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8"/>
  </p:notesMasterIdLst>
  <p:handoutMasterIdLst>
    <p:handoutMasterId r:id="rId59"/>
  </p:handoutMasterIdLst>
  <p:sldIdLst>
    <p:sldId id="256" r:id="rId2"/>
    <p:sldId id="257" r:id="rId3"/>
    <p:sldId id="287" r:id="rId4"/>
    <p:sldId id="260" r:id="rId5"/>
    <p:sldId id="261" r:id="rId6"/>
    <p:sldId id="296" r:id="rId7"/>
    <p:sldId id="258" r:id="rId8"/>
    <p:sldId id="303" r:id="rId9"/>
    <p:sldId id="259" r:id="rId10"/>
    <p:sldId id="264" r:id="rId11"/>
    <p:sldId id="304" r:id="rId12"/>
    <p:sldId id="262" r:id="rId13"/>
    <p:sldId id="265" r:id="rId14"/>
    <p:sldId id="311" r:id="rId15"/>
    <p:sldId id="272" r:id="rId16"/>
    <p:sldId id="266" r:id="rId17"/>
    <p:sldId id="267" r:id="rId18"/>
    <p:sldId id="293" r:id="rId19"/>
    <p:sldId id="268" r:id="rId20"/>
    <p:sldId id="263" r:id="rId21"/>
    <p:sldId id="282" r:id="rId22"/>
    <p:sldId id="269" r:id="rId23"/>
    <p:sldId id="270" r:id="rId24"/>
    <p:sldId id="294" r:id="rId25"/>
    <p:sldId id="295" r:id="rId26"/>
    <p:sldId id="274" r:id="rId27"/>
    <p:sldId id="271" r:id="rId28"/>
    <p:sldId id="275" r:id="rId29"/>
    <p:sldId id="273" r:id="rId30"/>
    <p:sldId id="277" r:id="rId31"/>
    <p:sldId id="278" r:id="rId32"/>
    <p:sldId id="279" r:id="rId33"/>
    <p:sldId id="276" r:id="rId34"/>
    <p:sldId id="312" r:id="rId35"/>
    <p:sldId id="285" r:id="rId36"/>
    <p:sldId id="286" r:id="rId37"/>
    <p:sldId id="281" r:id="rId38"/>
    <p:sldId id="283" r:id="rId39"/>
    <p:sldId id="306" r:id="rId40"/>
    <p:sldId id="292" r:id="rId41"/>
    <p:sldId id="305" r:id="rId42"/>
    <p:sldId id="284" r:id="rId43"/>
    <p:sldId id="280" r:id="rId44"/>
    <p:sldId id="291" r:id="rId45"/>
    <p:sldId id="307" r:id="rId46"/>
    <p:sldId id="309" r:id="rId47"/>
    <p:sldId id="310" r:id="rId48"/>
    <p:sldId id="308" r:id="rId49"/>
    <p:sldId id="288" r:id="rId50"/>
    <p:sldId id="289" r:id="rId51"/>
    <p:sldId id="301" r:id="rId52"/>
    <p:sldId id="290" r:id="rId53"/>
    <p:sldId id="298" r:id="rId54"/>
    <p:sldId id="299" r:id="rId55"/>
    <p:sldId id="300" r:id="rId56"/>
    <p:sldId id="297"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5" autoAdjust="0"/>
    <p:restoredTop sz="94684" autoAdjust="0"/>
  </p:normalViewPr>
  <p:slideViewPr>
    <p:cSldViewPr>
      <p:cViewPr varScale="1">
        <p:scale>
          <a:sx n="68" d="100"/>
          <a:sy n="68" d="100"/>
        </p:scale>
        <p:origin x="1464" y="72"/>
      </p:cViewPr>
      <p:guideLst>
        <p:guide orient="horz" pos="2160"/>
        <p:guide pos="2880"/>
      </p:guideLst>
    </p:cSldViewPr>
  </p:slideViewPr>
  <p:outlineViewPr>
    <p:cViewPr>
      <p:scale>
        <a:sx n="33" d="100"/>
        <a:sy n="33" d="100"/>
      </p:scale>
      <p:origin x="0" y="3832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5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84BA3E9-579F-4FF5-A2EA-9995D1FF14CD}" type="datetimeFigureOut">
              <a:rPr lang="en-US" smtClean="0"/>
              <a:pPr/>
              <a:t>12/3/2016</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8429C60-3DBE-404F-A3E3-FE554D26C5B5}" type="slidenum">
              <a:rPr lang="en-US" smtClean="0"/>
              <a:pPr/>
              <a:t>‹#›</a:t>
            </a:fld>
            <a:endParaRPr lang="en-US" dirty="0"/>
          </a:p>
        </p:txBody>
      </p:sp>
    </p:spTree>
    <p:extLst>
      <p:ext uri="{BB962C8B-B14F-4D97-AF65-F5344CB8AC3E}">
        <p14:creationId xmlns:p14="http://schemas.microsoft.com/office/powerpoint/2010/main" val="9558452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6302466-F686-4CFC-87AA-F04C988A0883}" type="datetimeFigureOut">
              <a:rPr lang="en-US" smtClean="0"/>
              <a:pPr/>
              <a:t>12/3/2016</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39497EA-00BC-4F62-B042-4F9009145824}" type="slidenum">
              <a:rPr lang="en-US" smtClean="0"/>
              <a:pPr/>
              <a:t>‹#›</a:t>
            </a:fld>
            <a:endParaRPr lang="en-US" dirty="0"/>
          </a:p>
        </p:txBody>
      </p:sp>
    </p:spTree>
    <p:extLst>
      <p:ext uri="{BB962C8B-B14F-4D97-AF65-F5344CB8AC3E}">
        <p14:creationId xmlns:p14="http://schemas.microsoft.com/office/powerpoint/2010/main" val="6780911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History is important because there ar</a:t>
            </a:r>
            <a:r>
              <a:rPr lang="en-US" baseline="0" dirty="0"/>
              <a:t>e many myths and plenty of confusion out there.</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have</a:t>
            </a:r>
            <a:r>
              <a:rPr lang="en-US" baseline="0" dirty="0"/>
              <a:t> read opinions with wording like that?  It’s almost like going to mass, it’s customary to cross yourself.  Courts do the same thing when they begin these opinions. They pay homage, then they do what it equitable.</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13</a:t>
            </a:fld>
            <a:endParaRPr lang="en-US" dirty="0"/>
          </a:p>
        </p:txBody>
      </p:sp>
    </p:spTree>
    <p:extLst>
      <p:ext uri="{BB962C8B-B14F-4D97-AF65-F5344CB8AC3E}">
        <p14:creationId xmlns:p14="http://schemas.microsoft.com/office/powerpoint/2010/main" val="1941512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Colorado</a:t>
            </a:r>
            <a:r>
              <a:rPr lang="en-US" baseline="0" dirty="0"/>
              <a:t> examples of homage.</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14</a:t>
            </a:fld>
            <a:endParaRPr lang="en-US" dirty="0"/>
          </a:p>
        </p:txBody>
      </p:sp>
    </p:spTree>
    <p:extLst>
      <p:ext uri="{BB962C8B-B14F-4D97-AF65-F5344CB8AC3E}">
        <p14:creationId xmlns:p14="http://schemas.microsoft.com/office/powerpoint/2010/main" val="105938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Piercing successful in about 40%</a:t>
            </a:r>
            <a:r>
              <a:rPr lang="en-US" baseline="0" dirty="0"/>
              <a:t> of reported appellate cases.  Obviously, this doesn’t tell us what is happening at trial court level.</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15</a:t>
            </a:fld>
            <a:endParaRPr lang="en-US" dirty="0"/>
          </a:p>
        </p:txBody>
      </p:sp>
    </p:spTree>
    <p:extLst>
      <p:ext uri="{BB962C8B-B14F-4D97-AF65-F5344CB8AC3E}">
        <p14:creationId xmlns:p14="http://schemas.microsoft.com/office/powerpoint/2010/main" val="1272823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doing business with an entity, there is a risk.  In drafting contracts, consider personal guaranties.  Also, consider requiring representations that the business is solvent and has the ability to perform.</a:t>
            </a:r>
            <a:r>
              <a:rPr lang="en-US" baseline="0" dirty="0"/>
              <a:t>  (So you can sue personally).</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16</a:t>
            </a:fld>
            <a:endParaRPr lang="en-US" dirty="0"/>
          </a:p>
        </p:txBody>
      </p:sp>
    </p:spTree>
    <p:extLst>
      <p:ext uri="{BB962C8B-B14F-4D97-AF65-F5344CB8AC3E}">
        <p14:creationId xmlns:p14="http://schemas.microsoft.com/office/powerpoint/2010/main" val="1796352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decisions recognized fraud as a basis to pierce the veil.</a:t>
            </a:r>
          </a:p>
        </p:txBody>
      </p:sp>
      <p:sp>
        <p:nvSpPr>
          <p:cNvPr id="4" name="Slide Number Placeholder 3"/>
          <p:cNvSpPr>
            <a:spLocks noGrp="1"/>
          </p:cNvSpPr>
          <p:nvPr>
            <p:ph type="sldNum" sz="quarter" idx="10"/>
          </p:nvPr>
        </p:nvSpPr>
        <p:spPr/>
        <p:txBody>
          <a:bodyPr/>
          <a:lstStyle/>
          <a:p>
            <a:fld id="{B39497EA-00BC-4F62-B042-4F9009145824}" type="slidenum">
              <a:rPr lang="en-US" smtClean="0"/>
              <a:pPr/>
              <a:t>17</a:t>
            </a:fld>
            <a:endParaRPr lang="en-US" dirty="0"/>
          </a:p>
        </p:txBody>
      </p:sp>
    </p:spTree>
    <p:extLst>
      <p:ext uri="{BB962C8B-B14F-4D97-AF65-F5344CB8AC3E}">
        <p14:creationId xmlns:p14="http://schemas.microsoft.com/office/powerpoint/2010/main" val="1105582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to move beyond fraud and</a:t>
            </a:r>
            <a:r>
              <a:rPr lang="en-US" baseline="0" dirty="0"/>
              <a:t> focusing a bit more on equity.</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19</a:t>
            </a:fld>
            <a:endParaRPr lang="en-US" dirty="0"/>
          </a:p>
        </p:txBody>
      </p:sp>
    </p:spTree>
    <p:extLst>
      <p:ext uri="{BB962C8B-B14F-4D97-AF65-F5344CB8AC3E}">
        <p14:creationId xmlns:p14="http://schemas.microsoft.com/office/powerpoint/2010/main" val="2436693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summary I have</a:t>
            </a:r>
            <a:r>
              <a:rPr lang="en-US" baseline="0" dirty="0"/>
              <a:t> seen.  Very well known.</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20</a:t>
            </a:fld>
            <a:endParaRPr lang="en-US" dirty="0"/>
          </a:p>
        </p:txBody>
      </p:sp>
    </p:spTree>
    <p:extLst>
      <p:ext uri="{BB962C8B-B14F-4D97-AF65-F5344CB8AC3E}">
        <p14:creationId xmlns:p14="http://schemas.microsoft.com/office/powerpoint/2010/main" val="1235445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other equitable remedies</a:t>
            </a:r>
            <a:r>
              <a:rPr lang="en-US" baseline="0" dirty="0"/>
              <a:t> such as imposition of a constructive trust.  You can put it in your prayer for relief or in a separate paragraph right before the prayer for relief.  Make sure you include a factual basis in your pleading.  FRCP 9 – must plead fraud specifically.</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21</a:t>
            </a:fld>
            <a:endParaRPr lang="en-US" dirty="0"/>
          </a:p>
        </p:txBody>
      </p:sp>
    </p:spTree>
    <p:extLst>
      <p:ext uri="{BB962C8B-B14F-4D97-AF65-F5344CB8AC3E}">
        <p14:creationId xmlns:p14="http://schemas.microsoft.com/office/powerpoint/2010/main" val="553140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your state</a:t>
            </a:r>
            <a:r>
              <a:rPr lang="en-US" baseline="0" dirty="0"/>
              <a:t> law.  In some states, there may be more than one theory (or set of magic words) required to pierce the veil.</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24</a:t>
            </a:fld>
            <a:endParaRPr lang="en-US" dirty="0"/>
          </a:p>
        </p:txBody>
      </p:sp>
    </p:spTree>
    <p:extLst>
      <p:ext uri="{BB962C8B-B14F-4D97-AF65-F5344CB8AC3E}">
        <p14:creationId xmlns:p14="http://schemas.microsoft.com/office/powerpoint/2010/main" val="2523175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see these 3 elements listed</a:t>
            </a:r>
            <a:r>
              <a:rPr lang="en-US" baseline="0" dirty="0"/>
              <a:t> often for alter ego.</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27</a:t>
            </a:fld>
            <a:endParaRPr lang="en-US" dirty="0"/>
          </a:p>
        </p:txBody>
      </p:sp>
    </p:spTree>
    <p:extLst>
      <p:ext uri="{BB962C8B-B14F-4D97-AF65-F5344CB8AC3E}">
        <p14:creationId xmlns:p14="http://schemas.microsoft.com/office/powerpoint/2010/main" val="330976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reason for the confusion is, as Cardozo wrote, because the entire area of the law is developed in the “mists of metaphor.”</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2</a:t>
            </a:fld>
            <a:endParaRPr lang="en-US" dirty="0"/>
          </a:p>
        </p:txBody>
      </p:sp>
    </p:spTree>
    <p:extLst>
      <p:ext uri="{BB962C8B-B14F-4D97-AF65-F5344CB8AC3E}">
        <p14:creationId xmlns:p14="http://schemas.microsoft.com/office/powerpoint/2010/main" val="3569934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some confusion between alter ego and instrumentality.</a:t>
            </a:r>
          </a:p>
        </p:txBody>
      </p:sp>
      <p:sp>
        <p:nvSpPr>
          <p:cNvPr id="4" name="Slide Number Placeholder 3"/>
          <p:cNvSpPr>
            <a:spLocks noGrp="1"/>
          </p:cNvSpPr>
          <p:nvPr>
            <p:ph type="sldNum" sz="quarter" idx="10"/>
          </p:nvPr>
        </p:nvSpPr>
        <p:spPr/>
        <p:txBody>
          <a:bodyPr/>
          <a:lstStyle/>
          <a:p>
            <a:fld id="{B39497EA-00BC-4F62-B042-4F9009145824}" type="slidenum">
              <a:rPr lang="en-US" smtClean="0"/>
              <a:pPr/>
              <a:t>29</a:t>
            </a:fld>
            <a:endParaRPr lang="en-US" dirty="0"/>
          </a:p>
        </p:txBody>
      </p:sp>
    </p:spTree>
    <p:extLst>
      <p:ext uri="{BB962C8B-B14F-4D97-AF65-F5344CB8AC3E}">
        <p14:creationId xmlns:p14="http://schemas.microsoft.com/office/powerpoint/2010/main" val="644598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your</a:t>
            </a:r>
            <a:r>
              <a:rPr lang="en-US" baseline="0" dirty="0"/>
              <a:t> client whether he believes fairness requires piercing the veil.</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34</a:t>
            </a:fld>
            <a:endParaRPr lang="en-US" dirty="0"/>
          </a:p>
        </p:txBody>
      </p:sp>
    </p:spTree>
    <p:extLst>
      <p:ext uri="{BB962C8B-B14F-4D97-AF65-F5344CB8AC3E}">
        <p14:creationId xmlns:p14="http://schemas.microsoft.com/office/powerpoint/2010/main" val="866643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big myths.  Lack of formalities</a:t>
            </a:r>
            <a:r>
              <a:rPr lang="en-US" baseline="0" dirty="0"/>
              <a:t> by itself is not going to get the veil pierced.  </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35</a:t>
            </a:fld>
            <a:endParaRPr lang="en-US" dirty="0"/>
          </a:p>
        </p:txBody>
      </p:sp>
    </p:spTree>
    <p:extLst>
      <p:ext uri="{BB962C8B-B14F-4D97-AF65-F5344CB8AC3E}">
        <p14:creationId xmlns:p14="http://schemas.microsoft.com/office/powerpoint/2010/main" val="730511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example</a:t>
            </a:r>
            <a:r>
              <a:rPr lang="en-US" baseline="0" dirty="0"/>
              <a:t> of how to try an undercapitalization case.  Find an expert.</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36</a:t>
            </a:fld>
            <a:endParaRPr lang="en-US" dirty="0"/>
          </a:p>
        </p:txBody>
      </p:sp>
    </p:spTree>
    <p:extLst>
      <p:ext uri="{BB962C8B-B14F-4D97-AF65-F5344CB8AC3E}">
        <p14:creationId xmlns:p14="http://schemas.microsoft.com/office/powerpoint/2010/main" val="2396523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your state.</a:t>
            </a:r>
          </a:p>
        </p:txBody>
      </p:sp>
      <p:sp>
        <p:nvSpPr>
          <p:cNvPr id="4" name="Slide Number Placeholder 3"/>
          <p:cNvSpPr>
            <a:spLocks noGrp="1"/>
          </p:cNvSpPr>
          <p:nvPr>
            <p:ph type="sldNum" sz="quarter" idx="10"/>
          </p:nvPr>
        </p:nvSpPr>
        <p:spPr/>
        <p:txBody>
          <a:bodyPr/>
          <a:lstStyle/>
          <a:p>
            <a:fld id="{B39497EA-00BC-4F62-B042-4F9009145824}" type="slidenum">
              <a:rPr lang="en-US" smtClean="0"/>
              <a:pPr/>
              <a:t>37</a:t>
            </a:fld>
            <a:endParaRPr lang="en-US" dirty="0"/>
          </a:p>
        </p:txBody>
      </p:sp>
    </p:spTree>
    <p:extLst>
      <p:ext uri="{BB962C8B-B14F-4D97-AF65-F5344CB8AC3E}">
        <p14:creationId xmlns:p14="http://schemas.microsoft.com/office/powerpoint/2010/main" val="412429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a:t>
            </a:r>
            <a:r>
              <a:rPr lang="en-US" baseline="0" dirty="0"/>
              <a:t> allegations.  Consider writing to potential defendant before you file suit and asking for them to voluntarily produce info relevant to a possible veil piercing claim. If they deny your request, you can show you tried.</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41</a:t>
            </a:fld>
            <a:endParaRPr lang="en-US" dirty="0"/>
          </a:p>
        </p:txBody>
      </p:sp>
    </p:spTree>
    <p:extLst>
      <p:ext uri="{BB962C8B-B14F-4D97-AF65-F5344CB8AC3E}">
        <p14:creationId xmlns:p14="http://schemas.microsoft.com/office/powerpoint/2010/main" val="3304695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Colorado</a:t>
            </a:r>
            <a:r>
              <a:rPr lang="en-US" baseline="0" dirty="0"/>
              <a:t> unique to have a statute that makes clear the same doctrine applies to LLC’s.  In most states you will have to look to case law.</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44</a:t>
            </a:fld>
            <a:endParaRPr lang="en-US" dirty="0"/>
          </a:p>
        </p:txBody>
      </p:sp>
    </p:spTree>
    <p:extLst>
      <p:ext uri="{BB962C8B-B14F-4D97-AF65-F5344CB8AC3E}">
        <p14:creationId xmlns:p14="http://schemas.microsoft.com/office/powerpoint/2010/main" val="1960332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Party</a:t>
            </a:r>
            <a:r>
              <a:rPr lang="en-US" baseline="0" dirty="0"/>
              <a:t> seeking remedy need not show wrongful intent.</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45</a:t>
            </a:fld>
            <a:endParaRPr lang="en-US" dirty="0"/>
          </a:p>
        </p:txBody>
      </p:sp>
    </p:spTree>
    <p:extLst>
      <p:ext uri="{BB962C8B-B14F-4D97-AF65-F5344CB8AC3E}">
        <p14:creationId xmlns:p14="http://schemas.microsoft.com/office/powerpoint/2010/main" val="3918653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causes of action.  If your client wasn’t on notice it was dealing with a corporation, you can</a:t>
            </a:r>
            <a:r>
              <a:rPr lang="en-US" baseline="0" dirty="0"/>
              <a:t> sue personally.  People take those suits more seriously.</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49</a:t>
            </a:fld>
            <a:endParaRPr lang="en-US" dirty="0"/>
          </a:p>
        </p:txBody>
      </p:sp>
    </p:spTree>
    <p:extLst>
      <p:ext uri="{BB962C8B-B14F-4D97-AF65-F5344CB8AC3E}">
        <p14:creationId xmlns:p14="http://schemas.microsoft.com/office/powerpoint/2010/main" val="447243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I want to include</a:t>
            </a:r>
            <a:r>
              <a:rPr lang="en-US" baseline="0" dirty="0"/>
              <a:t> representations in my contracts. So I can sue the person who signed the contract later or misrepresentation.</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50</a:t>
            </a:fld>
            <a:endParaRPr lang="en-US" dirty="0"/>
          </a:p>
        </p:txBody>
      </p:sp>
    </p:spTree>
    <p:extLst>
      <p:ext uri="{BB962C8B-B14F-4D97-AF65-F5344CB8AC3E}">
        <p14:creationId xmlns:p14="http://schemas.microsoft.com/office/powerpoint/2010/main" val="2760800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Issue can arise in other contexts</a:t>
            </a:r>
          </a:p>
        </p:txBody>
      </p:sp>
      <p:sp>
        <p:nvSpPr>
          <p:cNvPr id="4" name="Slide Number Placeholder 3"/>
          <p:cNvSpPr>
            <a:spLocks noGrp="1"/>
          </p:cNvSpPr>
          <p:nvPr>
            <p:ph type="sldNum" sz="quarter" idx="10"/>
          </p:nvPr>
        </p:nvSpPr>
        <p:spPr/>
        <p:txBody>
          <a:bodyPr/>
          <a:lstStyle/>
          <a:p>
            <a:fld id="{B39497EA-00BC-4F62-B042-4F9009145824}" type="slidenum">
              <a:rPr lang="en-US" smtClean="0"/>
              <a:pPr/>
              <a:t>3</a:t>
            </a:fld>
            <a:endParaRPr lang="en-US" dirty="0"/>
          </a:p>
        </p:txBody>
      </p:sp>
    </p:spTree>
    <p:extLst>
      <p:ext uri="{BB962C8B-B14F-4D97-AF65-F5344CB8AC3E}">
        <p14:creationId xmlns:p14="http://schemas.microsoft.com/office/powerpoint/2010/main" val="1158373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a:t>
            </a:r>
            <a:r>
              <a:rPr lang="en-US" baseline="0" dirty="0"/>
              <a:t> of corporations is not new.</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4</a:t>
            </a:fld>
            <a:endParaRPr lang="en-US" dirty="0"/>
          </a:p>
        </p:txBody>
      </p:sp>
    </p:spTree>
    <p:extLst>
      <p:ext uri="{BB962C8B-B14F-4D97-AF65-F5344CB8AC3E}">
        <p14:creationId xmlns:p14="http://schemas.microsoft.com/office/powerpoint/2010/main" val="2111042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Race to the bottom</a:t>
            </a:r>
          </a:p>
        </p:txBody>
      </p:sp>
      <p:sp>
        <p:nvSpPr>
          <p:cNvPr id="4" name="Slide Number Placeholder 3"/>
          <p:cNvSpPr>
            <a:spLocks noGrp="1"/>
          </p:cNvSpPr>
          <p:nvPr>
            <p:ph type="sldNum" sz="quarter" idx="10"/>
          </p:nvPr>
        </p:nvSpPr>
        <p:spPr/>
        <p:txBody>
          <a:bodyPr/>
          <a:lstStyle/>
          <a:p>
            <a:fld id="{B39497EA-00BC-4F62-B042-4F9009145824}" type="slidenum">
              <a:rPr lang="en-US" smtClean="0"/>
              <a:pPr/>
              <a:t>5</a:t>
            </a:fld>
            <a:endParaRPr lang="en-US" dirty="0"/>
          </a:p>
        </p:txBody>
      </p:sp>
    </p:spTree>
    <p:extLst>
      <p:ext uri="{BB962C8B-B14F-4D97-AF65-F5344CB8AC3E}">
        <p14:creationId xmlns:p14="http://schemas.microsoft.com/office/powerpoint/2010/main" val="405963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Corporations and LLC’s are a popular form of doing business. Why?</a:t>
            </a:r>
            <a:r>
              <a:rPr lang="en-US" baseline="0" dirty="0"/>
              <a:t>  Skip to Slide 9.</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6</a:t>
            </a:fld>
            <a:endParaRPr lang="en-US" dirty="0"/>
          </a:p>
        </p:txBody>
      </p:sp>
    </p:spTree>
    <p:extLst>
      <p:ext uri="{BB962C8B-B14F-4D97-AF65-F5344CB8AC3E}">
        <p14:creationId xmlns:p14="http://schemas.microsoft.com/office/powerpoint/2010/main" val="3240143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of limited liability for corporations has only been around a short time.</a:t>
            </a:r>
          </a:p>
        </p:txBody>
      </p:sp>
      <p:sp>
        <p:nvSpPr>
          <p:cNvPr id="4" name="Slide Number Placeholder 3"/>
          <p:cNvSpPr>
            <a:spLocks noGrp="1"/>
          </p:cNvSpPr>
          <p:nvPr>
            <p:ph type="sldNum" sz="quarter" idx="10"/>
          </p:nvPr>
        </p:nvSpPr>
        <p:spPr/>
        <p:txBody>
          <a:bodyPr/>
          <a:lstStyle/>
          <a:p>
            <a:fld id="{B39497EA-00BC-4F62-B042-4F9009145824}" type="slidenum">
              <a:rPr lang="en-US" smtClean="0"/>
              <a:pPr/>
              <a:t>10</a:t>
            </a:fld>
            <a:endParaRPr lang="en-US" dirty="0"/>
          </a:p>
        </p:txBody>
      </p:sp>
    </p:spTree>
    <p:extLst>
      <p:ext uri="{BB962C8B-B14F-4D97-AF65-F5344CB8AC3E}">
        <p14:creationId xmlns:p14="http://schemas.microsoft.com/office/powerpoint/2010/main" val="3626794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Industrial revolution. See next slide.</a:t>
            </a:r>
          </a:p>
        </p:txBody>
      </p:sp>
      <p:sp>
        <p:nvSpPr>
          <p:cNvPr id="4" name="Slide Number Placeholder 3"/>
          <p:cNvSpPr>
            <a:spLocks noGrp="1"/>
          </p:cNvSpPr>
          <p:nvPr>
            <p:ph type="sldNum" sz="quarter" idx="10"/>
          </p:nvPr>
        </p:nvSpPr>
        <p:spPr/>
        <p:txBody>
          <a:bodyPr/>
          <a:lstStyle/>
          <a:p>
            <a:fld id="{B39497EA-00BC-4F62-B042-4F9009145824}" type="slidenum">
              <a:rPr lang="en-US" smtClean="0"/>
              <a:pPr/>
              <a:t>11</a:t>
            </a:fld>
            <a:endParaRPr lang="en-US" dirty="0"/>
          </a:p>
        </p:txBody>
      </p:sp>
    </p:spTree>
    <p:extLst>
      <p:ext uri="{BB962C8B-B14F-4D97-AF65-F5344CB8AC3E}">
        <p14:creationId xmlns:p14="http://schemas.microsoft.com/office/powerpoint/2010/main" val="186235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was taught</a:t>
            </a:r>
            <a:r>
              <a:rPr lang="en-US" baseline="0" dirty="0"/>
              <a:t> to generations of business students and lawyers.  There is a perception that limited liability is sacrosanct.</a:t>
            </a:r>
            <a:endParaRPr lang="en-US" dirty="0"/>
          </a:p>
        </p:txBody>
      </p:sp>
      <p:sp>
        <p:nvSpPr>
          <p:cNvPr id="4" name="Slide Number Placeholder 3"/>
          <p:cNvSpPr>
            <a:spLocks noGrp="1"/>
          </p:cNvSpPr>
          <p:nvPr>
            <p:ph type="sldNum" sz="quarter" idx="10"/>
          </p:nvPr>
        </p:nvSpPr>
        <p:spPr/>
        <p:txBody>
          <a:bodyPr/>
          <a:lstStyle/>
          <a:p>
            <a:fld id="{B39497EA-00BC-4F62-B042-4F9009145824}" type="slidenum">
              <a:rPr lang="en-US" smtClean="0"/>
              <a:pPr/>
              <a:t>12</a:t>
            </a:fld>
            <a:endParaRPr lang="en-US" dirty="0"/>
          </a:p>
        </p:txBody>
      </p:sp>
    </p:spTree>
    <p:extLst>
      <p:ext uri="{BB962C8B-B14F-4D97-AF65-F5344CB8AC3E}">
        <p14:creationId xmlns:p14="http://schemas.microsoft.com/office/powerpoint/2010/main" val="2479816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3B9FD8-971F-48B3-BDDA-D3BFDE39B2F0}" type="datetime1">
              <a:rPr lang="en-US" smtClean="0"/>
              <a:t>12/3/2016</a:t>
            </a:fld>
            <a:endParaRPr lang="en-US" dirty="0"/>
          </a:p>
        </p:txBody>
      </p:sp>
      <p:sp>
        <p:nvSpPr>
          <p:cNvPr id="5" name="Footer Placeholder 4"/>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
        <p:nvSpPr>
          <p:cNvPr id="6" name="Slide Number Placeholder 5"/>
          <p:cNvSpPr>
            <a:spLocks noGrp="1"/>
          </p:cNvSpPr>
          <p:nvPr>
            <p:ph type="sldNum" sz="quarter" idx="12"/>
          </p:nvPr>
        </p:nvSpPr>
        <p:spPr/>
        <p:txBody>
          <a:bodyPr/>
          <a:lstStyle/>
          <a:p>
            <a:fld id="{2754F3FE-45FE-44CD-B1F7-568EEDB1E7B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1AE493-2710-4F63-97D5-DA89B05F6332}" type="datetime1">
              <a:rPr lang="en-US" smtClean="0"/>
              <a:t>12/3/2016</a:t>
            </a:fld>
            <a:endParaRPr lang="en-US" dirty="0"/>
          </a:p>
        </p:txBody>
      </p:sp>
      <p:sp>
        <p:nvSpPr>
          <p:cNvPr id="5" name="Footer Placeholder 4"/>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
        <p:nvSpPr>
          <p:cNvPr id="6" name="Slide Number Placeholder 5"/>
          <p:cNvSpPr>
            <a:spLocks noGrp="1"/>
          </p:cNvSpPr>
          <p:nvPr>
            <p:ph type="sldNum" sz="quarter" idx="12"/>
          </p:nvPr>
        </p:nvSpPr>
        <p:spPr/>
        <p:txBody>
          <a:bodyPr/>
          <a:lstStyle/>
          <a:p>
            <a:fld id="{2754F3FE-45FE-44CD-B1F7-568EEDB1E7B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65422-7AEC-4DE5-89FB-9023F477EA0F}" type="datetime1">
              <a:rPr lang="en-US" smtClean="0"/>
              <a:t>12/3/2016</a:t>
            </a:fld>
            <a:endParaRPr lang="en-US" dirty="0"/>
          </a:p>
        </p:txBody>
      </p:sp>
      <p:sp>
        <p:nvSpPr>
          <p:cNvPr id="5" name="Footer Placeholder 4"/>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
        <p:nvSpPr>
          <p:cNvPr id="6" name="Slide Number Placeholder 5"/>
          <p:cNvSpPr>
            <a:spLocks noGrp="1"/>
          </p:cNvSpPr>
          <p:nvPr>
            <p:ph type="sldNum" sz="quarter" idx="12"/>
          </p:nvPr>
        </p:nvSpPr>
        <p:spPr/>
        <p:txBody>
          <a:bodyPr/>
          <a:lstStyle/>
          <a:p>
            <a:fld id="{2754F3FE-45FE-44CD-B1F7-568EEDB1E7B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4D6EA5-21AE-4163-A3F9-20100AE4280A}" type="datetime1">
              <a:rPr lang="en-US" smtClean="0"/>
              <a:t>12/3/2016</a:t>
            </a:fld>
            <a:endParaRPr lang="en-US" dirty="0"/>
          </a:p>
        </p:txBody>
      </p:sp>
      <p:sp>
        <p:nvSpPr>
          <p:cNvPr id="5" name="Footer Placeholder 4"/>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
        <p:nvSpPr>
          <p:cNvPr id="6" name="Slide Number Placeholder 5"/>
          <p:cNvSpPr>
            <a:spLocks noGrp="1"/>
          </p:cNvSpPr>
          <p:nvPr>
            <p:ph type="sldNum" sz="quarter" idx="12"/>
          </p:nvPr>
        </p:nvSpPr>
        <p:spPr/>
        <p:txBody>
          <a:bodyPr/>
          <a:lstStyle/>
          <a:p>
            <a:fld id="{2754F3FE-45FE-44CD-B1F7-568EEDB1E7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2C270-FBE1-4FD9-AE72-FE256932661D}" type="datetime1">
              <a:rPr lang="en-US" smtClean="0"/>
              <a:t>12/3/2016</a:t>
            </a:fld>
            <a:endParaRPr lang="en-US" dirty="0"/>
          </a:p>
        </p:txBody>
      </p:sp>
      <p:sp>
        <p:nvSpPr>
          <p:cNvPr id="5" name="Footer Placeholder 4"/>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
        <p:nvSpPr>
          <p:cNvPr id="6" name="Slide Number Placeholder 5"/>
          <p:cNvSpPr>
            <a:spLocks noGrp="1"/>
          </p:cNvSpPr>
          <p:nvPr>
            <p:ph type="sldNum" sz="quarter" idx="12"/>
          </p:nvPr>
        </p:nvSpPr>
        <p:spPr/>
        <p:txBody>
          <a:bodyPr/>
          <a:lstStyle/>
          <a:p>
            <a:fld id="{2754F3FE-45FE-44CD-B1F7-568EEDB1E7B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01FB51-6BC5-4B10-AC35-BF8ED1A49826}" type="datetime1">
              <a:rPr lang="en-US" smtClean="0"/>
              <a:t>12/3/2016</a:t>
            </a:fld>
            <a:endParaRPr lang="en-US" dirty="0"/>
          </a:p>
        </p:txBody>
      </p:sp>
      <p:sp>
        <p:nvSpPr>
          <p:cNvPr id="6" name="Footer Placeholder 5"/>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
        <p:nvSpPr>
          <p:cNvPr id="7" name="Slide Number Placeholder 6"/>
          <p:cNvSpPr>
            <a:spLocks noGrp="1"/>
          </p:cNvSpPr>
          <p:nvPr>
            <p:ph type="sldNum" sz="quarter" idx="12"/>
          </p:nvPr>
        </p:nvSpPr>
        <p:spPr/>
        <p:txBody>
          <a:bodyPr/>
          <a:lstStyle/>
          <a:p>
            <a:fld id="{2754F3FE-45FE-44CD-B1F7-568EEDB1E7B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EE4DF1-E899-4EC1-BDF9-7799E4DCF20F}" type="datetime1">
              <a:rPr lang="en-US" smtClean="0"/>
              <a:t>12/3/2016</a:t>
            </a:fld>
            <a:endParaRPr lang="en-US" dirty="0"/>
          </a:p>
        </p:txBody>
      </p:sp>
      <p:sp>
        <p:nvSpPr>
          <p:cNvPr id="8" name="Footer Placeholder 7"/>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
        <p:nvSpPr>
          <p:cNvPr id="9" name="Slide Number Placeholder 8"/>
          <p:cNvSpPr>
            <a:spLocks noGrp="1"/>
          </p:cNvSpPr>
          <p:nvPr>
            <p:ph type="sldNum" sz="quarter" idx="12"/>
          </p:nvPr>
        </p:nvSpPr>
        <p:spPr/>
        <p:txBody>
          <a:bodyPr/>
          <a:lstStyle/>
          <a:p>
            <a:fld id="{2754F3FE-45FE-44CD-B1F7-568EEDB1E7B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8B3B6-6D64-40ED-B8CF-8619D55E84ED}" type="datetime1">
              <a:rPr lang="en-US" smtClean="0"/>
              <a:t>12/3/2016</a:t>
            </a:fld>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
        <p:nvSpPr>
          <p:cNvPr id="5" name="Slide Number Placeholder 4"/>
          <p:cNvSpPr>
            <a:spLocks noGrp="1"/>
          </p:cNvSpPr>
          <p:nvPr>
            <p:ph type="sldNum" sz="quarter" idx="12"/>
          </p:nvPr>
        </p:nvSpPr>
        <p:spPr/>
        <p:txBody>
          <a:bodyPr/>
          <a:lstStyle/>
          <a:p>
            <a:fld id="{2754F3FE-45FE-44CD-B1F7-568EEDB1E7B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AA55F-CA0D-4FF6-94F9-C3977D91F82D}" type="datetime1">
              <a:rPr lang="en-US" smtClean="0"/>
              <a:t>12/3/2016</a:t>
            </a:fld>
            <a:endParaRPr lang="en-US" dirty="0"/>
          </a:p>
        </p:txBody>
      </p:sp>
      <p:sp>
        <p:nvSpPr>
          <p:cNvPr id="3" name="Footer Placeholder 2"/>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
        <p:nvSpPr>
          <p:cNvPr id="4" name="Slide Number Placeholder 3"/>
          <p:cNvSpPr>
            <a:spLocks noGrp="1"/>
          </p:cNvSpPr>
          <p:nvPr>
            <p:ph type="sldNum" sz="quarter" idx="12"/>
          </p:nvPr>
        </p:nvSpPr>
        <p:spPr/>
        <p:txBody>
          <a:bodyPr/>
          <a:lstStyle/>
          <a:p>
            <a:fld id="{2754F3FE-45FE-44CD-B1F7-568EEDB1E7B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3CE5F-E61D-4D26-A1EB-A8AC43FDFD86}" type="datetime1">
              <a:rPr lang="en-US" smtClean="0"/>
              <a:t>12/3/2016</a:t>
            </a:fld>
            <a:endParaRPr lang="en-US" dirty="0"/>
          </a:p>
        </p:txBody>
      </p:sp>
      <p:sp>
        <p:nvSpPr>
          <p:cNvPr id="6" name="Footer Placeholder 5"/>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
        <p:nvSpPr>
          <p:cNvPr id="7" name="Slide Number Placeholder 6"/>
          <p:cNvSpPr>
            <a:spLocks noGrp="1"/>
          </p:cNvSpPr>
          <p:nvPr>
            <p:ph type="sldNum" sz="quarter" idx="12"/>
          </p:nvPr>
        </p:nvSpPr>
        <p:spPr/>
        <p:txBody>
          <a:bodyPr/>
          <a:lstStyle/>
          <a:p>
            <a:fld id="{2754F3FE-45FE-44CD-B1F7-568EEDB1E7B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9223FE-7DFE-470D-A27E-EF4C20D90B06}" type="datetime1">
              <a:rPr lang="en-US" smtClean="0"/>
              <a:t>12/3/2016</a:t>
            </a:fld>
            <a:endParaRPr lang="en-US" dirty="0"/>
          </a:p>
        </p:txBody>
      </p:sp>
      <p:sp>
        <p:nvSpPr>
          <p:cNvPr id="6" name="Footer Placeholder 5"/>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
        <p:nvSpPr>
          <p:cNvPr id="7" name="Slide Number Placeholder 6"/>
          <p:cNvSpPr>
            <a:spLocks noGrp="1"/>
          </p:cNvSpPr>
          <p:nvPr>
            <p:ph type="sldNum" sz="quarter" idx="12"/>
          </p:nvPr>
        </p:nvSpPr>
        <p:spPr/>
        <p:txBody>
          <a:bodyPr/>
          <a:lstStyle/>
          <a:p>
            <a:fld id="{2754F3FE-45FE-44CD-B1F7-568EEDB1E7B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B9980-A34E-4E23-B055-1010FD98FD74}" type="datetime1">
              <a:rPr lang="en-US" smtClean="0"/>
              <a:t>12/3/2016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2010, 2016 Mark Cohen. You may use this for educational purposes if you make no changes and give the author credit.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F3FE-45FE-44CD-B1F7-568EEDB1E7B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henslaw.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mailto:mark@cohenslaw.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eb2.westlaw.com/find/default.wl?tf=-1&amp;rs=WLW10.04&amp;fn=_top&amp;sv=Split&amp;tc=-1&amp;docname=COSTS7-108-401&amp;ordoc=6642228&amp;findtype=L&amp;mt=Colorado&amp;db=1000517&amp;utid=1&amp;vr=2.0&amp;rp=/find/default.wl&amp;pbc=8F0F38B6" TargetMode="External"/><Relationship Id="rId2" Type="http://schemas.openxmlformats.org/officeDocument/2006/relationships/hyperlink" Target="http://web2.westlaw.com/find/default.wl?tf=-1&amp;rs=WLW10.04&amp;fn=_top&amp;sv=Split&amp;tc=-1&amp;docname=COSTS7-106-401&amp;ordoc=6642228&amp;findtype=L&amp;mt=Colorado&amp;db=1000517&amp;utid=1&amp;vr=2.0&amp;rp=/find/default.wl&amp;pbc=8F0F38B6"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eb2.westlaw.com/find/default.wl?tf=-1&amp;rs=WLW10.04&amp;fn=_top&amp;sv=Split&amp;tc=-1&amp;docname=COSTS7-108-401&amp;ordoc=2011492260&amp;findtype=L&amp;mt=Colorado&amp;db=1000517&amp;utid=1&amp;vr=2.0&amp;rp=/find/default.wl&amp;pbc=F8977886" TargetMode="External"/><Relationship Id="rId2" Type="http://schemas.openxmlformats.org/officeDocument/2006/relationships/hyperlink" Target="http://web2.westlaw.com/result/documenttext.aspx?sv=Split&amp;service=Find&amp;rlti=1&amp;cxt=DC&amp;ifm=NotSet&amp;n=1&amp;mt=Colorado&amp;fn=_top&amp;vr=2.0&amp;utid=1&amp;rlt=CLID_FQRLT2319556511184&amp;rp=/Find/default.wl&amp;cite=152+P.3d+497&amp;cnt=DOC&amp;scxt=WL&amp;rs=WLW10.04&amp;ss=CNT"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 Brief History of Piercing the Corporate Veil</a:t>
            </a:r>
          </a:p>
        </p:txBody>
      </p:sp>
      <p:sp>
        <p:nvSpPr>
          <p:cNvPr id="3" name="Subtitle 2"/>
          <p:cNvSpPr>
            <a:spLocks noGrp="1"/>
          </p:cNvSpPr>
          <p:nvPr>
            <p:ph idx="1"/>
          </p:nvPr>
        </p:nvSpPr>
        <p:spPr>
          <a:xfrm>
            <a:off x="457200" y="1676400"/>
            <a:ext cx="8229600" cy="4525963"/>
          </a:xfrm>
        </p:spPr>
        <p:txBody>
          <a:bodyPr>
            <a:normAutofit/>
          </a:bodyPr>
          <a:lstStyle/>
          <a:p>
            <a:pPr algn="ctr">
              <a:spcBef>
                <a:spcPts val="0"/>
              </a:spcBef>
              <a:buNone/>
            </a:pPr>
            <a:endParaRPr lang="en-US" sz="2000" dirty="0">
              <a:solidFill>
                <a:schemeClr val="tx1"/>
              </a:solidFill>
            </a:endParaRPr>
          </a:p>
          <a:p>
            <a:pPr algn="ctr">
              <a:spcBef>
                <a:spcPts val="0"/>
              </a:spcBef>
              <a:buNone/>
            </a:pPr>
            <a:endParaRPr lang="en-US" sz="2000" dirty="0"/>
          </a:p>
          <a:p>
            <a:pPr algn="ctr">
              <a:spcBef>
                <a:spcPts val="0"/>
              </a:spcBef>
              <a:buNone/>
            </a:pPr>
            <a:endParaRPr lang="en-US" sz="2000" dirty="0">
              <a:solidFill>
                <a:schemeClr val="tx1"/>
              </a:solidFill>
            </a:endParaRPr>
          </a:p>
          <a:p>
            <a:pPr algn="ctr">
              <a:spcBef>
                <a:spcPts val="0"/>
              </a:spcBef>
              <a:buNone/>
            </a:pPr>
            <a:r>
              <a:rPr lang="en-US" sz="2000" dirty="0">
                <a:solidFill>
                  <a:srgbClr val="CCCC00"/>
                </a:solidFill>
                <a:latin typeface="CopprplGoth Bd BT" panose="020E0705020203020404" pitchFamily="34" charset="0"/>
              </a:rPr>
              <a:t>Mark Cohen, J.D., LL.M.</a:t>
            </a:r>
          </a:p>
          <a:p>
            <a:pPr algn="ctr">
              <a:spcBef>
                <a:spcPts val="0"/>
              </a:spcBef>
              <a:buNone/>
            </a:pPr>
            <a:r>
              <a:rPr lang="en-US" sz="2000" dirty="0">
                <a:latin typeface="Monotype Corsiva" pitchFamily="66" charset="0"/>
              </a:rPr>
              <a:t>Lawyer</a:t>
            </a:r>
            <a:endParaRPr lang="en-US" sz="2000" dirty="0">
              <a:solidFill>
                <a:schemeClr val="tx1"/>
              </a:solidFill>
              <a:latin typeface="Monotype Corsiva" pitchFamily="66" charset="0"/>
            </a:endParaRPr>
          </a:p>
          <a:p>
            <a:pPr algn="ctr">
              <a:spcBef>
                <a:spcPts val="0"/>
              </a:spcBef>
              <a:buNone/>
            </a:pPr>
            <a:r>
              <a:rPr lang="en-US" sz="2000" dirty="0">
                <a:solidFill>
                  <a:schemeClr val="tx1"/>
                </a:solidFill>
                <a:latin typeface="CopprplGoth Bd BT" panose="020E0705020203020404" pitchFamily="34" charset="0"/>
              </a:rPr>
              <a:t>P.O. Box 19192</a:t>
            </a:r>
          </a:p>
          <a:p>
            <a:pPr algn="ctr">
              <a:spcBef>
                <a:spcPts val="0"/>
              </a:spcBef>
              <a:buNone/>
            </a:pPr>
            <a:r>
              <a:rPr lang="en-US" sz="2000" dirty="0">
                <a:latin typeface="CopprplGoth Bd BT" panose="020E0705020203020404" pitchFamily="34" charset="0"/>
              </a:rPr>
              <a:t>Boulder, CO 80308</a:t>
            </a:r>
            <a:endParaRPr lang="en-US" sz="2000" dirty="0">
              <a:solidFill>
                <a:schemeClr val="tx1"/>
              </a:solidFill>
              <a:latin typeface="CopprplGoth Bd BT" panose="020E0705020203020404" pitchFamily="34" charset="0"/>
            </a:endParaRPr>
          </a:p>
          <a:p>
            <a:pPr algn="ctr">
              <a:spcBef>
                <a:spcPts val="0"/>
              </a:spcBef>
              <a:buNone/>
            </a:pPr>
            <a:r>
              <a:rPr lang="en-US" sz="2000" dirty="0">
                <a:solidFill>
                  <a:schemeClr val="tx1"/>
                </a:solidFill>
                <a:latin typeface="CopprplGoth Bd BT" panose="020E0705020203020404" pitchFamily="34" charset="0"/>
              </a:rPr>
              <a:t>mark@cohenslaw.com</a:t>
            </a:r>
          </a:p>
          <a:p>
            <a:pPr algn="ctr">
              <a:spcBef>
                <a:spcPts val="0"/>
              </a:spcBef>
              <a:buNone/>
            </a:pPr>
            <a:r>
              <a:rPr lang="en-US" sz="2000" dirty="0">
                <a:solidFill>
                  <a:schemeClr val="tx1"/>
                </a:solidFill>
                <a:latin typeface="CopprplGoth Bd BT" panose="020E0705020203020404" pitchFamily="34" charset="0"/>
                <a:hlinkClick r:id="rId3"/>
              </a:rPr>
              <a:t>www.cohenslaw.com</a:t>
            </a:r>
            <a:endParaRPr lang="en-US" sz="2000" dirty="0">
              <a:solidFill>
                <a:schemeClr val="tx1"/>
              </a:solidFill>
              <a:latin typeface="CopprplGoth Bd BT" panose="020E0705020203020404" pitchFamily="34" charset="0"/>
            </a:endParaRPr>
          </a:p>
          <a:p>
            <a:pPr algn="ctr">
              <a:spcBef>
                <a:spcPts val="0"/>
              </a:spcBef>
              <a:buNone/>
            </a:pPr>
            <a:r>
              <a:rPr lang="en-US" sz="2000" dirty="0">
                <a:solidFill>
                  <a:srgbClr val="009999"/>
                </a:solidFill>
                <a:latin typeface="CopprplGoth Bd BT" panose="020E0705020203020404" pitchFamily="34" charset="0"/>
              </a:rPr>
              <a:t>Start Early. Work Hard. Finish.®</a:t>
            </a:r>
          </a:p>
          <a:p>
            <a:pPr algn="ctr">
              <a:spcBef>
                <a:spcPts val="0"/>
              </a:spcBef>
              <a:buNone/>
            </a:pPr>
            <a:endParaRPr lang="en-US" sz="2000" dirty="0">
              <a:solidFill>
                <a:schemeClr val="tx1"/>
              </a:solidFill>
            </a:endParaRPr>
          </a:p>
          <a:p>
            <a:pPr marL="0" indent="0">
              <a:buNone/>
            </a:pPr>
            <a:endParaRPr lang="en-US" sz="1200" dirty="0">
              <a:solidFill>
                <a:schemeClr val="tx1"/>
              </a:solidFill>
            </a:endParaRP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Growth of Limited Liability</a:t>
            </a:r>
          </a:p>
        </p:txBody>
      </p:sp>
      <p:sp>
        <p:nvSpPr>
          <p:cNvPr id="3" name="Content Placeholder 2"/>
          <p:cNvSpPr>
            <a:spLocks noGrp="1"/>
          </p:cNvSpPr>
          <p:nvPr>
            <p:ph idx="1"/>
          </p:nvPr>
        </p:nvSpPr>
        <p:spPr/>
        <p:txBody>
          <a:bodyPr>
            <a:normAutofit/>
          </a:bodyPr>
          <a:lstStyle/>
          <a:p>
            <a:pPr marL="0" indent="0" algn="just">
              <a:spcBef>
                <a:spcPts val="0"/>
              </a:spcBef>
            </a:pPr>
            <a:r>
              <a:rPr lang="en-US" sz="2400" dirty="0"/>
              <a:t> The principle of limited liability is relatively new. Early corporations did not arise from a desire for limited liability, but from a desire to facilitate a perpetual succession of individuals in a single enterprise.</a:t>
            </a:r>
          </a:p>
          <a:p>
            <a:pPr marL="0" indent="0" algn="just">
              <a:spcBef>
                <a:spcPts val="0"/>
              </a:spcBef>
              <a:buNone/>
            </a:pPr>
            <a:endParaRPr lang="en-US" sz="2400" dirty="0"/>
          </a:p>
          <a:p>
            <a:pPr marL="0" indent="0" algn="just">
              <a:spcBef>
                <a:spcPts val="0"/>
              </a:spcBef>
            </a:pPr>
            <a:r>
              <a:rPr lang="en-US" sz="2400" dirty="0"/>
              <a:t> Joint stock companies could make calls on shareholders for money to pay debts, and creditors could assert this power directly against shareholders by a process similar to subrogation.</a:t>
            </a:r>
          </a:p>
          <a:p>
            <a:pPr marL="0" indent="0" algn="just">
              <a:spcBef>
                <a:spcPts val="0"/>
              </a:spcBef>
              <a:buNone/>
            </a:pPr>
            <a:endParaRPr lang="en-US" sz="2400" dirty="0"/>
          </a:p>
          <a:p>
            <a:pPr marL="0" indent="0" algn="just">
              <a:spcBef>
                <a:spcPts val="0"/>
              </a:spcBef>
            </a:pPr>
            <a:r>
              <a:rPr lang="en-US" sz="2400" dirty="0"/>
              <a:t> 1855, England adopts Limited Liability Act.</a:t>
            </a:r>
          </a:p>
          <a:p>
            <a:pPr marL="0" indent="0" algn="just">
              <a:spcBef>
                <a:spcPts val="0"/>
              </a:spcBef>
              <a:buNone/>
            </a:pPr>
            <a:endParaRPr lang="en-US" sz="2400" dirty="0"/>
          </a:p>
          <a:p>
            <a:pPr marL="0" indent="0" algn="just">
              <a:spcBef>
                <a:spcPts val="0"/>
              </a:spcBef>
            </a:pPr>
            <a:r>
              <a:rPr lang="en-US" sz="2400" dirty="0"/>
              <a:t> California did not recognize limited liability until 1928.</a:t>
            </a:r>
          </a:p>
          <a:p>
            <a:pPr marL="0" indent="0" algn="just">
              <a:spcBef>
                <a:spcPts val="0"/>
              </a:spcBef>
            </a:pPr>
            <a:endParaRPr lang="en-US" sz="2400"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2010, 2016 Mark Cohen. You may use this for educational purposes if you make no changes and give the author credit.</a:t>
            </a:r>
          </a:p>
        </p:txBody>
      </p:sp>
      <p:pic>
        <p:nvPicPr>
          <p:cNvPr id="2050" name="Picture 2" descr="http://t0.gstatic.com/images?q=tbn:ANd9GcSf3DMKtnoQWFctfzehEXzu1bo7rbw5W4bfD4aYvxz4G7nH5Qzi2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703" y="1055914"/>
            <a:ext cx="6423160" cy="42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77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Limited Liability in America</a:t>
            </a:r>
          </a:p>
        </p:txBody>
      </p:sp>
      <p:sp>
        <p:nvSpPr>
          <p:cNvPr id="3" name="Content Placeholder 2"/>
          <p:cNvSpPr>
            <a:spLocks noGrp="1"/>
          </p:cNvSpPr>
          <p:nvPr>
            <p:ph idx="1"/>
          </p:nvPr>
        </p:nvSpPr>
        <p:spPr/>
        <p:txBody>
          <a:bodyPr>
            <a:normAutofit lnSpcReduction="10000"/>
          </a:bodyPr>
          <a:lstStyle/>
          <a:p>
            <a:pPr marL="0" indent="0" algn="just">
              <a:spcBef>
                <a:spcPts val="0"/>
              </a:spcBef>
              <a:buNone/>
            </a:pPr>
            <a:r>
              <a:rPr lang="en-US" sz="2800" dirty="0"/>
              <a:t>“I weigh my words carefully when I say that in my judgment the limited liability corporation is the greatest single discovery of modern times… It substitutes cooperation on a large scale for individual, cut-throat, parochial competition.  It makes possible huge economy in production and trading… It means… the only possible engine for carrying on international trade on a scale commensurate with modern needs and opportunities.”</a:t>
            </a:r>
          </a:p>
          <a:p>
            <a:pPr marL="0" indent="0" algn="just">
              <a:spcBef>
                <a:spcPts val="0"/>
              </a:spcBef>
              <a:buNone/>
            </a:pPr>
            <a:endParaRPr lang="en-US" sz="2400" dirty="0"/>
          </a:p>
          <a:p>
            <a:pPr marL="0" indent="0" algn="just">
              <a:spcBef>
                <a:spcPts val="0"/>
              </a:spcBef>
              <a:buNone/>
            </a:pPr>
            <a:r>
              <a:rPr lang="en-US" sz="1800" dirty="0"/>
              <a:t>Nicholas Butler Murray, President of Columbia University, Address at the 143</a:t>
            </a:r>
            <a:r>
              <a:rPr lang="en-US" sz="1800" baseline="30000" dirty="0"/>
              <a:t>rd</a:t>
            </a:r>
            <a:r>
              <a:rPr lang="en-US" sz="1800" dirty="0"/>
              <a:t> Annual Banquet of the Chamber of Commerce of the State of New York, November 16, 1911.</a:t>
            </a:r>
          </a:p>
          <a:p>
            <a:pPr marL="0" indent="0" algn="just">
              <a:spcBef>
                <a:spcPts val="0"/>
              </a:spcBef>
              <a:buNone/>
            </a:pPr>
            <a:endParaRPr lang="en-US" sz="2400"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Perception</a:t>
            </a:r>
          </a:p>
        </p:txBody>
      </p:sp>
      <p:sp>
        <p:nvSpPr>
          <p:cNvPr id="3" name="Content Placeholder 2"/>
          <p:cNvSpPr>
            <a:spLocks noGrp="1"/>
          </p:cNvSpPr>
          <p:nvPr>
            <p:ph idx="1"/>
          </p:nvPr>
        </p:nvSpPr>
        <p:spPr/>
        <p:txBody>
          <a:bodyPr>
            <a:normAutofit/>
          </a:bodyPr>
          <a:lstStyle/>
          <a:p>
            <a:pPr marL="0" indent="0" algn="just">
              <a:spcBef>
                <a:spcPts val="0"/>
              </a:spcBef>
              <a:buNone/>
            </a:pPr>
            <a:r>
              <a:rPr lang="en-US" sz="2000" i="1" dirty="0"/>
              <a:t>Perception</a:t>
            </a:r>
            <a:r>
              <a:rPr lang="en-US" sz="2000" dirty="0"/>
              <a:t> – It is nearly impossible to pierce the corporate veil.  Because limited liability holds such an esteemed place in our law, courts frequently opine that their power to pierce the veil should be exercised “reluctantly,” “cautiously,” or only in “exceptional circumstances.”</a:t>
            </a:r>
          </a:p>
          <a:p>
            <a:pPr marL="0" indent="0" algn="just">
              <a:spcBef>
                <a:spcPts val="0"/>
              </a:spcBef>
              <a:buNone/>
            </a:pPr>
            <a:endParaRPr lang="en-US" sz="2800" dirty="0"/>
          </a:p>
          <a:p>
            <a:pPr marL="0" indent="0" algn="just">
              <a:spcBef>
                <a:spcPts val="0"/>
              </a:spcBef>
              <a:buNone/>
            </a:pPr>
            <a:endParaRPr lang="en-US" sz="2800" dirty="0"/>
          </a:p>
          <a:p>
            <a:pPr marL="0" indent="0" algn="just">
              <a:spcBef>
                <a:spcPts val="0"/>
              </a:spcBef>
              <a:buNone/>
            </a:pPr>
            <a:endParaRPr lang="en-US" sz="2800"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pic>
        <p:nvPicPr>
          <p:cNvPr id="6" name="Picture 2" descr="C:\Users\Mark\Desktop\sign of the cro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971800"/>
            <a:ext cx="4150620" cy="3108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Colorado Examples of Homage to the Corporate Form</a:t>
            </a:r>
          </a:p>
        </p:txBody>
      </p:sp>
      <p:sp>
        <p:nvSpPr>
          <p:cNvPr id="3" name="Content Placeholder 2"/>
          <p:cNvSpPr>
            <a:spLocks noGrp="1"/>
          </p:cNvSpPr>
          <p:nvPr>
            <p:ph idx="1"/>
          </p:nvPr>
        </p:nvSpPr>
        <p:spPr/>
        <p:txBody>
          <a:bodyPr>
            <a:normAutofit/>
          </a:bodyPr>
          <a:lstStyle/>
          <a:p>
            <a:pPr marL="0" indent="0" algn="just">
              <a:buNone/>
            </a:pPr>
            <a:r>
              <a:rPr lang="en-US" dirty="0"/>
              <a:t>“Insulation from individual liability is an inherent purpose of incorporation; only </a:t>
            </a:r>
            <a:r>
              <a:rPr lang="en-US" b="1" dirty="0"/>
              <a:t>extraordinary circumstances </a:t>
            </a:r>
            <a:r>
              <a:rPr lang="en-US" dirty="0"/>
              <a:t>justify disregarding the corporate entity to impose personal liability.”  </a:t>
            </a:r>
            <a:r>
              <a:rPr lang="pt-BR" i="1" dirty="0"/>
              <a:t>Leonard v. McMorris</a:t>
            </a:r>
            <a:r>
              <a:rPr lang="pt-BR" dirty="0"/>
              <a:t>, 63 P.3d 323 (Colo. 2003); it is a “</a:t>
            </a:r>
            <a:r>
              <a:rPr lang="pt-BR" b="1" dirty="0"/>
              <a:t>drastic remedy</a:t>
            </a:r>
            <a:r>
              <a:rPr lang="pt-BR" dirty="0"/>
              <a:t>.” </a:t>
            </a:r>
            <a:r>
              <a:rPr lang="pt-BR" i="1" dirty="0"/>
              <a:t>Skidmore, Owings &amp; Merill v Canada Life Assurance Co. </a:t>
            </a:r>
            <a:r>
              <a:rPr lang="pt-BR" dirty="0"/>
              <a:t>907 F.2d 1026,1027 (10th Cir. 1990); It should be done “</a:t>
            </a:r>
            <a:r>
              <a:rPr lang="pt-BR" b="1" dirty="0"/>
              <a:t>reluctantly and cautiously</a:t>
            </a:r>
            <a:r>
              <a:rPr lang="pt-BR" dirty="0"/>
              <a:t>.”  Id.</a:t>
            </a:r>
            <a:endParaRPr lang="en-US" dirty="0"/>
          </a:p>
          <a:p>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extLst>
      <p:ext uri="{BB962C8B-B14F-4D97-AF65-F5344CB8AC3E}">
        <p14:creationId xmlns:p14="http://schemas.microsoft.com/office/powerpoint/2010/main" val="267370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Reality</a:t>
            </a:r>
          </a:p>
        </p:txBody>
      </p:sp>
      <p:sp>
        <p:nvSpPr>
          <p:cNvPr id="3" name="Content Placeholder 2"/>
          <p:cNvSpPr>
            <a:spLocks noGrp="1"/>
          </p:cNvSpPr>
          <p:nvPr>
            <p:ph idx="1"/>
          </p:nvPr>
        </p:nvSpPr>
        <p:spPr/>
        <p:txBody>
          <a:bodyPr>
            <a:normAutofit lnSpcReduction="10000"/>
          </a:bodyPr>
          <a:lstStyle/>
          <a:p>
            <a:pPr marL="0" indent="0" algn="just">
              <a:buNone/>
            </a:pPr>
            <a:r>
              <a:rPr lang="en-US" i="1" dirty="0"/>
              <a:t>Reality</a:t>
            </a:r>
            <a:r>
              <a:rPr lang="en-US" dirty="0"/>
              <a:t> – Courts will pay homage to the “exceptional circumstances” tradition, but will do what they believe is right.</a:t>
            </a:r>
          </a:p>
          <a:p>
            <a:pPr marL="0" indent="0" algn="just">
              <a:buNone/>
            </a:pPr>
            <a:endParaRPr lang="en-US" dirty="0"/>
          </a:p>
          <a:p>
            <a:pPr marL="0" indent="0" algn="just">
              <a:buNone/>
            </a:pPr>
            <a:r>
              <a:rPr lang="en-US" dirty="0"/>
              <a:t>An analysis of nearly 1,600 reported decisions revealed that courts pierced the corporate veil more than 40% of the time.  Thompson, </a:t>
            </a:r>
            <a:r>
              <a:rPr lang="en-US" i="1" dirty="0"/>
              <a:t>Piercing the Corporate Veil: An Empirical Study</a:t>
            </a:r>
            <a:r>
              <a:rPr lang="en-US" dirty="0"/>
              <a:t>, 76 Cornell L.Rev. 1036 (1991).</a:t>
            </a:r>
          </a:p>
          <a:p>
            <a:pPr>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Risk of Doing Business</a:t>
            </a:r>
            <a:br>
              <a:rPr lang="en-US" dirty="0"/>
            </a:br>
            <a:r>
              <a:rPr lang="en-US" dirty="0"/>
              <a:t>with a Corporation</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800" dirty="0"/>
              <a:t>There is always a risk in doing business with a corporation.  Use of symbols such as “Inc.” or “Corp.” are a warning – notice to creditors – that shareholders do not accept unlimited personal liability.  The risk may be small if the corporation is sound, but not all corporations prosper.</a:t>
            </a:r>
          </a:p>
          <a:p>
            <a:pPr marL="0" indent="0" algn="just">
              <a:buNone/>
            </a:pPr>
            <a:endParaRPr lang="en-US" sz="1700" dirty="0"/>
          </a:p>
          <a:p>
            <a:pPr algn="just"/>
            <a:r>
              <a:rPr lang="en-US" sz="3000" dirty="0"/>
              <a:t>33,822 business bankruptcies in 2008.</a:t>
            </a:r>
          </a:p>
          <a:p>
            <a:pPr algn="just">
              <a:buNone/>
            </a:pPr>
            <a:endParaRPr lang="en-US" sz="1700" dirty="0"/>
          </a:p>
          <a:p>
            <a:pPr algn="just"/>
            <a:r>
              <a:rPr lang="en-US" sz="3000" dirty="0"/>
              <a:t>In 2008, 966,647 firms went out of business.</a:t>
            </a:r>
          </a:p>
          <a:p>
            <a:pPr algn="just">
              <a:buNone/>
            </a:pPr>
            <a:endParaRPr lang="en-US" sz="1200" dirty="0"/>
          </a:p>
          <a:p>
            <a:pPr marL="0" indent="0" algn="just">
              <a:buNone/>
            </a:pPr>
            <a:r>
              <a:rPr lang="en-US" sz="2600" dirty="0"/>
              <a:t>Data is from the Statistical Abstract of the United States for 2010, Table 748</a:t>
            </a:r>
            <a:endParaRPr lang="en-US" dirty="0"/>
          </a:p>
          <a:p>
            <a:pPr>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Development of the Piercing Doctrine</a:t>
            </a:r>
          </a:p>
        </p:txBody>
      </p:sp>
      <p:sp>
        <p:nvSpPr>
          <p:cNvPr id="3" name="Content Placeholder 2"/>
          <p:cNvSpPr>
            <a:spLocks noGrp="1"/>
          </p:cNvSpPr>
          <p:nvPr>
            <p:ph idx="1"/>
          </p:nvPr>
        </p:nvSpPr>
        <p:spPr/>
        <p:txBody>
          <a:bodyPr>
            <a:normAutofit fontScale="85000" lnSpcReduction="10000"/>
          </a:bodyPr>
          <a:lstStyle/>
          <a:p>
            <a:pPr marL="0" indent="0" algn="just">
              <a:spcBef>
                <a:spcPts val="0"/>
              </a:spcBef>
              <a:buNone/>
              <a:tabLst>
                <a:tab pos="0" algn="l"/>
              </a:tabLst>
            </a:pPr>
            <a:r>
              <a:rPr lang="en-US" sz="3800" dirty="0"/>
              <a:t>When a plaintiff has a valid cause of action against an insolvent corporation, the Court must weigh two competing values.  The first is society’s desire to uphold the principle of limited liability, and the second is the desire to achieve an equitable outcome.</a:t>
            </a:r>
          </a:p>
          <a:p>
            <a:pPr marL="0" indent="0" algn="just">
              <a:spcBef>
                <a:spcPts val="0"/>
              </a:spcBef>
              <a:buNone/>
              <a:tabLst>
                <a:tab pos="0" algn="l"/>
              </a:tabLst>
            </a:pPr>
            <a:endParaRPr lang="en-US" sz="3800" dirty="0"/>
          </a:p>
          <a:p>
            <a:pPr marL="0" indent="0" algn="just">
              <a:spcBef>
                <a:spcPts val="0"/>
              </a:spcBef>
              <a:buNone/>
              <a:tabLst>
                <a:tab pos="0" algn="l"/>
              </a:tabLst>
            </a:pPr>
            <a:r>
              <a:rPr lang="en-US" sz="3800" dirty="0"/>
              <a:t>Early decisions relied on equitable principles, and typically involved allegations of fraud.   See, </a:t>
            </a:r>
            <a:r>
              <a:rPr lang="en-US" sz="3800" i="1" dirty="0"/>
              <a:t>Booth v. Bunce</a:t>
            </a:r>
            <a:r>
              <a:rPr lang="en-US" sz="3800" dirty="0"/>
              <a:t>, 33 N.Y. 139 (1865).</a:t>
            </a:r>
          </a:p>
          <a:p>
            <a:pPr marL="0" indent="0" algn="just">
              <a:spcBef>
                <a:spcPts val="0"/>
              </a:spcBef>
              <a:buNone/>
              <a:tabLst>
                <a:tab pos="0" algn="l"/>
              </a:tabLst>
            </a:pPr>
            <a:endParaRPr lang="en-US" sz="2800"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Trivia</a:t>
            </a:r>
          </a:p>
        </p:txBody>
      </p:sp>
      <p:sp>
        <p:nvSpPr>
          <p:cNvPr id="3" name="Content Placeholder 2"/>
          <p:cNvSpPr>
            <a:spLocks noGrp="1"/>
          </p:cNvSpPr>
          <p:nvPr>
            <p:ph idx="1"/>
          </p:nvPr>
        </p:nvSpPr>
        <p:spPr/>
        <p:txBody>
          <a:bodyPr>
            <a:normAutofit/>
          </a:bodyPr>
          <a:lstStyle/>
          <a:p>
            <a:pPr marL="0" indent="0" algn="just">
              <a:spcBef>
                <a:spcPts val="0"/>
              </a:spcBef>
              <a:buNone/>
              <a:tabLst>
                <a:tab pos="0" algn="l"/>
              </a:tabLst>
            </a:pPr>
            <a:r>
              <a:rPr lang="en-US" dirty="0"/>
              <a:t>First use of “veil” may have been </a:t>
            </a:r>
            <a:r>
              <a:rPr lang="en-US" i="1" dirty="0"/>
              <a:t>Fairfield County Turnpike Co. v. Thorp</a:t>
            </a:r>
            <a:r>
              <a:rPr lang="en-US" dirty="0"/>
              <a:t>, 13 Conn. 173, 179 (1839).</a:t>
            </a:r>
          </a:p>
          <a:p>
            <a:pPr marL="0" indent="0" algn="just">
              <a:spcBef>
                <a:spcPts val="0"/>
              </a:spcBef>
              <a:buNone/>
              <a:tabLst>
                <a:tab pos="0" algn="l"/>
              </a:tabLst>
            </a:pPr>
            <a:endParaRPr lang="en-US" dirty="0"/>
          </a:p>
          <a:p>
            <a:pPr marL="0" indent="0" algn="just">
              <a:spcBef>
                <a:spcPts val="0"/>
              </a:spcBef>
              <a:buNone/>
              <a:tabLst>
                <a:tab pos="0" algn="l"/>
              </a:tabLst>
            </a:pPr>
            <a:r>
              <a:rPr lang="en-US" dirty="0"/>
              <a:t>First use of “piercing the veil” may have been in a 1912 law review article.  I.M. Wormser, </a:t>
            </a:r>
            <a:r>
              <a:rPr lang="en-US" i="1" dirty="0"/>
              <a:t>Piercing the Veil of Corporate Entity</a:t>
            </a:r>
            <a:r>
              <a:rPr lang="en-US" dirty="0"/>
              <a:t>, 12 Colum. L.Rev. 496 (1912).</a:t>
            </a:r>
          </a:p>
          <a:p>
            <a:pPr>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Fraud</a:t>
            </a:r>
          </a:p>
        </p:txBody>
      </p:sp>
      <p:sp>
        <p:nvSpPr>
          <p:cNvPr id="3" name="Content Placeholder 2"/>
          <p:cNvSpPr>
            <a:spLocks noGrp="1"/>
          </p:cNvSpPr>
          <p:nvPr>
            <p:ph idx="1"/>
          </p:nvPr>
        </p:nvSpPr>
        <p:spPr/>
        <p:txBody>
          <a:bodyPr>
            <a:normAutofit fontScale="85000" lnSpcReduction="10000"/>
          </a:bodyPr>
          <a:lstStyle/>
          <a:p>
            <a:pPr marL="53975" indent="-53975" algn="just"/>
            <a:r>
              <a:rPr lang="en-US" sz="2800" i="1" dirty="0"/>
              <a:t>Simmons Creek Coal Co. v. Doran</a:t>
            </a:r>
            <a:r>
              <a:rPr lang="en-US" sz="2800" dirty="0"/>
              <a:t>, 142 U.S. 417 (1892) (Notice to the incorporators was notice to the corporation itself).</a:t>
            </a:r>
          </a:p>
          <a:p>
            <a:pPr marL="53975" indent="-53975" algn="just"/>
            <a:r>
              <a:rPr lang="en-US" sz="2800" dirty="0"/>
              <a:t> </a:t>
            </a:r>
            <a:r>
              <a:rPr lang="en-US" sz="2800" i="1" dirty="0"/>
              <a:t>J.J. McCaskill Co. v. U.S.</a:t>
            </a:r>
            <a:r>
              <a:rPr lang="en-US" sz="2800" dirty="0"/>
              <a:t>, 216 U.S. 504 (1910) (Corporate president’s actual knowledge of an act was attributed to corporation so corporation could not “evade its responsibilities”).</a:t>
            </a:r>
          </a:p>
          <a:p>
            <a:pPr marL="53975" indent="-53975" algn="just"/>
            <a:r>
              <a:rPr lang="en-US" sz="2800" dirty="0"/>
              <a:t> </a:t>
            </a:r>
            <a:r>
              <a:rPr lang="en-US" sz="2800" i="1" dirty="0"/>
              <a:t>U.S. v. Reading Co</a:t>
            </a:r>
            <a:r>
              <a:rPr lang="en-US" sz="2800" dirty="0"/>
              <a:t>., 253 U.S. 26 (1920) (Gov’t brought suit under an antitrust statute. Railroad had established elaborate corporate structure of subsidiaries and holding companies.  Characterizing a coal company as an “instrumentality” of the railroad, the Supreme Court declared it would “look through the forms to the realities of the relationship between the companies as if the corporate agency did not exist.”</a:t>
            </a:r>
          </a:p>
          <a:p>
            <a:pPr marL="53975" indent="-53975"/>
            <a:endParaRPr lang="en-US" dirty="0"/>
          </a:p>
          <a:p>
            <a:pPr marL="53975" indent="-53975">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Mists of Metaphor”</a:t>
            </a:r>
          </a:p>
        </p:txBody>
      </p:sp>
      <p:sp>
        <p:nvSpPr>
          <p:cNvPr id="3" name="Content Placeholder 2"/>
          <p:cNvSpPr>
            <a:spLocks noGrp="1"/>
          </p:cNvSpPr>
          <p:nvPr>
            <p:ph idx="1"/>
          </p:nvPr>
        </p:nvSpPr>
        <p:spPr/>
        <p:txBody>
          <a:bodyPr>
            <a:normAutofit fontScale="92500" lnSpcReduction="10000"/>
          </a:bodyPr>
          <a:lstStyle/>
          <a:p>
            <a:pPr>
              <a:buNone/>
            </a:pPr>
            <a:r>
              <a:rPr lang="en-US" sz="2400" dirty="0"/>
              <a:t>The entire area of law is “enveloped in mists of metaphors.”</a:t>
            </a:r>
          </a:p>
          <a:p>
            <a:pPr>
              <a:buNone/>
            </a:pPr>
            <a:endParaRPr lang="en-US" sz="2400" dirty="0"/>
          </a:p>
          <a:p>
            <a:r>
              <a:rPr lang="en-US" sz="2400" dirty="0"/>
              <a:t>“Alter ego”</a:t>
            </a:r>
          </a:p>
          <a:p>
            <a:r>
              <a:rPr lang="en-US" sz="2400" dirty="0"/>
              <a:t>“Instrumentality”</a:t>
            </a:r>
          </a:p>
          <a:p>
            <a:r>
              <a:rPr lang="en-US" sz="2400" dirty="0"/>
              <a:t>“Sham”</a:t>
            </a:r>
          </a:p>
          <a:p>
            <a:r>
              <a:rPr lang="en-US" sz="2400" dirty="0"/>
              <a:t>“Dummy” </a:t>
            </a:r>
          </a:p>
          <a:p>
            <a:r>
              <a:rPr lang="en-US" sz="2400" dirty="0"/>
              <a:t>“Alias”</a:t>
            </a:r>
          </a:p>
          <a:p>
            <a:r>
              <a:rPr lang="en-US" sz="2400" dirty="0"/>
              <a:t>“Denuding”</a:t>
            </a:r>
          </a:p>
          <a:p>
            <a:pPr marL="0" indent="0">
              <a:spcBef>
                <a:spcPts val="0"/>
              </a:spcBef>
              <a:buNone/>
            </a:pPr>
            <a:endParaRPr lang="en-US" sz="2400" dirty="0"/>
          </a:p>
          <a:p>
            <a:pPr marL="0" indent="0" algn="just">
              <a:spcBef>
                <a:spcPts val="0"/>
              </a:spcBef>
              <a:buNone/>
            </a:pPr>
            <a:r>
              <a:rPr lang="en-US" sz="2400" dirty="0"/>
              <a:t>“Metaphors in law are to be narrowly watched, for starting as devices to liberate thought, they end often by enslaving it.”  </a:t>
            </a:r>
            <a:r>
              <a:rPr lang="en-US" sz="2400" i="1" dirty="0"/>
              <a:t>Berkey v. Third Ave. Ry. Co., </a:t>
            </a:r>
            <a:r>
              <a:rPr lang="en-US" sz="2400" dirty="0"/>
              <a:t>155 N.E. 58 (N.Y. 1926)  (Cardozo)  </a:t>
            </a:r>
          </a:p>
          <a:p>
            <a:pPr>
              <a:buNone/>
            </a:pPr>
            <a:endParaRPr lang="en-US" sz="1800"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Rule</a:t>
            </a:r>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marL="0" indent="0" algn="just">
              <a:buNone/>
            </a:pPr>
            <a:r>
              <a:rPr lang="en-US" sz="4500" dirty="0"/>
              <a:t>“If any general rule can be laid down, in the present state of authority, it is that a corporation will be looked upon as a legal entity as a general rule, and until sufficient reason to the contrary appears; but, when the notion of legal entity is used to defeat public convenience, justify wrong, protect fraud, or defend crime, the law will regard the corporation as an association of persons.”   </a:t>
            </a:r>
          </a:p>
          <a:p>
            <a:pPr marL="0" indent="0" algn="just">
              <a:buNone/>
            </a:pPr>
            <a:endParaRPr lang="en-US" sz="3800" i="1" dirty="0"/>
          </a:p>
          <a:p>
            <a:pPr marL="0" indent="0" algn="just">
              <a:buNone/>
            </a:pPr>
            <a:r>
              <a:rPr lang="en-US" sz="3800" i="1" dirty="0"/>
              <a:t>U.S. v. Milwaukee Refrigerator Transit Co., </a:t>
            </a:r>
            <a:r>
              <a:rPr lang="en-US" sz="3800" dirty="0"/>
              <a:t>142 F. 247 (C.C.E.D. Wisc. 1905).</a:t>
            </a:r>
          </a:p>
          <a:p>
            <a:pPr marL="0" indent="0" algn="just">
              <a:buNone/>
            </a:pPr>
            <a:endParaRPr lang="en-US" sz="3800" dirty="0"/>
          </a:p>
          <a:p>
            <a:pPr marL="0" indent="0" algn="just">
              <a:buNone/>
            </a:pPr>
            <a:r>
              <a:rPr lang="en-US" sz="3800" dirty="0"/>
              <a:t>This is still a very good summary of the rule.  The Courts still cite this case. </a:t>
            </a:r>
            <a:r>
              <a:rPr lang="en-US" sz="3800" i="1" dirty="0"/>
              <a:t>Wells Fargo Bank, N.A. v. Konover</a:t>
            </a:r>
            <a:r>
              <a:rPr lang="en-US" sz="3800" dirty="0"/>
              <a:t>, Not Reported in F.Supp.2d, 2011 WL 1225986 (D.Conn. 2011). </a:t>
            </a:r>
          </a:p>
          <a:p>
            <a:pPr marL="0" indent="0" algn="just">
              <a:buNone/>
            </a:pPr>
            <a:br>
              <a:rPr lang="en-US" sz="2400" dirty="0"/>
            </a:br>
            <a:endParaRPr lang="en-US" sz="2400" dirty="0"/>
          </a:p>
          <a:p>
            <a:pPr marL="0" indent="0" algn="just">
              <a:buNone/>
            </a:pPr>
            <a:endParaRPr lang="en-US" sz="2400" dirty="0"/>
          </a:p>
          <a:p>
            <a:pPr marL="0" indent="0" algn="just">
              <a:buNone/>
            </a:pPr>
            <a:endParaRPr lang="en-US" sz="2400"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Remedy – Not a Cause of Action</a:t>
            </a:r>
          </a:p>
        </p:txBody>
      </p:sp>
      <p:sp>
        <p:nvSpPr>
          <p:cNvPr id="3" name="Content Placeholder 2"/>
          <p:cNvSpPr>
            <a:spLocks noGrp="1"/>
          </p:cNvSpPr>
          <p:nvPr>
            <p:ph idx="1"/>
          </p:nvPr>
        </p:nvSpPr>
        <p:spPr/>
        <p:txBody>
          <a:bodyPr>
            <a:normAutofit fontScale="92500"/>
          </a:bodyPr>
          <a:lstStyle/>
          <a:p>
            <a:pPr marL="0" indent="0" algn="just">
              <a:buNone/>
            </a:pPr>
            <a:r>
              <a:rPr lang="en-US" dirty="0"/>
              <a:t>Most Courts hold that piercing the corporate veil is an equitable remedy – </a:t>
            </a:r>
            <a:r>
              <a:rPr lang="en-US" b="1" dirty="0"/>
              <a:t>not</a:t>
            </a:r>
            <a:r>
              <a:rPr lang="en-US" dirty="0"/>
              <a:t> a cause of action.</a:t>
            </a:r>
          </a:p>
          <a:p>
            <a:pPr marL="0" indent="0" algn="just">
              <a:buNone/>
            </a:pPr>
            <a:endParaRPr lang="en-US" dirty="0"/>
          </a:p>
          <a:p>
            <a:pPr marL="0" indent="0" algn="just">
              <a:buNone/>
            </a:pPr>
            <a:r>
              <a:rPr lang="en-US" dirty="0"/>
              <a:t>“Piercing the corporate veil is an equitable remedy, requiring balancing of the equities in each particular case.” </a:t>
            </a:r>
            <a:r>
              <a:rPr lang="en-US" i="1" dirty="0"/>
              <a:t>Great Neck Plaza, L.P. v. Le Peep Restaurants, LLC, </a:t>
            </a:r>
            <a:r>
              <a:rPr lang="en-US" dirty="0"/>
              <a:t>37 P.3d 485 (Colo. App. 2001); See also, </a:t>
            </a:r>
            <a:r>
              <a:rPr lang="en-US" i="1" dirty="0"/>
              <a:t>Equinox Enterprises, Inc. v. Associated Media Inc., </a:t>
            </a:r>
            <a:r>
              <a:rPr lang="en-US" dirty="0"/>
              <a:t>730 SW2d 872 (Tex. App. 1987)</a:t>
            </a:r>
          </a:p>
          <a:p>
            <a:pPr>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Theories of Piercing the Corporate Veil</a:t>
            </a:r>
          </a:p>
        </p:txBody>
      </p:sp>
      <p:sp>
        <p:nvSpPr>
          <p:cNvPr id="3" name="Content Placeholder 2"/>
          <p:cNvSpPr>
            <a:spLocks noGrp="1"/>
          </p:cNvSpPr>
          <p:nvPr>
            <p:ph idx="1"/>
          </p:nvPr>
        </p:nvSpPr>
        <p:spPr/>
        <p:txBody>
          <a:bodyPr>
            <a:normAutofit lnSpcReduction="10000"/>
          </a:bodyPr>
          <a:lstStyle/>
          <a:p>
            <a:pPr marL="0" indent="0" algn="just">
              <a:buNone/>
            </a:pPr>
            <a:r>
              <a:rPr lang="en-US" sz="2400" dirty="0"/>
              <a:t>The </a:t>
            </a:r>
            <a:r>
              <a:rPr lang="en-US" sz="2400" i="1" dirty="0"/>
              <a:t>Milwaukee Refrigerator </a:t>
            </a:r>
            <a:r>
              <a:rPr lang="en-US" sz="2400" dirty="0"/>
              <a:t>rule focused on the harm to the plaintiff.  Some courts did not like this because they felt it too vague.  They began to focus on the relationship between the owners of the corporation and the corporation itself.  Various tests and theories emerged.</a:t>
            </a:r>
          </a:p>
          <a:p>
            <a:pPr marL="0" indent="0" algn="just"/>
            <a:r>
              <a:rPr lang="en-US" dirty="0"/>
              <a:t>Alter ego</a:t>
            </a:r>
          </a:p>
          <a:p>
            <a:pPr marL="0" indent="0" algn="just"/>
            <a:r>
              <a:rPr lang="en-US" dirty="0"/>
              <a:t>Instrumentality</a:t>
            </a:r>
          </a:p>
          <a:p>
            <a:pPr marL="0" indent="0" algn="just"/>
            <a:r>
              <a:rPr lang="en-US" dirty="0"/>
              <a:t>Sham</a:t>
            </a:r>
          </a:p>
          <a:p>
            <a:pPr marL="0" indent="0" algn="just"/>
            <a:r>
              <a:rPr lang="en-US" dirty="0"/>
              <a:t>Totality of Circumstances</a:t>
            </a:r>
          </a:p>
          <a:p>
            <a:pPr marL="0" indent="0" algn="just"/>
            <a:r>
              <a:rPr lang="en-US" dirty="0"/>
              <a:t>Public Policy</a:t>
            </a:r>
          </a:p>
          <a:p>
            <a:pPr marL="0" indent="0" algn="just">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Ego” v “Instrumentality”</a:t>
            </a:r>
          </a:p>
        </p:txBody>
      </p:sp>
      <p:sp>
        <p:nvSpPr>
          <p:cNvPr id="3" name="Content Placeholder 2"/>
          <p:cNvSpPr>
            <a:spLocks noGrp="1"/>
          </p:cNvSpPr>
          <p:nvPr>
            <p:ph idx="1"/>
          </p:nvPr>
        </p:nvSpPr>
        <p:spPr/>
        <p:txBody>
          <a:bodyPr>
            <a:normAutofit fontScale="92500"/>
          </a:bodyPr>
          <a:lstStyle/>
          <a:p>
            <a:pPr marL="0" indent="0" algn="just">
              <a:buNone/>
            </a:pPr>
            <a:r>
              <a:rPr lang="en-US" dirty="0"/>
              <a:t>Courts tend to use these interchangeably.  I believe the term “alter ego” originally focused on the relationship between the corporation and its shareholders while “instrumentality” focused on relationship between a parent and subsidiary.  </a:t>
            </a:r>
          </a:p>
          <a:p>
            <a:pPr marL="0" indent="0" algn="just">
              <a:buNone/>
            </a:pPr>
            <a:endParaRPr lang="en-US" dirty="0"/>
          </a:p>
          <a:p>
            <a:pPr marL="0" indent="0" algn="just">
              <a:buNone/>
            </a:pPr>
            <a:r>
              <a:rPr lang="en-US" dirty="0"/>
              <a:t>Frederick J. Powell described an “instrumentality” test in his study, </a:t>
            </a:r>
            <a:r>
              <a:rPr lang="en-US" i="1" dirty="0"/>
              <a:t>Parent and Subsidiary Corporations </a:t>
            </a:r>
            <a:r>
              <a:rPr lang="en-US" dirty="0"/>
              <a:t>(1931).</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Sham to Perpetuate a Fraud Theory</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Colorado does not treat this as a separate theory, but some states do.</a:t>
            </a:r>
          </a:p>
          <a:p>
            <a:pPr marL="0" indent="0" algn="just">
              <a:buNone/>
            </a:pPr>
            <a:endParaRPr lang="en-US" dirty="0"/>
          </a:p>
          <a:p>
            <a:pPr marL="0" indent="0" algn="just">
              <a:buNone/>
            </a:pPr>
            <a:r>
              <a:rPr lang="en-US" dirty="0"/>
              <a:t>In </a:t>
            </a:r>
            <a:r>
              <a:rPr lang="en-US" i="1" dirty="0"/>
              <a:t>Gibraltar Sav. v. L.D. Brinkman Corp., </a:t>
            </a:r>
            <a:r>
              <a:rPr lang="en-US" dirty="0"/>
              <a:t>860 F.2d 1275 (5</a:t>
            </a:r>
            <a:r>
              <a:rPr lang="en-US" baseline="30000" dirty="0"/>
              <a:t>th</a:t>
            </a:r>
            <a:r>
              <a:rPr lang="en-US" dirty="0"/>
              <a:t> Cir. 1988), the Court held that a creditor was not entitled to pierce the corporate veil where evidence supported a “sham to perpetuate fraud” theory, but case was tried on an “alter ego” theory.  </a:t>
            </a:r>
            <a:r>
              <a:rPr lang="en-US" b="1" dirty="0"/>
              <a:t>Be careful in pleading; include all the “magic words”.</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of Public Policy Test</a:t>
            </a:r>
          </a:p>
        </p:txBody>
      </p:sp>
      <p:sp>
        <p:nvSpPr>
          <p:cNvPr id="3" name="Content Placeholder 2"/>
          <p:cNvSpPr>
            <a:spLocks noGrp="1"/>
          </p:cNvSpPr>
          <p:nvPr>
            <p:ph idx="1"/>
          </p:nvPr>
        </p:nvSpPr>
        <p:spPr/>
        <p:txBody>
          <a:bodyPr/>
          <a:lstStyle/>
          <a:p>
            <a:pPr marL="0" indent="0" algn="just">
              <a:buNone/>
            </a:pPr>
            <a:r>
              <a:rPr lang="en-US" dirty="0"/>
              <a:t>Colorado has not explicitly recognized this as a separate theory, but there is language in </a:t>
            </a:r>
            <a:r>
              <a:rPr lang="en-US" i="1" dirty="0"/>
              <a:t>Fink v. Montgomery Elevator of Colorado</a:t>
            </a:r>
            <a:r>
              <a:rPr lang="en-US" dirty="0"/>
              <a:t>,</a:t>
            </a:r>
            <a:r>
              <a:rPr lang="it-IT" dirty="0"/>
              <a:t> 421 P.2d 735</a:t>
            </a:r>
            <a:br>
              <a:rPr lang="it-IT" dirty="0"/>
            </a:br>
            <a:r>
              <a:rPr lang="it-IT" dirty="0"/>
              <a:t>(Colo. 1966), about using a corporate to “defeat public convenience.”</a:t>
            </a:r>
            <a:r>
              <a:rPr lang="en-US" dirty="0"/>
              <a:t> </a:t>
            </a:r>
          </a:p>
          <a:p>
            <a:pPr marL="0" indent="0" algn="just"/>
            <a:r>
              <a:rPr lang="en-US" dirty="0"/>
              <a:t>Violation of Statutes</a:t>
            </a:r>
          </a:p>
          <a:p>
            <a:pPr marL="0" indent="0" algn="just"/>
            <a:r>
              <a:rPr lang="en-US" dirty="0"/>
              <a:t>Violation of Public Policy</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Piercing the Veil in Colorado	</a:t>
            </a:r>
          </a:p>
        </p:txBody>
      </p:sp>
      <p:sp>
        <p:nvSpPr>
          <p:cNvPr id="3" name="Content Placeholder 2"/>
          <p:cNvSpPr>
            <a:spLocks noGrp="1"/>
          </p:cNvSpPr>
          <p:nvPr>
            <p:ph idx="1"/>
          </p:nvPr>
        </p:nvSpPr>
        <p:spPr/>
        <p:txBody>
          <a:bodyPr>
            <a:normAutofit/>
          </a:bodyPr>
          <a:lstStyle/>
          <a:p>
            <a:pPr marL="0" indent="0" algn="just">
              <a:buNone/>
            </a:pPr>
            <a:r>
              <a:rPr lang="en-US" sz="2000" i="1" dirty="0"/>
              <a:t>Gutheil v. Polichio</a:t>
            </a:r>
            <a:r>
              <a:rPr lang="en-US" sz="2000" dirty="0"/>
              <a:t>, 86 P.2d 972 (Colo. 1939). </a:t>
            </a:r>
          </a:p>
          <a:p>
            <a:pPr marL="0" indent="0" algn="just">
              <a:buNone/>
            </a:pPr>
            <a:endParaRPr lang="en-US" sz="2000" dirty="0"/>
          </a:p>
          <a:p>
            <a:pPr marL="0" indent="0" algn="just">
              <a:buNone/>
            </a:pPr>
            <a:r>
              <a:rPr lang="en-US" sz="2000" dirty="0"/>
              <a:t>We are of the opinion that the following deduction is inescapable: That A. H. Gutheil's association with The Star Investment Company was so close and exclusive that it strips the company of its corporate cloak and leaves him standing in its place, holding in one hand the ‘accredited agency’ of his wife to do whatever he deemed best for her and himself, and in the other hand, the minute book of the corporation with the opportunity of making whatever entries were necessary to meet a given situation. In such cases the courts will disregard the fiction of corporate entity apart from the members of the corporation when it is attempted to be used as a means of accomplishing a fraud or an illegal act.</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Piercing the Veil Colorado</a:t>
            </a:r>
          </a:p>
        </p:txBody>
      </p:sp>
      <p:sp>
        <p:nvSpPr>
          <p:cNvPr id="3" name="Content Placeholder 2"/>
          <p:cNvSpPr>
            <a:spLocks noGrp="1"/>
          </p:cNvSpPr>
          <p:nvPr>
            <p:ph idx="1"/>
          </p:nvPr>
        </p:nvSpPr>
        <p:spPr/>
        <p:txBody>
          <a:bodyPr>
            <a:normAutofit fontScale="62500" lnSpcReduction="20000"/>
          </a:bodyPr>
          <a:lstStyle/>
          <a:p>
            <a:pPr marL="0" indent="0" algn="just">
              <a:buNone/>
            </a:pPr>
            <a:r>
              <a:rPr lang="en-US" i="1" dirty="0"/>
              <a:t>Fink v. Montgomery Elevator Co. of Colorado</a:t>
            </a:r>
            <a:r>
              <a:rPr lang="en-US" dirty="0"/>
              <a:t>, </a:t>
            </a:r>
            <a:r>
              <a:rPr lang="it-IT" dirty="0"/>
              <a:t>421 P.2d 735</a:t>
            </a:r>
            <a:br>
              <a:rPr lang="it-IT" dirty="0"/>
            </a:br>
            <a:r>
              <a:rPr lang="it-IT" dirty="0"/>
              <a:t>(Colo. 1966).</a:t>
            </a:r>
          </a:p>
          <a:p>
            <a:pPr marL="0" indent="0" algn="just">
              <a:buNone/>
            </a:pPr>
            <a:endParaRPr lang="en-US" dirty="0"/>
          </a:p>
          <a:p>
            <a:pPr marL="0" indent="0" algn="just">
              <a:buNone/>
            </a:pPr>
            <a:r>
              <a:rPr lang="en-US" dirty="0"/>
              <a:t>“The applicable rule in such a case is that in order to hold stockholders liable for corporate obligations, it must be shown </a:t>
            </a:r>
            <a:r>
              <a:rPr lang="en-US" b="1" dirty="0"/>
              <a:t>either</a:t>
            </a:r>
            <a:r>
              <a:rPr lang="en-US" dirty="0"/>
              <a:t> that the corporate entity was used to defeat public convenience, or to justify or protect wrong, fraud or crime, </a:t>
            </a:r>
            <a:r>
              <a:rPr lang="en-US" b="1" dirty="0"/>
              <a:t>OR</a:t>
            </a:r>
            <a:r>
              <a:rPr lang="en-US" dirty="0"/>
              <a:t> that the situation in question was one which justified application of the alter ego doctrine.” </a:t>
            </a:r>
          </a:p>
          <a:p>
            <a:pPr marL="0" indent="0" algn="just">
              <a:buNone/>
            </a:pPr>
            <a:br>
              <a:rPr lang="en-US" dirty="0"/>
            </a:br>
            <a:r>
              <a:rPr lang="en-US" dirty="0"/>
              <a:t>“To establish the alter ego doctrine it must be shown that </a:t>
            </a:r>
            <a:r>
              <a:rPr lang="en-US" b="1" dirty="0"/>
              <a:t>(1)</a:t>
            </a:r>
            <a:r>
              <a:rPr lang="en-US" dirty="0"/>
              <a:t> the stockholders' disregard of the corporate entity made it a mere instrumentality for the transaction of their own affairs; </a:t>
            </a:r>
            <a:r>
              <a:rPr lang="en-US" b="1" dirty="0"/>
              <a:t>(2)</a:t>
            </a:r>
            <a:r>
              <a:rPr lang="en-US" dirty="0"/>
              <a:t> that there is such unity of interest and ownership that the separate personalities of the corporation and the owners no longer exist; and </a:t>
            </a:r>
            <a:r>
              <a:rPr lang="en-US" b="1" dirty="0"/>
              <a:t>(3)</a:t>
            </a:r>
            <a:r>
              <a:rPr lang="en-US" dirty="0"/>
              <a:t> to adhere to the doctrine of corporate entity would promote injustice or protect fraud.”</a:t>
            </a:r>
          </a:p>
          <a:p>
            <a:pPr>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Piercing the  Veil in Colorado</a:t>
            </a:r>
          </a:p>
        </p:txBody>
      </p:sp>
      <p:sp>
        <p:nvSpPr>
          <p:cNvPr id="3" name="Content Placeholder 2"/>
          <p:cNvSpPr>
            <a:spLocks noGrp="1"/>
          </p:cNvSpPr>
          <p:nvPr>
            <p:ph idx="1"/>
          </p:nvPr>
        </p:nvSpPr>
        <p:spPr/>
        <p:txBody>
          <a:bodyPr>
            <a:normAutofit fontScale="40000" lnSpcReduction="20000"/>
          </a:bodyPr>
          <a:lstStyle/>
          <a:p>
            <a:pPr marL="0" indent="0">
              <a:buNone/>
            </a:pPr>
            <a:r>
              <a:rPr lang="pt-BR" sz="5000" i="1" dirty="0"/>
              <a:t>Leonard v. McMorris</a:t>
            </a:r>
            <a:r>
              <a:rPr lang="pt-BR" sz="5000" dirty="0"/>
              <a:t>, 63 P.3d 323 (Colo. 2003)</a:t>
            </a:r>
          </a:p>
          <a:p>
            <a:pPr marL="0" indent="0">
              <a:buNone/>
            </a:pPr>
            <a:endParaRPr lang="pt-BR" sz="5000" dirty="0"/>
          </a:p>
          <a:p>
            <a:pPr marL="0" indent="0" algn="just">
              <a:buNone/>
            </a:pPr>
            <a:r>
              <a:rPr lang="en-US" sz="5000" dirty="0"/>
              <a:t>Typically, a court will not allow the corporate veil to be pierced, except in certain factual circumstances. The court considers a variety of factors to determine whether the corporate form should be disregarded including:</a:t>
            </a:r>
          </a:p>
          <a:p>
            <a:pPr marL="0" indent="0" algn="just">
              <a:buNone/>
            </a:pPr>
            <a:br>
              <a:rPr lang="en-US" sz="5000" dirty="0"/>
            </a:br>
            <a:r>
              <a:rPr lang="en-US" sz="5000" dirty="0"/>
              <a:t>(1) whether the corporation is operated as a separate entity, (2) commingling of funds and other assets, (3) failure to maintain adequate corporate records, (4) the nature of the corporation's ownership and control, (5) absence of corporate assets and undercapitalization, (6) use of the corporation as a mere shell, (7) disregard of legal formalities, and (8) diversion of the corporation's funds or assets to noncorporate uses.</a:t>
            </a:r>
          </a:p>
          <a:p>
            <a:pPr marL="0" indent="0" algn="just">
              <a:buNone/>
            </a:pPr>
            <a:endParaRPr lang="en-US" sz="3800" dirty="0"/>
          </a:p>
          <a:p>
            <a:pPr marL="0" indent="0" algn="just">
              <a:buNone/>
            </a:pPr>
            <a:r>
              <a:rPr lang="en-US" sz="4000" dirty="0"/>
              <a:t>Note: The terms “alter ego” and “instrumentality” do not appear in this decision.   </a:t>
            </a:r>
          </a:p>
          <a:p>
            <a:pPr marL="0" indent="0" algn="just">
              <a:buNone/>
            </a:pPr>
            <a:endParaRPr lang="en-US" sz="3000" dirty="0"/>
          </a:p>
          <a:p>
            <a:pPr marL="0" indent="0" algn="just">
              <a:buNone/>
            </a:pPr>
            <a:r>
              <a:rPr lang="en-US" sz="4000" dirty="0"/>
              <a:t>Note: McMorris factors are not exclusive.  The 10</a:t>
            </a:r>
            <a:r>
              <a:rPr lang="en-US" sz="4000" baseline="30000" dirty="0"/>
              <a:t>th</a:t>
            </a:r>
            <a:r>
              <a:rPr lang="en-US" sz="4000" dirty="0"/>
              <a:t> Circuit has a list of ten factors. </a:t>
            </a:r>
            <a:r>
              <a:rPr lang="en-US" sz="4000" i="1" dirty="0"/>
              <a:t>Ziegler v. Inabata of America, Inc.</a:t>
            </a:r>
            <a:r>
              <a:rPr lang="en-US" sz="4000" dirty="0"/>
              <a:t>, 316 F.Supp.2d 908 (D.Colo. 2004).   For a more detailed list, see </a:t>
            </a:r>
            <a:r>
              <a:rPr lang="en-US" sz="4000" i="1" dirty="0"/>
              <a:t>Grounds for Disregarding the Corporate Entity and Piercing the Corporate Veil , </a:t>
            </a:r>
            <a:r>
              <a:rPr lang="en-US" sz="4000" dirty="0"/>
              <a:t>45 POF3d 1.</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Piercing the Veil in Colorado</a:t>
            </a:r>
          </a:p>
        </p:txBody>
      </p:sp>
      <p:sp>
        <p:nvSpPr>
          <p:cNvPr id="3" name="Content Placeholder 2"/>
          <p:cNvSpPr>
            <a:spLocks noGrp="1"/>
          </p:cNvSpPr>
          <p:nvPr>
            <p:ph idx="1"/>
          </p:nvPr>
        </p:nvSpPr>
        <p:spPr/>
        <p:txBody>
          <a:bodyPr>
            <a:normAutofit lnSpcReduction="10000"/>
          </a:bodyPr>
          <a:lstStyle/>
          <a:p>
            <a:pPr marL="0" indent="0" algn="just">
              <a:buNone/>
            </a:pPr>
            <a:r>
              <a:rPr lang="en-US" sz="2400" i="1" dirty="0"/>
              <a:t>In re Phillips</a:t>
            </a:r>
            <a:r>
              <a:rPr lang="en-US" sz="2400" dirty="0"/>
              <a:t>, 139 P.3d 639 (Colo. 2006). Establishes a 3-part test:</a:t>
            </a:r>
          </a:p>
          <a:p>
            <a:pPr marL="0" indent="0" algn="just">
              <a:buNone/>
            </a:pPr>
            <a:endParaRPr lang="en-US" sz="2400" dirty="0"/>
          </a:p>
          <a:p>
            <a:pPr marL="0" indent="0" algn="just">
              <a:buNone/>
            </a:pPr>
            <a:r>
              <a:rPr lang="en-US" sz="2400" dirty="0"/>
              <a:t>Part 1</a:t>
            </a:r>
          </a:p>
          <a:p>
            <a:pPr marL="0" indent="0" algn="just">
              <a:buNone/>
            </a:pPr>
            <a:endParaRPr lang="en-US" sz="2000" dirty="0"/>
          </a:p>
          <a:p>
            <a:pPr marL="0" indent="0" algn="just">
              <a:buNone/>
            </a:pPr>
            <a:r>
              <a:rPr lang="en-US" sz="2000" dirty="0"/>
              <a:t>To determine whether piercing the corporate veil is appropriate, the court must first inquire into whether the corporate entity is the </a:t>
            </a:r>
            <a:r>
              <a:rPr lang="en-US" sz="2000" b="1" dirty="0"/>
              <a:t>alter ego </a:t>
            </a:r>
            <a:r>
              <a:rPr lang="en-US" sz="2000" dirty="0"/>
              <a:t>of the shareholder. Only then will actions ostensibly taken by the corporation be considered acts of the shareholder.</a:t>
            </a:r>
          </a:p>
          <a:p>
            <a:pPr marL="0" indent="0" algn="just">
              <a:buNone/>
            </a:pPr>
            <a:endParaRPr lang="en-US" sz="2000" dirty="0"/>
          </a:p>
          <a:p>
            <a:pPr marL="0" indent="0" algn="just">
              <a:buNone/>
            </a:pPr>
            <a:r>
              <a:rPr lang="en-US" sz="2000" dirty="0"/>
              <a:t>An alter ego relationship exists when the corporation is a “mere </a:t>
            </a:r>
            <a:r>
              <a:rPr lang="en-US" sz="2000" b="1" dirty="0"/>
              <a:t>instrumentality</a:t>
            </a:r>
            <a:r>
              <a:rPr lang="en-US" sz="2000" dirty="0"/>
              <a:t> for the transaction of the shareholders' own affairs, and there is such unity of interest in ownership that the separate personalities of the corporation and the owners no longer exist.” </a:t>
            </a:r>
          </a:p>
          <a:p>
            <a:pPr marL="0" indent="0" algn="just">
              <a:buNone/>
            </a:pPr>
            <a:endParaRPr lang="en-US" sz="2000" dirty="0"/>
          </a:p>
          <a:p>
            <a:pPr marL="0" indent="0" algn="just">
              <a:buNone/>
            </a:pPr>
            <a:endParaRPr lang="en-US" sz="2400"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the Issue Arises</a:t>
            </a:r>
          </a:p>
        </p:txBody>
      </p:sp>
      <p:sp>
        <p:nvSpPr>
          <p:cNvPr id="3" name="Content Placeholder 2"/>
          <p:cNvSpPr>
            <a:spLocks noGrp="1"/>
          </p:cNvSpPr>
          <p:nvPr>
            <p:ph idx="1"/>
          </p:nvPr>
        </p:nvSpPr>
        <p:spPr/>
        <p:txBody>
          <a:bodyPr>
            <a:normAutofit/>
          </a:bodyPr>
          <a:lstStyle/>
          <a:p>
            <a:pPr marL="0" indent="0" algn="just">
              <a:buNone/>
            </a:pPr>
            <a:r>
              <a:rPr lang="en-US" dirty="0"/>
              <a:t>The issue arises most often when a plaintiff seeks to impose liability on shareholders of an insolvent corporation, but may also arise in other contexts:</a:t>
            </a:r>
            <a:endParaRPr lang="en-US" sz="2600" dirty="0"/>
          </a:p>
          <a:p>
            <a:pPr marL="0" indent="0" algn="just"/>
            <a:r>
              <a:rPr lang="en-US" sz="2600" dirty="0"/>
              <a:t>Jurisdiction</a:t>
            </a:r>
          </a:p>
          <a:p>
            <a:pPr marL="0" indent="0" algn="just"/>
            <a:r>
              <a:rPr lang="en-US" sz="2600" dirty="0"/>
              <a:t>Venue</a:t>
            </a:r>
          </a:p>
          <a:p>
            <a:pPr marL="0" indent="0" algn="just"/>
            <a:r>
              <a:rPr lang="en-US" sz="2600" dirty="0"/>
              <a:t>Tax Liability</a:t>
            </a:r>
          </a:p>
          <a:p>
            <a:pPr marL="0" indent="0" algn="just"/>
            <a:r>
              <a:rPr lang="en-US" sz="2600" dirty="0"/>
              <a:t>Validity of Service of Process</a:t>
            </a:r>
          </a:p>
          <a:p>
            <a:pPr marL="0" indent="0" algn="just"/>
            <a:r>
              <a:rPr lang="en-US" sz="2600" dirty="0"/>
              <a:t>Statutes of Limitation</a:t>
            </a:r>
          </a:p>
          <a:p>
            <a:pPr marL="0" indent="0" algn="just">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Piercing the Veil in Colorado</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i="1" dirty="0"/>
              <a:t>In re Phillips</a:t>
            </a:r>
            <a:r>
              <a:rPr lang="en-US" dirty="0"/>
              <a:t>, 139 P.3d 639 (Colo. 2006). Establishes a 3-part test: </a:t>
            </a:r>
          </a:p>
          <a:p>
            <a:pPr marL="0" indent="0" algn="just">
              <a:buNone/>
            </a:pPr>
            <a:r>
              <a:rPr lang="en-US" dirty="0"/>
              <a:t>Part 2</a:t>
            </a:r>
          </a:p>
          <a:p>
            <a:pPr marL="0" indent="0" algn="just">
              <a:buNone/>
            </a:pPr>
            <a:endParaRPr lang="en-US" dirty="0"/>
          </a:p>
          <a:p>
            <a:pPr marL="0" indent="0" algn="just">
              <a:buNone/>
            </a:pPr>
            <a:r>
              <a:rPr lang="en-US" dirty="0"/>
              <a:t>The court's second inquiry is whether justice requires recognizing the substance of the relationship between the shareholder and corporation over the form because the corporate fiction was “used to perpetrate a fraud </a:t>
            </a:r>
            <a:r>
              <a:rPr lang="en-US" b="1" dirty="0"/>
              <a:t>or</a:t>
            </a:r>
            <a:r>
              <a:rPr lang="en-US" dirty="0"/>
              <a:t> defeat a rightful claim.” (Pay attention to the “</a:t>
            </a:r>
            <a:r>
              <a:rPr lang="en-US" b="1" dirty="0"/>
              <a:t>OR</a:t>
            </a:r>
            <a:r>
              <a:rPr lang="en-US" dirty="0"/>
              <a:t>”). </a:t>
            </a:r>
          </a:p>
          <a:p>
            <a:pPr marL="0" indent="0" algn="just">
              <a:buNone/>
            </a:pPr>
            <a:endParaRPr lang="en-US" dirty="0"/>
          </a:p>
          <a:p>
            <a:pPr marL="0" indent="0" algn="just">
              <a:buNone/>
            </a:pPr>
            <a:r>
              <a:rPr lang="en-US" dirty="0"/>
              <a:t>Mere fact that creditor’s claim would go unsatisfied, </a:t>
            </a:r>
            <a:r>
              <a:rPr lang="en-US" b="1" dirty="0"/>
              <a:t>alone</a:t>
            </a:r>
            <a:r>
              <a:rPr lang="en-US" dirty="0"/>
              <a:t>, does not justify piercing the corporate veil. </a:t>
            </a:r>
            <a:r>
              <a:rPr lang="en-US" i="1" dirty="0"/>
              <a:t>McCallum Family L.L.C. v. Winger</a:t>
            </a:r>
            <a:r>
              <a:rPr lang="en-US" dirty="0"/>
              <a:t>, 221 P.3d 69 (Colo. App. 2009).  But where insiders favor themselves over creditors, that may be seen as defeating a rightful claim.</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Piercing the Veil in Colorado</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i="1" dirty="0"/>
              <a:t>In re Phillips</a:t>
            </a:r>
            <a:r>
              <a:rPr lang="en-US" dirty="0"/>
              <a:t>, 139 P.3d 639 (Colo. 2006). Establishes a 3-part test:</a:t>
            </a:r>
          </a:p>
          <a:p>
            <a:pPr marL="0" indent="0" algn="just">
              <a:buNone/>
            </a:pPr>
            <a:endParaRPr lang="en-US" dirty="0"/>
          </a:p>
          <a:p>
            <a:pPr marL="0" indent="0" algn="just">
              <a:buNone/>
            </a:pPr>
            <a:r>
              <a:rPr lang="en-US" dirty="0"/>
              <a:t>Part 3</a:t>
            </a:r>
          </a:p>
          <a:p>
            <a:pPr marL="0" indent="0" algn="just">
              <a:buNone/>
            </a:pPr>
            <a:endParaRPr lang="en-US" dirty="0"/>
          </a:p>
          <a:p>
            <a:pPr marL="0" indent="0" algn="just">
              <a:buNone/>
            </a:pPr>
            <a:r>
              <a:rPr lang="en-US" dirty="0"/>
              <a:t>Third, the court must evaluate whether an </a:t>
            </a:r>
            <a:r>
              <a:rPr lang="en-US" b="1" dirty="0"/>
              <a:t>equitable result </a:t>
            </a:r>
            <a:r>
              <a:rPr lang="en-US" dirty="0"/>
              <a:t>will be achieved by disregarding the corporate form and holding the shareholder personally liable for the acts of the business entity.</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Piercing the Veil in Colorado</a:t>
            </a:r>
          </a:p>
        </p:txBody>
      </p:sp>
      <p:sp>
        <p:nvSpPr>
          <p:cNvPr id="3" name="Content Placeholder 2"/>
          <p:cNvSpPr>
            <a:spLocks noGrp="1"/>
          </p:cNvSpPr>
          <p:nvPr>
            <p:ph idx="1"/>
          </p:nvPr>
        </p:nvSpPr>
        <p:spPr/>
        <p:txBody>
          <a:bodyPr/>
          <a:lstStyle/>
          <a:p>
            <a:pPr>
              <a:buNone/>
            </a:pPr>
            <a:r>
              <a:rPr lang="en-US" dirty="0"/>
              <a:t>Summary of Phillips 3-Part Test</a:t>
            </a:r>
          </a:p>
          <a:p>
            <a:pPr>
              <a:buNone/>
            </a:pPr>
            <a:endParaRPr lang="en-US" dirty="0"/>
          </a:p>
          <a:p>
            <a:pPr marL="514350" indent="-514350" algn="just">
              <a:buAutoNum type="arabicPeriod"/>
            </a:pPr>
            <a:r>
              <a:rPr lang="en-US" dirty="0"/>
              <a:t>Determine whether alter ego relationship exists;</a:t>
            </a:r>
          </a:p>
          <a:p>
            <a:pPr marL="514350" indent="-514350" algn="just">
              <a:buAutoNum type="arabicPeriod"/>
            </a:pPr>
            <a:r>
              <a:rPr lang="en-US" dirty="0"/>
              <a:t>Was corporation used to perpetrate a fraud </a:t>
            </a:r>
            <a:r>
              <a:rPr lang="en-US" b="1" dirty="0"/>
              <a:t>or</a:t>
            </a:r>
            <a:r>
              <a:rPr lang="en-US" dirty="0"/>
              <a:t> defeat a rightful claim;</a:t>
            </a:r>
          </a:p>
          <a:p>
            <a:pPr marL="514350" indent="-514350" algn="just">
              <a:buAutoNum type="arabicPeriod"/>
            </a:pPr>
            <a:r>
              <a:rPr lang="en-US" dirty="0"/>
              <a:t>Determine whether piercing the veil will achieve an </a:t>
            </a:r>
            <a:r>
              <a:rPr lang="en-US" b="1" dirty="0"/>
              <a:t>equitable result </a:t>
            </a:r>
          </a:p>
          <a:p>
            <a:pPr marL="514350" indent="-514350">
              <a:buAutoNum type="arabicPeriod"/>
            </a:pPr>
            <a:endParaRPr lang="en-US" dirty="0"/>
          </a:p>
          <a:p>
            <a:pPr marL="514350" indent="-514350">
              <a:buAutoNum type="arabicPeriod"/>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Fink &amp;Phillips</a:t>
            </a:r>
          </a:p>
        </p:txBody>
      </p:sp>
      <p:sp>
        <p:nvSpPr>
          <p:cNvPr id="3" name="Content Placeholder 2"/>
          <p:cNvSpPr>
            <a:spLocks noGrp="1"/>
          </p:cNvSpPr>
          <p:nvPr>
            <p:ph idx="1"/>
          </p:nvPr>
        </p:nvSpPr>
        <p:spPr/>
        <p:txBody>
          <a:bodyPr/>
          <a:lstStyle/>
          <a:p>
            <a:pPr marL="0" indent="0" algn="just">
              <a:buNone/>
            </a:pPr>
            <a:r>
              <a:rPr lang="en-US" b="1" dirty="0"/>
              <a:t>Question:</a:t>
            </a:r>
            <a:r>
              <a:rPr lang="en-US" dirty="0"/>
              <a:t> After </a:t>
            </a:r>
            <a:r>
              <a:rPr lang="en-US" i="1" dirty="0"/>
              <a:t>Phillips</a:t>
            </a:r>
            <a:r>
              <a:rPr lang="en-US" dirty="0"/>
              <a:t>, does the ruling in </a:t>
            </a:r>
            <a:r>
              <a:rPr lang="en-US" i="1" dirty="0"/>
              <a:t>Fink </a:t>
            </a:r>
            <a:r>
              <a:rPr lang="en-US" dirty="0"/>
              <a:t>that a court may pierce the corporate veil if the corporation was used to defeat public convenience, or to justify or protect wrong, fraud or crime, still apply, or does Colorado now look only at the alter ego analysis?</a:t>
            </a:r>
          </a:p>
          <a:p>
            <a:pPr marL="0" indent="0">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Trial Lawyer Questions After Phillips</a:t>
            </a:r>
          </a:p>
        </p:txBody>
      </p:sp>
      <p:sp>
        <p:nvSpPr>
          <p:cNvPr id="3" name="Content Placeholder 2"/>
          <p:cNvSpPr>
            <a:spLocks noGrp="1"/>
          </p:cNvSpPr>
          <p:nvPr>
            <p:ph idx="1"/>
          </p:nvPr>
        </p:nvSpPr>
        <p:spPr/>
        <p:txBody>
          <a:bodyPr/>
          <a:lstStyle/>
          <a:p>
            <a:pPr marL="0" indent="0" algn="just">
              <a:buNone/>
            </a:pPr>
            <a:r>
              <a:rPr lang="en-US" dirty="0"/>
              <a:t>If you are trying to pierce the veil, be sure to get evidence or testimony in the record:</a:t>
            </a:r>
          </a:p>
          <a:p>
            <a:pPr marL="514350" indent="-514350" algn="just">
              <a:buAutoNum type="arabicPeriod"/>
            </a:pPr>
            <a:r>
              <a:rPr lang="en-US" dirty="0"/>
              <a:t>Your client has a rightful claim.</a:t>
            </a:r>
          </a:p>
          <a:p>
            <a:pPr marL="514350" indent="-514350" algn="just">
              <a:buAutoNum type="arabicPeriod"/>
            </a:pPr>
            <a:r>
              <a:rPr lang="en-US" dirty="0"/>
              <a:t>The defendant used the corporation to perpetrate a fraud or defeat a rightful claim.</a:t>
            </a:r>
          </a:p>
          <a:p>
            <a:pPr marL="514350" indent="-514350" algn="just">
              <a:buAutoNum type="arabicPeriod"/>
            </a:pPr>
            <a:r>
              <a:rPr lang="en-US" dirty="0"/>
              <a:t>Piercing the veil will achieve an equitable result.</a:t>
            </a:r>
          </a:p>
          <a:p>
            <a:pPr marL="514350" indent="-514350">
              <a:buAutoNum type="arabicPeriod"/>
            </a:pPr>
            <a:endParaRPr lang="en-US" dirty="0"/>
          </a:p>
          <a:p>
            <a:pPr marL="514350" indent="-514350">
              <a:buAutoNum type="arabicPeriod"/>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extLst>
      <p:ext uri="{BB962C8B-B14F-4D97-AF65-F5344CB8AC3E}">
        <p14:creationId xmlns:p14="http://schemas.microsoft.com/office/powerpoint/2010/main" val="3988061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McMorris Factors - Informalities</a:t>
            </a:r>
          </a:p>
        </p:txBody>
      </p:sp>
      <p:sp>
        <p:nvSpPr>
          <p:cNvPr id="3" name="Content Placeholder 2"/>
          <p:cNvSpPr>
            <a:spLocks noGrp="1"/>
          </p:cNvSpPr>
          <p:nvPr>
            <p:ph idx="1"/>
          </p:nvPr>
        </p:nvSpPr>
        <p:spPr/>
        <p:txBody>
          <a:bodyPr/>
          <a:lstStyle/>
          <a:p>
            <a:pPr marL="0" indent="0" algn="just">
              <a:buNone/>
            </a:pPr>
            <a:r>
              <a:rPr lang="en-US" dirty="0"/>
              <a:t>“Standing alone, informalities in the conduct of a corporate business do not form a basis for piercing the corporate form.”  </a:t>
            </a:r>
            <a:r>
              <a:rPr lang="en-US" i="1" dirty="0"/>
              <a:t>Contractors Heating &amp; Supply Co. v. Scherb</a:t>
            </a:r>
            <a:r>
              <a:rPr lang="en-US" dirty="0"/>
              <a:t>, 432 P.2d 237 (Colo. 1967).</a:t>
            </a:r>
          </a:p>
          <a:p>
            <a:pPr marL="0" indent="0" algn="just">
              <a:buNone/>
            </a:pPr>
            <a:r>
              <a:rPr lang="en-US" dirty="0"/>
              <a:t>See also, 7-80-107, C.R.S., failure to observe formalities “is not itself a ground for imposing personal liability on members...” (For LLC’s)</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McMorris Factors – Undercapitalization</a:t>
            </a:r>
          </a:p>
        </p:txBody>
      </p:sp>
      <p:sp>
        <p:nvSpPr>
          <p:cNvPr id="3" name="Content Placeholder 2"/>
          <p:cNvSpPr>
            <a:spLocks noGrp="1"/>
          </p:cNvSpPr>
          <p:nvPr>
            <p:ph idx="1"/>
          </p:nvPr>
        </p:nvSpPr>
        <p:spPr/>
        <p:txBody>
          <a:bodyPr>
            <a:normAutofit fontScale="77500" lnSpcReduction="20000"/>
          </a:bodyPr>
          <a:lstStyle/>
          <a:p>
            <a:pPr marL="0" indent="0" algn="just">
              <a:buNone/>
            </a:pPr>
            <a:r>
              <a:rPr lang="en-US" i="1" dirty="0"/>
              <a:t>Carpenter Paper Co. of Nebraska v. Lakin Meat Processors </a:t>
            </a:r>
            <a:r>
              <a:rPr lang="en-US" dirty="0"/>
              <a:t>435 N.W.2d 179 (Neb. 1989). (Example of expert testimony)</a:t>
            </a:r>
          </a:p>
          <a:p>
            <a:pPr marL="0" indent="0" algn="just">
              <a:buNone/>
            </a:pPr>
            <a:r>
              <a:rPr lang="en-US" sz="2900" dirty="0"/>
              <a:t>CPA testified for plaintiff and based his testimony on a study done by Robert Morris &amp; Associates. According to CPA, in determining adequate capitalization of corporations, he found that as to the ratio of assets to debt, the corporations in the upper quartile of the Robert Morris study would have a ratio of 2.7 to 1, the middle quartile 1.8 to 1, and the lower quartile 1 to 1. Lakin Meat, in 1976, had a ratio of .65 to 1. Using the debt to net worth test, he said that corporations in the upper quartile would normally be found to have such a ratio of .6 to 1 and those in the lower quartile 5.1 to 1. Lakin Meat had a ratio of 7.32 to 1. Based on these tests, it was his opinion that Lakin Meat was thinly capitalized. However, on cross-examination, he gave the opinion that it was grossly inadequately capitalized based on the fact that it ran an overdraft of $100,000 in the bank for 6 years.</a:t>
            </a:r>
          </a:p>
          <a:p>
            <a:pPr marL="0" indent="0" algn="just">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Burden of Proof in Colorado</a:t>
            </a:r>
          </a:p>
        </p:txBody>
      </p:sp>
      <p:sp>
        <p:nvSpPr>
          <p:cNvPr id="3" name="Content Placeholder 2"/>
          <p:cNvSpPr>
            <a:spLocks noGrp="1"/>
          </p:cNvSpPr>
          <p:nvPr>
            <p:ph idx="1"/>
          </p:nvPr>
        </p:nvSpPr>
        <p:spPr>
          <a:xfrm>
            <a:off x="457200" y="1219200"/>
            <a:ext cx="8229600" cy="4906963"/>
          </a:xfrm>
        </p:spPr>
        <p:txBody>
          <a:bodyPr>
            <a:noAutofit/>
          </a:bodyPr>
          <a:lstStyle/>
          <a:p>
            <a:pPr marL="0" indent="0" algn="just">
              <a:buNone/>
            </a:pPr>
            <a:r>
              <a:rPr lang="en-US" sz="1800" b="1" dirty="0"/>
              <a:t>Phillips: </a:t>
            </a:r>
            <a:r>
              <a:rPr lang="en-US" sz="1800" dirty="0"/>
              <a:t>“A claimant seeking to pierce the corporate veil must make a clear and convincing showing that each consideration has been met.” Citing, </a:t>
            </a:r>
            <a:r>
              <a:rPr lang="en-US" sz="1800" i="1" dirty="0"/>
              <a:t>Contractors Heating &amp; Supply Co</a:t>
            </a:r>
            <a:r>
              <a:rPr lang="en-US" sz="1800" dirty="0"/>
              <a:t>. 432 P.2d 237 (1967).  But See:</a:t>
            </a:r>
          </a:p>
          <a:p>
            <a:pPr marL="0" indent="0" algn="just">
              <a:buNone/>
            </a:pPr>
            <a:endParaRPr lang="en-US" sz="1800" dirty="0"/>
          </a:p>
          <a:p>
            <a:pPr marL="0" indent="0" algn="just">
              <a:buNone/>
            </a:pPr>
            <a:r>
              <a:rPr lang="en-US" sz="1800" b="1" i="1" dirty="0"/>
              <a:t>McCallum Family L.L.C. v. Winger</a:t>
            </a:r>
            <a:r>
              <a:rPr lang="en-US" sz="1800" dirty="0"/>
              <a:t>, 221 P.3d 69 (Colo. App. 2009), holding that </a:t>
            </a:r>
            <a:r>
              <a:rPr lang="en-US" sz="1800" i="1" dirty="0"/>
              <a:t>Phillips</a:t>
            </a:r>
            <a:r>
              <a:rPr lang="en-US" sz="1800" dirty="0"/>
              <a:t> was “dictum” and is not binding. The proper burden of proof is preponderance of the evidence pursuant to § 13-25-127(1)</a:t>
            </a:r>
            <a:r>
              <a:rPr lang="en-US" sz="1800" b="1" dirty="0"/>
              <a:t>:  </a:t>
            </a:r>
            <a:r>
              <a:rPr lang="en-US" sz="1800" dirty="0"/>
              <a:t>“Any provision of the law to the contrary notwithstanding and except as provided in subsection (2) of this section, the burden of proof in any civil action shall be by a preponderance of the evidence…”  But see:</a:t>
            </a:r>
          </a:p>
          <a:p>
            <a:pPr marL="0" indent="0" algn="just">
              <a:buNone/>
            </a:pPr>
            <a:endParaRPr lang="en-US" sz="1800" dirty="0"/>
          </a:p>
          <a:p>
            <a:pPr marL="0" indent="0" algn="just">
              <a:buNone/>
            </a:pPr>
            <a:r>
              <a:rPr lang="en-US" sz="1800" b="1" i="1" dirty="0"/>
              <a:t>Swinerton Builders v. Nassi</a:t>
            </a:r>
            <a:r>
              <a:rPr lang="en-US" sz="1800" dirty="0"/>
              <a:t>, 272 P.3d 1174 (Colo. App. 2012) (“Clear and Convincing”).</a:t>
            </a:r>
          </a:p>
          <a:p>
            <a:pPr marL="0" indent="0" algn="just">
              <a:buNone/>
            </a:pPr>
            <a:endParaRPr lang="en-US" sz="1800" dirty="0"/>
          </a:p>
          <a:p>
            <a:pPr marL="0" indent="0" algn="just">
              <a:buNone/>
            </a:pPr>
            <a:r>
              <a:rPr lang="en-US" sz="1800" b="1" dirty="0"/>
              <a:t>Questions:  </a:t>
            </a:r>
            <a:r>
              <a:rPr lang="en-US" sz="1800" dirty="0"/>
              <a:t>Does the statute apply to a court’s decision to employ an equitable remedy? </a:t>
            </a:r>
            <a:endParaRPr lang="en-US" sz="1800" b="1"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 to Non-Shareholders</a:t>
            </a:r>
          </a:p>
        </p:txBody>
      </p:sp>
      <p:sp>
        <p:nvSpPr>
          <p:cNvPr id="3" name="Content Placeholder 2"/>
          <p:cNvSpPr>
            <a:spLocks noGrp="1"/>
          </p:cNvSpPr>
          <p:nvPr>
            <p:ph idx="1"/>
          </p:nvPr>
        </p:nvSpPr>
        <p:spPr>
          <a:xfrm>
            <a:off x="457200" y="1219200"/>
            <a:ext cx="8229600" cy="4906963"/>
          </a:xfrm>
        </p:spPr>
        <p:txBody>
          <a:bodyPr>
            <a:normAutofit/>
          </a:bodyPr>
          <a:lstStyle/>
          <a:p>
            <a:pPr marL="0" indent="0" algn="just">
              <a:buNone/>
            </a:pPr>
            <a:r>
              <a:rPr lang="en-US" sz="2400" dirty="0"/>
              <a:t>The remedy is not restricted to imposing liability on shareholders. </a:t>
            </a:r>
            <a:r>
              <a:rPr lang="en-US" sz="2400" i="1" dirty="0"/>
              <a:t>McCallum Family L.L.C. v. Winger</a:t>
            </a:r>
            <a:r>
              <a:rPr lang="en-US" sz="2400" dirty="0"/>
              <a:t>, 221 P.3d 69 (Colo. App. 2009)</a:t>
            </a:r>
          </a:p>
          <a:p>
            <a:pPr marL="0" indent="0" algn="just"/>
            <a:r>
              <a:rPr lang="en-US" sz="2400" i="1" dirty="0"/>
              <a:t> LaFond v. Basham</a:t>
            </a:r>
            <a:r>
              <a:rPr lang="en-US" sz="2400" dirty="0"/>
              <a:t>, 683 P.2d 367 (Colo. App. 1984) (Defendant was officer and director, not a shareholder).</a:t>
            </a:r>
          </a:p>
          <a:p>
            <a:pPr marL="0" indent="0" algn="just"/>
            <a:r>
              <a:rPr lang="en-US" sz="2400" dirty="0"/>
              <a:t> A corporate entity may be disregarded and corporate directors may be held personally liable if equity so requires. </a:t>
            </a:r>
            <a:r>
              <a:rPr lang="en-US" sz="2400" i="1" dirty="0"/>
              <a:t>Rosebud Corp. v. Boggio</a:t>
            </a:r>
            <a:r>
              <a:rPr lang="en-US" sz="2400" dirty="0"/>
              <a:t>, 561 P.2d 367 (Colo. App. 1977).</a:t>
            </a:r>
          </a:p>
          <a:p>
            <a:pPr marL="0" indent="0" algn="just"/>
            <a:r>
              <a:rPr lang="en-US" sz="2400" i="1" dirty="0"/>
              <a:t> Sheffield Services Co. v. Trowbridge</a:t>
            </a:r>
            <a:r>
              <a:rPr lang="en-US" sz="2400" dirty="0"/>
              <a:t>, 211 P.3d 714</a:t>
            </a:r>
            <a:br>
              <a:rPr lang="en-US" sz="2400" dirty="0"/>
            </a:br>
            <a:r>
              <a:rPr lang="en-US" sz="2400" dirty="0"/>
              <a:t>(Colo. App. 2009) (Remedy employed to impose liability on LLC manager).</a:t>
            </a:r>
          </a:p>
          <a:p>
            <a:pPr marL="0" indent="0" algn="just">
              <a:buNone/>
            </a:pPr>
            <a:endParaRPr lang="en-US" sz="2400"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 to Non-Shareholders</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 </a:t>
            </a:r>
            <a:r>
              <a:rPr lang="en-US" i="1" dirty="0"/>
              <a:t>McCallum Family LLC v. Winger</a:t>
            </a:r>
            <a:r>
              <a:rPr lang="en-US" dirty="0"/>
              <a:t>, 221 P.3d 69 (Colo. App. 2009)(Winger was not officer, director, or shareholder of corporation, but “functioned as owner” and “managed the whole affair.”  Shareholders were  his mother and wife. Winger held liable on theory he was an “equitable owner.”</a:t>
            </a:r>
          </a:p>
          <a:p>
            <a:pPr marL="0" indent="0" algn="just">
              <a:buNone/>
            </a:pPr>
            <a:endParaRPr lang="en-US" dirty="0"/>
          </a:p>
          <a:p>
            <a:pPr marL="0" indent="0" algn="just">
              <a:buNone/>
            </a:pPr>
            <a:r>
              <a:rPr lang="en-US" dirty="0"/>
              <a:t>Many thought this decision was surprising, but I did not. It’s consistent with past decisions in many jurisdictions and the nature of the equitable remedy.  See, </a:t>
            </a:r>
            <a:r>
              <a:rPr lang="en-US" i="1" dirty="0"/>
              <a:t>Piercing the Veil of an LLC or Corporation </a:t>
            </a:r>
            <a:r>
              <a:rPr lang="en-US" dirty="0"/>
              <a:t>by Herrick K. Lidstone, Jr., </a:t>
            </a:r>
            <a:r>
              <a:rPr lang="en-US" i="1" dirty="0"/>
              <a:t>The Colorado Lawyer</a:t>
            </a:r>
            <a:r>
              <a:rPr lang="en-US" dirty="0"/>
              <a:t>,  August 2010.</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extLst>
      <p:ext uri="{BB962C8B-B14F-4D97-AF65-F5344CB8AC3E}">
        <p14:creationId xmlns:p14="http://schemas.microsoft.com/office/powerpoint/2010/main" val="21413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History</a:t>
            </a:r>
          </a:p>
        </p:txBody>
      </p:sp>
      <p:sp>
        <p:nvSpPr>
          <p:cNvPr id="3" name="Content Placeholder 2"/>
          <p:cNvSpPr>
            <a:spLocks noGrp="1"/>
          </p:cNvSpPr>
          <p:nvPr>
            <p:ph idx="1"/>
          </p:nvPr>
        </p:nvSpPr>
        <p:spPr/>
        <p:txBody>
          <a:bodyPr>
            <a:normAutofit lnSpcReduction="10000"/>
          </a:bodyPr>
          <a:lstStyle/>
          <a:p>
            <a:pPr marL="0" indent="0" algn="just">
              <a:buNone/>
            </a:pPr>
            <a:r>
              <a:rPr lang="en-US" dirty="0"/>
              <a:t>The idea that people might come together to form a distinct legal entity is not new:</a:t>
            </a:r>
          </a:p>
          <a:p>
            <a:pPr marL="0" indent="0" algn="just">
              <a:buNone/>
            </a:pPr>
            <a:endParaRPr lang="en-US" sz="1800" dirty="0"/>
          </a:p>
          <a:p>
            <a:pPr marL="0" indent="0" algn="just"/>
            <a:r>
              <a:rPr lang="en-US" sz="2400" dirty="0"/>
              <a:t> Code of Hammurabi (c. 2083) B.C. recognized “societies”</a:t>
            </a:r>
          </a:p>
          <a:p>
            <a:pPr marL="0" indent="0" algn="just"/>
            <a:r>
              <a:rPr lang="en-US" sz="2400" dirty="0"/>
              <a:t> Romans allowed for formation of collective bodies by imperial fiat. (Beginning of idea that government must sanction formation of entity)</a:t>
            </a:r>
          </a:p>
          <a:p>
            <a:pPr marL="0" indent="0" algn="just"/>
            <a:r>
              <a:rPr lang="en-US" sz="2400" dirty="0"/>
              <a:t> Guilds, Churches</a:t>
            </a:r>
          </a:p>
          <a:p>
            <a:pPr marL="0" indent="0" algn="just"/>
            <a:r>
              <a:rPr lang="en-US" sz="2400" dirty="0"/>
              <a:t> British overseas trading companies, monopolies such as British East India Company (1600) and Hudson’s Bay Company (1670)</a:t>
            </a:r>
          </a:p>
          <a:p>
            <a:pPr marL="0" indent="0" algn="just"/>
            <a:r>
              <a:rPr lang="en-US" sz="2400" dirty="0"/>
              <a:t> Joint Stock Companies</a:t>
            </a:r>
          </a:p>
          <a:p>
            <a:pPr marL="0" indent="0" algn="just"/>
            <a:endParaRPr lang="en-US" sz="2400" dirty="0"/>
          </a:p>
          <a:p>
            <a:pPr marL="0" indent="0" algn="just"/>
            <a:endParaRPr lang="en-US" sz="2400" dirty="0"/>
          </a:p>
          <a:p>
            <a:pPr marL="0" indent="0" algn="just">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 to Non-Shareholders</a:t>
            </a:r>
          </a:p>
        </p:txBody>
      </p:sp>
      <p:sp>
        <p:nvSpPr>
          <p:cNvPr id="3" name="Content Placeholder 2"/>
          <p:cNvSpPr>
            <a:spLocks noGrp="1"/>
          </p:cNvSpPr>
          <p:nvPr>
            <p:ph idx="1"/>
          </p:nvPr>
        </p:nvSpPr>
        <p:spPr/>
        <p:txBody>
          <a:bodyPr/>
          <a:lstStyle/>
          <a:p>
            <a:pPr marL="0" indent="0" algn="just">
              <a:buNone/>
            </a:pPr>
            <a:r>
              <a:rPr lang="en-US" dirty="0"/>
              <a:t>The doctrine has also been used to impose liability on:</a:t>
            </a:r>
          </a:p>
          <a:p>
            <a:r>
              <a:rPr lang="en-US" dirty="0"/>
              <a:t>Creditors</a:t>
            </a:r>
          </a:p>
          <a:p>
            <a:r>
              <a:rPr lang="en-US" dirty="0"/>
              <a:t>Optionees</a:t>
            </a:r>
          </a:p>
          <a:p>
            <a:r>
              <a:rPr lang="en-US" dirty="0"/>
              <a:t>Spouses</a:t>
            </a:r>
          </a:p>
          <a:p>
            <a:r>
              <a:rPr lang="en-US" dirty="0"/>
              <a:t>Significant Others</a:t>
            </a:r>
          </a:p>
          <a:p>
            <a:pPr>
              <a:buNone/>
            </a:pPr>
            <a:endParaRPr lang="en-US" dirty="0"/>
          </a:p>
          <a:p>
            <a:pPr algn="ctr">
              <a:buNone/>
            </a:pPr>
            <a:r>
              <a:rPr lang="en-US" sz="2800" dirty="0"/>
              <a:t>(Email me for cites – </a:t>
            </a:r>
            <a:r>
              <a:rPr lang="en-US" sz="2800" dirty="0">
                <a:hlinkClick r:id="rId2"/>
              </a:rPr>
              <a:t>mark@cohenslaw.com</a:t>
            </a:r>
            <a:r>
              <a:rPr lang="en-US" sz="2800" dirty="0"/>
              <a:t> )</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Allegations</a:t>
            </a:r>
          </a:p>
        </p:txBody>
      </p:sp>
      <p:sp>
        <p:nvSpPr>
          <p:cNvPr id="3" name="Content Placeholder 2"/>
          <p:cNvSpPr>
            <a:spLocks noGrp="1"/>
          </p:cNvSpPr>
          <p:nvPr>
            <p:ph idx="1"/>
          </p:nvPr>
        </p:nvSpPr>
        <p:spPr>
          <a:xfrm>
            <a:off x="457200" y="1219200"/>
            <a:ext cx="8229600" cy="4906963"/>
          </a:xfrm>
        </p:spPr>
        <p:txBody>
          <a:bodyPr>
            <a:normAutofit fontScale="25000" lnSpcReduction="20000"/>
          </a:bodyPr>
          <a:lstStyle/>
          <a:p>
            <a:pPr marL="0" indent="0" algn="ctr">
              <a:buNone/>
            </a:pPr>
            <a:r>
              <a:rPr lang="en-US" b="1" dirty="0"/>
              <a:t>EQUITABLE REMEDY – PIERCING THE CORPORATE VEIL</a:t>
            </a:r>
          </a:p>
          <a:p>
            <a:pPr marL="0" indent="0" algn="just">
              <a:buNone/>
            </a:pPr>
            <a:r>
              <a:rPr lang="en-US" sz="5200" dirty="0"/>
              <a:t>1. To the extent Defendants’ actions complained of herein, if any, were undertaken as the sole agents, officers, directors and/or shareholders of  XYZ Corporation, the Court may hold Defendants personally liable because:</a:t>
            </a:r>
          </a:p>
          <a:p>
            <a:pPr marL="0" indent="0" algn="just">
              <a:buNone/>
            </a:pPr>
            <a:r>
              <a:rPr lang="en-US" sz="5200" dirty="0"/>
              <a:t> </a:t>
            </a:r>
          </a:p>
          <a:p>
            <a:pPr marL="0" indent="0" algn="just">
              <a:buNone/>
            </a:pPr>
            <a:r>
              <a:rPr lang="en-US" sz="5200" dirty="0"/>
              <a:t>     a. Defendants’ actions were fraudulent and/or because Defendants used  XYZ to commit intentional wrongs that harmed Plaintiff and were beyond the scope of any actions XYZ could have authorized Defendants to engage in on its behalf.  Therefore, a direct action against Defendants is appropriate. See, e.g., </a:t>
            </a:r>
            <a:r>
              <a:rPr lang="en-US" sz="5200" i="1" dirty="0"/>
              <a:t>B&amp;K Distributing Inc. v. Drake Building Corp. </a:t>
            </a:r>
            <a:r>
              <a:rPr lang="en-US" sz="5200" dirty="0"/>
              <a:t>654 P.2d 324 (Colo. App. 1982); </a:t>
            </a:r>
            <a:r>
              <a:rPr lang="en-US" sz="5200" i="1" dirty="0"/>
              <a:t>Snowden v. Taggart</a:t>
            </a:r>
            <a:r>
              <a:rPr lang="en-US" sz="5200" dirty="0"/>
              <a:t>, 17 P.2d 305 (Colo. 1932)</a:t>
            </a:r>
          </a:p>
          <a:p>
            <a:pPr marL="0" indent="0" algn="just">
              <a:buNone/>
            </a:pPr>
            <a:r>
              <a:rPr lang="en-US" sz="5200" dirty="0"/>
              <a:t> </a:t>
            </a:r>
          </a:p>
          <a:p>
            <a:pPr marL="0" indent="0" algn="just">
              <a:buNone/>
            </a:pPr>
            <a:r>
              <a:rPr lang="en-US" sz="5200" dirty="0"/>
              <a:t>     b. While an agent of a corporation cannot be held personally liable for a corporation's tort solely by reason of his or her official capacity, an officer may be held personally liable for his or her individual acts of negligence even though committed on behalf of the corporation.  </a:t>
            </a:r>
            <a:r>
              <a:rPr lang="en-US" sz="5200" i="1" dirty="0"/>
              <a:t>Hoang v Arbess</a:t>
            </a:r>
            <a:r>
              <a:rPr lang="en-US" sz="5200" dirty="0"/>
              <a:t>, 80 P.3d 863 (Colo. App. 2003); </a:t>
            </a:r>
            <a:r>
              <a:rPr lang="en-US" sz="5200" i="1" dirty="0"/>
              <a:t>Sanford v. Kobey Bros. Const. Corp.</a:t>
            </a:r>
            <a:r>
              <a:rPr lang="en-US" sz="5200" dirty="0"/>
              <a:t>, 689 P.2d 724 (Colo. App. 1984).</a:t>
            </a:r>
          </a:p>
          <a:p>
            <a:pPr marL="0" indent="0" algn="just">
              <a:buNone/>
            </a:pPr>
            <a:r>
              <a:rPr lang="en-US" sz="5200" dirty="0"/>
              <a:t> </a:t>
            </a:r>
          </a:p>
          <a:p>
            <a:pPr marL="0" indent="0" algn="just">
              <a:buNone/>
            </a:pPr>
            <a:r>
              <a:rPr lang="en-US" sz="5200" dirty="0"/>
              <a:t>2. To the extent Defendants’ actions, if any, were undertaken as the sole agents, officers, directors and/or shareholders of XYZ, the Court may also hold Defendants personally liable because Defendants are the alter ego of XYZ, and equity requires that the Court disregard the corporate fiction and hold Defendants personally liable.  Upon information and belief, XYZ is the alter ego of Defendants in that, among other things:  XYZ not operated as a distinct business entity; XYZ’s assets and funds are commingled with the personal assets and funds of Defendants; The nature and form of XYZ’s ownership and control facilitates misuse by an insider; XYZ is thinly capitalized; XYZ is used as a “mere shell”; XYZ has failed to maintain or otherwise disregarded corporate formalities required by C.R.S. § 7-116-101; and XYZ’s corporate funds or assets are used for noncorporate purposes.</a:t>
            </a:r>
          </a:p>
          <a:p>
            <a:pPr marL="0" indent="0" algn="just">
              <a:buNone/>
            </a:pPr>
            <a:r>
              <a:rPr lang="en-US" sz="5200" dirty="0"/>
              <a:t> </a:t>
            </a:r>
          </a:p>
          <a:p>
            <a:pPr marL="0" indent="0" algn="just">
              <a:buNone/>
            </a:pPr>
            <a:r>
              <a:rPr lang="en-US" sz="5200" dirty="0"/>
              <a:t>3. Upon information and belief, XYZ is a mere sham and has been, and is, organized and operated as the alter ego of Defendants for their personal benefit and advantage.</a:t>
            </a:r>
          </a:p>
          <a:p>
            <a:pPr marL="0" indent="0" algn="just">
              <a:buNone/>
            </a:pPr>
            <a:r>
              <a:rPr lang="en-US" sz="5200" dirty="0"/>
              <a:t> </a:t>
            </a:r>
          </a:p>
          <a:p>
            <a:pPr marL="0" indent="0" algn="just">
              <a:buNone/>
            </a:pPr>
            <a:r>
              <a:rPr lang="en-US" sz="5200" dirty="0"/>
              <a:t>4. Upon information and belief, Defendants have used XYZ to defeat public convenience, or to justify or protect wrong, fraud, or crime.</a:t>
            </a:r>
          </a:p>
          <a:p>
            <a:pPr marL="0" indent="0" algn="just">
              <a:buNone/>
            </a:pPr>
            <a:r>
              <a:rPr lang="en-US" sz="5200" dirty="0"/>
              <a:t> </a:t>
            </a:r>
          </a:p>
          <a:p>
            <a:pPr marL="0" indent="0" algn="just">
              <a:buNone/>
            </a:pPr>
            <a:r>
              <a:rPr lang="en-US" sz="5200" dirty="0"/>
              <a:t> </a:t>
            </a:r>
          </a:p>
          <a:p>
            <a:pPr marL="0" indent="0">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extLst>
      <p:ext uri="{BB962C8B-B14F-4D97-AF65-F5344CB8AC3E}">
        <p14:creationId xmlns:p14="http://schemas.microsoft.com/office/powerpoint/2010/main" val="754251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Jury Trial</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“The issue of whether the corporate veil can be pierced is equitable and, thus, there was no right to a jury trial as to that issue.”   </a:t>
            </a:r>
            <a:r>
              <a:rPr lang="en-US" i="1" dirty="0"/>
              <a:t>Straub v. Mountain Trails Resort, Inc</a:t>
            </a:r>
            <a:r>
              <a:rPr lang="en-US" dirty="0"/>
              <a:t>., 770 P.2d 1321 (Colo. App. 1988).</a:t>
            </a:r>
          </a:p>
          <a:p>
            <a:pPr marL="0" indent="0" algn="just">
              <a:buNone/>
            </a:pPr>
            <a:endParaRPr lang="en-US" b="1" dirty="0"/>
          </a:p>
          <a:p>
            <a:pPr marL="0" indent="0" algn="just">
              <a:buNone/>
            </a:pPr>
            <a:r>
              <a:rPr lang="en-US" dirty="0"/>
              <a:t>But it is not error to submit issue to jury.  </a:t>
            </a:r>
            <a:r>
              <a:rPr lang="en-US" i="1" dirty="0"/>
              <a:t>Geringer v. Wildhorn Ranch, Inc.</a:t>
            </a:r>
            <a:r>
              <a:rPr lang="en-US" dirty="0"/>
              <a:t>, 706 F.Supp. 1442 (D.Colo. 1988).</a:t>
            </a:r>
          </a:p>
          <a:p>
            <a:pPr marL="0" indent="0" algn="just">
              <a:buNone/>
            </a:pPr>
            <a:endParaRPr lang="en-US" dirty="0"/>
          </a:p>
          <a:p>
            <a:pPr marL="0" indent="0" algn="just">
              <a:buNone/>
            </a:pPr>
            <a:r>
              <a:rPr lang="en-US" dirty="0"/>
              <a:t>Also, jury trial is allowed in a direct action against corporate official. See, </a:t>
            </a:r>
            <a:r>
              <a:rPr lang="en-US" i="1" dirty="0"/>
              <a:t>Hoang v. Arbess</a:t>
            </a:r>
            <a:br>
              <a:rPr lang="en-US" dirty="0"/>
            </a:br>
            <a:r>
              <a:rPr lang="en-US" dirty="0"/>
              <a:t>80 P.3d 863 (Colo. App. 2003).</a:t>
            </a:r>
          </a:p>
          <a:p>
            <a:pPr marL="0" indent="0" algn="just">
              <a:buNone/>
            </a:pPr>
            <a:endParaRPr lang="en-US" dirty="0"/>
          </a:p>
          <a:p>
            <a:pPr marL="0" indent="0" algn="just">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Piercing</a:t>
            </a:r>
          </a:p>
        </p:txBody>
      </p:sp>
      <p:sp>
        <p:nvSpPr>
          <p:cNvPr id="3" name="Content Placeholder 2"/>
          <p:cNvSpPr>
            <a:spLocks noGrp="1"/>
          </p:cNvSpPr>
          <p:nvPr>
            <p:ph idx="1"/>
          </p:nvPr>
        </p:nvSpPr>
        <p:spPr/>
        <p:txBody>
          <a:bodyPr/>
          <a:lstStyle/>
          <a:p>
            <a:pPr marL="0" indent="0" algn="just">
              <a:buNone/>
            </a:pPr>
            <a:r>
              <a:rPr lang="en-US" dirty="0"/>
              <a:t>Reverse piercing seeks to disregard the corporate fiction and allow liability to be imposed on the corporation for acts of a shareholder.  </a:t>
            </a:r>
          </a:p>
          <a:p>
            <a:pPr marL="0" indent="0" algn="just">
              <a:buNone/>
            </a:pPr>
            <a:endParaRPr lang="en-US" dirty="0"/>
          </a:p>
          <a:p>
            <a:pPr marL="0" indent="0" algn="just">
              <a:buNone/>
            </a:pPr>
            <a:r>
              <a:rPr lang="en-US" dirty="0"/>
              <a:t>Colorado recognizes reverse piercing. </a:t>
            </a:r>
            <a:r>
              <a:rPr lang="en-US" i="1" dirty="0"/>
              <a:t>In re Phillips</a:t>
            </a:r>
            <a:r>
              <a:rPr lang="en-US" dirty="0"/>
              <a:t>, 139 P.3d 639 (Colo. 2006).</a:t>
            </a:r>
          </a:p>
          <a:p>
            <a:pPr marL="0" indent="0">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LLC’s</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b="1" dirty="0"/>
              <a:t>§ 7-80-107, C.R.S. Application of corporation case law to set aside limited liability</a:t>
            </a:r>
          </a:p>
          <a:p>
            <a:pPr marL="0" indent="0" algn="just">
              <a:buNone/>
            </a:pPr>
            <a:br>
              <a:rPr lang="en-US" dirty="0"/>
            </a:br>
            <a:r>
              <a:rPr lang="en-US" dirty="0"/>
              <a:t>(1) In any case in which a party seeks to hold the members of a limited liability company personally responsible for the alleged improper actions of the limited liability company, </a:t>
            </a:r>
            <a:r>
              <a:rPr lang="en-US" b="1" dirty="0"/>
              <a:t>the court shall apply the case law which interprets the conditions and circumstances under which the corporate veil of a corporation may be pierced under Colorado law</a:t>
            </a:r>
            <a:r>
              <a:rPr lang="en-US" dirty="0"/>
              <a:t>. (</a:t>
            </a:r>
            <a:r>
              <a:rPr lang="en-US" i="1" dirty="0"/>
              <a:t>Last time I checked, Colorado was the only state with a statute like this</a:t>
            </a:r>
            <a:r>
              <a:rPr lang="en-US" dirty="0"/>
              <a:t>).</a:t>
            </a:r>
          </a:p>
          <a:p>
            <a:pPr marL="0" indent="0" algn="just">
              <a:buNone/>
            </a:pPr>
            <a:br>
              <a:rPr lang="en-US" dirty="0"/>
            </a:br>
            <a:r>
              <a:rPr lang="en-US" dirty="0"/>
              <a:t>(2) For purposes of this section, the failure of a limited liability company to observe the formalities or requirements relating to the management of its business and affairs is not in itself a ground for imposing personal liability on the members for liabilities of the limited liability company.</a:t>
            </a:r>
          </a:p>
          <a:p>
            <a:pPr algn="just">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LLC’s</a:t>
            </a:r>
          </a:p>
        </p:txBody>
      </p:sp>
      <p:sp>
        <p:nvSpPr>
          <p:cNvPr id="3" name="Content Placeholder 2"/>
          <p:cNvSpPr>
            <a:spLocks noGrp="1"/>
          </p:cNvSpPr>
          <p:nvPr>
            <p:ph idx="1"/>
          </p:nvPr>
        </p:nvSpPr>
        <p:spPr/>
        <p:txBody>
          <a:bodyPr>
            <a:normAutofit lnSpcReduction="10000"/>
          </a:bodyPr>
          <a:lstStyle/>
          <a:p>
            <a:pPr marL="0" indent="0" algn="just">
              <a:buNone/>
            </a:pPr>
            <a:r>
              <a:rPr lang="en-US" sz="2800" dirty="0"/>
              <a:t>See, </a:t>
            </a:r>
            <a:r>
              <a:rPr lang="en-US" sz="2800" i="1" dirty="0"/>
              <a:t>Piercing the Veil of an LLC or Corporation </a:t>
            </a:r>
            <a:r>
              <a:rPr lang="en-US" sz="2800" dirty="0"/>
              <a:t>by Herrick K. Lidstone, Jr., </a:t>
            </a:r>
            <a:r>
              <a:rPr lang="en-US" sz="2800" i="1" dirty="0"/>
              <a:t>The Colorado Lawyer</a:t>
            </a:r>
            <a:r>
              <a:rPr lang="en-US" sz="2800" dirty="0"/>
              <a:t>,  August 2010.</a:t>
            </a:r>
          </a:p>
          <a:p>
            <a:pPr marL="0" indent="0" algn="just">
              <a:buNone/>
            </a:pPr>
            <a:endParaRPr lang="en-US" sz="2800" dirty="0"/>
          </a:p>
          <a:p>
            <a:pPr marL="0" indent="0" algn="just">
              <a:buNone/>
            </a:pPr>
            <a:r>
              <a:rPr lang="en-US" sz="2800" i="1" dirty="0"/>
              <a:t>Martin v Freeman</a:t>
            </a:r>
            <a:r>
              <a:rPr lang="en-US" sz="2800" dirty="0"/>
              <a:t>, 272 P.3d 1182 (Colo. App. 2012).  Appellate court upheld trial court finding that LLC was the alter ego of its sole member.  Sale of LLC’s sole asset during litigation and diversion of funds to its sole member was an attempt to defeat a creditor’s rightful claim.  Party seeking to pierce veil need not show wrongful intent.</a:t>
            </a:r>
          </a:p>
          <a:p>
            <a:pPr marL="0" indent="0">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extLst>
      <p:ext uri="{BB962C8B-B14F-4D97-AF65-F5344CB8AC3E}">
        <p14:creationId xmlns:p14="http://schemas.microsoft.com/office/powerpoint/2010/main" val="3665247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Martin v Freeman</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sz="3000" dirty="0"/>
              <a:t>This opinion has received much attention because of the holding that the party seeking to pierce the veil need not show wrongful intent.   However, I feel this is nothing new.  In </a:t>
            </a:r>
            <a:r>
              <a:rPr lang="en-US" sz="3000" i="1" dirty="0"/>
              <a:t>Fink v. Montgomery Elevator Co. of Colorado</a:t>
            </a:r>
            <a:r>
              <a:rPr lang="en-US" sz="3000" dirty="0"/>
              <a:t>, </a:t>
            </a:r>
            <a:r>
              <a:rPr lang="it-IT" sz="3000" dirty="0"/>
              <a:t>421 P.2d 735 (Colo. 1966), the Court held:</a:t>
            </a:r>
            <a:endParaRPr lang="en-US" dirty="0"/>
          </a:p>
          <a:p>
            <a:pPr marL="0" indent="0" algn="just">
              <a:buNone/>
            </a:pPr>
            <a:r>
              <a:rPr lang="en-US" sz="2400" dirty="0"/>
              <a:t>“The applicable rule in such a case is that in order to hold stockholders liable for corporate obligations, it must be shown </a:t>
            </a:r>
            <a:r>
              <a:rPr lang="en-US" sz="2400" b="1" dirty="0"/>
              <a:t>either</a:t>
            </a:r>
            <a:r>
              <a:rPr lang="en-US" sz="2400" dirty="0"/>
              <a:t> that the corporate entity was used to defeat public convenience, or to justify or protect wrong, fraud or crime, </a:t>
            </a:r>
            <a:r>
              <a:rPr lang="en-US" sz="2400" b="1" dirty="0"/>
              <a:t>or</a:t>
            </a:r>
            <a:r>
              <a:rPr lang="en-US" sz="2400" dirty="0"/>
              <a:t> that the situation in question was one which justified application of the alter ego doctrine.” </a:t>
            </a:r>
          </a:p>
          <a:p>
            <a:pPr marL="0" indent="0" algn="just">
              <a:buNone/>
            </a:pPr>
            <a:endParaRPr lang="en-US" sz="2400" dirty="0"/>
          </a:p>
          <a:p>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extLst>
      <p:ext uri="{BB962C8B-B14F-4D97-AF65-F5344CB8AC3E}">
        <p14:creationId xmlns:p14="http://schemas.microsoft.com/office/powerpoint/2010/main" val="1075653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Martin v Freeman</a:t>
            </a:r>
          </a:p>
        </p:txBody>
      </p:sp>
      <p:sp>
        <p:nvSpPr>
          <p:cNvPr id="3" name="Content Placeholder 2"/>
          <p:cNvSpPr>
            <a:spLocks noGrp="1"/>
          </p:cNvSpPr>
          <p:nvPr>
            <p:ph idx="1"/>
          </p:nvPr>
        </p:nvSpPr>
        <p:spPr/>
        <p:txBody>
          <a:bodyPr/>
          <a:lstStyle/>
          <a:p>
            <a:pPr marL="0" indent="0" algn="just">
              <a:buNone/>
            </a:pPr>
            <a:r>
              <a:rPr lang="en-US" dirty="0"/>
              <a:t>“Defendants have not cited any Colorado case, and we are aware of none, establishing that a party seeking to pierce the corporate veil must show wrongful intent.  We conclude that showing the corporate form was used to defeat a creditor’s rightful claim is sufficient and further proof of wrongful intent or bad faith is not required.”  (Judge Jones dissented; no petition for certiorari).</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extLst>
      <p:ext uri="{BB962C8B-B14F-4D97-AF65-F5344CB8AC3E}">
        <p14:creationId xmlns:p14="http://schemas.microsoft.com/office/powerpoint/2010/main" val="18800151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Duties to Creditors</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Officers and directors of </a:t>
            </a:r>
            <a:r>
              <a:rPr lang="en-US" i="1" dirty="0"/>
              <a:t>insolvent</a:t>
            </a:r>
            <a:r>
              <a:rPr lang="en-US" dirty="0"/>
              <a:t> corporations traditionally had fiduciary duties to avoid favoring their own interests over those of creditors. </a:t>
            </a:r>
            <a:r>
              <a:rPr lang="en-US" i="1" dirty="0"/>
              <a:t>Alexander v. Anstine</a:t>
            </a:r>
            <a:r>
              <a:rPr lang="en-US" dirty="0"/>
              <a:t>, 152 P.3d 497 Colo.,2007. But in 2:006 the legislature enacted 7-108-401(5):</a:t>
            </a:r>
          </a:p>
          <a:p>
            <a:pPr marL="0" indent="0" algn="just">
              <a:buNone/>
            </a:pPr>
            <a:endParaRPr lang="en-US" dirty="0"/>
          </a:p>
          <a:p>
            <a:pPr marL="0" indent="0" algn="just">
              <a:buNone/>
            </a:pPr>
            <a:r>
              <a:rPr lang="en-US" dirty="0"/>
              <a:t>(5) A director or officer of a corporation, in the performance of duties in that capacity, shall not have any fiduciary duty to any creditor of the corporation arising only from the status as a creditor.  (Not sure what this does to common law duty when corporation is insolvent).</a:t>
            </a:r>
          </a:p>
          <a:p>
            <a:pPr marL="0" indent="0" algn="just">
              <a:buNone/>
            </a:pPr>
            <a:br>
              <a:rPr lang="en-US" dirty="0"/>
            </a:br>
            <a:r>
              <a:rPr lang="en-US" dirty="0"/>
              <a:t>Supreme Court has granted certiorari to determine whether common law duty of directors also applies to LLC managers. </a:t>
            </a:r>
            <a:r>
              <a:rPr lang="en-US" i="1" dirty="0"/>
              <a:t>Weinstein v. Colborne Corp.</a:t>
            </a:r>
            <a:r>
              <a:rPr lang="en-US" dirty="0"/>
              <a:t>  Not Reported in P.3d, 2010 WL 3213046 (Colo. 2010)</a:t>
            </a:r>
          </a:p>
          <a:p>
            <a:pPr marL="0" indent="0">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extLst>
      <p:ext uri="{BB962C8B-B14F-4D97-AF65-F5344CB8AC3E}">
        <p14:creationId xmlns:p14="http://schemas.microsoft.com/office/powerpoint/2010/main" val="2796141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Put All Your Eggs in One Basket</a:t>
            </a:r>
          </a:p>
        </p:txBody>
      </p:sp>
      <p:sp>
        <p:nvSpPr>
          <p:cNvPr id="3" name="Content Placeholder 2"/>
          <p:cNvSpPr>
            <a:spLocks noGrp="1"/>
          </p:cNvSpPr>
          <p:nvPr>
            <p:ph idx="1"/>
          </p:nvPr>
        </p:nvSpPr>
        <p:spPr/>
        <p:txBody>
          <a:bodyPr numCol="2">
            <a:normAutofit fontScale="77500" lnSpcReduction="20000"/>
          </a:bodyPr>
          <a:lstStyle/>
          <a:p>
            <a:pPr>
              <a:buNone/>
            </a:pPr>
            <a:r>
              <a:rPr lang="en-US" dirty="0"/>
              <a:t>Other relevant theories:</a:t>
            </a:r>
          </a:p>
          <a:p>
            <a:pPr>
              <a:buNone/>
            </a:pPr>
            <a:endParaRPr lang="en-US" dirty="0"/>
          </a:p>
          <a:p>
            <a:r>
              <a:rPr lang="en-US" dirty="0"/>
              <a:t>Agency</a:t>
            </a:r>
          </a:p>
          <a:p>
            <a:r>
              <a:rPr lang="en-US" dirty="0"/>
              <a:t>Civil Conspiracy</a:t>
            </a:r>
          </a:p>
          <a:p>
            <a:r>
              <a:rPr lang="en-US" dirty="0"/>
              <a:t>Estoppel</a:t>
            </a:r>
          </a:p>
          <a:p>
            <a:r>
              <a:rPr lang="en-US" dirty="0"/>
              <a:t>Fraud</a:t>
            </a:r>
          </a:p>
          <a:p>
            <a:r>
              <a:rPr lang="en-US" dirty="0"/>
              <a:t>Fraudulent Transfer</a:t>
            </a:r>
          </a:p>
          <a:p>
            <a:r>
              <a:rPr lang="en-US" dirty="0"/>
              <a:t>Statutes</a:t>
            </a:r>
          </a:p>
          <a:p>
            <a:endParaRPr lang="en-US" dirty="0"/>
          </a:p>
          <a:p>
            <a:endParaRPr lang="en-US" dirty="0"/>
          </a:p>
          <a:p>
            <a:endParaRPr lang="en-US" dirty="0"/>
          </a:p>
          <a:p>
            <a:endParaRPr lang="en-US" dirty="0"/>
          </a:p>
          <a:p>
            <a:r>
              <a:rPr lang="en-US" dirty="0"/>
              <a:t>Trust Fund Doctrine</a:t>
            </a:r>
          </a:p>
          <a:p>
            <a:r>
              <a:rPr lang="en-US" dirty="0"/>
              <a:t>Unjust Enrichment</a:t>
            </a:r>
          </a:p>
          <a:p>
            <a:r>
              <a:rPr lang="en-US" sz="2800" dirty="0"/>
              <a:t>Breach of Fiduciary Duty</a:t>
            </a:r>
          </a:p>
          <a:p>
            <a:r>
              <a:rPr lang="en-US" dirty="0"/>
              <a:t>Defective Incorporation</a:t>
            </a:r>
          </a:p>
          <a:p>
            <a:r>
              <a:rPr lang="en-US" dirty="0"/>
              <a:t>Misrepresentation by Corporate Official</a:t>
            </a:r>
          </a:p>
          <a:p>
            <a:r>
              <a:rPr lang="en-US" dirty="0"/>
              <a:t>Personal Guaranty</a:t>
            </a:r>
          </a:p>
          <a:p>
            <a:r>
              <a:rPr lang="en-US" dirty="0"/>
              <a:t>No Notice of Separate Entity</a:t>
            </a:r>
          </a:p>
          <a:p>
            <a:pPr>
              <a:buNone/>
            </a:pPr>
            <a:endParaRPr lang="en-US" dirty="0"/>
          </a:p>
          <a:p>
            <a:pPr>
              <a:buNone/>
            </a:pPr>
            <a:endParaRPr lang="en-US" dirty="0"/>
          </a:p>
          <a:p>
            <a:pPr>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Corporations in America</a:t>
            </a:r>
          </a:p>
        </p:txBody>
      </p:sp>
      <p:sp>
        <p:nvSpPr>
          <p:cNvPr id="3" name="Content Placeholder 2"/>
          <p:cNvSpPr>
            <a:spLocks noGrp="1"/>
          </p:cNvSpPr>
          <p:nvPr>
            <p:ph idx="1"/>
          </p:nvPr>
        </p:nvSpPr>
        <p:spPr/>
        <p:txBody>
          <a:bodyPr>
            <a:normAutofit/>
          </a:bodyPr>
          <a:lstStyle/>
          <a:p>
            <a:pPr marL="0" indent="0" algn="just"/>
            <a:r>
              <a:rPr lang="en-US" sz="2400" dirty="0"/>
              <a:t> In 1837, Connecticut enacted the first general incorporation statute.  (Early corporations only did business in one state)</a:t>
            </a:r>
          </a:p>
          <a:p>
            <a:pPr marL="0" indent="0" algn="just"/>
            <a:r>
              <a:rPr lang="en-US" sz="2400" dirty="0"/>
              <a:t> With railroads, corporations wanted to operate in more than one state.  </a:t>
            </a:r>
          </a:p>
          <a:p>
            <a:pPr marL="0" indent="0" algn="just"/>
            <a:r>
              <a:rPr lang="en-US" sz="2400" dirty="0"/>
              <a:t> </a:t>
            </a:r>
            <a:r>
              <a:rPr lang="en-US" sz="2400" i="1" dirty="0"/>
              <a:t>In Paul v. Virginia</a:t>
            </a:r>
            <a:r>
              <a:rPr lang="en-US" sz="2400" dirty="0"/>
              <a:t>, 75 U.S. 168 (1868), the Court held that a state can regulate a foreign corporation within its borders, but cannot prevent it from doing business in that state.</a:t>
            </a:r>
          </a:p>
          <a:p>
            <a:pPr marL="0" indent="0" algn="just"/>
            <a:r>
              <a:rPr lang="en-US" sz="2400" dirty="0"/>
              <a:t> Small states liberalized incorporation laws in what Justice Brandeis later called a “</a:t>
            </a:r>
            <a:r>
              <a:rPr lang="en-US" sz="2400" b="1" dirty="0"/>
              <a:t>race to the bottom</a:t>
            </a:r>
            <a:r>
              <a:rPr lang="en-US" sz="2400" dirty="0"/>
              <a:t>.”  See, e.g., Delaware. (or South Dakota for credit cards).</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Put All Your Eggs in One Basket</a:t>
            </a:r>
          </a:p>
        </p:txBody>
      </p:sp>
      <p:sp>
        <p:nvSpPr>
          <p:cNvPr id="3" name="Content Placeholder 2"/>
          <p:cNvSpPr>
            <a:spLocks noGrp="1"/>
          </p:cNvSpPr>
          <p:nvPr>
            <p:ph idx="1"/>
          </p:nvPr>
        </p:nvSpPr>
        <p:spPr/>
        <p:txBody>
          <a:bodyPr>
            <a:normAutofit fontScale="92500" lnSpcReduction="10000"/>
          </a:bodyPr>
          <a:lstStyle/>
          <a:p>
            <a:pPr>
              <a:buNone/>
            </a:pPr>
            <a:r>
              <a:rPr lang="en-US" dirty="0"/>
              <a:t>Misrepresentation by Corporate Official</a:t>
            </a:r>
          </a:p>
          <a:p>
            <a:pPr marL="0" indent="0" algn="just">
              <a:buNone/>
            </a:pPr>
            <a:r>
              <a:rPr lang="en-US" sz="2400" dirty="0"/>
              <a:t>Drake, an corporate officer, assured plaintiff there were no problems with corporation.  Court held that whether Drake could be liable under alter ego theory, he was liable because he committed a tort against plaintiff. </a:t>
            </a:r>
            <a:r>
              <a:rPr lang="en-US" sz="2400" i="1" dirty="0"/>
              <a:t>B&amp;K Distributing, Inc. v. Drake Bldg. Corp</a:t>
            </a:r>
            <a:r>
              <a:rPr lang="en-US" sz="2400" dirty="0"/>
              <a:t>., 654 P.2d 324</a:t>
            </a:r>
            <a:br>
              <a:rPr lang="en-US" sz="2400" dirty="0"/>
            </a:br>
            <a:r>
              <a:rPr lang="en-US" sz="2400" dirty="0"/>
              <a:t>(Colo. App. 1982).</a:t>
            </a:r>
          </a:p>
          <a:p>
            <a:pPr marL="0" indent="0" algn="just">
              <a:buNone/>
            </a:pPr>
            <a:endParaRPr lang="en-US" sz="2400" dirty="0"/>
          </a:p>
          <a:p>
            <a:pPr marL="0" indent="0" algn="just">
              <a:buNone/>
            </a:pPr>
            <a:r>
              <a:rPr lang="en-US" sz="2400" dirty="0"/>
              <a:t>“To permit an agent of a corporation, in carrying on its business, to inflict wrong and injuries upon others, and then shield himself from liability behind his vicarious character, would often both sanction and encourage the perpetration of flagrant and wanton injuries by agents of insolvent and irresponsible corporations. ” </a:t>
            </a:r>
            <a:r>
              <a:rPr lang="en-US" sz="2400" i="1" dirty="0"/>
              <a:t>Snowden v. Taggart</a:t>
            </a:r>
            <a:r>
              <a:rPr lang="en-US" sz="2400" dirty="0"/>
              <a:t>, 17 P.2d 305 (Colo. 1932).</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Put All Your Eggs in One Basket</a:t>
            </a:r>
          </a:p>
        </p:txBody>
      </p:sp>
      <p:sp>
        <p:nvSpPr>
          <p:cNvPr id="3" name="Content Placeholder 2"/>
          <p:cNvSpPr>
            <a:spLocks noGrp="1"/>
          </p:cNvSpPr>
          <p:nvPr>
            <p:ph idx="1"/>
          </p:nvPr>
        </p:nvSpPr>
        <p:spPr/>
        <p:txBody>
          <a:bodyPr/>
          <a:lstStyle/>
          <a:p>
            <a:pPr marL="0" indent="0" algn="just">
              <a:buNone/>
            </a:pPr>
            <a:r>
              <a:rPr lang="en-US" dirty="0"/>
              <a:t>When a provider of goods or services is afraid to require a personal guaranty because doing so might “blow the deal,” consider inserting a clause such as this:</a:t>
            </a:r>
          </a:p>
          <a:p>
            <a:pPr marL="0" lvl="0" indent="0" algn="just">
              <a:buNone/>
            </a:pPr>
            <a:r>
              <a:rPr lang="en-US" dirty="0"/>
              <a:t>“The person signing on behalf of Buyer/Lessee represents that it is solvent and that it has the present ability to make payment as required by this Contract.”</a:t>
            </a:r>
          </a:p>
          <a:p>
            <a:pPr marL="0" indent="0" algn="just">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Put All Your Eggs in One Basket</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800" dirty="0"/>
              <a:t>While an officer of a corporation cannot be held personally liable for a corporation's tort solely by reason of his or her official capacity, an officer may be held personally liable for his or her individual acts of negligence even though committed on behalf of the corporation, which is also held liable. Moreover, that a defendant is at all times acting on behalf of the corporation does not relieve the defendant of liability. And the corporate veil need not be pierced where a tort action is brought against an officer or director and the elements of the tort are proved. </a:t>
            </a:r>
          </a:p>
          <a:p>
            <a:pPr marL="0" indent="0" algn="just">
              <a:buNone/>
            </a:pPr>
            <a:r>
              <a:rPr lang="en-US" sz="2200" i="1" dirty="0"/>
              <a:t>Hoang v. Arbess</a:t>
            </a:r>
            <a:r>
              <a:rPr lang="en-US" sz="2200" dirty="0"/>
              <a:t>, 80 P.3d 863 (Colo. App. 2003).  See also, </a:t>
            </a:r>
            <a:r>
              <a:rPr lang="en-US" sz="2200" i="1" dirty="0"/>
              <a:t>Sanford v. Kobey Bros. Const. Corp., </a:t>
            </a:r>
            <a:r>
              <a:rPr lang="en-US" sz="2200" dirty="0"/>
              <a:t>689 P.2d 724 (Colo. App. 1984). </a:t>
            </a:r>
          </a:p>
          <a:p>
            <a:pPr marL="0" indent="0" algn="just">
              <a:buNone/>
            </a:pPr>
            <a:endParaRPr lang="en-US" sz="2800"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Put All Your Eggs in One Basket</a:t>
            </a:r>
          </a:p>
        </p:txBody>
      </p:sp>
      <p:sp>
        <p:nvSpPr>
          <p:cNvPr id="3" name="Content Placeholder 2"/>
          <p:cNvSpPr>
            <a:spLocks noGrp="1"/>
          </p:cNvSpPr>
          <p:nvPr>
            <p:ph idx="1"/>
          </p:nvPr>
        </p:nvSpPr>
        <p:spPr>
          <a:xfrm>
            <a:off x="533400" y="1600200"/>
            <a:ext cx="8229600" cy="4525963"/>
          </a:xfrm>
        </p:spPr>
        <p:txBody>
          <a:bodyPr>
            <a:normAutofit fontScale="92500" lnSpcReduction="20000"/>
          </a:bodyPr>
          <a:lstStyle/>
          <a:p>
            <a:pPr>
              <a:buNone/>
            </a:pPr>
            <a:r>
              <a:rPr lang="en-US" dirty="0"/>
              <a:t>Statutory Claims </a:t>
            </a:r>
          </a:p>
          <a:p>
            <a:pPr algn="just">
              <a:buNone/>
            </a:pPr>
            <a:r>
              <a:rPr lang="en-US" sz="1800" b="1" dirty="0"/>
              <a:t>§7-108-403(1), C.R.S.</a:t>
            </a:r>
          </a:p>
          <a:p>
            <a:pPr marL="0" indent="0" algn="just">
              <a:buNone/>
            </a:pPr>
            <a:r>
              <a:rPr lang="en-US" sz="2400" dirty="0"/>
              <a:t>(</a:t>
            </a:r>
            <a:r>
              <a:rPr lang="en-US" sz="1900" dirty="0"/>
              <a:t>1) A director who votes for or assents to a distribution made in violation of </a:t>
            </a:r>
            <a:r>
              <a:rPr lang="en-US" sz="1900" dirty="0">
                <a:hlinkClick r:id="rId2"/>
              </a:rPr>
              <a:t>section 7-106-401</a:t>
            </a:r>
            <a:r>
              <a:rPr lang="en-US" sz="1900" dirty="0"/>
              <a:t> or the articles of incorporation is personally liable to the corporation for the amount of the distribution that exceeds what could have been distributed without violating said section or the articles of incorporation if it is established that the director did not perform the director's duties in compliance with </a:t>
            </a:r>
            <a:r>
              <a:rPr lang="en-US" sz="1900" dirty="0">
                <a:hlinkClick r:id="rId3"/>
              </a:rPr>
              <a:t>section 7-108-401</a:t>
            </a:r>
            <a:r>
              <a:rPr lang="en-US" sz="1900" dirty="0"/>
              <a:t>. In any proceeding commenced under this section, a director shall have all of the defenses ordinarily available to a director.</a:t>
            </a:r>
          </a:p>
          <a:p>
            <a:pPr marL="0" indent="0" algn="just">
              <a:buNone/>
            </a:pPr>
            <a:endParaRPr lang="en-US" sz="1900" dirty="0"/>
          </a:p>
          <a:p>
            <a:pPr marL="0" indent="0" algn="just">
              <a:buNone/>
            </a:pPr>
            <a:r>
              <a:rPr lang="en-US" sz="1900" dirty="0"/>
              <a:t>In </a:t>
            </a:r>
            <a:r>
              <a:rPr lang="en-US" sz="2000" i="1" dirty="0"/>
              <a:t>Paratransit Risk Retention Group Ins. Co. v. Kamins</a:t>
            </a:r>
            <a:r>
              <a:rPr lang="en-US" sz="2000" dirty="0"/>
              <a:t>, 160 P.3d 307</a:t>
            </a:r>
            <a:br>
              <a:rPr lang="en-US" sz="2000" dirty="0"/>
            </a:br>
            <a:r>
              <a:rPr lang="en-US" sz="2000" dirty="0"/>
              <a:t>(Colo. App. 2007), the Court held that sole remaining creditor could assert claim directly against directors under this statute.  See also, </a:t>
            </a:r>
            <a:r>
              <a:rPr lang="en-US" sz="2000" i="1" dirty="0"/>
              <a:t>Ficor, Inc. v. McHugh</a:t>
            </a:r>
            <a:r>
              <a:rPr lang="en-US" sz="2000" dirty="0"/>
              <a:t>, 639 P.2d 385 (Colo. 1982); </a:t>
            </a:r>
            <a:r>
              <a:rPr lang="en-US" sz="2000" i="1" dirty="0"/>
              <a:t>Kim v. Grover C. Coors Trust, </a:t>
            </a:r>
            <a:r>
              <a:rPr lang="en-US" sz="2000" dirty="0"/>
              <a:t>179 P.3d 86 (Colo. App. 2007) (Shareholder may maintain a personal action if the director's conduct violates a duty to the shareholder and causes him or her injury that is not suffered by other shareholders). </a:t>
            </a:r>
          </a:p>
          <a:p>
            <a:pPr marL="0" indent="0" algn="just">
              <a:buNone/>
            </a:pPr>
            <a:endParaRPr lang="en-US" sz="2000" dirty="0"/>
          </a:p>
          <a:p>
            <a:pPr marL="0" indent="0" algn="just">
              <a:buNone/>
            </a:pPr>
            <a:endParaRPr lang="en-US" sz="2000" dirty="0"/>
          </a:p>
          <a:p>
            <a:pPr marL="0" indent="0" algn="just">
              <a:buNone/>
            </a:pPr>
            <a:endParaRPr lang="en-US" sz="1900" dirty="0"/>
          </a:p>
          <a:p>
            <a:pPr>
              <a:buNone/>
            </a:pPr>
            <a:endParaRPr lang="en-US" dirty="0"/>
          </a:p>
          <a:p>
            <a:pPr>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Put All Your Eggs in One Basket</a:t>
            </a:r>
          </a:p>
        </p:txBody>
      </p:sp>
      <p:sp>
        <p:nvSpPr>
          <p:cNvPr id="3" name="Content Placeholder 2"/>
          <p:cNvSpPr>
            <a:spLocks noGrp="1"/>
          </p:cNvSpPr>
          <p:nvPr>
            <p:ph idx="1"/>
          </p:nvPr>
        </p:nvSpPr>
        <p:spPr/>
        <p:txBody>
          <a:bodyPr>
            <a:noAutofit/>
          </a:bodyPr>
          <a:lstStyle/>
          <a:p>
            <a:pPr>
              <a:spcBef>
                <a:spcPts val="0"/>
              </a:spcBef>
              <a:buNone/>
            </a:pPr>
            <a:r>
              <a:rPr lang="en-US" sz="1400" dirty="0"/>
              <a:t>Statutory Claims</a:t>
            </a:r>
          </a:p>
          <a:p>
            <a:pPr>
              <a:spcBef>
                <a:spcPts val="0"/>
              </a:spcBef>
              <a:buNone/>
            </a:pPr>
            <a:endParaRPr lang="en-US" sz="1400" b="1" dirty="0"/>
          </a:p>
          <a:p>
            <a:pPr marL="0" indent="0" algn="just">
              <a:spcBef>
                <a:spcPts val="0"/>
              </a:spcBef>
              <a:buNone/>
            </a:pPr>
            <a:r>
              <a:rPr lang="en-US" sz="1400" b="1" dirty="0"/>
              <a:t>§ 7-106-401. Distributions to shareholders</a:t>
            </a:r>
          </a:p>
          <a:p>
            <a:pPr marL="0" indent="0" algn="just">
              <a:spcBef>
                <a:spcPts val="0"/>
              </a:spcBef>
              <a:buNone/>
            </a:pPr>
            <a:br>
              <a:rPr lang="en-US" sz="1400" dirty="0"/>
            </a:br>
            <a:r>
              <a:rPr lang="en-US" sz="1400" dirty="0"/>
              <a:t>(1) A board of directors may authorize, and the corporation may make, distributions to its shareholders subject to any restriction in the articles of incorporation and subject to the limitations set forth in subsection (3) of this section.</a:t>
            </a:r>
          </a:p>
          <a:p>
            <a:pPr marL="0" indent="0" algn="just">
              <a:spcBef>
                <a:spcPts val="0"/>
              </a:spcBef>
              <a:buNone/>
            </a:pPr>
            <a:br>
              <a:rPr lang="en-US" sz="1400" dirty="0"/>
            </a:br>
            <a:r>
              <a:rPr lang="en-US" sz="1400" dirty="0"/>
              <a:t>(3) No distribution may be made if, after giving it effect:</a:t>
            </a:r>
          </a:p>
          <a:p>
            <a:pPr marL="0" indent="0" algn="just">
              <a:spcBef>
                <a:spcPts val="0"/>
              </a:spcBef>
              <a:buNone/>
            </a:pPr>
            <a:br>
              <a:rPr lang="en-US" sz="1400" dirty="0"/>
            </a:br>
            <a:r>
              <a:rPr lang="en-US" sz="1400" dirty="0"/>
              <a:t>(a) The corporation would not be able to pay its debts as they become due in the usual course of business; or</a:t>
            </a:r>
          </a:p>
          <a:p>
            <a:pPr marL="0" indent="0" algn="just">
              <a:spcBef>
                <a:spcPts val="0"/>
              </a:spcBef>
              <a:buNone/>
            </a:pPr>
            <a:br>
              <a:rPr lang="en-US" sz="1400" dirty="0"/>
            </a:br>
            <a:r>
              <a:rPr lang="en-US" sz="1400" dirty="0"/>
              <a:t>(b) The corporation's total assets would be less than the sum of its total liabilities plus (unless the articles of incorporation permit otherwise) the amount that would be needed, if the corporation were to be dissolved at the time of the distribution, to satisfy the preferential rights upon dissolution of shareholders whose preferential rights are superior to those receiving the distribution.   </a:t>
            </a:r>
          </a:p>
          <a:p>
            <a:pPr marL="0" indent="0" algn="just">
              <a:spcBef>
                <a:spcPts val="0"/>
              </a:spcBef>
              <a:buNone/>
            </a:pPr>
            <a:endParaRPr lang="en-US" sz="1400" dirty="0"/>
          </a:p>
          <a:p>
            <a:pPr marL="0" indent="0" algn="just">
              <a:spcBef>
                <a:spcPts val="0"/>
              </a:spcBef>
              <a:buNone/>
            </a:pPr>
            <a:r>
              <a:rPr lang="en-US" sz="1400" dirty="0"/>
              <a:t>Note: Read the entire statute.</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Put All Your Eggs in One Basket</a:t>
            </a:r>
          </a:p>
        </p:txBody>
      </p:sp>
      <p:sp>
        <p:nvSpPr>
          <p:cNvPr id="3" name="Content Placeholder 2"/>
          <p:cNvSpPr>
            <a:spLocks noGrp="1"/>
          </p:cNvSpPr>
          <p:nvPr>
            <p:ph idx="1"/>
          </p:nvPr>
        </p:nvSpPr>
        <p:spPr/>
        <p:txBody>
          <a:bodyPr>
            <a:normAutofit fontScale="92500"/>
          </a:bodyPr>
          <a:lstStyle/>
          <a:p>
            <a:pPr>
              <a:buNone/>
            </a:pPr>
            <a:r>
              <a:rPr lang="en-US" dirty="0"/>
              <a:t>Common Law Claims</a:t>
            </a:r>
          </a:p>
          <a:p>
            <a:pPr>
              <a:buNone/>
            </a:pPr>
            <a:r>
              <a:rPr lang="en-US" sz="2400" i="1" dirty="0"/>
              <a:t>Alexander v. Anstine</a:t>
            </a:r>
            <a:r>
              <a:rPr lang="en-US" sz="2400" b="1" dirty="0"/>
              <a:t>, 152 P.3d 497 (Colo. 2007).</a:t>
            </a:r>
          </a:p>
          <a:p>
            <a:pPr>
              <a:buNone/>
            </a:pPr>
            <a:endParaRPr lang="en-US" sz="1400" dirty="0"/>
          </a:p>
          <a:p>
            <a:pPr marL="0" indent="0" algn="just">
              <a:buNone/>
            </a:pPr>
            <a:r>
              <a:rPr lang="en-US" sz="2400" dirty="0"/>
              <a:t>“Under the common law, when a corporation becomes insolvent, a duty arises in its directors and officers to the corporation's creditors.”</a:t>
            </a:r>
          </a:p>
          <a:p>
            <a:pPr marL="0" indent="0" algn="just">
              <a:buNone/>
            </a:pPr>
            <a:endParaRPr lang="en-US" sz="2400" dirty="0"/>
          </a:p>
          <a:p>
            <a:pPr marL="0" indent="0" algn="just">
              <a:buNone/>
            </a:pPr>
            <a:r>
              <a:rPr lang="en-US" sz="2400" dirty="0">
                <a:hlinkClick r:id="rId2"/>
              </a:rPr>
              <a:t>FN9.</a:t>
            </a:r>
            <a:r>
              <a:rPr lang="en-US" sz="2400" dirty="0"/>
              <a:t> A 2006 amendment to the Colorado Revised Statutes, which does not apply to this case, states that directors and officers of corporations owe no fiduciary duties to the corporation's creditors. </a:t>
            </a:r>
            <a:r>
              <a:rPr lang="en-US" sz="2400" dirty="0">
                <a:hlinkClick r:id="rId3"/>
              </a:rPr>
              <a:t>§ 7-108-401(5), C.R.S</a:t>
            </a:r>
            <a:r>
              <a:rPr lang="en-US" sz="2400" dirty="0"/>
              <a:t>. (2006). We express no opinion on whether this provision applies where a corporation is insolvent.</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Exam</a:t>
            </a:r>
          </a:p>
        </p:txBody>
      </p:sp>
      <p:sp>
        <p:nvSpPr>
          <p:cNvPr id="3" name="Content Placeholder 2"/>
          <p:cNvSpPr>
            <a:spLocks noGrp="1"/>
          </p:cNvSpPr>
          <p:nvPr>
            <p:ph idx="1"/>
          </p:nvPr>
        </p:nvSpPr>
        <p:spPr/>
        <p:txBody>
          <a:bodyPr/>
          <a:lstStyle/>
          <a:p>
            <a:pPr>
              <a:buNone/>
            </a:pPr>
            <a:r>
              <a:rPr lang="en-US" dirty="0"/>
              <a:t>Piercing the corporate veil is a:</a:t>
            </a:r>
          </a:p>
          <a:p>
            <a:pPr>
              <a:buNone/>
            </a:pPr>
            <a:endParaRPr lang="en-US" dirty="0"/>
          </a:p>
          <a:p>
            <a:pPr marL="514350" indent="-514350">
              <a:buAutoNum type="alphaUcPeriod"/>
            </a:pPr>
            <a:r>
              <a:rPr lang="en-US" dirty="0"/>
              <a:t>Medical procedure</a:t>
            </a:r>
          </a:p>
          <a:p>
            <a:pPr marL="514350" indent="-514350">
              <a:buAutoNum type="alphaUcPeriod"/>
            </a:pPr>
            <a:r>
              <a:rPr lang="en-US" dirty="0"/>
              <a:t>Boulder based rock bank</a:t>
            </a:r>
          </a:p>
          <a:p>
            <a:pPr marL="514350" indent="-514350">
              <a:buAutoNum type="alphaUcPeriod"/>
            </a:pPr>
            <a:r>
              <a:rPr lang="en-US" dirty="0"/>
              <a:t>Equitable remedy</a:t>
            </a:r>
          </a:p>
          <a:p>
            <a:pPr marL="514350" indent="-514350">
              <a:buAutoNum type="alphaUcPeriod"/>
            </a:pPr>
            <a:r>
              <a:rPr lang="en-US" dirty="0"/>
              <a:t>Ceremonial dance of the Utes</a:t>
            </a:r>
          </a:p>
          <a:p>
            <a:pPr marL="514350" indent="-514350">
              <a:buAutoNum type="alphaUcPeriod"/>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Corporations in America</a:t>
            </a:r>
          </a:p>
        </p:txBody>
      </p:sp>
      <p:sp>
        <p:nvSpPr>
          <p:cNvPr id="3" name="Content Placeholder 2"/>
          <p:cNvSpPr>
            <a:spLocks noGrp="1"/>
          </p:cNvSpPr>
          <p:nvPr>
            <p:ph idx="1"/>
          </p:nvPr>
        </p:nvSpPr>
        <p:spPr/>
        <p:txBody>
          <a:bodyPr>
            <a:normAutofit fontScale="92500" lnSpcReduction="10000"/>
          </a:bodyPr>
          <a:lstStyle/>
          <a:p>
            <a:pPr marL="0" indent="0" algn="just"/>
            <a:endParaRPr lang="en-US" dirty="0"/>
          </a:p>
          <a:p>
            <a:pPr marL="0" indent="0" algn="just">
              <a:buNone/>
            </a:pPr>
            <a:r>
              <a:rPr lang="en-US" dirty="0"/>
              <a:t>In 2006, 5,841,000 corporations filed tax returns in the United States  </a:t>
            </a:r>
          </a:p>
          <a:p>
            <a:pPr marL="0" indent="0" algn="just">
              <a:buNone/>
            </a:pPr>
            <a:endParaRPr lang="en-US" dirty="0"/>
          </a:p>
          <a:p>
            <a:pPr marL="0" indent="0" algn="just">
              <a:buNone/>
            </a:pPr>
            <a:r>
              <a:rPr lang="en-US" dirty="0"/>
              <a:t>That was up from 3,717,000 in 1990.</a:t>
            </a:r>
          </a:p>
          <a:p>
            <a:pPr marL="0" indent="0" algn="just">
              <a:buNone/>
            </a:pPr>
            <a:endParaRPr lang="en-US" dirty="0"/>
          </a:p>
          <a:p>
            <a:pPr marL="0" indent="0" algn="just">
              <a:buNone/>
            </a:pPr>
            <a:r>
              <a:rPr lang="en-US" dirty="0"/>
              <a:t>874,816 new corporations formed in U.S. in 2008</a:t>
            </a:r>
          </a:p>
          <a:p>
            <a:pPr algn="just">
              <a:buNone/>
            </a:pPr>
            <a:endParaRPr lang="en-US" dirty="0"/>
          </a:p>
          <a:p>
            <a:pPr marL="0" indent="0" algn="just">
              <a:buNone/>
            </a:pPr>
            <a:r>
              <a:rPr lang="en-US" sz="2200" dirty="0"/>
              <a:t>Statistical Abstract of the United States for 2010, Tables 728, 748</a:t>
            </a:r>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Corporation Defined</a:t>
            </a:r>
          </a:p>
        </p:txBody>
      </p:sp>
      <p:sp>
        <p:nvSpPr>
          <p:cNvPr id="3" name="Content Placeholder 2"/>
          <p:cNvSpPr>
            <a:spLocks noGrp="1"/>
          </p:cNvSpPr>
          <p:nvPr>
            <p:ph idx="1"/>
          </p:nvPr>
        </p:nvSpPr>
        <p:spPr/>
        <p:txBody>
          <a:bodyPr>
            <a:normAutofit/>
          </a:bodyPr>
          <a:lstStyle/>
          <a:p>
            <a:pPr marL="0" indent="0" algn="just">
              <a:spcBef>
                <a:spcPts val="0"/>
              </a:spcBef>
              <a:buNone/>
            </a:pPr>
            <a:r>
              <a:rPr lang="en-US" sz="2800" i="1" dirty="0"/>
              <a:t>One common definition: </a:t>
            </a:r>
            <a:r>
              <a:rPr lang="en-US" sz="2800" dirty="0"/>
              <a:t>“An association of persons created under law and regarded as being a separate legal entity with capacity of continuous existence.”  See, Section</a:t>
            </a:r>
          </a:p>
          <a:p>
            <a:pPr marL="0" indent="0" algn="just">
              <a:spcBef>
                <a:spcPts val="0"/>
              </a:spcBef>
              <a:buNone/>
            </a:pPr>
            <a:endParaRPr lang="en-US" sz="2800" dirty="0"/>
          </a:p>
          <a:p>
            <a:pPr marL="0" indent="0" algn="just">
              <a:spcBef>
                <a:spcPts val="0"/>
              </a:spcBef>
              <a:buNone/>
            </a:pPr>
            <a:r>
              <a:rPr lang="en-US" sz="2800" dirty="0"/>
              <a:t>A corporation is “an artificial being, invisible, intangible and existing only in contemplation of law.”  </a:t>
            </a:r>
            <a:r>
              <a:rPr lang="en-US" sz="2800" i="1" dirty="0"/>
              <a:t>Trustees of Dartmouth College v. Woodward</a:t>
            </a:r>
            <a:r>
              <a:rPr lang="en-US" sz="2800" dirty="0"/>
              <a:t>, 17 U.S. 518 (1819); </a:t>
            </a:r>
            <a:r>
              <a:rPr lang="en-US" sz="2800" i="1" dirty="0"/>
              <a:t>CTS Corp. v. Dynamics Corp. of America</a:t>
            </a:r>
            <a:r>
              <a:rPr lang="en-US" sz="2800" dirty="0"/>
              <a:t>, 481 U.S. 69 (1987).</a:t>
            </a:r>
          </a:p>
          <a:p>
            <a:pPr marL="0" indent="0" algn="just">
              <a:spcBef>
                <a:spcPts val="0"/>
              </a:spcBef>
              <a:buAutoNum type="arabicPeriod"/>
            </a:pPr>
            <a:endParaRPr lang="en-US" sz="1800" dirty="0"/>
          </a:p>
          <a:p>
            <a:pPr marL="0" indent="0" algn="just">
              <a:spcBef>
                <a:spcPts val="0"/>
              </a:spcBef>
              <a:buNone/>
            </a:pPr>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5800" y="1143000"/>
            <a:ext cx="7696200" cy="5724644"/>
          </a:xfrm>
          <a:prstGeom prst="rect">
            <a:avLst/>
          </a:prstGeom>
        </p:spPr>
        <p:txBody>
          <a:bodyPr wrap="square">
            <a:spAutoFit/>
          </a:bodyPr>
          <a:lstStyle/>
          <a:p>
            <a:pPr algn="ctr"/>
            <a:r>
              <a:rPr lang="en-US" sz="3200" b="1" u="sng" dirty="0"/>
              <a:t>CORPORATIONS AS PEOPLE</a:t>
            </a:r>
          </a:p>
          <a:p>
            <a:endParaRPr lang="en-US" dirty="0"/>
          </a:p>
          <a:p>
            <a:pPr algn="just"/>
            <a:r>
              <a:rPr lang="en-US" sz="2000" dirty="0"/>
              <a:t>The Supreme Court decided </a:t>
            </a:r>
            <a:r>
              <a:rPr lang="en-US" sz="2000" i="1" dirty="0"/>
              <a:t>Society for the Propagation of the Gospel in Foreign Parts v. Town of Pawlet</a:t>
            </a:r>
            <a:r>
              <a:rPr lang="en-US" sz="2000" dirty="0"/>
              <a:t> 21 U.S. 464 (1823), in which an English corporation dedicated to missionary work, with land in the U.S., sought to protect its rights to that land under colonial-era grants against an effort by the state of Vermont to revoke the grants. Justice Joseph Story, writing for the court, explicitly extended the same protections to corporate-owned property as it would have to property owned by natural persons. </a:t>
            </a:r>
          </a:p>
          <a:p>
            <a:pPr algn="just"/>
            <a:endParaRPr lang="en-US" sz="2000" dirty="0"/>
          </a:p>
          <a:p>
            <a:pPr algn="just"/>
            <a:r>
              <a:rPr lang="en-US" sz="2000" dirty="0"/>
              <a:t>Seven years later, Chief Justice Marshall stated that, "The great object of an incorporation is to bestow the character and properties of individuality on a collective and changing body of men.“ </a:t>
            </a:r>
            <a:r>
              <a:rPr lang="en-US" sz="2000" i="1" dirty="0"/>
              <a:t>Providence Bank v. Billings</a:t>
            </a:r>
            <a:r>
              <a:rPr lang="en-US" sz="2000" dirty="0"/>
              <a:t>, 29 U.S. 514 (1830).  See also, </a:t>
            </a:r>
            <a:r>
              <a:rPr lang="en-US" sz="2000" i="1" dirty="0"/>
              <a:t>Citizens United v. Federal Election Commission</a:t>
            </a:r>
            <a:r>
              <a:rPr lang="en-US" sz="2000" dirty="0"/>
              <a:t>, 558 U.S. 50 (2010).</a:t>
            </a:r>
          </a:p>
          <a:p>
            <a:pPr algn="just"/>
            <a:br>
              <a:rPr lang="en-US" dirty="0"/>
            </a:br>
            <a:endParaRPr lang="en-US" dirty="0"/>
          </a:p>
        </p:txBody>
      </p:sp>
      <p:sp>
        <p:nvSpPr>
          <p:cNvPr id="2" name="Footer Placeholder 1"/>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extLst>
      <p:ext uri="{BB962C8B-B14F-4D97-AF65-F5344CB8AC3E}">
        <p14:creationId xmlns:p14="http://schemas.microsoft.com/office/powerpoint/2010/main" val="899633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Corporations</a:t>
            </a:r>
          </a:p>
        </p:txBody>
      </p:sp>
      <p:sp>
        <p:nvSpPr>
          <p:cNvPr id="3" name="Content Placeholder 2"/>
          <p:cNvSpPr>
            <a:spLocks noGrp="1"/>
          </p:cNvSpPr>
          <p:nvPr>
            <p:ph idx="1"/>
          </p:nvPr>
        </p:nvSpPr>
        <p:spPr/>
        <p:txBody>
          <a:bodyPr/>
          <a:lstStyle/>
          <a:p>
            <a:pPr marL="514350" indent="-514350" algn="just">
              <a:spcBef>
                <a:spcPts val="0"/>
              </a:spcBef>
              <a:buAutoNum type="arabicPeriod"/>
            </a:pPr>
            <a:r>
              <a:rPr lang="en-US" dirty="0"/>
              <a:t>Limited Liability</a:t>
            </a:r>
          </a:p>
          <a:p>
            <a:pPr marL="514350" indent="-514350" algn="just">
              <a:spcBef>
                <a:spcPts val="0"/>
              </a:spcBef>
              <a:buAutoNum type="arabicPeriod"/>
            </a:pPr>
            <a:r>
              <a:rPr lang="en-US" dirty="0"/>
              <a:t>Transferability of Shares</a:t>
            </a:r>
          </a:p>
          <a:p>
            <a:pPr marL="514350" indent="-514350" algn="just">
              <a:spcBef>
                <a:spcPts val="0"/>
              </a:spcBef>
              <a:buAutoNum type="arabicPeriod"/>
            </a:pPr>
            <a:r>
              <a:rPr lang="en-US" dirty="0"/>
              <a:t>Judicial Personality (Capacity to sue and enter into contracts, etc.)</a:t>
            </a:r>
          </a:p>
          <a:p>
            <a:pPr marL="514350" indent="-514350" algn="just">
              <a:spcBef>
                <a:spcPts val="0"/>
              </a:spcBef>
              <a:buAutoNum type="arabicPeriod"/>
            </a:pPr>
            <a:r>
              <a:rPr lang="en-US" dirty="0"/>
              <a:t>Indefinite Duration</a:t>
            </a:r>
          </a:p>
          <a:p>
            <a:pPr marL="514350" indent="-514350" algn="just">
              <a:spcBef>
                <a:spcPts val="0"/>
              </a:spcBef>
              <a:buAutoNum type="arabicPeriod"/>
            </a:pPr>
            <a:endParaRPr lang="en-US" dirty="0"/>
          </a:p>
          <a:p>
            <a:pPr marL="0" indent="0" algn="just">
              <a:spcBef>
                <a:spcPts val="0"/>
              </a:spcBef>
              <a:buNone/>
            </a:pPr>
            <a:r>
              <a:rPr lang="en-US" dirty="0"/>
              <a:t>The Latin word for body is “corpus.”  A corporation is a separate body.</a:t>
            </a:r>
          </a:p>
          <a:p>
            <a:endParaRPr lang="en-US" dirty="0"/>
          </a:p>
        </p:txBody>
      </p:sp>
      <p:sp>
        <p:nvSpPr>
          <p:cNvPr id="4" name="Footer Placeholder 3"/>
          <p:cNvSpPr>
            <a:spLocks noGrp="1"/>
          </p:cNvSpPr>
          <p:nvPr>
            <p:ph type="ftr" sz="quarter" idx="11"/>
          </p:nvPr>
        </p:nvSpPr>
        <p:spPr/>
        <p:txBody>
          <a:bodyPr/>
          <a:lstStyle/>
          <a:p>
            <a:r>
              <a:rPr lang="en-US" dirty="0"/>
              <a:t>© 2010, 2016 Mark Cohen. You may use this for educational purposes if you make no changes and give the author credit.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6740</Words>
  <Application>Microsoft Office PowerPoint</Application>
  <PresentationFormat>On-screen Show (4:3)</PresentationFormat>
  <Paragraphs>445</Paragraphs>
  <Slides>56</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CopprplGoth Bd BT</vt:lpstr>
      <vt:lpstr>Monotype Corsiva</vt:lpstr>
      <vt:lpstr>Office Theme</vt:lpstr>
      <vt:lpstr>A Brief History of Piercing the Corporate Veil</vt:lpstr>
      <vt:lpstr>“The Mists of Metaphor”</vt:lpstr>
      <vt:lpstr>When the Issue Arises</vt:lpstr>
      <vt:lpstr>Early History</vt:lpstr>
      <vt:lpstr>Corporations in America</vt:lpstr>
      <vt:lpstr>Corporations in America</vt:lpstr>
      <vt:lpstr>Corporation Defined</vt:lpstr>
      <vt:lpstr>PowerPoint Presentation</vt:lpstr>
      <vt:lpstr>Characteristics of Corporations</vt:lpstr>
      <vt:lpstr>The Growth of Limited Liability</vt:lpstr>
      <vt:lpstr>PowerPoint Presentation</vt:lpstr>
      <vt:lpstr>Limited Liability in America</vt:lpstr>
      <vt:lpstr>Perception</vt:lpstr>
      <vt:lpstr>Colorado Examples of Homage to the Corporate Form</vt:lpstr>
      <vt:lpstr>Reality</vt:lpstr>
      <vt:lpstr>The Risk of Doing Business with a Corporation</vt:lpstr>
      <vt:lpstr>Development of the Piercing Doctrine</vt:lpstr>
      <vt:lpstr>Trivia</vt:lpstr>
      <vt:lpstr>Beyond Fraud</vt:lpstr>
      <vt:lpstr>General Rule</vt:lpstr>
      <vt:lpstr>A Remedy – Not a Cause of Action</vt:lpstr>
      <vt:lpstr>Theories of Piercing the Corporate Veil</vt:lpstr>
      <vt:lpstr>“Alter Ego” v “Instrumentality”</vt:lpstr>
      <vt:lpstr>Sham to Perpetuate a Fraud Theory</vt:lpstr>
      <vt:lpstr>Violation of Public Policy Test</vt:lpstr>
      <vt:lpstr>Piercing the Veil in Colorado </vt:lpstr>
      <vt:lpstr>Piercing the Veil Colorado</vt:lpstr>
      <vt:lpstr>Piercing the  Veil in Colorado</vt:lpstr>
      <vt:lpstr>Piercing the Veil in Colorado</vt:lpstr>
      <vt:lpstr>Piercing the Veil in Colorado</vt:lpstr>
      <vt:lpstr>Piercing the Veil in Colorado</vt:lpstr>
      <vt:lpstr>Piercing the Veil in Colorado</vt:lpstr>
      <vt:lpstr>Fink &amp;Phillips</vt:lpstr>
      <vt:lpstr>Trial Lawyer Questions After Phillips</vt:lpstr>
      <vt:lpstr>McMorris Factors - Informalities</vt:lpstr>
      <vt:lpstr>McMorris Factors – Undercapitalization</vt:lpstr>
      <vt:lpstr>Burden of Proof in Colorado</vt:lpstr>
      <vt:lpstr>Applicability to Non-Shareholders</vt:lpstr>
      <vt:lpstr>Applicability to Non-Shareholders</vt:lpstr>
      <vt:lpstr>Applicability to Non-Shareholders</vt:lpstr>
      <vt:lpstr>Sample Allegations</vt:lpstr>
      <vt:lpstr>Jury Trial</vt:lpstr>
      <vt:lpstr>Reverse Piercing</vt:lpstr>
      <vt:lpstr>LLC’s</vt:lpstr>
      <vt:lpstr>LLC’s</vt:lpstr>
      <vt:lpstr>Martin v Freeman</vt:lpstr>
      <vt:lpstr>Martin v Freeman</vt:lpstr>
      <vt:lpstr>Duties to Creditors</vt:lpstr>
      <vt:lpstr>Don’t Put All Your Eggs in One Basket</vt:lpstr>
      <vt:lpstr>Don’t Put All Your Eggs in One Basket</vt:lpstr>
      <vt:lpstr>Don’t Put All Your Eggs in One Basket</vt:lpstr>
      <vt:lpstr>Don’t Put All Your Eggs in One Basket</vt:lpstr>
      <vt:lpstr>Don’t Put All Your Eggs in One Basket</vt:lpstr>
      <vt:lpstr>Don’t Put All Your Eggs in One Basket</vt:lpstr>
      <vt:lpstr>Don’t Put All Your Eggs in One Basket</vt:lpstr>
      <vt:lpstr>Final Exam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2016-08-20T13:46:55Z</dcterms:created>
  <dcterms:modified xsi:type="dcterms:W3CDTF">2016-12-04T05:52:46Z</dcterms:modified>
</cp:coreProperties>
</file>