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90"/>
  </p:notesMasterIdLst>
  <p:sldIdLst>
    <p:sldId id="256" r:id="rId2"/>
    <p:sldId id="304" r:id="rId3"/>
    <p:sldId id="309" r:id="rId4"/>
    <p:sldId id="267" r:id="rId5"/>
    <p:sldId id="306" r:id="rId6"/>
    <p:sldId id="268" r:id="rId7"/>
    <p:sldId id="294" r:id="rId8"/>
    <p:sldId id="295" r:id="rId9"/>
    <p:sldId id="336" r:id="rId10"/>
    <p:sldId id="296" r:id="rId11"/>
    <p:sldId id="297" r:id="rId12"/>
    <p:sldId id="298" r:id="rId13"/>
    <p:sldId id="303" r:id="rId14"/>
    <p:sldId id="301" r:id="rId15"/>
    <p:sldId id="302" r:id="rId16"/>
    <p:sldId id="305" r:id="rId17"/>
    <p:sldId id="328" r:id="rId18"/>
    <p:sldId id="337" r:id="rId19"/>
    <p:sldId id="329" r:id="rId20"/>
    <p:sldId id="307" r:id="rId21"/>
    <p:sldId id="330" r:id="rId22"/>
    <p:sldId id="300" r:id="rId23"/>
    <p:sldId id="308" r:id="rId24"/>
    <p:sldId id="259" r:id="rId25"/>
    <p:sldId id="261" r:id="rId26"/>
    <p:sldId id="265" r:id="rId27"/>
    <p:sldId id="266" r:id="rId28"/>
    <p:sldId id="310" r:id="rId29"/>
    <p:sldId id="269" r:id="rId30"/>
    <p:sldId id="311" r:id="rId31"/>
    <p:sldId id="270" r:id="rId32"/>
    <p:sldId id="338" r:id="rId33"/>
    <p:sldId id="316" r:id="rId34"/>
    <p:sldId id="271" r:id="rId35"/>
    <p:sldId id="312" r:id="rId36"/>
    <p:sldId id="313" r:id="rId37"/>
    <p:sldId id="314" r:id="rId38"/>
    <p:sldId id="315" r:id="rId39"/>
    <p:sldId id="339" r:id="rId40"/>
    <p:sldId id="362" r:id="rId41"/>
    <p:sldId id="363" r:id="rId42"/>
    <p:sldId id="273" r:id="rId43"/>
    <p:sldId id="274" r:id="rId44"/>
    <p:sldId id="364" r:id="rId45"/>
    <p:sldId id="272" r:id="rId46"/>
    <p:sldId id="317" r:id="rId47"/>
    <p:sldId id="283" r:id="rId48"/>
    <p:sldId id="324" r:id="rId49"/>
    <p:sldId id="323" r:id="rId50"/>
    <p:sldId id="333" r:id="rId51"/>
    <p:sldId id="340" r:id="rId52"/>
    <p:sldId id="334" r:id="rId53"/>
    <p:sldId id="284" r:id="rId54"/>
    <p:sldId id="319" r:id="rId55"/>
    <p:sldId id="290" r:id="rId56"/>
    <p:sldId id="320" r:id="rId57"/>
    <p:sldId id="365" r:id="rId58"/>
    <p:sldId id="321" r:id="rId59"/>
    <p:sldId id="322" r:id="rId60"/>
    <p:sldId id="325" r:id="rId61"/>
    <p:sldId id="318" r:id="rId62"/>
    <p:sldId id="326" r:id="rId63"/>
    <p:sldId id="327" r:id="rId64"/>
    <p:sldId id="331" r:id="rId65"/>
    <p:sldId id="332" r:id="rId66"/>
    <p:sldId id="341" r:id="rId67"/>
    <p:sldId id="361" r:id="rId68"/>
    <p:sldId id="342" r:id="rId69"/>
    <p:sldId id="359" r:id="rId70"/>
    <p:sldId id="343" r:id="rId71"/>
    <p:sldId id="360" r:id="rId72"/>
    <p:sldId id="344" r:id="rId73"/>
    <p:sldId id="345" r:id="rId74"/>
    <p:sldId id="346" r:id="rId75"/>
    <p:sldId id="347" r:id="rId76"/>
    <p:sldId id="335" r:id="rId77"/>
    <p:sldId id="348" r:id="rId78"/>
    <p:sldId id="350" r:id="rId79"/>
    <p:sldId id="351" r:id="rId80"/>
    <p:sldId id="352" r:id="rId81"/>
    <p:sldId id="349" r:id="rId82"/>
    <p:sldId id="358" r:id="rId83"/>
    <p:sldId id="353" r:id="rId84"/>
    <p:sldId id="354" r:id="rId85"/>
    <p:sldId id="355" r:id="rId86"/>
    <p:sldId id="356" r:id="rId87"/>
    <p:sldId id="357" r:id="rId88"/>
    <p:sldId id="288" r:id="rId8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7109" autoAdjust="0"/>
  </p:normalViewPr>
  <p:slideViewPr>
    <p:cSldViewPr snapToGrid="0">
      <p:cViewPr varScale="1">
        <p:scale>
          <a:sx n="59" d="100"/>
          <a:sy n="59" d="100"/>
        </p:scale>
        <p:origin x="372" y="78"/>
      </p:cViewPr>
      <p:guideLst/>
    </p:cSldViewPr>
  </p:slid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FBE5F2D5-500D-49E2-BE08-AB158565B070}" type="datetimeFigureOut">
              <a:rPr lang="en-US" smtClean="0"/>
              <a:t>1/1/2021</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1E8B51B8-19D8-497E-AC5C-C8E3AA3AE5AC}" type="slidenum">
              <a:rPr lang="en-US" smtClean="0"/>
              <a:t>‹#›</a:t>
            </a:fld>
            <a:endParaRPr lang="en-US" dirty="0"/>
          </a:p>
        </p:txBody>
      </p:sp>
    </p:spTree>
    <p:extLst>
      <p:ext uri="{BB962C8B-B14F-4D97-AF65-F5344CB8AC3E}">
        <p14:creationId xmlns:p14="http://schemas.microsoft.com/office/powerpoint/2010/main" val="1662975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8B51B8-19D8-497E-AC5C-C8E3AA3AE5AC}" type="slidenum">
              <a:rPr lang="en-US" smtClean="0"/>
              <a:t>1</a:t>
            </a:fld>
            <a:endParaRPr lang="en-US" dirty="0"/>
          </a:p>
        </p:txBody>
      </p:sp>
    </p:spTree>
    <p:extLst>
      <p:ext uri="{BB962C8B-B14F-4D97-AF65-F5344CB8AC3E}">
        <p14:creationId xmlns:p14="http://schemas.microsoft.com/office/powerpoint/2010/main" val="325703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it’s  not good enough to tell county you have a prescriptive easement, they will want to see a court order or decree.</a:t>
            </a:r>
          </a:p>
        </p:txBody>
      </p:sp>
      <p:sp>
        <p:nvSpPr>
          <p:cNvPr id="4" name="Slide Number Placeholder 3"/>
          <p:cNvSpPr>
            <a:spLocks noGrp="1"/>
          </p:cNvSpPr>
          <p:nvPr>
            <p:ph type="sldNum" sz="quarter" idx="5"/>
          </p:nvPr>
        </p:nvSpPr>
        <p:spPr/>
        <p:txBody>
          <a:bodyPr/>
          <a:lstStyle/>
          <a:p>
            <a:fld id="{1E8B51B8-19D8-497E-AC5C-C8E3AA3AE5AC}" type="slidenum">
              <a:rPr lang="en-US" smtClean="0"/>
              <a:t>26</a:t>
            </a:fld>
            <a:endParaRPr lang="en-US" dirty="0"/>
          </a:p>
        </p:txBody>
      </p:sp>
    </p:spTree>
    <p:extLst>
      <p:ext uri="{BB962C8B-B14F-4D97-AF65-F5344CB8AC3E}">
        <p14:creationId xmlns:p14="http://schemas.microsoft.com/office/powerpoint/2010/main" val="1486609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in a statute, it’s just my list.  </a:t>
            </a:r>
          </a:p>
        </p:txBody>
      </p:sp>
      <p:sp>
        <p:nvSpPr>
          <p:cNvPr id="4" name="Slide Number Placeholder 3"/>
          <p:cNvSpPr>
            <a:spLocks noGrp="1"/>
          </p:cNvSpPr>
          <p:nvPr>
            <p:ph type="sldNum" sz="quarter" idx="5"/>
          </p:nvPr>
        </p:nvSpPr>
        <p:spPr/>
        <p:txBody>
          <a:bodyPr/>
          <a:lstStyle/>
          <a:p>
            <a:fld id="{1E8B51B8-19D8-497E-AC5C-C8E3AA3AE5AC}" type="slidenum">
              <a:rPr lang="en-US" smtClean="0"/>
              <a:t>27</a:t>
            </a:fld>
            <a:endParaRPr lang="en-US" dirty="0"/>
          </a:p>
        </p:txBody>
      </p:sp>
    </p:spTree>
    <p:extLst>
      <p:ext uri="{BB962C8B-B14F-4D97-AF65-F5344CB8AC3E}">
        <p14:creationId xmlns:p14="http://schemas.microsoft.com/office/powerpoint/2010/main" val="1881685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8B51B8-19D8-497E-AC5C-C8E3AA3AE5AC}" type="slidenum">
              <a:rPr lang="en-US" smtClean="0"/>
              <a:t>28</a:t>
            </a:fld>
            <a:endParaRPr lang="en-US" dirty="0"/>
          </a:p>
        </p:txBody>
      </p:sp>
    </p:spTree>
    <p:extLst>
      <p:ext uri="{BB962C8B-B14F-4D97-AF65-F5344CB8AC3E}">
        <p14:creationId xmlns:p14="http://schemas.microsoft.com/office/powerpoint/2010/main" val="566875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use of the word “implied” even though this is not an  easement implied by preexisting use.</a:t>
            </a:r>
          </a:p>
        </p:txBody>
      </p:sp>
      <p:sp>
        <p:nvSpPr>
          <p:cNvPr id="4" name="Slide Number Placeholder 3"/>
          <p:cNvSpPr>
            <a:spLocks noGrp="1"/>
          </p:cNvSpPr>
          <p:nvPr>
            <p:ph type="sldNum" sz="quarter" idx="5"/>
          </p:nvPr>
        </p:nvSpPr>
        <p:spPr/>
        <p:txBody>
          <a:bodyPr/>
          <a:lstStyle/>
          <a:p>
            <a:fld id="{1E8B51B8-19D8-497E-AC5C-C8E3AA3AE5AC}" type="slidenum">
              <a:rPr lang="en-US" smtClean="0"/>
              <a:t>29</a:t>
            </a:fld>
            <a:endParaRPr lang="en-US" dirty="0"/>
          </a:p>
        </p:txBody>
      </p:sp>
    </p:spTree>
    <p:extLst>
      <p:ext uri="{BB962C8B-B14F-4D97-AF65-F5344CB8AC3E}">
        <p14:creationId xmlns:p14="http://schemas.microsoft.com/office/powerpoint/2010/main" val="2957474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 necessity for shared driveway easement since the common owner granted herself an easement for the bridge before conveying Lot 6.</a:t>
            </a:r>
          </a:p>
        </p:txBody>
      </p:sp>
      <p:sp>
        <p:nvSpPr>
          <p:cNvPr id="4" name="Slide Number Placeholder 3"/>
          <p:cNvSpPr>
            <a:spLocks noGrp="1"/>
          </p:cNvSpPr>
          <p:nvPr>
            <p:ph type="sldNum" sz="quarter" idx="5"/>
          </p:nvPr>
        </p:nvSpPr>
        <p:spPr/>
        <p:txBody>
          <a:bodyPr/>
          <a:lstStyle/>
          <a:p>
            <a:fld id="{1E8B51B8-19D8-497E-AC5C-C8E3AA3AE5AC}" type="slidenum">
              <a:rPr lang="en-US" smtClean="0"/>
              <a:t>30</a:t>
            </a:fld>
            <a:endParaRPr lang="en-US" dirty="0"/>
          </a:p>
        </p:txBody>
      </p:sp>
    </p:spTree>
    <p:extLst>
      <p:ext uri="{BB962C8B-B14F-4D97-AF65-F5344CB8AC3E}">
        <p14:creationId xmlns:p14="http://schemas.microsoft.com/office/powerpoint/2010/main" val="1487171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case  law that if you put up a gate, that is actually evidence that you are giving others permission to use the road.</a:t>
            </a:r>
          </a:p>
        </p:txBody>
      </p:sp>
      <p:sp>
        <p:nvSpPr>
          <p:cNvPr id="4" name="Slide Number Placeholder 3"/>
          <p:cNvSpPr>
            <a:spLocks noGrp="1"/>
          </p:cNvSpPr>
          <p:nvPr>
            <p:ph type="sldNum" sz="quarter" idx="5"/>
          </p:nvPr>
        </p:nvSpPr>
        <p:spPr/>
        <p:txBody>
          <a:bodyPr/>
          <a:lstStyle/>
          <a:p>
            <a:fld id="{1E8B51B8-19D8-497E-AC5C-C8E3AA3AE5AC}" type="slidenum">
              <a:rPr lang="en-US" smtClean="0"/>
              <a:t>34</a:t>
            </a:fld>
            <a:endParaRPr lang="en-US" dirty="0"/>
          </a:p>
        </p:txBody>
      </p:sp>
    </p:spTree>
    <p:extLst>
      <p:ext uri="{BB962C8B-B14F-4D97-AF65-F5344CB8AC3E}">
        <p14:creationId xmlns:p14="http://schemas.microsoft.com/office/powerpoint/2010/main" val="903628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cases you will be better off claiming a prescriptive easement than attempting to claim fee title by adverse possession.</a:t>
            </a:r>
          </a:p>
        </p:txBody>
      </p:sp>
      <p:sp>
        <p:nvSpPr>
          <p:cNvPr id="4" name="Slide Number Placeholder 3"/>
          <p:cNvSpPr>
            <a:spLocks noGrp="1"/>
          </p:cNvSpPr>
          <p:nvPr>
            <p:ph type="sldNum" sz="quarter" idx="5"/>
          </p:nvPr>
        </p:nvSpPr>
        <p:spPr/>
        <p:txBody>
          <a:bodyPr/>
          <a:lstStyle/>
          <a:p>
            <a:fld id="{1E8B51B8-19D8-497E-AC5C-C8E3AA3AE5AC}" type="slidenum">
              <a:rPr lang="en-US" smtClean="0"/>
              <a:t>35</a:t>
            </a:fld>
            <a:endParaRPr lang="en-US" dirty="0"/>
          </a:p>
        </p:txBody>
      </p:sp>
    </p:spTree>
    <p:extLst>
      <p:ext uri="{BB962C8B-B14F-4D97-AF65-F5344CB8AC3E}">
        <p14:creationId xmlns:p14="http://schemas.microsoft.com/office/powerpoint/2010/main" val="41384323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8B51B8-19D8-497E-AC5C-C8E3AA3AE5AC}" type="slidenum">
              <a:rPr lang="en-US" smtClean="0"/>
              <a:t>36</a:t>
            </a:fld>
            <a:endParaRPr lang="en-US" dirty="0"/>
          </a:p>
        </p:txBody>
      </p:sp>
    </p:spTree>
    <p:extLst>
      <p:ext uri="{BB962C8B-B14F-4D97-AF65-F5344CB8AC3E}">
        <p14:creationId xmlns:p14="http://schemas.microsoft.com/office/powerpoint/2010/main" val="37607128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California has a statute.</a:t>
            </a:r>
          </a:p>
        </p:txBody>
      </p:sp>
      <p:sp>
        <p:nvSpPr>
          <p:cNvPr id="4" name="Slide Number Placeholder 3"/>
          <p:cNvSpPr>
            <a:spLocks noGrp="1"/>
          </p:cNvSpPr>
          <p:nvPr>
            <p:ph type="sldNum" sz="quarter" idx="5"/>
          </p:nvPr>
        </p:nvSpPr>
        <p:spPr/>
        <p:txBody>
          <a:bodyPr/>
          <a:lstStyle/>
          <a:p>
            <a:fld id="{1E8B51B8-19D8-497E-AC5C-C8E3AA3AE5AC}" type="slidenum">
              <a:rPr lang="en-US" smtClean="0"/>
              <a:t>37</a:t>
            </a:fld>
            <a:endParaRPr lang="en-US" dirty="0"/>
          </a:p>
        </p:txBody>
      </p:sp>
    </p:spTree>
    <p:extLst>
      <p:ext uri="{BB962C8B-B14F-4D97-AF65-F5344CB8AC3E}">
        <p14:creationId xmlns:p14="http://schemas.microsoft.com/office/powerpoint/2010/main" val="3897344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8B51B8-19D8-497E-AC5C-C8E3AA3AE5AC}" type="slidenum">
              <a:rPr lang="en-US" smtClean="0"/>
              <a:t>38</a:t>
            </a:fld>
            <a:endParaRPr lang="en-US" dirty="0"/>
          </a:p>
        </p:txBody>
      </p:sp>
    </p:spTree>
    <p:extLst>
      <p:ext uri="{BB962C8B-B14F-4D97-AF65-F5344CB8AC3E}">
        <p14:creationId xmlns:p14="http://schemas.microsoft.com/office/powerpoint/2010/main" val="1390131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Words with different meanings are sometimes used interchangeably.</a:t>
            </a:r>
          </a:p>
        </p:txBody>
      </p:sp>
      <p:sp>
        <p:nvSpPr>
          <p:cNvPr id="4" name="Slide Number Placeholder 3"/>
          <p:cNvSpPr>
            <a:spLocks noGrp="1"/>
          </p:cNvSpPr>
          <p:nvPr>
            <p:ph type="sldNum" sz="quarter" idx="5"/>
          </p:nvPr>
        </p:nvSpPr>
        <p:spPr/>
        <p:txBody>
          <a:bodyPr/>
          <a:lstStyle/>
          <a:p>
            <a:fld id="{1E8B51B8-19D8-497E-AC5C-C8E3AA3AE5AC}" type="slidenum">
              <a:rPr lang="en-US" smtClean="0"/>
              <a:t>2</a:t>
            </a:fld>
            <a:endParaRPr lang="en-US" dirty="0"/>
          </a:p>
        </p:txBody>
      </p:sp>
    </p:spTree>
    <p:extLst>
      <p:ext uri="{BB962C8B-B14F-4D97-AF65-F5344CB8AC3E}">
        <p14:creationId xmlns:p14="http://schemas.microsoft.com/office/powerpoint/2010/main" val="18471449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California has a statute.</a:t>
            </a:r>
          </a:p>
        </p:txBody>
      </p:sp>
      <p:sp>
        <p:nvSpPr>
          <p:cNvPr id="4" name="Slide Number Placeholder 3"/>
          <p:cNvSpPr>
            <a:spLocks noGrp="1"/>
          </p:cNvSpPr>
          <p:nvPr>
            <p:ph type="sldNum" sz="quarter" idx="5"/>
          </p:nvPr>
        </p:nvSpPr>
        <p:spPr/>
        <p:txBody>
          <a:bodyPr/>
          <a:lstStyle/>
          <a:p>
            <a:fld id="{1E8B51B8-19D8-497E-AC5C-C8E3AA3AE5AC}" type="slidenum">
              <a:rPr lang="en-US" smtClean="0"/>
              <a:t>39</a:t>
            </a:fld>
            <a:endParaRPr lang="en-US" dirty="0"/>
          </a:p>
        </p:txBody>
      </p:sp>
    </p:spTree>
    <p:extLst>
      <p:ext uri="{BB962C8B-B14F-4D97-AF65-F5344CB8AC3E}">
        <p14:creationId xmlns:p14="http://schemas.microsoft.com/office/powerpoint/2010/main" val="1049706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California has a statute.</a:t>
            </a:r>
          </a:p>
        </p:txBody>
      </p:sp>
      <p:sp>
        <p:nvSpPr>
          <p:cNvPr id="4" name="Slide Number Placeholder 3"/>
          <p:cNvSpPr>
            <a:spLocks noGrp="1"/>
          </p:cNvSpPr>
          <p:nvPr>
            <p:ph type="sldNum" sz="quarter" idx="5"/>
          </p:nvPr>
        </p:nvSpPr>
        <p:spPr/>
        <p:txBody>
          <a:bodyPr/>
          <a:lstStyle/>
          <a:p>
            <a:fld id="{1E8B51B8-19D8-497E-AC5C-C8E3AA3AE5AC}" type="slidenum">
              <a:rPr lang="en-US" smtClean="0"/>
              <a:t>40</a:t>
            </a:fld>
            <a:endParaRPr lang="en-US" dirty="0"/>
          </a:p>
        </p:txBody>
      </p:sp>
    </p:spTree>
    <p:extLst>
      <p:ext uri="{BB962C8B-B14F-4D97-AF65-F5344CB8AC3E}">
        <p14:creationId xmlns:p14="http://schemas.microsoft.com/office/powerpoint/2010/main" val="6202920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California has a statute.</a:t>
            </a:r>
          </a:p>
        </p:txBody>
      </p:sp>
      <p:sp>
        <p:nvSpPr>
          <p:cNvPr id="4" name="Slide Number Placeholder 3"/>
          <p:cNvSpPr>
            <a:spLocks noGrp="1"/>
          </p:cNvSpPr>
          <p:nvPr>
            <p:ph type="sldNum" sz="quarter" idx="5"/>
          </p:nvPr>
        </p:nvSpPr>
        <p:spPr/>
        <p:txBody>
          <a:bodyPr/>
          <a:lstStyle/>
          <a:p>
            <a:fld id="{1E8B51B8-19D8-497E-AC5C-C8E3AA3AE5AC}" type="slidenum">
              <a:rPr lang="en-US" smtClean="0"/>
              <a:t>41</a:t>
            </a:fld>
            <a:endParaRPr lang="en-US" dirty="0"/>
          </a:p>
        </p:txBody>
      </p:sp>
    </p:spTree>
    <p:extLst>
      <p:ext uri="{BB962C8B-B14F-4D97-AF65-F5344CB8AC3E}">
        <p14:creationId xmlns:p14="http://schemas.microsoft.com/office/powerpoint/2010/main" val="13841301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common when someone owns a mining claim and there is a road or path historically used to get to the claim.  You may need to get a court decree to establish the existence of the right.</a:t>
            </a:r>
          </a:p>
        </p:txBody>
      </p:sp>
      <p:sp>
        <p:nvSpPr>
          <p:cNvPr id="4" name="Slide Number Placeholder 3"/>
          <p:cNvSpPr>
            <a:spLocks noGrp="1"/>
          </p:cNvSpPr>
          <p:nvPr>
            <p:ph type="sldNum" sz="quarter" idx="5"/>
          </p:nvPr>
        </p:nvSpPr>
        <p:spPr/>
        <p:txBody>
          <a:bodyPr/>
          <a:lstStyle/>
          <a:p>
            <a:fld id="{1E8B51B8-19D8-497E-AC5C-C8E3AA3AE5AC}" type="slidenum">
              <a:rPr lang="en-US" smtClean="0"/>
              <a:t>43</a:t>
            </a:fld>
            <a:endParaRPr lang="en-US" dirty="0"/>
          </a:p>
        </p:txBody>
      </p:sp>
    </p:spTree>
    <p:extLst>
      <p:ext uri="{BB962C8B-B14F-4D97-AF65-F5344CB8AC3E}">
        <p14:creationId xmlns:p14="http://schemas.microsoft.com/office/powerpoint/2010/main" val="16210331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8B51B8-19D8-497E-AC5C-C8E3AA3AE5AC}" type="slidenum">
              <a:rPr lang="en-US" smtClean="0"/>
              <a:t>44</a:t>
            </a:fld>
            <a:endParaRPr lang="en-US" dirty="0"/>
          </a:p>
        </p:txBody>
      </p:sp>
    </p:spTree>
    <p:extLst>
      <p:ext uri="{BB962C8B-B14F-4D97-AF65-F5344CB8AC3E}">
        <p14:creationId xmlns:p14="http://schemas.microsoft.com/office/powerpoint/2010/main" val="3229823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a declaratory judgment to declare an easement void would be appropriate.  Or to determine the terms of an ambiguous easement.</a:t>
            </a:r>
          </a:p>
        </p:txBody>
      </p:sp>
      <p:sp>
        <p:nvSpPr>
          <p:cNvPr id="4" name="Slide Number Placeholder 3"/>
          <p:cNvSpPr>
            <a:spLocks noGrp="1"/>
          </p:cNvSpPr>
          <p:nvPr>
            <p:ph type="sldNum" sz="quarter" idx="5"/>
          </p:nvPr>
        </p:nvSpPr>
        <p:spPr/>
        <p:txBody>
          <a:bodyPr/>
          <a:lstStyle/>
          <a:p>
            <a:fld id="{1E8B51B8-19D8-497E-AC5C-C8E3AA3AE5AC}" type="slidenum">
              <a:rPr lang="en-US" smtClean="0"/>
              <a:t>55</a:t>
            </a:fld>
            <a:endParaRPr lang="en-US" dirty="0"/>
          </a:p>
        </p:txBody>
      </p:sp>
    </p:spTree>
    <p:extLst>
      <p:ext uri="{BB962C8B-B14F-4D97-AF65-F5344CB8AC3E}">
        <p14:creationId xmlns:p14="http://schemas.microsoft.com/office/powerpoint/2010/main" val="33739602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Lot 5 owner even sought damages allegedly incurred when the dogs belonging to the owners of Lot 6 pooped on her property.</a:t>
            </a:r>
          </a:p>
        </p:txBody>
      </p:sp>
      <p:sp>
        <p:nvSpPr>
          <p:cNvPr id="4" name="Slide Number Placeholder 3"/>
          <p:cNvSpPr>
            <a:spLocks noGrp="1"/>
          </p:cNvSpPr>
          <p:nvPr>
            <p:ph type="sldNum" sz="quarter" idx="5"/>
          </p:nvPr>
        </p:nvSpPr>
        <p:spPr/>
        <p:txBody>
          <a:bodyPr/>
          <a:lstStyle/>
          <a:p>
            <a:fld id="{1E8B51B8-19D8-497E-AC5C-C8E3AA3AE5AC}" type="slidenum">
              <a:rPr lang="en-US" smtClean="0"/>
              <a:t>56</a:t>
            </a:fld>
            <a:endParaRPr lang="en-US" dirty="0"/>
          </a:p>
        </p:txBody>
      </p:sp>
    </p:spTree>
    <p:extLst>
      <p:ext uri="{BB962C8B-B14F-4D97-AF65-F5344CB8AC3E}">
        <p14:creationId xmlns:p14="http://schemas.microsoft.com/office/powerpoint/2010/main" val="25703952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Lot 5 owner even sought damages allegedly incurred when the dogs belonging to the owners of Lot 6 pooped on her property.</a:t>
            </a:r>
          </a:p>
        </p:txBody>
      </p:sp>
      <p:sp>
        <p:nvSpPr>
          <p:cNvPr id="4" name="Slide Number Placeholder 3"/>
          <p:cNvSpPr>
            <a:spLocks noGrp="1"/>
          </p:cNvSpPr>
          <p:nvPr>
            <p:ph type="sldNum" sz="quarter" idx="5"/>
          </p:nvPr>
        </p:nvSpPr>
        <p:spPr/>
        <p:txBody>
          <a:bodyPr/>
          <a:lstStyle/>
          <a:p>
            <a:fld id="{1E8B51B8-19D8-497E-AC5C-C8E3AA3AE5AC}" type="slidenum">
              <a:rPr lang="en-US" smtClean="0"/>
              <a:t>57</a:t>
            </a:fld>
            <a:endParaRPr lang="en-US" dirty="0"/>
          </a:p>
        </p:txBody>
      </p:sp>
    </p:spTree>
    <p:extLst>
      <p:ext uri="{BB962C8B-B14F-4D97-AF65-F5344CB8AC3E}">
        <p14:creationId xmlns:p14="http://schemas.microsoft.com/office/powerpoint/2010/main" val="4947847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8B51B8-19D8-497E-AC5C-C8E3AA3AE5AC}" type="slidenum">
              <a:rPr lang="en-US" smtClean="0"/>
              <a:t>58</a:t>
            </a:fld>
            <a:endParaRPr lang="en-US" dirty="0"/>
          </a:p>
        </p:txBody>
      </p:sp>
    </p:spTree>
    <p:extLst>
      <p:ext uri="{BB962C8B-B14F-4D97-AF65-F5344CB8AC3E}">
        <p14:creationId xmlns:p14="http://schemas.microsoft.com/office/powerpoint/2010/main" val="39261919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8B51B8-19D8-497E-AC5C-C8E3AA3AE5AC}" type="slidenum">
              <a:rPr lang="en-US" smtClean="0"/>
              <a:t>59</a:t>
            </a:fld>
            <a:endParaRPr lang="en-US" dirty="0"/>
          </a:p>
        </p:txBody>
      </p:sp>
    </p:spTree>
    <p:extLst>
      <p:ext uri="{BB962C8B-B14F-4D97-AF65-F5344CB8AC3E}">
        <p14:creationId xmlns:p14="http://schemas.microsoft.com/office/powerpoint/2010/main" val="150947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easement is not the same as a license.</a:t>
            </a:r>
          </a:p>
        </p:txBody>
      </p:sp>
      <p:sp>
        <p:nvSpPr>
          <p:cNvPr id="4" name="Slide Number Placeholder 3"/>
          <p:cNvSpPr>
            <a:spLocks noGrp="1"/>
          </p:cNvSpPr>
          <p:nvPr>
            <p:ph type="sldNum" sz="quarter" idx="5"/>
          </p:nvPr>
        </p:nvSpPr>
        <p:spPr/>
        <p:txBody>
          <a:bodyPr/>
          <a:lstStyle/>
          <a:p>
            <a:fld id="{1E8B51B8-19D8-497E-AC5C-C8E3AA3AE5AC}" type="slidenum">
              <a:rPr lang="en-US" smtClean="0"/>
              <a:t>3</a:t>
            </a:fld>
            <a:endParaRPr lang="en-US" dirty="0"/>
          </a:p>
        </p:txBody>
      </p:sp>
    </p:spTree>
    <p:extLst>
      <p:ext uri="{BB962C8B-B14F-4D97-AF65-F5344CB8AC3E}">
        <p14:creationId xmlns:p14="http://schemas.microsoft.com/office/powerpoint/2010/main" val="30180461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8B51B8-19D8-497E-AC5C-C8E3AA3AE5AC}" type="slidenum">
              <a:rPr lang="en-US" smtClean="0"/>
              <a:t>60</a:t>
            </a:fld>
            <a:endParaRPr lang="en-US" dirty="0"/>
          </a:p>
        </p:txBody>
      </p:sp>
    </p:spTree>
    <p:extLst>
      <p:ext uri="{BB962C8B-B14F-4D97-AF65-F5344CB8AC3E}">
        <p14:creationId xmlns:p14="http://schemas.microsoft.com/office/powerpoint/2010/main" val="1805450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8B51B8-19D8-497E-AC5C-C8E3AA3AE5AC}" type="slidenum">
              <a:rPr lang="en-US" smtClean="0"/>
              <a:t>5</a:t>
            </a:fld>
            <a:endParaRPr lang="en-US" dirty="0"/>
          </a:p>
        </p:txBody>
      </p:sp>
    </p:spTree>
    <p:extLst>
      <p:ext uri="{BB962C8B-B14F-4D97-AF65-F5344CB8AC3E}">
        <p14:creationId xmlns:p14="http://schemas.microsoft.com/office/powerpoint/2010/main" val="3116600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reason I listed condemnation last.</a:t>
            </a:r>
          </a:p>
        </p:txBody>
      </p:sp>
      <p:sp>
        <p:nvSpPr>
          <p:cNvPr id="4" name="Slide Number Placeholder 3"/>
          <p:cNvSpPr>
            <a:spLocks noGrp="1"/>
          </p:cNvSpPr>
          <p:nvPr>
            <p:ph type="sldNum" sz="quarter" idx="5"/>
          </p:nvPr>
        </p:nvSpPr>
        <p:spPr/>
        <p:txBody>
          <a:bodyPr/>
          <a:lstStyle/>
          <a:p>
            <a:fld id="{1E8B51B8-19D8-497E-AC5C-C8E3AA3AE5AC}" type="slidenum">
              <a:rPr lang="en-US" smtClean="0"/>
              <a:t>6</a:t>
            </a:fld>
            <a:endParaRPr lang="en-US" dirty="0"/>
          </a:p>
        </p:txBody>
      </p:sp>
    </p:spTree>
    <p:extLst>
      <p:ext uri="{BB962C8B-B14F-4D97-AF65-F5344CB8AC3E}">
        <p14:creationId xmlns:p14="http://schemas.microsoft.com/office/powerpoint/2010/main" val="3203062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8B51B8-19D8-497E-AC5C-C8E3AA3AE5AC}" type="slidenum">
              <a:rPr lang="en-US" smtClean="0"/>
              <a:t>22</a:t>
            </a:fld>
            <a:endParaRPr lang="en-US" dirty="0"/>
          </a:p>
        </p:txBody>
      </p:sp>
    </p:spTree>
    <p:extLst>
      <p:ext uri="{BB962C8B-B14F-4D97-AF65-F5344CB8AC3E}">
        <p14:creationId xmlns:p14="http://schemas.microsoft.com/office/powerpoint/2010/main" val="2255010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8B51B8-19D8-497E-AC5C-C8E3AA3AE5AC}" type="slidenum">
              <a:rPr lang="en-US" smtClean="0"/>
              <a:t>23</a:t>
            </a:fld>
            <a:endParaRPr lang="en-US" dirty="0"/>
          </a:p>
        </p:txBody>
      </p:sp>
    </p:spTree>
    <p:extLst>
      <p:ext uri="{BB962C8B-B14F-4D97-AF65-F5344CB8AC3E}">
        <p14:creationId xmlns:p14="http://schemas.microsoft.com/office/powerpoint/2010/main" val="37854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8B51B8-19D8-497E-AC5C-C8E3AA3AE5AC}" type="slidenum">
              <a:rPr lang="en-US" smtClean="0"/>
              <a:t>24</a:t>
            </a:fld>
            <a:endParaRPr lang="en-US" dirty="0"/>
          </a:p>
        </p:txBody>
      </p:sp>
    </p:spTree>
    <p:extLst>
      <p:ext uri="{BB962C8B-B14F-4D97-AF65-F5344CB8AC3E}">
        <p14:creationId xmlns:p14="http://schemas.microsoft.com/office/powerpoint/2010/main" val="1120454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Great case.  I want to set it  up because it provides a great example of a lot of issues I will talk about.   Common owner wanted to sell Lot 6, but granted easements over Lot 6 for benefit of Lot 5 before selling Lot 6.  Talk about it.  Easements for illegal purpose.  Shared driveway standards.  River access.  Shared well and septic.  Dog poop.</a:t>
            </a:r>
          </a:p>
        </p:txBody>
      </p:sp>
      <p:sp>
        <p:nvSpPr>
          <p:cNvPr id="4" name="Slide Number Placeholder 3"/>
          <p:cNvSpPr>
            <a:spLocks noGrp="1"/>
          </p:cNvSpPr>
          <p:nvPr>
            <p:ph type="sldNum" sz="quarter" idx="5"/>
          </p:nvPr>
        </p:nvSpPr>
        <p:spPr/>
        <p:txBody>
          <a:bodyPr/>
          <a:lstStyle/>
          <a:p>
            <a:fld id="{1E8B51B8-19D8-497E-AC5C-C8E3AA3AE5AC}" type="slidenum">
              <a:rPr lang="en-US" smtClean="0"/>
              <a:t>25</a:t>
            </a:fld>
            <a:endParaRPr lang="en-US" dirty="0"/>
          </a:p>
        </p:txBody>
      </p:sp>
    </p:spTree>
    <p:extLst>
      <p:ext uri="{BB962C8B-B14F-4D97-AF65-F5344CB8AC3E}">
        <p14:creationId xmlns:p14="http://schemas.microsoft.com/office/powerpoint/2010/main" val="1515554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C682-31CF-4A28-9655-A7C5450820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020250-9A5C-453A-9EEB-D9A5D888D3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6236C6-AF05-43B6-85C7-A94EA3507C33}"/>
              </a:ext>
            </a:extLst>
          </p:cNvPr>
          <p:cNvSpPr>
            <a:spLocks noGrp="1"/>
          </p:cNvSpPr>
          <p:nvPr>
            <p:ph type="dt" sz="half" idx="10"/>
          </p:nvPr>
        </p:nvSpPr>
        <p:spPr/>
        <p:txBody>
          <a:bodyPr/>
          <a:lstStyle/>
          <a:p>
            <a:fld id="{68BEC476-8E3A-4A80-ACA7-A4F91B900526}" type="datetime1">
              <a:rPr lang="en-US" smtClean="0"/>
              <a:t>1/1/2021</a:t>
            </a:fld>
            <a:endParaRPr lang="en-US" dirty="0"/>
          </a:p>
        </p:txBody>
      </p:sp>
      <p:sp>
        <p:nvSpPr>
          <p:cNvPr id="5" name="Footer Placeholder 4">
            <a:extLst>
              <a:ext uri="{FF2B5EF4-FFF2-40B4-BE49-F238E27FC236}">
                <a16:creationId xmlns:a16="http://schemas.microsoft.com/office/drawing/2014/main" id="{FC765309-D456-4313-B3C7-01DFB3643AC2}"/>
              </a:ext>
            </a:extLst>
          </p:cNvPr>
          <p:cNvSpPr>
            <a:spLocks noGrp="1"/>
          </p:cNvSpPr>
          <p:nvPr>
            <p:ph type="ftr" sz="quarter" idx="11"/>
          </p:nvPr>
        </p:nvSpPr>
        <p:spPr/>
        <p:txBody>
          <a:bodyPr/>
          <a:lstStyle/>
          <a:p>
            <a:r>
              <a:rPr lang="en-US" dirty="0"/>
              <a:t>Copyright 2020 Mark Cohen, J.D., LL.M.</a:t>
            </a:r>
          </a:p>
        </p:txBody>
      </p:sp>
      <p:sp>
        <p:nvSpPr>
          <p:cNvPr id="6" name="Slide Number Placeholder 5">
            <a:extLst>
              <a:ext uri="{FF2B5EF4-FFF2-40B4-BE49-F238E27FC236}">
                <a16:creationId xmlns:a16="http://schemas.microsoft.com/office/drawing/2014/main" id="{A88569AC-060F-4292-818D-6826233E9D13}"/>
              </a:ext>
            </a:extLst>
          </p:cNvPr>
          <p:cNvSpPr>
            <a:spLocks noGrp="1"/>
          </p:cNvSpPr>
          <p:nvPr>
            <p:ph type="sldNum" sz="quarter" idx="12"/>
          </p:nvPr>
        </p:nvSpPr>
        <p:spPr/>
        <p:txBody>
          <a:bodyPr/>
          <a:lstStyle/>
          <a:p>
            <a:fld id="{766F4D03-5CD0-4105-B1E4-E090B2CB3A8D}" type="slidenum">
              <a:rPr lang="en-US" smtClean="0"/>
              <a:t>‹#›</a:t>
            </a:fld>
            <a:endParaRPr lang="en-US" dirty="0"/>
          </a:p>
        </p:txBody>
      </p:sp>
    </p:spTree>
    <p:extLst>
      <p:ext uri="{BB962C8B-B14F-4D97-AF65-F5344CB8AC3E}">
        <p14:creationId xmlns:p14="http://schemas.microsoft.com/office/powerpoint/2010/main" val="249954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48637-F828-4FD9-8FF4-00EB1E2927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3B5C5F-56C7-4813-8281-4F82E62FEA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951A52-3109-4E68-8656-3BA05FEE8EDA}"/>
              </a:ext>
            </a:extLst>
          </p:cNvPr>
          <p:cNvSpPr>
            <a:spLocks noGrp="1"/>
          </p:cNvSpPr>
          <p:nvPr>
            <p:ph type="dt" sz="half" idx="10"/>
          </p:nvPr>
        </p:nvSpPr>
        <p:spPr/>
        <p:txBody>
          <a:bodyPr/>
          <a:lstStyle/>
          <a:p>
            <a:fld id="{11E8F075-D04A-4531-80B2-E9FE7F4FD2CA}" type="datetime1">
              <a:rPr lang="en-US" smtClean="0"/>
              <a:t>1/1/2021</a:t>
            </a:fld>
            <a:endParaRPr lang="en-US" dirty="0"/>
          </a:p>
        </p:txBody>
      </p:sp>
      <p:sp>
        <p:nvSpPr>
          <p:cNvPr id="5" name="Footer Placeholder 4">
            <a:extLst>
              <a:ext uri="{FF2B5EF4-FFF2-40B4-BE49-F238E27FC236}">
                <a16:creationId xmlns:a16="http://schemas.microsoft.com/office/drawing/2014/main" id="{BD412829-3BC2-468B-A4BB-5AEE63A08FF9}"/>
              </a:ext>
            </a:extLst>
          </p:cNvPr>
          <p:cNvSpPr>
            <a:spLocks noGrp="1"/>
          </p:cNvSpPr>
          <p:nvPr>
            <p:ph type="ftr" sz="quarter" idx="11"/>
          </p:nvPr>
        </p:nvSpPr>
        <p:spPr/>
        <p:txBody>
          <a:bodyPr/>
          <a:lstStyle/>
          <a:p>
            <a:r>
              <a:rPr lang="en-US" dirty="0"/>
              <a:t>Copyright 2020 Mark Cohen, J.D., LL.M.</a:t>
            </a:r>
          </a:p>
        </p:txBody>
      </p:sp>
      <p:sp>
        <p:nvSpPr>
          <p:cNvPr id="6" name="Slide Number Placeholder 5">
            <a:extLst>
              <a:ext uri="{FF2B5EF4-FFF2-40B4-BE49-F238E27FC236}">
                <a16:creationId xmlns:a16="http://schemas.microsoft.com/office/drawing/2014/main" id="{8CC07D3E-30CF-4333-BDCF-83C585856620}"/>
              </a:ext>
            </a:extLst>
          </p:cNvPr>
          <p:cNvSpPr>
            <a:spLocks noGrp="1"/>
          </p:cNvSpPr>
          <p:nvPr>
            <p:ph type="sldNum" sz="quarter" idx="12"/>
          </p:nvPr>
        </p:nvSpPr>
        <p:spPr/>
        <p:txBody>
          <a:bodyPr/>
          <a:lstStyle/>
          <a:p>
            <a:fld id="{766F4D03-5CD0-4105-B1E4-E090B2CB3A8D}" type="slidenum">
              <a:rPr lang="en-US" smtClean="0"/>
              <a:t>‹#›</a:t>
            </a:fld>
            <a:endParaRPr lang="en-US" dirty="0"/>
          </a:p>
        </p:txBody>
      </p:sp>
    </p:spTree>
    <p:extLst>
      <p:ext uri="{BB962C8B-B14F-4D97-AF65-F5344CB8AC3E}">
        <p14:creationId xmlns:p14="http://schemas.microsoft.com/office/powerpoint/2010/main" val="1875874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1ADF65-B7B1-4DEA-8095-AD02A8267F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500637-710F-4806-A112-2802D430D4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2A884F-F629-4702-8708-73437735D59D}"/>
              </a:ext>
            </a:extLst>
          </p:cNvPr>
          <p:cNvSpPr>
            <a:spLocks noGrp="1"/>
          </p:cNvSpPr>
          <p:nvPr>
            <p:ph type="dt" sz="half" idx="10"/>
          </p:nvPr>
        </p:nvSpPr>
        <p:spPr/>
        <p:txBody>
          <a:bodyPr/>
          <a:lstStyle/>
          <a:p>
            <a:fld id="{50CFB781-54C4-4382-BA75-5DC32F30E62E}" type="datetime1">
              <a:rPr lang="en-US" smtClean="0"/>
              <a:t>1/1/2021</a:t>
            </a:fld>
            <a:endParaRPr lang="en-US" dirty="0"/>
          </a:p>
        </p:txBody>
      </p:sp>
      <p:sp>
        <p:nvSpPr>
          <p:cNvPr id="5" name="Footer Placeholder 4">
            <a:extLst>
              <a:ext uri="{FF2B5EF4-FFF2-40B4-BE49-F238E27FC236}">
                <a16:creationId xmlns:a16="http://schemas.microsoft.com/office/drawing/2014/main" id="{3462A660-1D18-425E-955A-658F8B1E577F}"/>
              </a:ext>
            </a:extLst>
          </p:cNvPr>
          <p:cNvSpPr>
            <a:spLocks noGrp="1"/>
          </p:cNvSpPr>
          <p:nvPr>
            <p:ph type="ftr" sz="quarter" idx="11"/>
          </p:nvPr>
        </p:nvSpPr>
        <p:spPr/>
        <p:txBody>
          <a:bodyPr/>
          <a:lstStyle/>
          <a:p>
            <a:r>
              <a:rPr lang="en-US" dirty="0"/>
              <a:t>Copyright 2020 Mark Cohen, J.D., LL.M.</a:t>
            </a:r>
          </a:p>
        </p:txBody>
      </p:sp>
      <p:sp>
        <p:nvSpPr>
          <p:cNvPr id="6" name="Slide Number Placeholder 5">
            <a:extLst>
              <a:ext uri="{FF2B5EF4-FFF2-40B4-BE49-F238E27FC236}">
                <a16:creationId xmlns:a16="http://schemas.microsoft.com/office/drawing/2014/main" id="{18495C6F-372F-40C5-BAD7-EB7F5ED318B1}"/>
              </a:ext>
            </a:extLst>
          </p:cNvPr>
          <p:cNvSpPr>
            <a:spLocks noGrp="1"/>
          </p:cNvSpPr>
          <p:nvPr>
            <p:ph type="sldNum" sz="quarter" idx="12"/>
          </p:nvPr>
        </p:nvSpPr>
        <p:spPr/>
        <p:txBody>
          <a:bodyPr/>
          <a:lstStyle/>
          <a:p>
            <a:fld id="{766F4D03-5CD0-4105-B1E4-E090B2CB3A8D}" type="slidenum">
              <a:rPr lang="en-US" smtClean="0"/>
              <a:t>‹#›</a:t>
            </a:fld>
            <a:endParaRPr lang="en-US" dirty="0"/>
          </a:p>
        </p:txBody>
      </p:sp>
    </p:spTree>
    <p:extLst>
      <p:ext uri="{BB962C8B-B14F-4D97-AF65-F5344CB8AC3E}">
        <p14:creationId xmlns:p14="http://schemas.microsoft.com/office/powerpoint/2010/main" val="3212675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EFE5-770F-4EDC-895D-4A341CFC5C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1CEAC1-03BF-453A-BB0A-9A9FDBB57C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EE8B62-C786-41AC-9B21-6E785872F727}"/>
              </a:ext>
            </a:extLst>
          </p:cNvPr>
          <p:cNvSpPr>
            <a:spLocks noGrp="1"/>
          </p:cNvSpPr>
          <p:nvPr>
            <p:ph type="dt" sz="half" idx="10"/>
          </p:nvPr>
        </p:nvSpPr>
        <p:spPr/>
        <p:txBody>
          <a:bodyPr/>
          <a:lstStyle/>
          <a:p>
            <a:fld id="{BBF3311A-4A31-457C-9384-3BE97ADB9CA4}" type="datetime1">
              <a:rPr lang="en-US" smtClean="0"/>
              <a:t>1/1/2021</a:t>
            </a:fld>
            <a:endParaRPr lang="en-US" dirty="0"/>
          </a:p>
        </p:txBody>
      </p:sp>
      <p:sp>
        <p:nvSpPr>
          <p:cNvPr id="5" name="Footer Placeholder 4">
            <a:extLst>
              <a:ext uri="{FF2B5EF4-FFF2-40B4-BE49-F238E27FC236}">
                <a16:creationId xmlns:a16="http://schemas.microsoft.com/office/drawing/2014/main" id="{B685F0AE-6E5C-42E1-9773-8024B30D71F6}"/>
              </a:ext>
            </a:extLst>
          </p:cNvPr>
          <p:cNvSpPr>
            <a:spLocks noGrp="1"/>
          </p:cNvSpPr>
          <p:nvPr>
            <p:ph type="ftr" sz="quarter" idx="11"/>
          </p:nvPr>
        </p:nvSpPr>
        <p:spPr/>
        <p:txBody>
          <a:bodyPr/>
          <a:lstStyle/>
          <a:p>
            <a:r>
              <a:rPr lang="en-US" dirty="0"/>
              <a:t>Copyright 2020 Mark Cohen, J.D., LL.M.</a:t>
            </a:r>
          </a:p>
        </p:txBody>
      </p:sp>
      <p:sp>
        <p:nvSpPr>
          <p:cNvPr id="6" name="Slide Number Placeholder 5">
            <a:extLst>
              <a:ext uri="{FF2B5EF4-FFF2-40B4-BE49-F238E27FC236}">
                <a16:creationId xmlns:a16="http://schemas.microsoft.com/office/drawing/2014/main" id="{C339D71B-C1DC-4D04-ABF7-B62D5974C72D}"/>
              </a:ext>
            </a:extLst>
          </p:cNvPr>
          <p:cNvSpPr>
            <a:spLocks noGrp="1"/>
          </p:cNvSpPr>
          <p:nvPr>
            <p:ph type="sldNum" sz="quarter" idx="12"/>
          </p:nvPr>
        </p:nvSpPr>
        <p:spPr/>
        <p:txBody>
          <a:bodyPr/>
          <a:lstStyle/>
          <a:p>
            <a:fld id="{766F4D03-5CD0-4105-B1E4-E090B2CB3A8D}" type="slidenum">
              <a:rPr lang="en-US" smtClean="0"/>
              <a:t>‹#›</a:t>
            </a:fld>
            <a:endParaRPr lang="en-US" dirty="0"/>
          </a:p>
        </p:txBody>
      </p:sp>
    </p:spTree>
    <p:extLst>
      <p:ext uri="{BB962C8B-B14F-4D97-AF65-F5344CB8AC3E}">
        <p14:creationId xmlns:p14="http://schemas.microsoft.com/office/powerpoint/2010/main" val="2560624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67276-9DA7-4E68-9D12-636BBFEBFA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4A9DCE-17B7-4064-8170-C8AEDD6177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DE2BF1-5046-4C56-B774-C5B76C821D22}"/>
              </a:ext>
            </a:extLst>
          </p:cNvPr>
          <p:cNvSpPr>
            <a:spLocks noGrp="1"/>
          </p:cNvSpPr>
          <p:nvPr>
            <p:ph type="dt" sz="half" idx="10"/>
          </p:nvPr>
        </p:nvSpPr>
        <p:spPr/>
        <p:txBody>
          <a:bodyPr/>
          <a:lstStyle/>
          <a:p>
            <a:fld id="{14A10560-3168-48B6-8F73-4DDFDDB29DCF}" type="datetime1">
              <a:rPr lang="en-US" smtClean="0"/>
              <a:t>1/1/2021</a:t>
            </a:fld>
            <a:endParaRPr lang="en-US" dirty="0"/>
          </a:p>
        </p:txBody>
      </p:sp>
      <p:sp>
        <p:nvSpPr>
          <p:cNvPr id="5" name="Footer Placeholder 4">
            <a:extLst>
              <a:ext uri="{FF2B5EF4-FFF2-40B4-BE49-F238E27FC236}">
                <a16:creationId xmlns:a16="http://schemas.microsoft.com/office/drawing/2014/main" id="{6A7E69FC-7BD5-434B-A201-399FD0E542CC}"/>
              </a:ext>
            </a:extLst>
          </p:cNvPr>
          <p:cNvSpPr>
            <a:spLocks noGrp="1"/>
          </p:cNvSpPr>
          <p:nvPr>
            <p:ph type="ftr" sz="quarter" idx="11"/>
          </p:nvPr>
        </p:nvSpPr>
        <p:spPr/>
        <p:txBody>
          <a:bodyPr/>
          <a:lstStyle/>
          <a:p>
            <a:r>
              <a:rPr lang="en-US" dirty="0"/>
              <a:t>Copyright 2020 Mark Cohen, J.D., LL.M.</a:t>
            </a:r>
          </a:p>
        </p:txBody>
      </p:sp>
      <p:sp>
        <p:nvSpPr>
          <p:cNvPr id="6" name="Slide Number Placeholder 5">
            <a:extLst>
              <a:ext uri="{FF2B5EF4-FFF2-40B4-BE49-F238E27FC236}">
                <a16:creationId xmlns:a16="http://schemas.microsoft.com/office/drawing/2014/main" id="{222773A5-C10C-4BC4-9444-F6F7056DCF7F}"/>
              </a:ext>
            </a:extLst>
          </p:cNvPr>
          <p:cNvSpPr>
            <a:spLocks noGrp="1"/>
          </p:cNvSpPr>
          <p:nvPr>
            <p:ph type="sldNum" sz="quarter" idx="12"/>
          </p:nvPr>
        </p:nvSpPr>
        <p:spPr/>
        <p:txBody>
          <a:bodyPr/>
          <a:lstStyle/>
          <a:p>
            <a:fld id="{766F4D03-5CD0-4105-B1E4-E090B2CB3A8D}" type="slidenum">
              <a:rPr lang="en-US" smtClean="0"/>
              <a:t>‹#›</a:t>
            </a:fld>
            <a:endParaRPr lang="en-US" dirty="0"/>
          </a:p>
        </p:txBody>
      </p:sp>
    </p:spTree>
    <p:extLst>
      <p:ext uri="{BB962C8B-B14F-4D97-AF65-F5344CB8AC3E}">
        <p14:creationId xmlns:p14="http://schemas.microsoft.com/office/powerpoint/2010/main" val="2221123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F666-0FCC-4B73-BC28-B9C7E27C65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685F94-D237-44B5-BC8C-0E9721D46F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7AEB5A-302F-4596-A04D-249B9F7C8C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E40154-8B94-4CDC-975C-8F947DC3A2D1}"/>
              </a:ext>
            </a:extLst>
          </p:cNvPr>
          <p:cNvSpPr>
            <a:spLocks noGrp="1"/>
          </p:cNvSpPr>
          <p:nvPr>
            <p:ph type="dt" sz="half" idx="10"/>
          </p:nvPr>
        </p:nvSpPr>
        <p:spPr/>
        <p:txBody>
          <a:bodyPr/>
          <a:lstStyle/>
          <a:p>
            <a:fld id="{0A54EC4B-07F9-4076-B2BB-584F929A8A30}" type="datetime1">
              <a:rPr lang="en-US" smtClean="0"/>
              <a:t>1/1/2021</a:t>
            </a:fld>
            <a:endParaRPr lang="en-US" dirty="0"/>
          </a:p>
        </p:txBody>
      </p:sp>
      <p:sp>
        <p:nvSpPr>
          <p:cNvPr id="6" name="Footer Placeholder 5">
            <a:extLst>
              <a:ext uri="{FF2B5EF4-FFF2-40B4-BE49-F238E27FC236}">
                <a16:creationId xmlns:a16="http://schemas.microsoft.com/office/drawing/2014/main" id="{4DB99D38-C679-431B-90A2-31262821AC38}"/>
              </a:ext>
            </a:extLst>
          </p:cNvPr>
          <p:cNvSpPr>
            <a:spLocks noGrp="1"/>
          </p:cNvSpPr>
          <p:nvPr>
            <p:ph type="ftr" sz="quarter" idx="11"/>
          </p:nvPr>
        </p:nvSpPr>
        <p:spPr/>
        <p:txBody>
          <a:bodyPr/>
          <a:lstStyle/>
          <a:p>
            <a:r>
              <a:rPr lang="en-US" dirty="0"/>
              <a:t>Copyright 2020 Mark Cohen, J.D., LL.M.</a:t>
            </a:r>
          </a:p>
        </p:txBody>
      </p:sp>
      <p:sp>
        <p:nvSpPr>
          <p:cNvPr id="7" name="Slide Number Placeholder 6">
            <a:extLst>
              <a:ext uri="{FF2B5EF4-FFF2-40B4-BE49-F238E27FC236}">
                <a16:creationId xmlns:a16="http://schemas.microsoft.com/office/drawing/2014/main" id="{0D8BB2EC-4902-4F2F-BCDE-A2B92785AB21}"/>
              </a:ext>
            </a:extLst>
          </p:cNvPr>
          <p:cNvSpPr>
            <a:spLocks noGrp="1"/>
          </p:cNvSpPr>
          <p:nvPr>
            <p:ph type="sldNum" sz="quarter" idx="12"/>
          </p:nvPr>
        </p:nvSpPr>
        <p:spPr/>
        <p:txBody>
          <a:bodyPr/>
          <a:lstStyle/>
          <a:p>
            <a:fld id="{766F4D03-5CD0-4105-B1E4-E090B2CB3A8D}" type="slidenum">
              <a:rPr lang="en-US" smtClean="0"/>
              <a:t>‹#›</a:t>
            </a:fld>
            <a:endParaRPr lang="en-US" dirty="0"/>
          </a:p>
        </p:txBody>
      </p:sp>
    </p:spTree>
    <p:extLst>
      <p:ext uri="{BB962C8B-B14F-4D97-AF65-F5344CB8AC3E}">
        <p14:creationId xmlns:p14="http://schemas.microsoft.com/office/powerpoint/2010/main" val="3152465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8A361-8E0A-4912-AEBD-1366D64FEF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0E934C-8F0A-4525-9031-B2FD56971B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EA0C72-9395-4A3E-9B2B-D7504216FE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28D412-29C8-44E8-BB38-11179DEEDC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8D0101-52AB-40DE-BE5D-E20769F01D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303B58-8454-49BB-A429-8072C190376C}"/>
              </a:ext>
            </a:extLst>
          </p:cNvPr>
          <p:cNvSpPr>
            <a:spLocks noGrp="1"/>
          </p:cNvSpPr>
          <p:nvPr>
            <p:ph type="dt" sz="half" idx="10"/>
          </p:nvPr>
        </p:nvSpPr>
        <p:spPr/>
        <p:txBody>
          <a:bodyPr/>
          <a:lstStyle/>
          <a:p>
            <a:fld id="{FD43759F-FD38-4EC3-AE48-C3AE4705A66D}" type="datetime1">
              <a:rPr lang="en-US" smtClean="0"/>
              <a:t>1/1/2021</a:t>
            </a:fld>
            <a:endParaRPr lang="en-US" dirty="0"/>
          </a:p>
        </p:txBody>
      </p:sp>
      <p:sp>
        <p:nvSpPr>
          <p:cNvPr id="8" name="Footer Placeholder 7">
            <a:extLst>
              <a:ext uri="{FF2B5EF4-FFF2-40B4-BE49-F238E27FC236}">
                <a16:creationId xmlns:a16="http://schemas.microsoft.com/office/drawing/2014/main" id="{AA30357D-63C8-4AA6-8BB8-FBB612C66B6E}"/>
              </a:ext>
            </a:extLst>
          </p:cNvPr>
          <p:cNvSpPr>
            <a:spLocks noGrp="1"/>
          </p:cNvSpPr>
          <p:nvPr>
            <p:ph type="ftr" sz="quarter" idx="11"/>
          </p:nvPr>
        </p:nvSpPr>
        <p:spPr/>
        <p:txBody>
          <a:bodyPr/>
          <a:lstStyle/>
          <a:p>
            <a:r>
              <a:rPr lang="en-US" dirty="0"/>
              <a:t>Copyright 2020 Mark Cohen, J.D., LL.M.</a:t>
            </a:r>
          </a:p>
        </p:txBody>
      </p:sp>
      <p:sp>
        <p:nvSpPr>
          <p:cNvPr id="9" name="Slide Number Placeholder 8">
            <a:extLst>
              <a:ext uri="{FF2B5EF4-FFF2-40B4-BE49-F238E27FC236}">
                <a16:creationId xmlns:a16="http://schemas.microsoft.com/office/drawing/2014/main" id="{6A83D66C-93E6-4E8E-ACEE-B7E144D0764A}"/>
              </a:ext>
            </a:extLst>
          </p:cNvPr>
          <p:cNvSpPr>
            <a:spLocks noGrp="1"/>
          </p:cNvSpPr>
          <p:nvPr>
            <p:ph type="sldNum" sz="quarter" idx="12"/>
          </p:nvPr>
        </p:nvSpPr>
        <p:spPr/>
        <p:txBody>
          <a:bodyPr/>
          <a:lstStyle/>
          <a:p>
            <a:fld id="{766F4D03-5CD0-4105-B1E4-E090B2CB3A8D}" type="slidenum">
              <a:rPr lang="en-US" smtClean="0"/>
              <a:t>‹#›</a:t>
            </a:fld>
            <a:endParaRPr lang="en-US" dirty="0"/>
          </a:p>
        </p:txBody>
      </p:sp>
    </p:spTree>
    <p:extLst>
      <p:ext uri="{BB962C8B-B14F-4D97-AF65-F5344CB8AC3E}">
        <p14:creationId xmlns:p14="http://schemas.microsoft.com/office/powerpoint/2010/main" val="2094113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4C999-FB18-4DDA-80A4-678722F390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D41225-6544-474E-B8CD-F2CEB80DDA16}"/>
              </a:ext>
            </a:extLst>
          </p:cNvPr>
          <p:cNvSpPr>
            <a:spLocks noGrp="1"/>
          </p:cNvSpPr>
          <p:nvPr>
            <p:ph type="dt" sz="half" idx="10"/>
          </p:nvPr>
        </p:nvSpPr>
        <p:spPr/>
        <p:txBody>
          <a:bodyPr/>
          <a:lstStyle/>
          <a:p>
            <a:fld id="{CED9C611-F55E-4FC8-AA73-82F2E5E46907}" type="datetime1">
              <a:rPr lang="en-US" smtClean="0"/>
              <a:t>1/1/2021</a:t>
            </a:fld>
            <a:endParaRPr lang="en-US" dirty="0"/>
          </a:p>
        </p:txBody>
      </p:sp>
      <p:sp>
        <p:nvSpPr>
          <p:cNvPr id="4" name="Footer Placeholder 3">
            <a:extLst>
              <a:ext uri="{FF2B5EF4-FFF2-40B4-BE49-F238E27FC236}">
                <a16:creationId xmlns:a16="http://schemas.microsoft.com/office/drawing/2014/main" id="{5E1311E2-E6A8-4323-B5F5-2698AB0E488F}"/>
              </a:ext>
            </a:extLst>
          </p:cNvPr>
          <p:cNvSpPr>
            <a:spLocks noGrp="1"/>
          </p:cNvSpPr>
          <p:nvPr>
            <p:ph type="ftr" sz="quarter" idx="11"/>
          </p:nvPr>
        </p:nvSpPr>
        <p:spPr/>
        <p:txBody>
          <a:bodyPr/>
          <a:lstStyle/>
          <a:p>
            <a:r>
              <a:rPr lang="en-US" dirty="0"/>
              <a:t>Copyright 2020 Mark Cohen, J.D., LL.M.</a:t>
            </a:r>
          </a:p>
        </p:txBody>
      </p:sp>
      <p:sp>
        <p:nvSpPr>
          <p:cNvPr id="5" name="Slide Number Placeholder 4">
            <a:extLst>
              <a:ext uri="{FF2B5EF4-FFF2-40B4-BE49-F238E27FC236}">
                <a16:creationId xmlns:a16="http://schemas.microsoft.com/office/drawing/2014/main" id="{03B96614-2F00-4C46-945F-E3FA3A45B14C}"/>
              </a:ext>
            </a:extLst>
          </p:cNvPr>
          <p:cNvSpPr>
            <a:spLocks noGrp="1"/>
          </p:cNvSpPr>
          <p:nvPr>
            <p:ph type="sldNum" sz="quarter" idx="12"/>
          </p:nvPr>
        </p:nvSpPr>
        <p:spPr/>
        <p:txBody>
          <a:bodyPr/>
          <a:lstStyle/>
          <a:p>
            <a:fld id="{766F4D03-5CD0-4105-B1E4-E090B2CB3A8D}" type="slidenum">
              <a:rPr lang="en-US" smtClean="0"/>
              <a:t>‹#›</a:t>
            </a:fld>
            <a:endParaRPr lang="en-US" dirty="0"/>
          </a:p>
        </p:txBody>
      </p:sp>
    </p:spTree>
    <p:extLst>
      <p:ext uri="{BB962C8B-B14F-4D97-AF65-F5344CB8AC3E}">
        <p14:creationId xmlns:p14="http://schemas.microsoft.com/office/powerpoint/2010/main" val="926905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A993A6-83C7-4536-A978-F5DC498AA4F4}"/>
              </a:ext>
            </a:extLst>
          </p:cNvPr>
          <p:cNvSpPr>
            <a:spLocks noGrp="1"/>
          </p:cNvSpPr>
          <p:nvPr>
            <p:ph type="dt" sz="half" idx="10"/>
          </p:nvPr>
        </p:nvSpPr>
        <p:spPr/>
        <p:txBody>
          <a:bodyPr/>
          <a:lstStyle/>
          <a:p>
            <a:fld id="{9F9E1DFD-3DC8-4A43-B3B6-2152D46C1DC5}" type="datetime1">
              <a:rPr lang="en-US" smtClean="0"/>
              <a:t>1/1/2021</a:t>
            </a:fld>
            <a:endParaRPr lang="en-US" dirty="0"/>
          </a:p>
        </p:txBody>
      </p:sp>
      <p:sp>
        <p:nvSpPr>
          <p:cNvPr id="3" name="Footer Placeholder 2">
            <a:extLst>
              <a:ext uri="{FF2B5EF4-FFF2-40B4-BE49-F238E27FC236}">
                <a16:creationId xmlns:a16="http://schemas.microsoft.com/office/drawing/2014/main" id="{E8AE4037-E416-4237-893C-29FE50EF3C09}"/>
              </a:ext>
            </a:extLst>
          </p:cNvPr>
          <p:cNvSpPr>
            <a:spLocks noGrp="1"/>
          </p:cNvSpPr>
          <p:nvPr>
            <p:ph type="ftr" sz="quarter" idx="11"/>
          </p:nvPr>
        </p:nvSpPr>
        <p:spPr/>
        <p:txBody>
          <a:bodyPr/>
          <a:lstStyle/>
          <a:p>
            <a:r>
              <a:rPr lang="en-US" dirty="0"/>
              <a:t>Copyright 2020 Mark Cohen, J.D., LL.M.</a:t>
            </a:r>
          </a:p>
        </p:txBody>
      </p:sp>
      <p:sp>
        <p:nvSpPr>
          <p:cNvPr id="4" name="Slide Number Placeholder 3">
            <a:extLst>
              <a:ext uri="{FF2B5EF4-FFF2-40B4-BE49-F238E27FC236}">
                <a16:creationId xmlns:a16="http://schemas.microsoft.com/office/drawing/2014/main" id="{028D06D9-6326-4F4A-B667-2CD30FF223B0}"/>
              </a:ext>
            </a:extLst>
          </p:cNvPr>
          <p:cNvSpPr>
            <a:spLocks noGrp="1"/>
          </p:cNvSpPr>
          <p:nvPr>
            <p:ph type="sldNum" sz="quarter" idx="12"/>
          </p:nvPr>
        </p:nvSpPr>
        <p:spPr/>
        <p:txBody>
          <a:bodyPr/>
          <a:lstStyle/>
          <a:p>
            <a:fld id="{766F4D03-5CD0-4105-B1E4-E090B2CB3A8D}" type="slidenum">
              <a:rPr lang="en-US" smtClean="0"/>
              <a:t>‹#›</a:t>
            </a:fld>
            <a:endParaRPr lang="en-US" dirty="0"/>
          </a:p>
        </p:txBody>
      </p:sp>
    </p:spTree>
    <p:extLst>
      <p:ext uri="{BB962C8B-B14F-4D97-AF65-F5344CB8AC3E}">
        <p14:creationId xmlns:p14="http://schemas.microsoft.com/office/powerpoint/2010/main" val="2507736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C042B-31B7-41E9-961E-E4371B1C80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BAA9A0-7275-480D-88BC-982F5CD0A9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629E42-2066-46AC-B7DF-C89753F35F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FEF32A-F5A3-49D0-969C-08D894F81481}"/>
              </a:ext>
            </a:extLst>
          </p:cNvPr>
          <p:cNvSpPr>
            <a:spLocks noGrp="1"/>
          </p:cNvSpPr>
          <p:nvPr>
            <p:ph type="dt" sz="half" idx="10"/>
          </p:nvPr>
        </p:nvSpPr>
        <p:spPr/>
        <p:txBody>
          <a:bodyPr/>
          <a:lstStyle/>
          <a:p>
            <a:fld id="{7705247B-7F1D-46DB-A819-DF8C22F98E4F}" type="datetime1">
              <a:rPr lang="en-US" smtClean="0"/>
              <a:t>1/1/2021</a:t>
            </a:fld>
            <a:endParaRPr lang="en-US" dirty="0"/>
          </a:p>
        </p:txBody>
      </p:sp>
      <p:sp>
        <p:nvSpPr>
          <p:cNvPr id="6" name="Footer Placeholder 5">
            <a:extLst>
              <a:ext uri="{FF2B5EF4-FFF2-40B4-BE49-F238E27FC236}">
                <a16:creationId xmlns:a16="http://schemas.microsoft.com/office/drawing/2014/main" id="{ED29359D-6718-4285-AE24-18D840F17E91}"/>
              </a:ext>
            </a:extLst>
          </p:cNvPr>
          <p:cNvSpPr>
            <a:spLocks noGrp="1"/>
          </p:cNvSpPr>
          <p:nvPr>
            <p:ph type="ftr" sz="quarter" idx="11"/>
          </p:nvPr>
        </p:nvSpPr>
        <p:spPr/>
        <p:txBody>
          <a:bodyPr/>
          <a:lstStyle/>
          <a:p>
            <a:r>
              <a:rPr lang="en-US" dirty="0"/>
              <a:t>Copyright 2020 Mark Cohen, J.D., LL.M.</a:t>
            </a:r>
          </a:p>
        </p:txBody>
      </p:sp>
      <p:sp>
        <p:nvSpPr>
          <p:cNvPr id="7" name="Slide Number Placeholder 6">
            <a:extLst>
              <a:ext uri="{FF2B5EF4-FFF2-40B4-BE49-F238E27FC236}">
                <a16:creationId xmlns:a16="http://schemas.microsoft.com/office/drawing/2014/main" id="{0B556D00-CC09-4F08-8EA2-F09D160D94B9}"/>
              </a:ext>
            </a:extLst>
          </p:cNvPr>
          <p:cNvSpPr>
            <a:spLocks noGrp="1"/>
          </p:cNvSpPr>
          <p:nvPr>
            <p:ph type="sldNum" sz="quarter" idx="12"/>
          </p:nvPr>
        </p:nvSpPr>
        <p:spPr/>
        <p:txBody>
          <a:bodyPr/>
          <a:lstStyle/>
          <a:p>
            <a:fld id="{766F4D03-5CD0-4105-B1E4-E090B2CB3A8D}" type="slidenum">
              <a:rPr lang="en-US" smtClean="0"/>
              <a:t>‹#›</a:t>
            </a:fld>
            <a:endParaRPr lang="en-US" dirty="0"/>
          </a:p>
        </p:txBody>
      </p:sp>
    </p:spTree>
    <p:extLst>
      <p:ext uri="{BB962C8B-B14F-4D97-AF65-F5344CB8AC3E}">
        <p14:creationId xmlns:p14="http://schemas.microsoft.com/office/powerpoint/2010/main" val="81811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88ED3-781F-4168-B4B5-3199F4C8CB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0987CB-CA6C-4A21-B341-697BA0E019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2C60700E-E4BE-44CD-8D2D-42AEF85AA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DCD0B4-B39B-4931-A526-BFC33A294171}"/>
              </a:ext>
            </a:extLst>
          </p:cNvPr>
          <p:cNvSpPr>
            <a:spLocks noGrp="1"/>
          </p:cNvSpPr>
          <p:nvPr>
            <p:ph type="dt" sz="half" idx="10"/>
          </p:nvPr>
        </p:nvSpPr>
        <p:spPr/>
        <p:txBody>
          <a:bodyPr/>
          <a:lstStyle/>
          <a:p>
            <a:fld id="{9F056564-72B7-4F73-8ABF-37364AC539EF}" type="datetime1">
              <a:rPr lang="en-US" smtClean="0"/>
              <a:t>1/1/2021</a:t>
            </a:fld>
            <a:endParaRPr lang="en-US" dirty="0"/>
          </a:p>
        </p:txBody>
      </p:sp>
      <p:sp>
        <p:nvSpPr>
          <p:cNvPr id="6" name="Footer Placeholder 5">
            <a:extLst>
              <a:ext uri="{FF2B5EF4-FFF2-40B4-BE49-F238E27FC236}">
                <a16:creationId xmlns:a16="http://schemas.microsoft.com/office/drawing/2014/main" id="{13F0056F-208E-4C9C-B6F7-0DC755A61F41}"/>
              </a:ext>
            </a:extLst>
          </p:cNvPr>
          <p:cNvSpPr>
            <a:spLocks noGrp="1"/>
          </p:cNvSpPr>
          <p:nvPr>
            <p:ph type="ftr" sz="quarter" idx="11"/>
          </p:nvPr>
        </p:nvSpPr>
        <p:spPr/>
        <p:txBody>
          <a:bodyPr/>
          <a:lstStyle/>
          <a:p>
            <a:r>
              <a:rPr lang="en-US" dirty="0"/>
              <a:t>Copyright 2020 Mark Cohen, J.D., LL.M.</a:t>
            </a:r>
          </a:p>
        </p:txBody>
      </p:sp>
      <p:sp>
        <p:nvSpPr>
          <p:cNvPr id="7" name="Slide Number Placeholder 6">
            <a:extLst>
              <a:ext uri="{FF2B5EF4-FFF2-40B4-BE49-F238E27FC236}">
                <a16:creationId xmlns:a16="http://schemas.microsoft.com/office/drawing/2014/main" id="{B1C7328B-5AF9-4A9B-AEEA-D7D017920C28}"/>
              </a:ext>
            </a:extLst>
          </p:cNvPr>
          <p:cNvSpPr>
            <a:spLocks noGrp="1"/>
          </p:cNvSpPr>
          <p:nvPr>
            <p:ph type="sldNum" sz="quarter" idx="12"/>
          </p:nvPr>
        </p:nvSpPr>
        <p:spPr/>
        <p:txBody>
          <a:bodyPr/>
          <a:lstStyle/>
          <a:p>
            <a:fld id="{766F4D03-5CD0-4105-B1E4-E090B2CB3A8D}" type="slidenum">
              <a:rPr lang="en-US" smtClean="0"/>
              <a:t>‹#›</a:t>
            </a:fld>
            <a:endParaRPr lang="en-US" dirty="0"/>
          </a:p>
        </p:txBody>
      </p:sp>
    </p:spTree>
    <p:extLst>
      <p:ext uri="{BB962C8B-B14F-4D97-AF65-F5344CB8AC3E}">
        <p14:creationId xmlns:p14="http://schemas.microsoft.com/office/powerpoint/2010/main" val="2831761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6C41FB-FFDA-4123-BA85-2FD64A6722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69EB05-CCE5-467B-8BEF-CE2EA1DF1C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38C334-2CB0-488A-BD9B-1B59055CE6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085BD9-D80A-4F14-B775-781ADAEA208E}" type="datetime1">
              <a:rPr lang="en-US" smtClean="0"/>
              <a:t>1/1/2021</a:t>
            </a:fld>
            <a:endParaRPr lang="en-US" dirty="0"/>
          </a:p>
        </p:txBody>
      </p:sp>
      <p:sp>
        <p:nvSpPr>
          <p:cNvPr id="5" name="Footer Placeholder 4">
            <a:extLst>
              <a:ext uri="{FF2B5EF4-FFF2-40B4-BE49-F238E27FC236}">
                <a16:creationId xmlns:a16="http://schemas.microsoft.com/office/drawing/2014/main" id="{425091C1-08A4-44F9-BFF3-9DB7AC2736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Copyright 2020 Mark Cohen, J.D., LL.M.</a:t>
            </a:r>
          </a:p>
        </p:txBody>
      </p:sp>
      <p:sp>
        <p:nvSpPr>
          <p:cNvPr id="6" name="Slide Number Placeholder 5">
            <a:extLst>
              <a:ext uri="{FF2B5EF4-FFF2-40B4-BE49-F238E27FC236}">
                <a16:creationId xmlns:a16="http://schemas.microsoft.com/office/drawing/2014/main" id="{77C87EB8-2811-42D5-9DB5-ACAE4B7752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6F4D03-5CD0-4105-B1E4-E090B2CB3A8D}" type="slidenum">
              <a:rPr lang="en-US" smtClean="0"/>
              <a:t>‹#›</a:t>
            </a:fld>
            <a:endParaRPr lang="en-US" dirty="0"/>
          </a:p>
        </p:txBody>
      </p:sp>
    </p:spTree>
    <p:extLst>
      <p:ext uri="{BB962C8B-B14F-4D97-AF65-F5344CB8AC3E}">
        <p14:creationId xmlns:p14="http://schemas.microsoft.com/office/powerpoint/2010/main" val="332083009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rk@cohenslaw.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cohenslaw.com/"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1.next.westlaw.com/Link/Document/FullText?findType=Y&amp;serNum=1986118663&amp;pubNum=661&amp;originatingDoc=I85773f25f39d11d98ac8f235252e36df&amp;refType=RP&amp;originationContext=document&amp;transitionType=DocumentItem&amp;contextData=(sc.Search)" TargetMode="External"/><Relationship Id="rId2" Type="http://schemas.openxmlformats.org/officeDocument/2006/relationships/hyperlink" Target="https://1.next.westlaw.com/Link/Document/FullText?findType=Y&amp;serNum=1961124375&amp;pubNum=661&amp;originatingDoc=I85773f25f39d11d98ac8f235252e36df&amp;refType=RP&amp;originationContext=document&amp;transitionType=DocumentItem&amp;contextData=(sc.Search)"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1.next.westlaw.com/Document/Ia4eaed12f53d11d983e7e9deff98dc6f/View/FullText.html?listSource=Search&amp;navigationPath=Search%2fv1%2fresults%2fnavigation%2fi0ad6ad3f00000176afa0a24bd1872695%3fNav%3dCASE%26fragmentIdentifier%3dIa4eaed12f53d11d983e7e9deff98dc6f%26parentRank%3d0%26startIndex%3d1%26contextData%3d%2528sc.Search%2529%26transitionType%3dSearchItem&amp;list=CASE&amp;rank=1&amp;listPageSource=683d237895da59f63d1c7773430ca33c&amp;originationContext=docHeader&amp;contextData=(sc.Search)&amp;transitionType=Document&amp;isSnapSnippet=True&amp;needToInjectTerms=False&amp;enableBestPortion=True&amp;docSource=a46f4dc6365343eca9799ad803c6f71d" TargetMode="External"/><Relationship Id="rId2" Type="http://schemas.openxmlformats.org/officeDocument/2006/relationships/hyperlink" Target="https://1.next.westlaw.com/Link/Document/FullText?findType=Y&amp;pubNum=0106594&amp;cite=REST3DPROPSERVs1.2&amp;originatingDoc=Ia4eaed12f53d11d983e7e9deff98dc6f&amp;refType=TS&amp;originationContext=document&amp;transitionType=DocumentItem&amp;contextData=(sc.Search)"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1.next.westlaw.com/Link/Document/FullText?findType=Y&amp;serNum=1998194577&amp;pubNum=661&amp;originatingDoc=Ia4eaed12f53d11d983e7e9deff98dc6f&amp;refType=RP&amp;fi=co_pp_sp_661_1234&amp;originationContext=document&amp;transitionType=DocumentItem&amp;contextData=(sc.Search)#co_pp_sp_661_1234" TargetMode="External"/><Relationship Id="rId2" Type="http://schemas.openxmlformats.org/officeDocument/2006/relationships/hyperlink" Target="https://1.next.westlaw.com/Link/Document/FullText?findType=Y&amp;serNum=2001260091&amp;pubNum=4645&amp;originatingDoc=Ia4eaed12f53d11d983e7e9deff98dc6f&amp;refType=RP&amp;fi=co_pp_sp_4645_122&amp;originationContext=document&amp;transitionType=DocumentItem&amp;contextData=(sc.Search)#co_pp_sp_4645_122"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1.next.westlaw.com/Link/Document/FullText?findType=Y&amp;serNum=1991023288&amp;pubNum=661&amp;originatingDoc=I95efc434f56911d983e7e9deff98dc6f&amp;refType=RP&amp;fi=co_pp_sp_661_183&amp;originationContext=document&amp;transitionType=DocumentItem&amp;contextData=(sc.Search)#co_pp_sp_661_183"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plus.lexis.com/document/documentlink/?pdmfid=1530671&amp;crid=beb0fb3c-0260-475b-a53b-2326fa9ff4bd&amp;pddocfullpath=%2Fshared%2Fdocument%2Fcases%2Furn%3AcontentItem%3A3RX4-1WB0-003D-90DF-00000-00&amp;pdpinpoint=PAGE_70_3060&amp;pdcontentcomponentid=4894&amp;pddoctitle=Gleason+v.+Phillips%2C+172+Colo.+66%2C+70-72%2C+470+P.2d+46%2C+48+(1970)&amp;pdproductcontenttypeid=urn%3Apct%3A30&amp;pdiskwicview=false&amp;ecomp=8gktk&amp;prid=1c4896ac-6a0e-449b-934f-6ec8f0312ad6"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1.next.westlaw.com/Link/Document/FullText?findType=Y&amp;serNum=2001781072&amp;pubNum=0004645&amp;originatingDoc=I001a03d2af6a11da9cfda9de91273d56&amp;refType=RP&amp;originationContext=document&amp;transitionType=DocumentItem&amp;contextData=(sc.UserEnteredCit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1.next.westlaw.com/Link/Document/FullText?findType=Y&amp;serNum=1961124264&amp;pubNum=661&amp;originatingDoc=I95efc434f56911d983e7e9deff98dc6f&amp;refType=RP&amp;fi=co_pp_sp_661_780&amp;originationContext=document&amp;transitionType=DocumentItem&amp;contextData=(sc.Search)#co_pp_sp_661_78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1.next.westlaw.com/Link/Document/FullText?findType=L&amp;pubNum=1000517&amp;cite=COSTS13-51-106&amp;originatingDoc=I414fe9f4f79e11d9b386b232635db992&amp;refType=LQ&amp;originationContext=document&amp;transitionType=DocumentItem&amp;contextData=(sc.Search)"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hyperlink" Target="https://1.next.westlaw.com/Link/Document/FullText?findType=Y&amp;serNum=2000385582&amp;pubNum=4645&amp;originatingDoc=I414fe9f4f79e11d9b386b232635db992&amp;refType=RP&amp;originationContext=document&amp;transitionType=DocumentItem&amp;contextData=(sc.Search)" TargetMode="External"/><Relationship Id="rId4" Type="http://schemas.openxmlformats.org/officeDocument/2006/relationships/hyperlink" Target="https://1.next.westlaw.com/Link/Document/FullText?findType=L&amp;pubNum=1000517&amp;cite=COSTRCPR57&amp;originatingDoc=I414fe9f4f79e11d9b386b232635db992&amp;refType=LQ&amp;originationContext=document&amp;transitionType=DocumentItem&amp;contextData=(sc.Search)" TargetMode="External"/></Relationships>
</file>

<file path=ppt/slides/_rels/slide5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1.next.westlaw.com/Link/Document/FullText?findType=L&amp;pubNum=1005387&amp;cite=COSTRCPR106&amp;originatingDoc=N05101C1047D811E88A20B7D2F6900430&amp;refType=LQ&amp;originationContext=document&amp;transitionType=DocumentItem&amp;contextData=(sc.Search)"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1.next.westlaw.com/Link/Document/FullText?findType=L&amp;pubNum=1005387&amp;cite=COSTRCPR120&amp;originatingDoc=N05101C1047D811E88A20B7D2F6900430&amp;refType=LQ&amp;originationContext=document&amp;transitionType=DocumentItem&amp;contextData=(sc.Search)" TargetMode="Externa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hyperlink" Target="https://1.next.westlaw.com/Link/Document/FullText?findType=Y&amp;serNum=2050650970&amp;pubNum=0000999&amp;originatingDoc=N6E4D10D0EC5011E3A7AFC12E26C452FC&amp;refType=RP&amp;originationContext=notesOfDecisions&amp;contextData=%28sc.Search%29&amp;transitionType=NotesOfDecisionItem" TargetMode="External"/><Relationship Id="rId3" Type="http://schemas.openxmlformats.org/officeDocument/2006/relationships/hyperlink" Target="https://1.next.westlaw.com/Link/Document/FullText?findType=Y&amp;serNum=2002330181&amp;pubNum=0004645&amp;originatingDoc=I863fa9d01a4b11ea99759a7d72d9b23a&amp;refType=RP&amp;fi=co_pp_sp_4645_1164&amp;originationContext=document&amp;transitionType=DocumentItem&amp;contextData=(sc.RelatedInfo)#co_pp_sp_4645_1164" TargetMode="External"/><Relationship Id="rId7" Type="http://schemas.openxmlformats.org/officeDocument/2006/relationships/hyperlink" Target="https://1.next.westlaw.com/Link/Document/FullText?findType=Y&amp;serNum=1981144673&amp;pubNum=0000661&amp;originatingDoc=I863fa9d01a4b11ea99759a7d72d9b23a&amp;refType=RP&amp;fi=co_pp_sp_661_1015&amp;originationContext=document&amp;transitionType=DocumentItem&amp;contextData=(sc.RelatedInfo)#co_pp_sp_661_1015"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hyperlink" Target="https://1.next.westlaw.com/Link/Document/FullText?findType=Y&amp;serNum=2002330181&amp;pubNum=0004645&amp;originatingDoc=I863fa9d01a4b11ea99759a7d72d9b23a&amp;refType=RP&amp;fi=co_pp_sp_4645_1165&amp;originationContext=document&amp;transitionType=DocumentItem&amp;contextData=(sc.RelatedInfo)#co_pp_sp_4645_1165" TargetMode="External"/><Relationship Id="rId5" Type="http://schemas.openxmlformats.org/officeDocument/2006/relationships/hyperlink" Target="https://1.next.westlaw.com/Link/Document/FullText?findType=Y&amp;serNum=1992210196&amp;pubNum=0000661&amp;originatingDoc=I863fa9d01a4b11ea99759a7d72d9b23a&amp;refType=RP&amp;fi=co_pp_sp_661_14&amp;originationContext=document&amp;transitionType=DocumentItem&amp;contextData=(sc.RelatedInfo)#co_pp_sp_661_14" TargetMode="External"/><Relationship Id="rId4" Type="http://schemas.openxmlformats.org/officeDocument/2006/relationships/hyperlink" Target="https://1.next.westlaw.com/Link/Document/FullText?findType=Y&amp;serNum=1980109500&amp;pubNum=0000661&amp;originatingDoc=I863fa9d01a4b11ea99759a7d72d9b23a&amp;refType=RP&amp;fi=co_pp_sp_661_95&amp;originationContext=document&amp;transitionType=DocumentItem&amp;contextData=(sc.RelatedInfo)#co_pp_sp_661_95"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1.next.westlaw.com/Document/Ia4d19ba0f47611eaa684fcd3f9c99774/View/FullText.html?listSource=Search&amp;navigationPath=Search%2fv1%2fresults%2fnavigation%2fi0ad7401500000176b5e85e3872492413%3fNav%3dCASE%26fragmentIdentifier%3dIa4d19ba0f47611eaa684fcd3f9c99774%26parentRank%3d0%26startIndex%3d1%26contextData%3d%2528sc.Search%2529%26transitionType%3dSearchItem&amp;list=CASE&amp;rank=2&amp;listPageSource=bb92261768d642e2cdeda94984d54e54&amp;originationContext=docHeader&amp;contextData=(sc.Search)&amp;transitionType=Document&amp;isSnapSnippet=True&amp;needToInjectTerms=False&amp;enableBestPortion=True&amp;docSource=18f63d98e93a491b9077b34d7ca933f0"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hyperlink" Target="https://1.next.westlaw.com/Link/Document/FullText?findType=Y&amp;serNum=1960122395&amp;pubNum=0000661&amp;originatingDoc=I44ddb4e7f58b11d9b386b232635db992&amp;refType=RP&amp;originationContext=document&amp;transitionType=DocumentItem&amp;contextData=(sc.Search)"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1.next.westlaw.com/Link/Document/FullText?findType=Y&amp;serNum=1924118509&amp;pubNum=660&amp;originatingDoc=Ic676ee14f76911d983e7e9deff98dc6f&amp;refType=RP&amp;originationContext=document&amp;transitionType=DocumentItem&amp;contextData=(sc.Search)" TargetMode="External"/><Relationship Id="rId2" Type="http://schemas.openxmlformats.org/officeDocument/2006/relationships/hyperlink" Target="https://1.next.westlaw.com/Link/Document/FullText?findType=Y&amp;serNum=1945110117&amp;pubNum=162&amp;originatingDoc=Ic676ee14f76911d983e7e9deff98dc6f&amp;refType=RP&amp;originationContext=document&amp;transitionType=DocumentItem&amp;contextData=(sc.Search)" TargetMode="External"/><Relationship Id="rId1" Type="http://schemas.openxmlformats.org/officeDocument/2006/relationships/slideLayout" Target="../slideLayouts/slideLayout2.xml"/><Relationship Id="rId4" Type="http://schemas.openxmlformats.org/officeDocument/2006/relationships/hyperlink" Target="https://1.next.westlaw.com/Link/Document/FullText?findType=Y&amp;serNum=1959121076&amp;pubNum=661&amp;originatingDoc=Ic676ee14f76911d983e7e9deff98dc6f&amp;refType=RP&amp;originationContext=document&amp;transitionType=DocumentItem&amp;contextData=(sc.Search)" TargetMode="External"/></Relationships>
</file>

<file path=ppt/slides/_rels/slide70.xml.rels><?xml version="1.0" encoding="UTF-8" standalone="yes"?>
<Relationships xmlns="http://schemas.openxmlformats.org/package/2006/relationships"><Relationship Id="rId3" Type="http://schemas.openxmlformats.org/officeDocument/2006/relationships/hyperlink" Target="https://1.next.westlaw.com/Link/Document/FullText?findType=Y&amp;serNum=1984132227&amp;pubNum=0000661&amp;originatingDoc=I44ddb4e7f58b11d9b386b232635db992&amp;refType=RP&amp;originationContext=document&amp;transitionType=DocumentItem&amp;contextData=(sc.Search)" TargetMode="External"/><Relationship Id="rId2" Type="http://schemas.openxmlformats.org/officeDocument/2006/relationships/hyperlink" Target="https://1.next.westlaw.com/Link/Document/FullText?findType=Y&amp;serNum=1961124264&amp;pubNum=0000661&amp;originatingDoc=I44ddb4e7f58b11d9b386b232635db992&amp;refType=RP&amp;originationContext=document&amp;transitionType=DocumentItem&amp;contextData=(sc.Search)"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1.next.westlaw.com/Document/I827380f5f3dd11d9b386b232635db992/View/FullText.html?listSource=Search&amp;navigationPath=Search%2fv1%2fresults%2fnavigation%2fi0ad73aa700000176b977b5092b650535%3fNav%3dCASE%26fragmentIdentifier%3dI827380f5f3dd11d9b386b232635db992%26parentRank%3d0%26startIndex%3d1%26contextData%3d%2528sc.Search%2529%26transitionType%3dSearchItem&amp;list=CASE&amp;rank=6&amp;listPageSource=508a0d39d3d235182ef8a5c2b04ab6a3&amp;originationContext=docHeader&amp;contextData=(sc.Search)&amp;transitionType=Document&amp;isSnapSnippet=True&amp;needToInjectTerms=False&amp;enableBestPortion=True&amp;docSource=a369bc8d71ed49b1870eb071a2557a02"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1.next.westlaw.com/Document/Icce98647f55211d983e7e9deff98dc6f/View/FullText.html?listSource=Search&amp;navigationPath=Search%2fv1%2fresults%2fnavigation%2fi0ad73aa700000176b99a09ff2b6513ee%3fNav%3dCASE%26fragmentIdentifier%3dIcce98647f55211d983e7e9deff98dc6f%26parentRank%3d0%26startIndex%3d1%26contextData%3d%2528sc.Search%2529%26transitionType%3dSearchItem&amp;list=ALL&amp;rank=2&amp;listPageSource=3a8181cbb588dbb877badc90240abdb8&amp;originationContext=docHeader&amp;contextData=(sc.Search)&amp;transitionType=Document&amp;isSnapSnippet=True&amp;needToInjectTerms=False&amp;enableBestPortion=True&amp;docSource=45563420160e43dbbdd79276702570ba"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s://1.next.westlaw.com/Document/Icce98647f55211d983e7e9deff98dc6f/View/FullText.html?listSource=Search&amp;navigationPath=Search%2fv1%2fresults%2fnavigation%2fi0ad73aa700000176b99a09ff2b6513ee%3fNav%3dCASE%26fragmentIdentifier%3dIcce98647f55211d983e7e9deff98dc6f%26parentRank%3d0%26startIndex%3d1%26contextData%3d%2528sc.Search%2529%26transitionType%3dSearchItem&amp;list=ALL&amp;rank=2&amp;listPageSource=3a8181cbb588dbb877badc90240abdb8&amp;originationContext=docHeader&amp;contextData=(sc.Search)&amp;transitionType=Document&amp;isSnapSnippet=True&amp;needToInjectTerms=False&amp;enableBestPortion=True&amp;docSource=45563420160e43dbbdd79276702570b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s://1.next.westlaw.com/Link/Document/FullText?findType=Y&amp;serNum=1974122743&amp;pubNum=0000661&amp;originatingDoc=I49475b20ecd111e3a69bda1f9183263d&amp;refType=RP&amp;fi=co_pp_sp_661_866&amp;originationContext=document&amp;transitionType=DocumentItem&amp;contextData=(sc.Search)#co_pp_sp_661_866" TargetMode="External"/><Relationship Id="rId2" Type="http://schemas.openxmlformats.org/officeDocument/2006/relationships/hyperlink" Target="https://1.next.westlaw.com/Link/Document/FullText?findType=Y&amp;serNum=2026329252&amp;pubNum=0004645&amp;originatingDoc=I49475b20ecd111e3a69bda1f9183263d&amp;refType=RP&amp;fi=co_pp_sp_4645_137&amp;originationContext=document&amp;transitionType=DocumentItem&amp;contextData=(sc.Search)#co_pp_sp_4645_137"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https://1.next.westlaw.com/Document/Ic9b8788af57c11d983e7e9deff98dc6f/View/FullText.html?originationContext=docHeader&amp;contextData=(sc.UserEnteredCitation)&amp;transitionType=Document&amp;needToInjectTerms=False&amp;userEnteredCitation=919+p.2d+948&amp;docSource=8fb2cd940c894317a50a929c40e91677" TargetMode="External"/><Relationship Id="rId2" Type="http://schemas.openxmlformats.org/officeDocument/2006/relationships/hyperlink" Target="https://1.next.westlaw.com/Link/Document/FullText?findType=Y&amp;serNum=1992042116&amp;pubNum=661&amp;originatingDoc=Ic9b8788af57c11d983e7e9deff98dc6f&amp;refType=RP&amp;originationContext=document&amp;transitionType=DocumentItem&amp;contextData=(sc.UserEnteredCitation)"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8E76-6930-4AAC-AB91-5F63069F5CDF}"/>
              </a:ext>
            </a:extLst>
          </p:cNvPr>
          <p:cNvSpPr>
            <a:spLocks noGrp="1"/>
          </p:cNvSpPr>
          <p:nvPr>
            <p:ph type="ctrTitle"/>
          </p:nvPr>
        </p:nvSpPr>
        <p:spPr/>
        <p:txBody>
          <a:bodyPr>
            <a:normAutofit fontScale="90000"/>
          </a:bodyPr>
          <a:lstStyle/>
          <a:p>
            <a:r>
              <a:rPr lang="en-US" sz="9600" b="1" dirty="0">
                <a:latin typeface="Arial" panose="020B0604020202020204" pitchFamily="34" charset="0"/>
                <a:cs typeface="Arial" panose="020B0604020202020204" pitchFamily="34" charset="0"/>
              </a:rPr>
              <a:t>EASEMENTS</a:t>
            </a:r>
            <a:br>
              <a:rPr lang="en-US" sz="9600" b="1" dirty="0">
                <a:latin typeface="Arial" panose="020B0604020202020204" pitchFamily="34" charset="0"/>
                <a:cs typeface="Arial" panose="020B0604020202020204" pitchFamily="34" charset="0"/>
              </a:rPr>
            </a:br>
            <a:r>
              <a:rPr lang="en-US" sz="9600" b="1" dirty="0">
                <a:latin typeface="Arial" panose="020B0604020202020204" pitchFamily="34" charset="0"/>
                <a:cs typeface="Arial" panose="020B0604020202020204" pitchFamily="34" charset="0"/>
              </a:rPr>
              <a:t>IN COLORADO</a:t>
            </a:r>
          </a:p>
        </p:txBody>
      </p:sp>
      <p:sp>
        <p:nvSpPr>
          <p:cNvPr id="3" name="Subtitle 2">
            <a:extLst>
              <a:ext uri="{FF2B5EF4-FFF2-40B4-BE49-F238E27FC236}">
                <a16:creationId xmlns:a16="http://schemas.microsoft.com/office/drawing/2014/main" id="{42D829E3-F644-4737-856F-C89F42AF796F}"/>
              </a:ext>
            </a:extLst>
          </p:cNvPr>
          <p:cNvSpPr>
            <a:spLocks noGrp="1"/>
          </p:cNvSpPr>
          <p:nvPr>
            <p:ph type="subTitle" idx="1"/>
          </p:nvPr>
        </p:nvSpPr>
        <p:spPr/>
        <p:txBody>
          <a:bodyPr>
            <a:normAutofit fontScale="70000" lnSpcReduction="20000"/>
          </a:bodyPr>
          <a:lstStyle/>
          <a:p>
            <a:r>
              <a:rPr lang="en-US" sz="5200" b="1" dirty="0">
                <a:solidFill>
                  <a:srgbClr val="00CC99"/>
                </a:solidFill>
                <a:latin typeface="Copperplate Gothic Light" panose="020E0507020206020404" pitchFamily="34" charset="0"/>
              </a:rPr>
              <a:t>Mark Cohen, J.D. LL.M.</a:t>
            </a:r>
          </a:p>
          <a:p>
            <a:r>
              <a:rPr lang="en-US" sz="2000" dirty="0">
                <a:latin typeface="Arial" panose="020B0604020202020204" pitchFamily="34" charset="0"/>
                <a:cs typeface="Arial" panose="020B0604020202020204" pitchFamily="34" charset="0"/>
              </a:rPr>
              <a:t>Boulder, Colorado</a:t>
            </a:r>
          </a:p>
          <a:p>
            <a:r>
              <a:rPr lang="en-US" sz="2000" dirty="0">
                <a:latin typeface="Arial" panose="020B0604020202020204" pitchFamily="34" charset="0"/>
                <a:cs typeface="Arial" panose="020B0604020202020204" pitchFamily="34" charset="0"/>
              </a:rPr>
              <a:t>(303) 638-3410</a:t>
            </a:r>
          </a:p>
          <a:p>
            <a:r>
              <a:rPr lang="en-US" dirty="0">
                <a:latin typeface="Arial" panose="020B0604020202020204" pitchFamily="34" charset="0"/>
                <a:cs typeface="Arial" panose="020B0604020202020204" pitchFamily="34" charset="0"/>
                <a:hlinkClick r:id="rId3"/>
              </a:rPr>
              <a:t>mark@cohenslaw.com</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hlinkClick r:id="rId4"/>
              </a:rPr>
              <a:t>www.cohenslaw.com</a:t>
            </a:r>
            <a:endParaRPr lang="en-US" dirty="0">
              <a:latin typeface="Arial" panose="020B0604020202020204" pitchFamily="34" charset="0"/>
              <a:cs typeface="Arial" panose="020B0604020202020204" pitchFamily="34" charset="0"/>
            </a:endParaRPr>
          </a:p>
          <a:p>
            <a:endParaRPr lang="en-US" dirty="0"/>
          </a:p>
          <a:p>
            <a:endParaRPr lang="en-US" dirty="0"/>
          </a:p>
        </p:txBody>
      </p:sp>
      <p:sp>
        <p:nvSpPr>
          <p:cNvPr id="4" name="Footer Placeholder 3">
            <a:extLst>
              <a:ext uri="{FF2B5EF4-FFF2-40B4-BE49-F238E27FC236}">
                <a16:creationId xmlns:a16="http://schemas.microsoft.com/office/drawing/2014/main" id="{205BC79F-4714-42A2-B065-BAB8C901A243}"/>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1563769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2EC6-1D69-4883-9935-D707FAFC6FC5}"/>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Easement v. Right of Way</a:t>
            </a:r>
          </a:p>
        </p:txBody>
      </p:sp>
      <p:sp>
        <p:nvSpPr>
          <p:cNvPr id="3" name="Content Placeholder 2">
            <a:extLst>
              <a:ext uri="{FF2B5EF4-FFF2-40B4-BE49-F238E27FC236}">
                <a16:creationId xmlns:a16="http://schemas.microsoft.com/office/drawing/2014/main" id="{F6F3C835-1A5A-4A70-9282-186BBD7FEC49}"/>
              </a:ext>
            </a:extLst>
          </p:cNvPr>
          <p:cNvSpPr>
            <a:spLocks noGrp="1"/>
          </p:cNvSpPr>
          <p:nvPr>
            <p:ph idx="1"/>
          </p:nvPr>
        </p:nvSpPr>
        <p:spPr/>
        <p:txBody>
          <a:bodyPr>
            <a:normAutofit fontScale="77500" lnSpcReduction="20000"/>
          </a:bodyPr>
          <a:lstStyle/>
          <a:p>
            <a:pPr marL="0" indent="0" algn="just">
              <a:lnSpc>
                <a:spcPct val="100000"/>
              </a:lnSpc>
              <a:spcBef>
                <a:spcPts val="0"/>
              </a:spcBef>
              <a:buNone/>
            </a:pPr>
            <a:r>
              <a:rPr lang="en-US" sz="3600" dirty="0">
                <a:latin typeface="Arial" panose="020B0604020202020204" pitchFamily="34" charset="0"/>
                <a:cs typeface="Arial" panose="020B0604020202020204" pitchFamily="34" charset="0"/>
              </a:rPr>
              <a:t>Problems arise because of inconsistent use of “right of way.”  Lawyers will sometimes see, “</a:t>
            </a:r>
            <a:r>
              <a:rPr lang="en-US" sz="3600" dirty="0">
                <a:solidFill>
                  <a:schemeClr val="accent1"/>
                </a:solidFill>
                <a:latin typeface="Arial" panose="020B0604020202020204" pitchFamily="34" charset="0"/>
                <a:cs typeface="Arial" panose="020B0604020202020204" pitchFamily="34" charset="0"/>
              </a:rPr>
              <a:t>An easement for a right of way</a:t>
            </a:r>
            <a:r>
              <a:rPr lang="en-US" sz="3600" dirty="0">
                <a:latin typeface="Arial" panose="020B0604020202020204" pitchFamily="34" charset="0"/>
                <a:cs typeface="Arial" panose="020B0604020202020204" pitchFamily="34" charset="0"/>
              </a:rPr>
              <a:t>” or a grant of a “</a:t>
            </a:r>
            <a:r>
              <a:rPr lang="en-US" sz="3600" dirty="0">
                <a:solidFill>
                  <a:schemeClr val="accent1"/>
                </a:solidFill>
                <a:latin typeface="Arial" panose="020B0604020202020204" pitchFamily="34" charset="0"/>
                <a:cs typeface="Arial" panose="020B0604020202020204" pitchFamily="34" charset="0"/>
              </a:rPr>
              <a:t>right of way</a:t>
            </a:r>
            <a:r>
              <a:rPr lang="en-US" sz="3600" dirty="0">
                <a:latin typeface="Arial" panose="020B0604020202020204" pitchFamily="34" charset="0"/>
                <a:cs typeface="Arial" panose="020B0604020202020204" pitchFamily="34" charset="0"/>
              </a:rPr>
              <a:t>” that does not use the word “</a:t>
            </a:r>
            <a:r>
              <a:rPr lang="en-US" sz="3600" dirty="0">
                <a:solidFill>
                  <a:schemeClr val="accent1"/>
                </a:solidFill>
                <a:latin typeface="Arial" panose="020B0604020202020204" pitchFamily="34" charset="0"/>
                <a:cs typeface="Arial" panose="020B0604020202020204" pitchFamily="34" charset="0"/>
              </a:rPr>
              <a:t>easement</a:t>
            </a:r>
            <a:r>
              <a:rPr lang="en-US" sz="3600" dirty="0">
                <a:latin typeface="Arial" panose="020B0604020202020204" pitchFamily="34" charset="0"/>
                <a:cs typeface="Arial" panose="020B0604020202020204" pitchFamily="34" charset="0"/>
              </a:rPr>
              <a:t>.”  </a:t>
            </a:r>
          </a:p>
          <a:p>
            <a:pPr marL="0" indent="0" algn="just">
              <a:lnSpc>
                <a:spcPct val="100000"/>
              </a:lnSpc>
              <a:spcBef>
                <a:spcPts val="0"/>
              </a:spcBef>
              <a:buNone/>
            </a:pPr>
            <a:endParaRPr lang="en-US" sz="3600" dirty="0">
              <a:latin typeface="Arial" panose="020B0604020202020204" pitchFamily="34" charset="0"/>
              <a:cs typeface="Arial" panose="020B0604020202020204" pitchFamily="34" charset="0"/>
            </a:endParaRPr>
          </a:p>
          <a:p>
            <a:pPr marL="0" indent="0" algn="just">
              <a:lnSpc>
                <a:spcPct val="100000"/>
              </a:lnSpc>
              <a:spcBef>
                <a:spcPts val="0"/>
              </a:spcBef>
              <a:buNone/>
            </a:pPr>
            <a:r>
              <a:rPr lang="en-US" sz="3600" dirty="0">
                <a:latin typeface="Arial" panose="020B0604020202020204" pitchFamily="34" charset="0"/>
                <a:cs typeface="Arial" panose="020B0604020202020204" pitchFamily="34" charset="0"/>
              </a:rPr>
              <a:t>In some instances, the terms may be synonymous:</a:t>
            </a:r>
          </a:p>
          <a:p>
            <a:pPr marL="0" indent="0" algn="just">
              <a:lnSpc>
                <a:spcPct val="100000"/>
              </a:lnSpc>
              <a:spcBef>
                <a:spcPts val="0"/>
              </a:spcBef>
              <a:buNone/>
            </a:pPr>
            <a:endParaRPr lang="en-US" sz="3600" dirty="0">
              <a:latin typeface="Arial" panose="020B0604020202020204" pitchFamily="34" charset="0"/>
              <a:cs typeface="Arial" panose="020B0604020202020204" pitchFamily="34" charset="0"/>
            </a:endParaRPr>
          </a:p>
          <a:p>
            <a:pPr marL="0" indent="0" algn="just">
              <a:lnSpc>
                <a:spcPct val="100000"/>
              </a:lnSpc>
              <a:spcBef>
                <a:spcPts val="0"/>
              </a:spcBef>
              <a:buNone/>
            </a:pPr>
            <a:r>
              <a:rPr lang="en-US" sz="3600" dirty="0">
                <a:solidFill>
                  <a:srgbClr val="212121"/>
                </a:solidFill>
                <a:effectLst/>
                <a:latin typeface="Arial" panose="020B0604020202020204" pitchFamily="34" charset="0"/>
                <a:ea typeface="Calibri" panose="020F0502020204030204" pitchFamily="34" charset="0"/>
              </a:rPr>
              <a:t>Deeds which in the granting clause convey a </a:t>
            </a:r>
            <a:r>
              <a:rPr lang="en-US" sz="3600" dirty="0">
                <a:solidFill>
                  <a:srgbClr val="252525"/>
                </a:solidFill>
                <a:effectLst/>
                <a:latin typeface="Arial" panose="020B0604020202020204" pitchFamily="34" charset="0"/>
                <a:ea typeface="Calibri" panose="020F0502020204030204" pitchFamily="34" charset="0"/>
              </a:rPr>
              <a:t>right</a:t>
            </a:r>
            <a:r>
              <a:rPr lang="en-US" sz="3600" dirty="0">
                <a:solidFill>
                  <a:srgbClr val="212121"/>
                </a:solidFill>
                <a:effectLst/>
                <a:latin typeface="Arial" panose="020B0604020202020204" pitchFamily="34" charset="0"/>
                <a:ea typeface="Calibri" panose="020F0502020204030204" pitchFamily="34" charset="0"/>
              </a:rPr>
              <a:t>-</a:t>
            </a:r>
            <a:r>
              <a:rPr lang="en-US" sz="3600" dirty="0">
                <a:solidFill>
                  <a:srgbClr val="252525"/>
                </a:solidFill>
                <a:effectLst/>
                <a:latin typeface="Arial" panose="020B0604020202020204" pitchFamily="34" charset="0"/>
                <a:ea typeface="Calibri" panose="020F0502020204030204" pitchFamily="34" charset="0"/>
              </a:rPr>
              <a:t>of</a:t>
            </a:r>
            <a:r>
              <a:rPr lang="en-US" sz="3600" dirty="0">
                <a:solidFill>
                  <a:srgbClr val="212121"/>
                </a:solidFill>
                <a:effectLst/>
                <a:latin typeface="Arial" panose="020B0604020202020204" pitchFamily="34" charset="0"/>
                <a:ea typeface="Calibri" panose="020F0502020204030204" pitchFamily="34" charset="0"/>
              </a:rPr>
              <a:t>-</a:t>
            </a:r>
            <a:r>
              <a:rPr lang="en-US" sz="3600" dirty="0">
                <a:solidFill>
                  <a:srgbClr val="252525"/>
                </a:solidFill>
                <a:effectLst/>
                <a:latin typeface="Arial" panose="020B0604020202020204" pitchFamily="34" charset="0"/>
                <a:ea typeface="Calibri" panose="020F0502020204030204" pitchFamily="34" charset="0"/>
              </a:rPr>
              <a:t>way</a:t>
            </a:r>
            <a:r>
              <a:rPr lang="en-US" sz="3600" dirty="0">
                <a:solidFill>
                  <a:srgbClr val="212121"/>
                </a:solidFill>
                <a:effectLst/>
                <a:latin typeface="Arial" panose="020B0604020202020204" pitchFamily="34" charset="0"/>
                <a:ea typeface="Calibri" panose="020F0502020204030204" pitchFamily="34" charset="0"/>
              </a:rPr>
              <a:t> over, across, or upon certain lands devolve a right only, and are generally construed as creating an </a:t>
            </a:r>
            <a:r>
              <a:rPr lang="en-US" sz="3600" dirty="0">
                <a:solidFill>
                  <a:srgbClr val="252525"/>
                </a:solidFill>
                <a:effectLst/>
                <a:latin typeface="Arial" panose="020B0604020202020204" pitchFamily="34" charset="0"/>
                <a:ea typeface="Calibri" panose="020F0502020204030204" pitchFamily="34" charset="0"/>
              </a:rPr>
              <a:t>easement</a:t>
            </a:r>
            <a:r>
              <a:rPr lang="en-US" sz="3600" dirty="0">
                <a:solidFill>
                  <a:srgbClr val="212121"/>
                </a:solidFill>
                <a:effectLst/>
                <a:latin typeface="Arial" panose="020B0604020202020204" pitchFamily="34" charset="0"/>
                <a:ea typeface="Calibri" panose="020F0502020204030204" pitchFamily="34" charset="0"/>
              </a:rPr>
              <a:t>. </a:t>
            </a:r>
            <a:r>
              <a:rPr lang="en-US" sz="3600" i="1" dirty="0">
                <a:effectLst/>
                <a:latin typeface="Arial" panose="020B0604020202020204" pitchFamily="34" charset="0"/>
              </a:rPr>
              <a:t>See, </a:t>
            </a:r>
            <a:r>
              <a:rPr lang="en-US" sz="3600" i="1" u="none" strike="noStrike" dirty="0">
                <a:solidFill>
                  <a:srgbClr val="145DA4"/>
                </a:solidFill>
                <a:effectLst/>
                <a:latin typeface="Arial" panose="020B0604020202020204" pitchFamily="34" charset="0"/>
                <a:ea typeface="Calibri" panose="020F0502020204030204" pitchFamily="34" charset="0"/>
                <a:hlinkClick r:id="rId2"/>
              </a:rPr>
              <a:t>Board of County Commissioners v. Morris,</a:t>
            </a:r>
            <a:r>
              <a:rPr lang="en-US" sz="3600" u="none" strike="noStrike" dirty="0">
                <a:solidFill>
                  <a:srgbClr val="145DA4"/>
                </a:solidFill>
                <a:effectLst/>
                <a:latin typeface="Arial" panose="020B0604020202020204" pitchFamily="34" charset="0"/>
                <a:ea typeface="Calibri" panose="020F0502020204030204" pitchFamily="34" charset="0"/>
                <a:hlinkClick r:id="rId2"/>
              </a:rPr>
              <a:t> 362 P.2d 202 (Colo. 1961)</a:t>
            </a:r>
            <a:r>
              <a:rPr lang="en-US" sz="3600" dirty="0">
                <a:solidFill>
                  <a:srgbClr val="212121"/>
                </a:solidFill>
                <a:effectLst/>
                <a:latin typeface="Arial" panose="020B0604020202020204" pitchFamily="34" charset="0"/>
                <a:ea typeface="Calibri" panose="020F0502020204030204" pitchFamily="34" charset="0"/>
              </a:rPr>
              <a:t>; </a:t>
            </a:r>
            <a:r>
              <a:rPr lang="en-US" sz="3600" i="1" u="none" strike="noStrike" dirty="0">
                <a:solidFill>
                  <a:srgbClr val="145DA4"/>
                </a:solidFill>
                <a:effectLst/>
                <a:latin typeface="Arial" panose="020B0604020202020204" pitchFamily="34" charset="0"/>
                <a:ea typeface="Calibri" panose="020F0502020204030204" pitchFamily="34" charset="0"/>
                <a:hlinkClick r:id="rId3"/>
              </a:rPr>
              <a:t>Farmers Reservoir &amp; Irrigation Company v. Sun Production Company,</a:t>
            </a:r>
            <a:r>
              <a:rPr lang="en-US" sz="3600" u="none" strike="noStrike" dirty="0">
                <a:solidFill>
                  <a:srgbClr val="145DA4"/>
                </a:solidFill>
                <a:effectLst/>
                <a:latin typeface="Arial" panose="020B0604020202020204" pitchFamily="34" charset="0"/>
                <a:ea typeface="Calibri" panose="020F0502020204030204" pitchFamily="34" charset="0"/>
                <a:hlinkClick r:id="rId3"/>
              </a:rPr>
              <a:t> 721 P.2d 1198 (Colo. App. 986)</a:t>
            </a:r>
            <a:endParaRPr lang="en-US" sz="3600" dirty="0">
              <a:latin typeface="Arial" panose="020B0604020202020204" pitchFamily="34" charset="0"/>
              <a:cs typeface="Arial" panose="020B0604020202020204" pitchFamily="34" charset="0"/>
            </a:endParaRPr>
          </a:p>
          <a:p>
            <a:pPr marL="0" indent="0">
              <a:lnSpc>
                <a:spcPct val="100000"/>
              </a:lnSpc>
              <a:spcBef>
                <a:spcPts val="0"/>
              </a:spcBef>
              <a:buNone/>
            </a:pPr>
            <a:endParaRPr lang="en-US" sz="3600" dirty="0">
              <a:latin typeface="Arial" panose="020B0604020202020204" pitchFamily="34" charset="0"/>
              <a:cs typeface="Arial" panose="020B0604020202020204" pitchFamily="34" charset="0"/>
            </a:endParaRPr>
          </a:p>
          <a:p>
            <a:pPr marL="0" indent="0">
              <a:lnSpc>
                <a:spcPct val="100000"/>
              </a:lnSpc>
              <a:spcBef>
                <a:spcPts val="0"/>
              </a:spcBef>
              <a:buNone/>
            </a:pPr>
            <a:endParaRPr lang="en-US" sz="3600" dirty="0">
              <a:latin typeface="Arial" panose="020B0604020202020204" pitchFamily="34" charset="0"/>
              <a:cs typeface="Arial" panose="020B0604020202020204" pitchFamily="34" charset="0"/>
            </a:endParaRPr>
          </a:p>
          <a:p>
            <a:pPr marL="0" indent="0">
              <a:lnSpc>
                <a:spcPct val="100000"/>
              </a:lnSpc>
              <a:spcBef>
                <a:spcPts val="0"/>
              </a:spcBef>
              <a:buNone/>
            </a:pPr>
            <a:endParaRPr lang="en-US" sz="3600" i="1"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AB420058-D1F6-4A1B-85C3-A77CCCE94B19}"/>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3951479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2EC6-1D69-4883-9935-D707FAFC6FC5}"/>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Easement v. Right of Way</a:t>
            </a:r>
          </a:p>
        </p:txBody>
      </p:sp>
      <p:sp>
        <p:nvSpPr>
          <p:cNvPr id="3" name="Content Placeholder 2">
            <a:extLst>
              <a:ext uri="{FF2B5EF4-FFF2-40B4-BE49-F238E27FC236}">
                <a16:creationId xmlns:a16="http://schemas.microsoft.com/office/drawing/2014/main" id="{F6F3C835-1A5A-4A70-9282-186BBD7FEC49}"/>
              </a:ext>
            </a:extLst>
          </p:cNvPr>
          <p:cNvSpPr>
            <a:spLocks noGrp="1"/>
          </p:cNvSpPr>
          <p:nvPr>
            <p:ph idx="1"/>
          </p:nvPr>
        </p:nvSpPr>
        <p:spPr/>
        <p:txBody>
          <a:bodyPr>
            <a:normAutofit fontScale="85000" lnSpcReduction="20000"/>
          </a:bodyPr>
          <a:lstStyle/>
          <a:p>
            <a:pPr marL="0" indent="0" algn="just">
              <a:lnSpc>
                <a:spcPct val="100000"/>
              </a:lnSpc>
              <a:spcBef>
                <a:spcPts val="0"/>
              </a:spcBef>
              <a:buNone/>
            </a:pPr>
            <a:r>
              <a:rPr lang="en-US" sz="3600" dirty="0">
                <a:latin typeface="Arial" panose="020B0604020202020204" pitchFamily="34" charset="0"/>
                <a:cs typeface="Arial" panose="020B0604020202020204" pitchFamily="34" charset="0"/>
              </a:rPr>
              <a:t>In some instances, the terms may not be synonymous.  Many statutes refer to specific rights of way:</a:t>
            </a:r>
          </a:p>
          <a:p>
            <a:pPr marL="0" indent="0" algn="just">
              <a:lnSpc>
                <a:spcPct val="100000"/>
              </a:lnSpc>
              <a:spcBef>
                <a:spcPts val="0"/>
              </a:spcBef>
              <a:buNone/>
            </a:pPr>
            <a:endParaRPr lang="en-US" sz="3600" dirty="0">
              <a:latin typeface="Arial" panose="020B0604020202020204" pitchFamily="34" charset="0"/>
              <a:cs typeface="Arial" panose="020B0604020202020204" pitchFamily="34" charset="0"/>
            </a:endParaRPr>
          </a:p>
          <a:p>
            <a:pPr algn="just">
              <a:lnSpc>
                <a:spcPct val="100000"/>
              </a:lnSpc>
              <a:spcBef>
                <a:spcPts val="0"/>
              </a:spcBef>
            </a:pPr>
            <a:r>
              <a:rPr lang="en-US" sz="3600" dirty="0">
                <a:latin typeface="Arial" panose="020B0604020202020204" pitchFamily="34" charset="0"/>
                <a:cs typeface="Arial" panose="020B0604020202020204" pitchFamily="34" charset="0"/>
              </a:rPr>
              <a:t>Right of way fences.  35-46-111, C.R.S.</a:t>
            </a:r>
          </a:p>
          <a:p>
            <a:pPr marL="0" indent="0" algn="just">
              <a:lnSpc>
                <a:spcPct val="100000"/>
              </a:lnSpc>
              <a:spcBef>
                <a:spcPts val="0"/>
              </a:spcBef>
              <a:buNone/>
            </a:pPr>
            <a:endParaRPr lang="en-US" sz="3600" dirty="0">
              <a:latin typeface="Arial" panose="020B0604020202020204" pitchFamily="34" charset="0"/>
              <a:cs typeface="Arial" panose="020B0604020202020204" pitchFamily="34" charset="0"/>
            </a:endParaRPr>
          </a:p>
          <a:p>
            <a:pPr algn="just">
              <a:lnSpc>
                <a:spcPct val="100000"/>
              </a:lnSpc>
              <a:spcBef>
                <a:spcPts val="0"/>
              </a:spcBef>
            </a:pPr>
            <a:r>
              <a:rPr lang="en-US" sz="3600" dirty="0">
                <a:latin typeface="Arial" panose="020B0604020202020204" pitchFamily="34" charset="0"/>
                <a:cs typeface="Arial" panose="020B0604020202020204" pitchFamily="34" charset="0"/>
              </a:rPr>
              <a:t>Railroad Right of Way. 43-1-1302, C.R.S.</a:t>
            </a:r>
          </a:p>
          <a:p>
            <a:pPr marL="0" indent="0" algn="just">
              <a:lnSpc>
                <a:spcPct val="100000"/>
              </a:lnSpc>
              <a:spcBef>
                <a:spcPts val="0"/>
              </a:spcBef>
              <a:buNone/>
            </a:pPr>
            <a:endParaRPr lang="en-US" sz="3600" dirty="0">
              <a:latin typeface="Arial" panose="020B0604020202020204" pitchFamily="34" charset="0"/>
              <a:cs typeface="Arial" panose="020B0604020202020204" pitchFamily="34" charset="0"/>
            </a:endParaRPr>
          </a:p>
          <a:p>
            <a:pPr algn="just">
              <a:lnSpc>
                <a:spcPct val="100000"/>
              </a:lnSpc>
              <a:spcBef>
                <a:spcPts val="0"/>
              </a:spcBef>
            </a:pPr>
            <a:r>
              <a:rPr lang="en-US" sz="3600" dirty="0">
                <a:latin typeface="Arial" panose="020B0604020202020204" pitchFamily="34" charset="0"/>
                <a:cs typeface="Arial" panose="020B0604020202020204" pitchFamily="34" charset="0"/>
              </a:rPr>
              <a:t>RS 2477 was adopted in 1866. It states, in its entirety, that, </a:t>
            </a:r>
            <a:r>
              <a:rPr lang="en-US" sz="3600" dirty="0">
                <a:solidFill>
                  <a:schemeClr val="accent1"/>
                </a:solidFill>
                <a:latin typeface="Arial" panose="020B0604020202020204" pitchFamily="34" charset="0"/>
                <a:cs typeface="Arial" panose="020B0604020202020204" pitchFamily="34" charset="0"/>
              </a:rPr>
              <a:t>“The right of way for the construction of highways over public lands, not reserved for public uses, is hereby granted.“  </a:t>
            </a:r>
          </a:p>
          <a:p>
            <a:pPr marL="0" indent="0">
              <a:lnSpc>
                <a:spcPct val="100000"/>
              </a:lnSpc>
              <a:spcBef>
                <a:spcPts val="0"/>
              </a:spcBef>
              <a:buNone/>
            </a:pPr>
            <a:endParaRPr lang="en-US" sz="3600" dirty="0">
              <a:latin typeface="Arial" panose="020B0604020202020204" pitchFamily="34" charset="0"/>
              <a:cs typeface="Arial" panose="020B0604020202020204" pitchFamily="34" charset="0"/>
            </a:endParaRPr>
          </a:p>
          <a:p>
            <a:pPr marL="0" indent="0">
              <a:lnSpc>
                <a:spcPct val="100000"/>
              </a:lnSpc>
              <a:spcBef>
                <a:spcPts val="0"/>
              </a:spcBef>
              <a:buNone/>
            </a:pPr>
            <a:endParaRPr lang="en-US" sz="3600" dirty="0">
              <a:latin typeface="Arial" panose="020B0604020202020204" pitchFamily="34" charset="0"/>
              <a:cs typeface="Arial" panose="020B0604020202020204" pitchFamily="34" charset="0"/>
            </a:endParaRPr>
          </a:p>
          <a:p>
            <a:pPr marL="0" indent="0">
              <a:lnSpc>
                <a:spcPct val="100000"/>
              </a:lnSpc>
              <a:spcBef>
                <a:spcPts val="0"/>
              </a:spcBef>
              <a:buNone/>
            </a:pPr>
            <a:endParaRPr lang="en-US" sz="3600" i="1"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AB420058-D1F6-4A1B-85C3-A77CCCE94B19}"/>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3308701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2EC6-1D69-4883-9935-D707FAFC6FC5}"/>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Easement v. Right of Way</a:t>
            </a:r>
          </a:p>
        </p:txBody>
      </p:sp>
      <p:sp>
        <p:nvSpPr>
          <p:cNvPr id="3" name="Content Placeholder 2">
            <a:extLst>
              <a:ext uri="{FF2B5EF4-FFF2-40B4-BE49-F238E27FC236}">
                <a16:creationId xmlns:a16="http://schemas.microsoft.com/office/drawing/2014/main" id="{F6F3C835-1A5A-4A70-9282-186BBD7FEC49}"/>
              </a:ext>
            </a:extLst>
          </p:cNvPr>
          <p:cNvSpPr>
            <a:spLocks noGrp="1"/>
          </p:cNvSpPr>
          <p:nvPr>
            <p:ph idx="1"/>
          </p:nvPr>
        </p:nvSpPr>
        <p:spPr/>
        <p:txBody>
          <a:bodyPr>
            <a:normAutofit/>
          </a:bodyPr>
          <a:lstStyle/>
          <a:p>
            <a:pPr marL="0" indent="0" algn="just">
              <a:lnSpc>
                <a:spcPct val="100000"/>
              </a:lnSpc>
              <a:spcBef>
                <a:spcPts val="0"/>
              </a:spcBef>
              <a:buNone/>
            </a:pPr>
            <a:r>
              <a:rPr lang="en-US" sz="3200" b="1" dirty="0">
                <a:latin typeface="Arial" panose="020B0604020202020204" pitchFamily="34" charset="0"/>
                <a:cs typeface="Arial" panose="020B0604020202020204" pitchFamily="34" charset="0"/>
              </a:rPr>
              <a:t>Practice Tips:</a:t>
            </a:r>
          </a:p>
          <a:p>
            <a:pPr marL="0" indent="0" algn="just">
              <a:lnSpc>
                <a:spcPct val="100000"/>
              </a:lnSpc>
              <a:spcBef>
                <a:spcPts val="0"/>
              </a:spcBef>
              <a:buNone/>
            </a:pPr>
            <a:endParaRPr lang="en-US" sz="3200" dirty="0">
              <a:latin typeface="Arial" panose="020B0604020202020204" pitchFamily="34" charset="0"/>
              <a:cs typeface="Arial" panose="020B0604020202020204" pitchFamily="34" charset="0"/>
            </a:endParaRPr>
          </a:p>
          <a:p>
            <a:pPr marL="0" indent="0" algn="just">
              <a:lnSpc>
                <a:spcPct val="100000"/>
              </a:lnSpc>
              <a:spcBef>
                <a:spcPts val="0"/>
              </a:spcBef>
              <a:buNone/>
            </a:pPr>
            <a:r>
              <a:rPr lang="en-US" sz="3200" dirty="0">
                <a:latin typeface="Arial" panose="020B0604020202020204" pitchFamily="34" charset="0"/>
                <a:cs typeface="Arial" panose="020B0604020202020204" pitchFamily="34" charset="0"/>
              </a:rPr>
              <a:t>1. If the intent is to convey an easement, use the word “easement.”  </a:t>
            </a:r>
          </a:p>
          <a:p>
            <a:pPr marL="0" indent="0" algn="just">
              <a:lnSpc>
                <a:spcPct val="100000"/>
              </a:lnSpc>
              <a:spcBef>
                <a:spcPts val="0"/>
              </a:spcBef>
              <a:buNone/>
            </a:pPr>
            <a:endParaRPr lang="en-US" sz="3200" dirty="0">
              <a:latin typeface="Arial" panose="020B0604020202020204" pitchFamily="34" charset="0"/>
              <a:cs typeface="Arial" panose="020B0604020202020204" pitchFamily="34" charset="0"/>
            </a:endParaRPr>
          </a:p>
          <a:p>
            <a:pPr marL="0" indent="0" algn="just">
              <a:lnSpc>
                <a:spcPct val="100000"/>
              </a:lnSpc>
              <a:spcBef>
                <a:spcPts val="0"/>
              </a:spcBef>
              <a:buNone/>
            </a:pPr>
            <a:r>
              <a:rPr lang="en-US" sz="3200" dirty="0">
                <a:latin typeface="Arial" panose="020B0604020202020204" pitchFamily="34" charset="0"/>
                <a:cs typeface="Arial" panose="020B0604020202020204" pitchFamily="34" charset="0"/>
              </a:rPr>
              <a:t>2. Avoid “right of way” to avoid confusion.</a:t>
            </a:r>
          </a:p>
          <a:p>
            <a:pPr marL="0" indent="0">
              <a:lnSpc>
                <a:spcPct val="100000"/>
              </a:lnSpc>
              <a:spcBef>
                <a:spcPts val="0"/>
              </a:spcBef>
              <a:buNone/>
            </a:pPr>
            <a:endParaRPr lang="en-US" sz="3200" dirty="0">
              <a:latin typeface="Arial" panose="020B0604020202020204" pitchFamily="34" charset="0"/>
              <a:cs typeface="Arial" panose="020B0604020202020204" pitchFamily="34" charset="0"/>
            </a:endParaRPr>
          </a:p>
          <a:p>
            <a:pPr marL="0" indent="0">
              <a:lnSpc>
                <a:spcPct val="100000"/>
              </a:lnSpc>
              <a:spcBef>
                <a:spcPts val="0"/>
              </a:spcBef>
              <a:buNone/>
            </a:pPr>
            <a:endParaRPr lang="en-US" sz="3600" i="1"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AB420058-D1F6-4A1B-85C3-A77CCCE94B19}"/>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986395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2EC6-1D69-4883-9935-D707FAFC6FC5}"/>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Easement v. a Profit</a:t>
            </a:r>
          </a:p>
        </p:txBody>
      </p:sp>
      <p:sp>
        <p:nvSpPr>
          <p:cNvPr id="3" name="Content Placeholder 2">
            <a:extLst>
              <a:ext uri="{FF2B5EF4-FFF2-40B4-BE49-F238E27FC236}">
                <a16:creationId xmlns:a16="http://schemas.microsoft.com/office/drawing/2014/main" id="{F6F3C835-1A5A-4A70-9282-186BBD7FEC49}"/>
              </a:ext>
            </a:extLst>
          </p:cNvPr>
          <p:cNvSpPr>
            <a:spLocks noGrp="1"/>
          </p:cNvSpPr>
          <p:nvPr>
            <p:ph idx="1"/>
          </p:nvPr>
        </p:nvSpPr>
        <p:spPr/>
        <p:txBody>
          <a:bodyPr>
            <a:normAutofit/>
          </a:bodyPr>
          <a:lstStyle/>
          <a:p>
            <a:pPr marL="0" marR="0" indent="0" algn="just">
              <a:spcBef>
                <a:spcPts val="0"/>
              </a:spcBef>
              <a:spcAft>
                <a:spcPts val="0"/>
              </a:spcAft>
              <a:buNone/>
            </a:pPr>
            <a:r>
              <a:rPr lang="en-US" i="0" dirty="0">
                <a:solidFill>
                  <a:srgbClr val="212121"/>
                </a:solidFill>
                <a:effectLst/>
                <a:latin typeface="Arial" panose="020B0604020202020204" pitchFamily="34" charset="0"/>
                <a:cs typeface="Arial" panose="020B0604020202020204" pitchFamily="34" charset="0"/>
              </a:rPr>
              <a:t>A profit à prendre -- in modern parlance, a profit -- “is an </a:t>
            </a:r>
            <a:r>
              <a:rPr lang="en-US" i="0" dirty="0">
                <a:solidFill>
                  <a:srgbClr val="252525"/>
                </a:solidFill>
                <a:effectLst/>
                <a:latin typeface="Arial" panose="020B0604020202020204" pitchFamily="34" charset="0"/>
                <a:cs typeface="Arial" panose="020B0604020202020204" pitchFamily="34" charset="0"/>
              </a:rPr>
              <a:t>easement</a:t>
            </a:r>
            <a:r>
              <a:rPr lang="en-US" i="0" dirty="0">
                <a:solidFill>
                  <a:srgbClr val="212121"/>
                </a:solidFill>
                <a:effectLst/>
                <a:latin typeface="Arial" panose="020B0604020202020204" pitchFamily="34" charset="0"/>
                <a:cs typeface="Arial" panose="020B0604020202020204" pitchFamily="34" charset="0"/>
              </a:rPr>
              <a:t> that confers the right to enter and remove timber, minerals, oil, gas, game, or other substances from land in the possession of another.” </a:t>
            </a:r>
            <a:r>
              <a:rPr lang="en-US" i="0" u="none" strike="noStrike" dirty="0">
                <a:solidFill>
                  <a:srgbClr val="145DA4"/>
                </a:solidFill>
                <a:effectLst/>
                <a:latin typeface="Arial" panose="020B0604020202020204" pitchFamily="34" charset="0"/>
                <a:cs typeface="Arial" panose="020B0604020202020204" pitchFamily="34" charset="0"/>
                <a:hlinkClick r:id="rId2"/>
              </a:rPr>
              <a:t>Restatement (Third) of Property: Servitudes § 1.2(2)(1998)</a:t>
            </a:r>
            <a:r>
              <a:rPr lang="en-US" i="0" dirty="0">
                <a:solidFill>
                  <a:srgbClr val="212121"/>
                </a:solidFill>
                <a:effectLst/>
                <a:latin typeface="Arial" panose="020B0604020202020204" pitchFamily="34" charset="0"/>
                <a:cs typeface="Arial" panose="020B0604020202020204" pitchFamily="34" charset="0"/>
              </a:rPr>
              <a:t> Thus, a profit is a type of </a:t>
            </a:r>
            <a:r>
              <a:rPr lang="en-US" i="0" dirty="0">
                <a:solidFill>
                  <a:srgbClr val="252525"/>
                </a:solidFill>
                <a:effectLst/>
                <a:latin typeface="Arial" panose="020B0604020202020204" pitchFamily="34" charset="0"/>
                <a:cs typeface="Arial" panose="020B0604020202020204" pitchFamily="34" charset="0"/>
              </a:rPr>
              <a:t>easement</a:t>
            </a:r>
            <a:r>
              <a:rPr lang="en-US" i="0" dirty="0">
                <a:solidFill>
                  <a:srgbClr val="212121"/>
                </a:solidFill>
                <a:effectLst/>
                <a:latin typeface="Arial" panose="020B0604020202020204" pitchFamily="34" charset="0"/>
                <a:cs typeface="Arial" panose="020B0604020202020204" pitchFamily="34" charset="0"/>
              </a:rPr>
              <a:t>. </a:t>
            </a:r>
            <a:r>
              <a:rPr lang="en-US" dirty="0">
                <a:solidFill>
                  <a:srgbClr val="145DA4"/>
                </a:solidFill>
                <a:effectLst/>
                <a:latin typeface="Arial" panose="020B0604020202020204" pitchFamily="34" charset="0"/>
                <a:ea typeface="Times New Roman" panose="02020603050405020304" pitchFamily="18" charset="0"/>
                <a:cs typeface="Arial" panose="020B0604020202020204" pitchFamily="34" charset="0"/>
                <a:hlinkClick r:id="rId3"/>
              </a:rPr>
              <a:t>Lobato v. Taylor</a:t>
            </a:r>
            <a:r>
              <a:rPr lang="en-US" dirty="0">
                <a:solidFill>
                  <a:srgbClr val="145DA4"/>
                </a:solidFill>
                <a:effectLst/>
                <a:latin typeface="Arial" panose="020B0604020202020204" pitchFamily="34" charset="0"/>
                <a:ea typeface="Times New Roman" panose="02020603050405020304" pitchFamily="18" charset="0"/>
                <a:cs typeface="Arial" panose="020B0604020202020204" pitchFamily="34" charset="0"/>
              </a:rPr>
              <a:t>, </a:t>
            </a:r>
            <a:r>
              <a:rPr lang="en-US" dirty="0">
                <a:solidFill>
                  <a:srgbClr val="252525"/>
                </a:solidFill>
                <a:effectLst/>
                <a:latin typeface="Arial" panose="020B0604020202020204" pitchFamily="34" charset="0"/>
                <a:ea typeface="Times New Roman" panose="02020603050405020304" pitchFamily="18" charset="0"/>
                <a:cs typeface="Arial" panose="020B0604020202020204" pitchFamily="34" charset="0"/>
              </a:rPr>
              <a:t>271 P.3d 938 (Colo. 2002)</a:t>
            </a:r>
            <a:endParaRPr lang="en-US" dirty="0">
              <a:effectLst/>
              <a:latin typeface="Arial" panose="020B0604020202020204" pitchFamily="34" charset="0"/>
              <a:ea typeface="Calibri" panose="020F0502020204030204" pitchFamily="34" charset="0"/>
              <a:cs typeface="Arial" panose="020B0604020202020204" pitchFamily="34" charset="0"/>
            </a:endParaRPr>
          </a:p>
          <a:p>
            <a:pPr marL="0" marR="0" indent="0" algn="just">
              <a:spcBef>
                <a:spcPts val="0"/>
              </a:spcBef>
              <a:spcAft>
                <a:spcPts val="0"/>
              </a:spcAft>
              <a:buNone/>
            </a:pPr>
            <a:endParaRPr lang="en-US" dirty="0">
              <a:solidFill>
                <a:srgbClr val="212121"/>
              </a:solidFill>
              <a:latin typeface="Arial" panose="020B0604020202020204" pitchFamily="34" charset="0"/>
              <a:cs typeface="Arial" panose="020B0604020202020204" pitchFamily="34" charset="0"/>
            </a:endParaRPr>
          </a:p>
          <a:p>
            <a:pPr marL="0" indent="0" algn="just">
              <a:lnSpc>
                <a:spcPct val="100000"/>
              </a:lnSpc>
              <a:spcBef>
                <a:spcPts val="0"/>
              </a:spcBef>
              <a:buNone/>
            </a:pPr>
            <a:endParaRPr lang="en-US" sz="3600" i="1"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AB420058-D1F6-4A1B-85C3-A77CCCE94B19}"/>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13622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2EC6-1D69-4883-9935-D707FAFC6FC5}"/>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Affirmative and Negative Easements</a:t>
            </a:r>
          </a:p>
        </p:txBody>
      </p:sp>
      <p:sp>
        <p:nvSpPr>
          <p:cNvPr id="3" name="Content Placeholder 2">
            <a:extLst>
              <a:ext uri="{FF2B5EF4-FFF2-40B4-BE49-F238E27FC236}">
                <a16:creationId xmlns:a16="http://schemas.microsoft.com/office/drawing/2014/main" id="{F6F3C835-1A5A-4A70-9282-186BBD7FEC49}"/>
              </a:ext>
            </a:extLst>
          </p:cNvPr>
          <p:cNvSpPr>
            <a:spLocks noGrp="1"/>
          </p:cNvSpPr>
          <p:nvPr>
            <p:ph idx="1"/>
          </p:nvPr>
        </p:nvSpPr>
        <p:spPr/>
        <p:txBody>
          <a:bodyPr>
            <a:normAutofit/>
          </a:bodyPr>
          <a:lstStyle/>
          <a:p>
            <a:pPr marL="0" indent="0" algn="just">
              <a:buNone/>
            </a:pPr>
            <a:r>
              <a:rPr lang="en-US" b="0" i="0" dirty="0">
                <a:solidFill>
                  <a:srgbClr val="202122"/>
                </a:solidFill>
                <a:effectLst/>
                <a:latin typeface="Arial" panose="020B0604020202020204" pitchFamily="34" charset="0"/>
              </a:rPr>
              <a:t>An </a:t>
            </a:r>
            <a:r>
              <a:rPr lang="en-US" b="1" i="0" dirty="0">
                <a:solidFill>
                  <a:srgbClr val="202122"/>
                </a:solidFill>
                <a:effectLst/>
                <a:latin typeface="Arial" panose="020B0604020202020204" pitchFamily="34" charset="0"/>
              </a:rPr>
              <a:t>affirmative easement</a:t>
            </a:r>
            <a:r>
              <a:rPr lang="en-US" b="0" i="0" dirty="0">
                <a:solidFill>
                  <a:srgbClr val="202122"/>
                </a:solidFill>
                <a:effectLst/>
                <a:latin typeface="Arial" panose="020B0604020202020204" pitchFamily="34" charset="0"/>
              </a:rPr>
              <a:t> is the right to use another property for a specific purpose.</a:t>
            </a:r>
          </a:p>
          <a:p>
            <a:pPr marL="0" indent="0" algn="just">
              <a:buNone/>
            </a:pPr>
            <a:endParaRPr lang="en-US" dirty="0">
              <a:solidFill>
                <a:srgbClr val="202122"/>
              </a:solidFill>
              <a:latin typeface="Arial" panose="020B0604020202020204" pitchFamily="34" charset="0"/>
            </a:endParaRPr>
          </a:p>
          <a:p>
            <a:pPr marL="0" indent="0" algn="just">
              <a:buNone/>
            </a:pPr>
            <a:r>
              <a:rPr lang="en-US" b="0" i="0" dirty="0">
                <a:solidFill>
                  <a:srgbClr val="202122"/>
                </a:solidFill>
                <a:effectLst/>
                <a:latin typeface="Arial" panose="020B0604020202020204" pitchFamily="34" charset="0"/>
              </a:rPr>
              <a:t>A </a:t>
            </a:r>
            <a:r>
              <a:rPr lang="en-US" b="1" i="0" dirty="0">
                <a:solidFill>
                  <a:srgbClr val="202122"/>
                </a:solidFill>
                <a:effectLst/>
                <a:latin typeface="Arial" panose="020B0604020202020204" pitchFamily="34" charset="0"/>
              </a:rPr>
              <a:t>negative easement </a:t>
            </a:r>
            <a:r>
              <a:rPr lang="en-US" b="0" i="0" dirty="0">
                <a:solidFill>
                  <a:srgbClr val="202122"/>
                </a:solidFill>
                <a:effectLst/>
                <a:latin typeface="Arial" panose="020B0604020202020204" pitchFamily="34" charset="0"/>
              </a:rPr>
              <a:t>is the right to prevent another from performing an otherwise lawful activity on their own property.  (For example, an easement restricting a property owner from construction an addition that would block an adjacent owner’s view).</a:t>
            </a:r>
            <a:endParaRPr lang="en-US" i="1"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AB420058-D1F6-4A1B-85C3-A77CCCE94B19}"/>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398660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2EC6-1D69-4883-9935-D707FAFC6FC5}"/>
              </a:ext>
            </a:extLst>
          </p:cNvPr>
          <p:cNvSpPr>
            <a:spLocks noGrp="1"/>
          </p:cNvSpPr>
          <p:nvPr>
            <p:ph type="title"/>
          </p:nvPr>
        </p:nvSpPr>
        <p:spPr/>
        <p:txBody>
          <a:bodyPr>
            <a:normAutofit/>
          </a:bodyPr>
          <a:lstStyle/>
          <a:p>
            <a:pPr algn="ctr"/>
            <a:r>
              <a:rPr lang="en-US" sz="3600" b="1" dirty="0">
                <a:latin typeface="Arial" panose="020B0604020202020204" pitchFamily="34" charset="0"/>
                <a:cs typeface="Arial" panose="020B0604020202020204" pitchFamily="34" charset="0"/>
              </a:rPr>
              <a:t>Easement Appurtenant and </a:t>
            </a:r>
            <a:br>
              <a:rPr lang="en-US" sz="3600" b="1" dirty="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Easements in Gross</a:t>
            </a:r>
          </a:p>
        </p:txBody>
      </p:sp>
      <p:sp>
        <p:nvSpPr>
          <p:cNvPr id="3" name="Content Placeholder 2">
            <a:extLst>
              <a:ext uri="{FF2B5EF4-FFF2-40B4-BE49-F238E27FC236}">
                <a16:creationId xmlns:a16="http://schemas.microsoft.com/office/drawing/2014/main" id="{F6F3C835-1A5A-4A70-9282-186BBD7FEC49}"/>
              </a:ext>
            </a:extLst>
          </p:cNvPr>
          <p:cNvSpPr>
            <a:spLocks noGrp="1"/>
          </p:cNvSpPr>
          <p:nvPr>
            <p:ph idx="1"/>
          </p:nvPr>
        </p:nvSpPr>
        <p:spPr/>
        <p:txBody>
          <a:bodyPr>
            <a:noAutofit/>
          </a:bodyPr>
          <a:lstStyle/>
          <a:p>
            <a:pPr marL="0" indent="0" algn="just">
              <a:lnSpc>
                <a:spcPct val="100000"/>
              </a:lnSpc>
              <a:spcBef>
                <a:spcPts val="0"/>
              </a:spcBef>
              <a:buNone/>
            </a:pPr>
            <a:r>
              <a:rPr lang="en-US" sz="2400" i="0" dirty="0">
                <a:effectLst/>
                <a:latin typeface="Arial" panose="020B0604020202020204" pitchFamily="34" charset="0"/>
              </a:rPr>
              <a:t>An easement</a:t>
            </a:r>
            <a:r>
              <a:rPr lang="en-US" sz="2400" b="1" i="0" dirty="0">
                <a:effectLst/>
                <a:latin typeface="Arial" panose="020B0604020202020204" pitchFamily="34" charset="0"/>
              </a:rPr>
              <a:t> in gross </a:t>
            </a:r>
            <a:r>
              <a:rPr lang="en-US" sz="2400" i="0" dirty="0">
                <a:effectLst/>
                <a:latin typeface="Arial" panose="020B0604020202020204" pitchFamily="34" charset="0"/>
              </a:rPr>
              <a:t>does not belong to an individual by virtue of her ownership of land, but rather is a personal right to use another's property. </a:t>
            </a:r>
            <a:r>
              <a:rPr lang="en-US" sz="2400" i="1" u="none" strike="noStrike" dirty="0">
                <a:solidFill>
                  <a:srgbClr val="0563C1"/>
                </a:solidFill>
                <a:effectLst/>
                <a:latin typeface="Arial" panose="020B0604020202020204" pitchFamily="34" charset="0"/>
                <a:hlinkClick r:id="rId2">
                  <a:extLst>
                    <a:ext uri="{A12FA001-AC4F-418D-AE19-62706E023703}">
                      <ahyp:hlinkClr xmlns:ahyp="http://schemas.microsoft.com/office/drawing/2018/hyperlinkcolor" val="tx"/>
                    </a:ext>
                  </a:extLst>
                </a:hlinkClick>
              </a:rPr>
              <a:t>Lewitz v. Porath Family Trust,</a:t>
            </a:r>
            <a:r>
              <a:rPr lang="en-US" sz="2400" i="0" u="none" strike="noStrike" dirty="0">
                <a:effectLst/>
                <a:latin typeface="Arial" panose="020B0604020202020204" pitchFamily="34" charset="0"/>
                <a:hlinkClick r:id="rId2">
                  <a:extLst>
                    <a:ext uri="{A12FA001-AC4F-418D-AE19-62706E023703}">
                      <ahyp:hlinkClr xmlns:ahyp="http://schemas.microsoft.com/office/drawing/2018/hyperlinkcolor" val="tx"/>
                    </a:ext>
                  </a:extLst>
                </a:hlinkClick>
              </a:rPr>
              <a:t> 36 P.3d 120, 122 (Colo. App. 2001)</a:t>
            </a:r>
            <a:r>
              <a:rPr lang="en-US" sz="2400" i="0" dirty="0">
                <a:effectLst/>
                <a:latin typeface="Arial" panose="020B0604020202020204" pitchFamily="34" charset="0"/>
              </a:rPr>
              <a:t>. </a:t>
            </a:r>
          </a:p>
          <a:p>
            <a:pPr marL="0" indent="0" algn="just">
              <a:lnSpc>
                <a:spcPct val="100000"/>
              </a:lnSpc>
              <a:spcBef>
                <a:spcPts val="0"/>
              </a:spcBef>
              <a:buNone/>
            </a:pPr>
            <a:endParaRPr lang="en-US" sz="1000" dirty="0">
              <a:latin typeface="Arial" panose="020B0604020202020204" pitchFamily="34" charset="0"/>
            </a:endParaRPr>
          </a:p>
          <a:p>
            <a:pPr marL="0" indent="0" algn="just">
              <a:lnSpc>
                <a:spcPct val="100000"/>
              </a:lnSpc>
              <a:spcBef>
                <a:spcPts val="0"/>
              </a:spcBef>
              <a:buNone/>
            </a:pPr>
            <a:r>
              <a:rPr lang="en-US" sz="2400" i="0" dirty="0">
                <a:effectLst/>
                <a:latin typeface="Arial" panose="020B0604020202020204" pitchFamily="34" charset="0"/>
              </a:rPr>
              <a:t>An easement </a:t>
            </a:r>
            <a:r>
              <a:rPr lang="en-US" sz="2400" b="1" i="0" dirty="0">
                <a:effectLst/>
                <a:latin typeface="Arial" panose="020B0604020202020204" pitchFamily="34" charset="0"/>
              </a:rPr>
              <a:t>appurtenant</a:t>
            </a:r>
            <a:r>
              <a:rPr lang="en-US" sz="2400" i="0" dirty="0">
                <a:effectLst/>
                <a:latin typeface="Arial" panose="020B0604020202020204" pitchFamily="34" charset="0"/>
              </a:rPr>
              <a:t>, on the other hand, runs with the land. It is meant to benefit the property, or an owner by virtue of her property ownership.  </a:t>
            </a:r>
            <a:r>
              <a:rPr lang="en-US" sz="2400" b="0" i="0" dirty="0">
                <a:solidFill>
                  <a:srgbClr val="212121"/>
                </a:solidFill>
                <a:effectLst/>
                <a:latin typeface="Arial" panose="020B0604020202020204" pitchFamily="34" charset="0"/>
              </a:rPr>
              <a:t> </a:t>
            </a:r>
            <a:r>
              <a:rPr lang="en-US" sz="2400" b="0" i="1" u="none" strike="noStrike" dirty="0">
                <a:solidFill>
                  <a:srgbClr val="145DA4"/>
                </a:solidFill>
                <a:effectLst/>
                <a:latin typeface="Arial" panose="020B0604020202020204" pitchFamily="34" charset="0"/>
                <a:hlinkClick r:id="rId3"/>
              </a:rPr>
              <a:t>Lazy Dog Ranch v. Telluray Ranch Corp.,</a:t>
            </a:r>
            <a:r>
              <a:rPr lang="en-US" sz="2400" b="0" i="0" u="none" strike="noStrike" dirty="0">
                <a:solidFill>
                  <a:srgbClr val="145DA4"/>
                </a:solidFill>
                <a:effectLst/>
                <a:latin typeface="Arial" panose="020B0604020202020204" pitchFamily="34" charset="0"/>
                <a:hlinkClick r:id="rId3"/>
              </a:rPr>
              <a:t> 965 P.2d 1229, 1234 (Colo.1998)</a:t>
            </a:r>
            <a:r>
              <a:rPr lang="en-US" sz="2400" u="none" strike="noStrike" dirty="0">
                <a:solidFill>
                  <a:srgbClr val="212121"/>
                </a:solidFill>
                <a:latin typeface="Arial" panose="020B0604020202020204" pitchFamily="34" charset="0"/>
              </a:rPr>
              <a:t>.</a:t>
            </a:r>
            <a:endParaRPr lang="en-US" sz="2400" b="0" i="0" dirty="0">
              <a:solidFill>
                <a:srgbClr val="212121"/>
              </a:solidFill>
              <a:effectLst/>
              <a:latin typeface="Arial" panose="020B0604020202020204" pitchFamily="34" charset="0"/>
            </a:endParaRPr>
          </a:p>
          <a:p>
            <a:pPr marL="0" indent="0" algn="just">
              <a:lnSpc>
                <a:spcPct val="100000"/>
              </a:lnSpc>
              <a:spcBef>
                <a:spcPts val="0"/>
              </a:spcBef>
              <a:buNone/>
            </a:pPr>
            <a:endParaRPr lang="en-US" sz="1000" dirty="0">
              <a:solidFill>
                <a:srgbClr val="212121"/>
              </a:solidFill>
              <a:latin typeface="Arial" panose="020B0604020202020204" pitchFamily="34" charset="0"/>
            </a:endParaRPr>
          </a:p>
          <a:p>
            <a:pPr marL="0" indent="0" algn="just">
              <a:lnSpc>
                <a:spcPct val="100000"/>
              </a:lnSpc>
              <a:spcBef>
                <a:spcPts val="0"/>
              </a:spcBef>
              <a:buNone/>
            </a:pPr>
            <a:r>
              <a:rPr lang="en-US" sz="2400" i="0" dirty="0">
                <a:effectLst/>
                <a:latin typeface="Arial" panose="020B0604020202020204" pitchFamily="34" charset="0"/>
              </a:rPr>
              <a:t>An easement is presumed to be appurtenant, rather than in gross. </a:t>
            </a:r>
            <a:r>
              <a:rPr lang="en-US" sz="2400" i="1" u="none" strike="noStrike" dirty="0">
                <a:solidFill>
                  <a:srgbClr val="0563C1"/>
                </a:solidFill>
                <a:effectLst/>
                <a:latin typeface="Arial" panose="020B0604020202020204" pitchFamily="34" charset="0"/>
                <a:hlinkClick r:id="rId2">
                  <a:extLst>
                    <a:ext uri="{A12FA001-AC4F-418D-AE19-62706E023703}">
                      <ahyp:hlinkClr xmlns:ahyp="http://schemas.microsoft.com/office/drawing/2018/hyperlinkcolor" val="tx"/>
                    </a:ext>
                  </a:extLst>
                </a:hlinkClick>
              </a:rPr>
              <a:t>Lewitz v Porath Family Trust,</a:t>
            </a:r>
            <a:r>
              <a:rPr lang="en-US" sz="2400" i="0" u="none" strike="noStrike" dirty="0">
                <a:effectLst/>
                <a:latin typeface="Arial" panose="020B0604020202020204" pitchFamily="34" charset="0"/>
                <a:hlinkClick r:id="rId2">
                  <a:extLst>
                    <a:ext uri="{A12FA001-AC4F-418D-AE19-62706E023703}">
                      <ahyp:hlinkClr xmlns:ahyp="http://schemas.microsoft.com/office/drawing/2018/hyperlinkcolor" val="tx"/>
                    </a:ext>
                  </a:extLst>
                </a:hlinkClick>
              </a:rPr>
              <a:t> 36 P.3d at 120 (Colo. App. 2001);</a:t>
            </a:r>
            <a:r>
              <a:rPr lang="en-US" sz="2400" i="0" u="none" strike="noStrike" dirty="0">
                <a:effectLst/>
                <a:latin typeface="Arial" panose="020B0604020202020204" pitchFamily="34" charset="0"/>
              </a:rPr>
              <a:t> </a:t>
            </a:r>
            <a:r>
              <a:rPr lang="en-US" sz="2400" dirty="0">
                <a:solidFill>
                  <a:srgbClr val="145DA4"/>
                </a:solidFill>
                <a:latin typeface="Arial" panose="020B0604020202020204" pitchFamily="34" charset="0"/>
              </a:rPr>
              <a:t>Restatement (Third) of Property: Servitudes § 4.5(2). </a:t>
            </a:r>
            <a:endParaRPr lang="en-US" sz="2400" i="1"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AB420058-D1F6-4A1B-85C3-A77CCCE94B19}"/>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1666436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2EC6-1D69-4883-9935-D707FAFC6FC5}"/>
              </a:ext>
            </a:extLst>
          </p:cNvPr>
          <p:cNvSpPr>
            <a:spLocks noGrp="1"/>
          </p:cNvSpPr>
          <p:nvPr>
            <p:ph type="title"/>
          </p:nvPr>
        </p:nvSpPr>
        <p:spPr/>
        <p:txBody>
          <a:bodyPr>
            <a:normAutofit/>
          </a:bodyPr>
          <a:lstStyle/>
          <a:p>
            <a:pPr algn="ctr"/>
            <a:r>
              <a:rPr lang="en-US" dirty="0">
                <a:latin typeface="Arial" panose="020B0604020202020204" pitchFamily="34" charset="0"/>
                <a:cs typeface="Arial" panose="020B0604020202020204" pitchFamily="34" charset="0"/>
              </a:rPr>
              <a:t>Dominant and Servient Estates</a:t>
            </a:r>
          </a:p>
        </p:txBody>
      </p:sp>
      <p:sp>
        <p:nvSpPr>
          <p:cNvPr id="3" name="Content Placeholder 2">
            <a:extLst>
              <a:ext uri="{FF2B5EF4-FFF2-40B4-BE49-F238E27FC236}">
                <a16:creationId xmlns:a16="http://schemas.microsoft.com/office/drawing/2014/main" id="{F6F3C835-1A5A-4A70-9282-186BBD7FEC49}"/>
              </a:ext>
            </a:extLst>
          </p:cNvPr>
          <p:cNvSpPr>
            <a:spLocks noGrp="1"/>
          </p:cNvSpPr>
          <p:nvPr>
            <p:ph idx="1"/>
          </p:nvPr>
        </p:nvSpPr>
        <p:spPr/>
        <p:txBody>
          <a:bodyPr>
            <a:normAutofit fontScale="77500" lnSpcReduction="20000"/>
          </a:bodyPr>
          <a:lstStyle/>
          <a:p>
            <a:pPr marL="0" indent="0" algn="just">
              <a:lnSpc>
                <a:spcPct val="120000"/>
              </a:lnSpc>
              <a:spcBef>
                <a:spcPts val="0"/>
              </a:spcBef>
              <a:buNone/>
            </a:pPr>
            <a:r>
              <a:rPr lang="en-US" b="0" i="0" dirty="0">
                <a:solidFill>
                  <a:srgbClr val="212121"/>
                </a:solidFill>
                <a:effectLst/>
                <a:latin typeface="Arial" panose="020B0604020202020204" pitchFamily="34" charset="0"/>
              </a:rPr>
              <a:t>The property </a:t>
            </a:r>
            <a:r>
              <a:rPr lang="en-US" i="0" dirty="0">
                <a:solidFill>
                  <a:srgbClr val="252525"/>
                </a:solidFill>
                <a:effectLst/>
                <a:latin typeface="Arial" panose="020B0604020202020204" pitchFamily="34" charset="0"/>
              </a:rPr>
              <a:t>burdened</a:t>
            </a:r>
            <a:r>
              <a:rPr lang="en-US" i="0" dirty="0">
                <a:solidFill>
                  <a:srgbClr val="212121"/>
                </a:solidFill>
                <a:effectLst/>
                <a:latin typeface="Arial" panose="020B0604020202020204" pitchFamily="34" charset="0"/>
              </a:rPr>
              <a:t> </a:t>
            </a:r>
            <a:r>
              <a:rPr lang="en-US" b="0" i="0" dirty="0">
                <a:solidFill>
                  <a:srgbClr val="212121"/>
                </a:solidFill>
                <a:effectLst/>
                <a:latin typeface="Arial" panose="020B0604020202020204" pitchFamily="34" charset="0"/>
              </a:rPr>
              <a:t>by the easement is customarily known as the “</a:t>
            </a:r>
            <a:r>
              <a:rPr lang="en-US" b="1" i="0" dirty="0">
                <a:solidFill>
                  <a:srgbClr val="252525"/>
                </a:solidFill>
                <a:effectLst/>
                <a:latin typeface="Arial" panose="020B0604020202020204" pitchFamily="34" charset="0"/>
              </a:rPr>
              <a:t>servient</a:t>
            </a:r>
            <a:r>
              <a:rPr lang="en-US" b="0" i="0" dirty="0">
                <a:solidFill>
                  <a:srgbClr val="212121"/>
                </a:solidFill>
                <a:effectLst/>
                <a:latin typeface="Arial" panose="020B0604020202020204" pitchFamily="34" charset="0"/>
              </a:rPr>
              <a:t> </a:t>
            </a:r>
            <a:r>
              <a:rPr lang="en-US" b="1" i="0" dirty="0">
                <a:solidFill>
                  <a:srgbClr val="252525"/>
                </a:solidFill>
                <a:effectLst/>
                <a:latin typeface="Arial" panose="020B0604020202020204" pitchFamily="34" charset="0"/>
              </a:rPr>
              <a:t>estate</a:t>
            </a:r>
            <a:r>
              <a:rPr lang="en-US" b="0" i="0" dirty="0">
                <a:solidFill>
                  <a:srgbClr val="212121"/>
                </a:solidFill>
                <a:effectLst/>
                <a:latin typeface="Arial" panose="020B0604020202020204" pitchFamily="34" charset="0"/>
              </a:rPr>
              <a:t>,” while the property benefited by the easement is called the “</a:t>
            </a:r>
            <a:r>
              <a:rPr lang="en-US" b="1" i="0" dirty="0">
                <a:solidFill>
                  <a:srgbClr val="252525"/>
                </a:solidFill>
                <a:effectLst/>
                <a:latin typeface="Arial" panose="020B0604020202020204" pitchFamily="34" charset="0"/>
              </a:rPr>
              <a:t>dominant</a:t>
            </a:r>
            <a:r>
              <a:rPr lang="en-US" b="0" i="0" dirty="0">
                <a:solidFill>
                  <a:srgbClr val="212121"/>
                </a:solidFill>
                <a:effectLst/>
                <a:latin typeface="Arial" panose="020B0604020202020204" pitchFamily="34" charset="0"/>
              </a:rPr>
              <a:t> </a:t>
            </a:r>
            <a:r>
              <a:rPr lang="en-US" b="1" i="0" dirty="0">
                <a:solidFill>
                  <a:srgbClr val="252525"/>
                </a:solidFill>
                <a:effectLst/>
                <a:latin typeface="Arial" panose="020B0604020202020204" pitchFamily="34" charset="0"/>
              </a:rPr>
              <a:t>estate</a:t>
            </a:r>
            <a:r>
              <a:rPr lang="en-US" b="0" i="0" dirty="0">
                <a:solidFill>
                  <a:srgbClr val="212121"/>
                </a:solidFill>
                <a:effectLst/>
                <a:latin typeface="Arial" panose="020B0604020202020204" pitchFamily="34" charset="0"/>
              </a:rPr>
              <a:t>.” </a:t>
            </a:r>
            <a:r>
              <a:rPr lang="en-US" b="0" i="1" u="none" strike="noStrike" dirty="0">
                <a:solidFill>
                  <a:srgbClr val="145DA4"/>
                </a:solidFill>
                <a:effectLst/>
                <a:latin typeface="Arial" panose="020B0604020202020204" pitchFamily="34" charset="0"/>
                <a:hlinkClick r:id="rId2"/>
              </a:rPr>
              <a:t>Bijou Irrig. Dist. v. Empire Club,</a:t>
            </a:r>
            <a:r>
              <a:rPr lang="en-US" b="0" i="0" u="none" strike="noStrike" dirty="0">
                <a:solidFill>
                  <a:srgbClr val="145DA4"/>
                </a:solidFill>
                <a:effectLst/>
                <a:latin typeface="Arial" panose="020B0604020202020204" pitchFamily="34" charset="0"/>
                <a:hlinkClick r:id="rId2"/>
              </a:rPr>
              <a:t> 804 P.2d 175, 183 (Colo. 1991)</a:t>
            </a:r>
            <a:r>
              <a:rPr lang="en-US" b="0" i="0" dirty="0">
                <a:solidFill>
                  <a:srgbClr val="212121"/>
                </a:solidFill>
                <a:effectLst/>
                <a:latin typeface="Arial" panose="020B0604020202020204" pitchFamily="34" charset="0"/>
              </a:rPr>
              <a:t>.</a:t>
            </a:r>
            <a:r>
              <a:rPr lang="en-US" b="0" i="0" dirty="0">
                <a:solidFill>
                  <a:srgbClr val="202122"/>
                </a:solidFill>
                <a:effectLst/>
                <a:latin typeface="Arial" panose="020B0604020202020204" pitchFamily="34" charset="0"/>
              </a:rPr>
              <a:t> </a:t>
            </a:r>
          </a:p>
          <a:p>
            <a:pPr marL="0" indent="0" algn="just">
              <a:lnSpc>
                <a:spcPct val="120000"/>
              </a:lnSpc>
              <a:spcBef>
                <a:spcPts val="0"/>
              </a:spcBef>
              <a:buNone/>
            </a:pPr>
            <a:endParaRPr lang="en-US" dirty="0">
              <a:solidFill>
                <a:srgbClr val="202122"/>
              </a:solidFill>
              <a:latin typeface="Arial" panose="020B0604020202020204" pitchFamily="34" charset="0"/>
              <a:cs typeface="Arial" panose="020B0604020202020204" pitchFamily="34" charset="0"/>
            </a:endParaRPr>
          </a:p>
          <a:p>
            <a:pPr marL="0" indent="0" algn="just">
              <a:lnSpc>
                <a:spcPct val="120000"/>
              </a:lnSpc>
              <a:spcBef>
                <a:spcPts val="0"/>
              </a:spcBef>
              <a:buNone/>
            </a:pPr>
            <a:r>
              <a:rPr lang="en-US" b="0" i="0" dirty="0">
                <a:solidFill>
                  <a:srgbClr val="212121"/>
                </a:solidFill>
                <a:effectLst/>
                <a:latin typeface="Arial" panose="020B0604020202020204" pitchFamily="34" charset="0"/>
              </a:rPr>
              <a:t>The owner of the </a:t>
            </a:r>
            <a:r>
              <a:rPr lang="en-US" i="0" dirty="0">
                <a:solidFill>
                  <a:srgbClr val="252525"/>
                </a:solidFill>
                <a:effectLst/>
                <a:latin typeface="Arial" panose="020B0604020202020204" pitchFamily="34" charset="0"/>
              </a:rPr>
              <a:t>servient</a:t>
            </a:r>
            <a:r>
              <a:rPr lang="en-US" i="0" dirty="0">
                <a:solidFill>
                  <a:srgbClr val="212121"/>
                </a:solidFill>
                <a:effectLst/>
                <a:latin typeface="Arial" panose="020B0604020202020204" pitchFamily="34" charset="0"/>
              </a:rPr>
              <a:t> </a:t>
            </a:r>
            <a:r>
              <a:rPr lang="en-US" i="0" dirty="0">
                <a:solidFill>
                  <a:srgbClr val="252525"/>
                </a:solidFill>
                <a:effectLst/>
                <a:latin typeface="Arial" panose="020B0604020202020204" pitchFamily="34" charset="0"/>
              </a:rPr>
              <a:t>estate</a:t>
            </a:r>
            <a:r>
              <a:rPr lang="en-US" i="0" dirty="0">
                <a:solidFill>
                  <a:srgbClr val="212121"/>
                </a:solidFill>
                <a:effectLst/>
                <a:latin typeface="Arial" panose="020B0604020202020204" pitchFamily="34" charset="0"/>
              </a:rPr>
              <a:t> </a:t>
            </a:r>
            <a:r>
              <a:rPr lang="en-US" b="0" i="0" dirty="0">
                <a:solidFill>
                  <a:srgbClr val="212121"/>
                </a:solidFill>
                <a:effectLst/>
                <a:latin typeface="Arial" panose="020B0604020202020204" pitchFamily="34" charset="0"/>
              </a:rPr>
              <a:t>enjoys all the rights and benefits of proprietorship consistent with the </a:t>
            </a:r>
            <a:r>
              <a:rPr lang="en-US" i="0" dirty="0">
                <a:solidFill>
                  <a:srgbClr val="252525"/>
                </a:solidFill>
                <a:effectLst/>
                <a:latin typeface="Arial" panose="020B0604020202020204" pitchFamily="34" charset="0"/>
              </a:rPr>
              <a:t>burden</a:t>
            </a:r>
            <a:r>
              <a:rPr lang="en-US" b="0" i="0" dirty="0">
                <a:solidFill>
                  <a:srgbClr val="212121"/>
                </a:solidFill>
                <a:effectLst/>
                <a:latin typeface="Arial" panose="020B0604020202020204" pitchFamily="34" charset="0"/>
              </a:rPr>
              <a:t> of the easement; while the rights of the owner of the </a:t>
            </a:r>
            <a:r>
              <a:rPr lang="en-US" i="0" dirty="0">
                <a:solidFill>
                  <a:srgbClr val="252525"/>
                </a:solidFill>
                <a:effectLst/>
                <a:latin typeface="Arial" panose="020B0604020202020204" pitchFamily="34" charset="0"/>
              </a:rPr>
              <a:t>dominant</a:t>
            </a:r>
            <a:r>
              <a:rPr lang="en-US" i="0" dirty="0">
                <a:solidFill>
                  <a:srgbClr val="212121"/>
                </a:solidFill>
                <a:effectLst/>
                <a:latin typeface="Arial" panose="020B0604020202020204" pitchFamily="34" charset="0"/>
              </a:rPr>
              <a:t> </a:t>
            </a:r>
            <a:r>
              <a:rPr lang="en-US" i="0" dirty="0">
                <a:solidFill>
                  <a:srgbClr val="252525"/>
                </a:solidFill>
                <a:effectLst/>
                <a:latin typeface="Arial" panose="020B0604020202020204" pitchFamily="34" charset="0"/>
              </a:rPr>
              <a:t>estate</a:t>
            </a:r>
            <a:r>
              <a:rPr lang="en-US" i="0" dirty="0">
                <a:solidFill>
                  <a:srgbClr val="212121"/>
                </a:solidFill>
                <a:effectLst/>
                <a:latin typeface="Arial" panose="020B0604020202020204" pitchFamily="34" charset="0"/>
              </a:rPr>
              <a:t> </a:t>
            </a:r>
            <a:r>
              <a:rPr lang="en-US" b="0" i="0" dirty="0">
                <a:solidFill>
                  <a:srgbClr val="212121"/>
                </a:solidFill>
                <a:effectLst/>
                <a:latin typeface="Arial" panose="020B0604020202020204" pitchFamily="34" charset="0"/>
              </a:rPr>
              <a:t>are limited to those connected with use of the easement. Id. </a:t>
            </a:r>
          </a:p>
          <a:p>
            <a:pPr marL="0" indent="0" algn="just">
              <a:lnSpc>
                <a:spcPct val="120000"/>
              </a:lnSpc>
              <a:spcBef>
                <a:spcPts val="0"/>
              </a:spcBef>
              <a:buNone/>
            </a:pPr>
            <a:endParaRPr lang="en-US" b="0" i="0" dirty="0">
              <a:solidFill>
                <a:srgbClr val="212121"/>
              </a:solidFill>
              <a:effectLst/>
              <a:latin typeface="Arial" panose="020B0604020202020204" pitchFamily="34" charset="0"/>
            </a:endParaRPr>
          </a:p>
          <a:p>
            <a:pPr marL="0" indent="0" algn="just">
              <a:lnSpc>
                <a:spcPct val="120000"/>
              </a:lnSpc>
              <a:spcBef>
                <a:spcPts val="0"/>
              </a:spcBef>
              <a:buNone/>
            </a:pPr>
            <a:r>
              <a:rPr lang="en-US" b="0" i="0" dirty="0">
                <a:solidFill>
                  <a:srgbClr val="212121"/>
                </a:solidFill>
                <a:effectLst/>
                <a:latin typeface="Arial" panose="020B0604020202020204" pitchFamily="34" charset="0"/>
              </a:rPr>
              <a:t>An easement in gross does not have a dominant estate, only a servient estate.  </a:t>
            </a:r>
            <a:r>
              <a:rPr lang="en-US" b="0" i="0" dirty="0">
                <a:solidFill>
                  <a:schemeClr val="accent1"/>
                </a:solidFill>
                <a:effectLst/>
                <a:latin typeface="Arial" panose="020B0604020202020204" pitchFamily="34" charset="0"/>
              </a:rPr>
              <a:t>Sinclair Transportation Co. v. Sandberg, 350 P.3d 924 (Colo. App. 2014).</a:t>
            </a:r>
            <a:endParaRPr lang="en-US" dirty="0">
              <a:solidFill>
                <a:schemeClr val="accent1"/>
              </a:solidFill>
              <a:latin typeface="Arial" panose="020B0604020202020204" pitchFamily="34" charset="0"/>
              <a:cs typeface="Arial" panose="020B0604020202020204" pitchFamily="34" charset="0"/>
            </a:endParaRPr>
          </a:p>
          <a:p>
            <a:pPr marL="0" indent="0" algn="just">
              <a:buNone/>
            </a:pPr>
            <a:endParaRPr lang="en-US" i="1"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AB420058-D1F6-4A1B-85C3-A77CCCE94B19}"/>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1068892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2EC6-1D69-4883-9935-D707FAFC6FC5}"/>
              </a:ext>
            </a:extLst>
          </p:cNvPr>
          <p:cNvSpPr>
            <a:spLocks noGrp="1"/>
          </p:cNvSpPr>
          <p:nvPr>
            <p:ph type="title"/>
          </p:nvPr>
        </p:nvSpPr>
        <p:spPr/>
        <p:txBody>
          <a:bodyPr>
            <a:normAutofit/>
          </a:bodyPr>
          <a:lstStyle/>
          <a:p>
            <a:pPr algn="ctr"/>
            <a:r>
              <a:rPr lang="en-US" sz="3600" b="1" dirty="0">
                <a:latin typeface="Arial" panose="020B0604020202020204" pitchFamily="34" charset="0"/>
                <a:cs typeface="Arial" panose="020B0604020202020204" pitchFamily="34" charset="0"/>
              </a:rPr>
              <a:t>Locating Existing Easements</a:t>
            </a:r>
          </a:p>
        </p:txBody>
      </p:sp>
      <p:sp>
        <p:nvSpPr>
          <p:cNvPr id="3" name="Content Placeholder 2">
            <a:extLst>
              <a:ext uri="{FF2B5EF4-FFF2-40B4-BE49-F238E27FC236}">
                <a16:creationId xmlns:a16="http://schemas.microsoft.com/office/drawing/2014/main" id="{F6F3C835-1A5A-4A70-9282-186BBD7FEC49}"/>
              </a:ext>
            </a:extLst>
          </p:cNvPr>
          <p:cNvSpPr>
            <a:spLocks noGrp="1"/>
          </p:cNvSpPr>
          <p:nvPr>
            <p:ph idx="1"/>
          </p:nvPr>
        </p:nvSpPr>
        <p:spPr/>
        <p:txBody>
          <a:bodyPr>
            <a:normAutofit fontScale="92500" lnSpcReduction="20000"/>
          </a:bodyPr>
          <a:lstStyle/>
          <a:p>
            <a:pPr algn="just"/>
            <a:r>
              <a:rPr lang="en-US" dirty="0">
                <a:latin typeface="Arial" panose="020B0604020202020204" pitchFamily="34" charset="0"/>
                <a:cs typeface="Arial" panose="020B0604020202020204" pitchFamily="34" charset="0"/>
              </a:rPr>
              <a:t>Title policies will list all recorded easements in the Schedule B(II) exceptions.  Most title companies now provide hyperlinks to the actual documents.</a:t>
            </a:r>
          </a:p>
          <a:p>
            <a:pPr marL="0" indent="0" algn="just">
              <a:buNone/>
            </a:pPr>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Recorded covenants, e.g., HOA covenants, etc.  These  should also be listed in the Schedule B(II).</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Subdivision plats, PUD’s, etc.  Easements in a plat are often listed in the Schedule B(II).</a:t>
            </a:r>
          </a:p>
          <a:p>
            <a:pPr marL="0" indent="0" algn="just">
              <a:buNone/>
            </a:pPr>
            <a:endParaRPr lang="en-US" b="1" dirty="0">
              <a:latin typeface="Arial" panose="020B0604020202020204" pitchFamily="34" charset="0"/>
              <a:cs typeface="Arial" panose="020B0604020202020204" pitchFamily="34" charset="0"/>
            </a:endParaRPr>
          </a:p>
          <a:p>
            <a:pPr marL="0" indent="0" algn="just">
              <a:buNone/>
            </a:pPr>
            <a:r>
              <a:rPr lang="en-US" b="1" dirty="0">
                <a:latin typeface="Arial" panose="020B0604020202020204" pitchFamily="34" charset="0"/>
                <a:cs typeface="Arial" panose="020B0604020202020204" pitchFamily="34" charset="0"/>
              </a:rPr>
              <a:t>An Ownership and Encumbrances Report (</a:t>
            </a:r>
            <a:r>
              <a:rPr lang="en-US" b="1" dirty="0" err="1">
                <a:latin typeface="Arial" panose="020B0604020202020204" pitchFamily="34" charset="0"/>
                <a:cs typeface="Arial" panose="020B0604020202020204" pitchFamily="34" charset="0"/>
              </a:rPr>
              <a:t>O&amp;E</a:t>
            </a:r>
            <a:r>
              <a:rPr lang="en-US" b="1" dirty="0">
                <a:latin typeface="Arial" panose="020B0604020202020204" pitchFamily="34" charset="0"/>
                <a:cs typeface="Arial" panose="020B0604020202020204" pitchFamily="34" charset="0"/>
              </a:rPr>
              <a:t>) will not reveal existing easements.</a:t>
            </a:r>
          </a:p>
        </p:txBody>
      </p:sp>
      <p:sp>
        <p:nvSpPr>
          <p:cNvPr id="4" name="Footer Placeholder 3">
            <a:extLst>
              <a:ext uri="{FF2B5EF4-FFF2-40B4-BE49-F238E27FC236}">
                <a16:creationId xmlns:a16="http://schemas.microsoft.com/office/drawing/2014/main" id="{AB420058-D1F6-4A1B-85C3-A77CCCE94B19}"/>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4105784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2EC6-1D69-4883-9935-D707FAFC6FC5}"/>
              </a:ext>
            </a:extLst>
          </p:cNvPr>
          <p:cNvSpPr>
            <a:spLocks noGrp="1"/>
          </p:cNvSpPr>
          <p:nvPr>
            <p:ph type="title"/>
          </p:nvPr>
        </p:nvSpPr>
        <p:spPr/>
        <p:txBody>
          <a:bodyPr>
            <a:normAutofit/>
          </a:bodyPr>
          <a:lstStyle/>
          <a:p>
            <a:pPr algn="ctr"/>
            <a:r>
              <a:rPr lang="en-US" sz="3600" b="1" dirty="0">
                <a:latin typeface="Arial" panose="020B0604020202020204" pitchFamily="34" charset="0"/>
                <a:cs typeface="Arial" panose="020B0604020202020204" pitchFamily="34" charset="0"/>
              </a:rPr>
              <a:t>Locating Existing Easements</a:t>
            </a:r>
          </a:p>
        </p:txBody>
      </p:sp>
      <p:sp>
        <p:nvSpPr>
          <p:cNvPr id="4" name="Footer Placeholder 3">
            <a:extLst>
              <a:ext uri="{FF2B5EF4-FFF2-40B4-BE49-F238E27FC236}">
                <a16:creationId xmlns:a16="http://schemas.microsoft.com/office/drawing/2014/main" id="{AB420058-D1F6-4A1B-85C3-A77CCCE94B19}"/>
              </a:ext>
            </a:extLst>
          </p:cNvPr>
          <p:cNvSpPr>
            <a:spLocks noGrp="1"/>
          </p:cNvSpPr>
          <p:nvPr>
            <p:ph type="ftr" sz="quarter" idx="11"/>
          </p:nvPr>
        </p:nvSpPr>
        <p:spPr/>
        <p:txBody>
          <a:bodyPr/>
          <a:lstStyle/>
          <a:p>
            <a:r>
              <a:rPr lang="en-US" dirty="0"/>
              <a:t>Copyright 2020 Mark Cohen, J.D., LL.M.</a:t>
            </a:r>
          </a:p>
        </p:txBody>
      </p:sp>
      <p:pic>
        <p:nvPicPr>
          <p:cNvPr id="14" name="Content Placeholder 13">
            <a:extLst>
              <a:ext uri="{FF2B5EF4-FFF2-40B4-BE49-F238E27FC236}">
                <a16:creationId xmlns:a16="http://schemas.microsoft.com/office/drawing/2014/main" id="{681BBA24-AED4-4B66-B987-AFC0E6BA7D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5170" y="1235710"/>
            <a:ext cx="6861660" cy="5120640"/>
          </a:xfrm>
        </p:spPr>
      </p:pic>
    </p:spTree>
    <p:extLst>
      <p:ext uri="{BB962C8B-B14F-4D97-AF65-F5344CB8AC3E}">
        <p14:creationId xmlns:p14="http://schemas.microsoft.com/office/powerpoint/2010/main" val="2718954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2EC6-1D69-4883-9935-D707FAFC6FC5}"/>
              </a:ext>
            </a:extLst>
          </p:cNvPr>
          <p:cNvSpPr>
            <a:spLocks noGrp="1"/>
          </p:cNvSpPr>
          <p:nvPr>
            <p:ph type="title"/>
          </p:nvPr>
        </p:nvSpPr>
        <p:spPr/>
        <p:txBody>
          <a:bodyPr>
            <a:normAutofit/>
          </a:bodyPr>
          <a:lstStyle/>
          <a:p>
            <a:pPr algn="ctr"/>
            <a:r>
              <a:rPr lang="en-US" sz="3600" b="1" dirty="0">
                <a:latin typeface="Arial" panose="020B0604020202020204" pitchFamily="34" charset="0"/>
                <a:cs typeface="Arial" panose="020B0604020202020204" pitchFamily="34" charset="0"/>
              </a:rPr>
              <a:t>Standard Title Policy Exceptions</a:t>
            </a:r>
          </a:p>
        </p:txBody>
      </p:sp>
      <p:pic>
        <p:nvPicPr>
          <p:cNvPr id="6" name="Content Placeholder 5">
            <a:extLst>
              <a:ext uri="{FF2B5EF4-FFF2-40B4-BE49-F238E27FC236}">
                <a16:creationId xmlns:a16="http://schemas.microsoft.com/office/drawing/2014/main" id="{D7ACC15C-F871-46E3-9E94-2EB8400CDC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0967" y="1418590"/>
            <a:ext cx="8220559" cy="4937760"/>
          </a:xfrm>
        </p:spPr>
      </p:pic>
      <p:sp>
        <p:nvSpPr>
          <p:cNvPr id="4" name="Footer Placeholder 3">
            <a:extLst>
              <a:ext uri="{FF2B5EF4-FFF2-40B4-BE49-F238E27FC236}">
                <a16:creationId xmlns:a16="http://schemas.microsoft.com/office/drawing/2014/main" id="{AB420058-D1F6-4A1B-85C3-A77CCCE94B19}"/>
              </a:ext>
            </a:extLst>
          </p:cNvPr>
          <p:cNvSpPr>
            <a:spLocks noGrp="1"/>
          </p:cNvSpPr>
          <p:nvPr>
            <p:ph type="ftr" sz="quarter" idx="11"/>
          </p:nvPr>
        </p:nvSpPr>
        <p:spPr/>
        <p:txBody>
          <a:bodyPr/>
          <a:lstStyle/>
          <a:p>
            <a:r>
              <a:rPr lang="en-US" dirty="0"/>
              <a:t>Copyright 2020 Mark Cohen, J.D., LL.M.</a:t>
            </a:r>
          </a:p>
        </p:txBody>
      </p:sp>
      <p:cxnSp>
        <p:nvCxnSpPr>
          <p:cNvPr id="8" name="Straight Arrow Connector 7">
            <a:extLst>
              <a:ext uri="{FF2B5EF4-FFF2-40B4-BE49-F238E27FC236}">
                <a16:creationId xmlns:a16="http://schemas.microsoft.com/office/drawing/2014/main" id="{0EAEE5A2-E051-4E15-888B-30DC37DD78FE}"/>
              </a:ext>
            </a:extLst>
          </p:cNvPr>
          <p:cNvCxnSpPr/>
          <p:nvPr/>
        </p:nvCxnSpPr>
        <p:spPr>
          <a:xfrm>
            <a:off x="718457" y="3249386"/>
            <a:ext cx="1412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4591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2EC6-1D69-4883-9935-D707FAFC6FC5}"/>
              </a:ext>
            </a:extLst>
          </p:cNvPr>
          <p:cNvSpPr>
            <a:spLocks noGrp="1"/>
          </p:cNvSpPr>
          <p:nvPr>
            <p:ph type="title"/>
          </p:nvPr>
        </p:nvSpPr>
        <p:spPr/>
        <p:txBody>
          <a:bodyPr/>
          <a:lstStyle/>
          <a:p>
            <a:pPr algn="ct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6F3C835-1A5A-4A70-9282-186BBD7FEC49}"/>
              </a:ext>
            </a:extLst>
          </p:cNvPr>
          <p:cNvSpPr>
            <a:spLocks noGrp="1"/>
          </p:cNvSpPr>
          <p:nvPr>
            <p:ph idx="1"/>
          </p:nvPr>
        </p:nvSpPr>
        <p:spPr/>
        <p:txBody>
          <a:bodyPr>
            <a:normAutofit/>
          </a:bodyPr>
          <a:lstStyle/>
          <a:p>
            <a:pPr marL="0" indent="0" algn="ctr">
              <a:buNone/>
            </a:pPr>
            <a:r>
              <a:rPr lang="en-US" sz="8000" b="1" i="0" dirty="0">
                <a:effectLst/>
                <a:latin typeface="Arial" panose="020B0604020202020204" pitchFamily="34" charset="0"/>
              </a:rPr>
              <a:t>EASEMENT </a:t>
            </a:r>
          </a:p>
          <a:p>
            <a:pPr marL="0" indent="0" algn="ctr">
              <a:buNone/>
            </a:pPr>
            <a:r>
              <a:rPr lang="en-US" sz="8000" b="1" i="0" dirty="0">
                <a:effectLst/>
                <a:latin typeface="Arial" panose="020B0604020202020204" pitchFamily="34" charset="0"/>
              </a:rPr>
              <a:t>TERMINOLOGY</a:t>
            </a:r>
          </a:p>
          <a:p>
            <a:pPr marL="0" indent="0" algn="just">
              <a:buNone/>
            </a:pPr>
            <a:endParaRPr lang="en-US" dirty="0">
              <a:solidFill>
                <a:schemeClr val="accent1"/>
              </a:solidFill>
              <a:latin typeface="Arial" panose="020B0604020202020204" pitchFamily="34" charset="0"/>
            </a:endParaRPr>
          </a:p>
          <a:p>
            <a:pPr marL="0" indent="0" algn="just">
              <a:buNone/>
            </a:pPr>
            <a:endParaRPr lang="en-US" i="0" dirty="0">
              <a:effectLst/>
              <a:latin typeface="Arial" panose="020B0604020202020204" pitchFamily="34" charset="0"/>
            </a:endParaRPr>
          </a:p>
          <a:p>
            <a:pPr marL="0" indent="0" algn="just">
              <a:buNone/>
            </a:pPr>
            <a:endParaRPr lang="en-US" dirty="0">
              <a:solidFill>
                <a:schemeClr val="accent1"/>
              </a:solidFill>
              <a:latin typeface="Arial" panose="020B0604020202020204" pitchFamily="34" charset="0"/>
              <a:cs typeface="Arial" panose="020B0604020202020204" pitchFamily="34" charset="0"/>
            </a:endParaRPr>
          </a:p>
          <a:p>
            <a:pPr marL="0" indent="0" algn="just">
              <a:buNone/>
            </a:pPr>
            <a:endParaRPr lang="en-US" dirty="0">
              <a:solidFill>
                <a:schemeClr val="accent1"/>
              </a:solidFill>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AB420058-D1F6-4A1B-85C3-A77CCCE94B19}"/>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1047855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2EC6-1D69-4883-9935-D707FAFC6FC5}"/>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Other Exceptions</a:t>
            </a:r>
          </a:p>
        </p:txBody>
      </p:sp>
      <p:pic>
        <p:nvPicPr>
          <p:cNvPr id="6" name="Content Placeholder 5">
            <a:extLst>
              <a:ext uri="{FF2B5EF4-FFF2-40B4-BE49-F238E27FC236}">
                <a16:creationId xmlns:a16="http://schemas.microsoft.com/office/drawing/2014/main" id="{75634F3A-A083-4809-A721-C88C3E4E9E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1662" y="1877219"/>
            <a:ext cx="8448675" cy="4248150"/>
          </a:xfrm>
        </p:spPr>
      </p:pic>
      <p:sp>
        <p:nvSpPr>
          <p:cNvPr id="4" name="Footer Placeholder 3">
            <a:extLst>
              <a:ext uri="{FF2B5EF4-FFF2-40B4-BE49-F238E27FC236}">
                <a16:creationId xmlns:a16="http://schemas.microsoft.com/office/drawing/2014/main" id="{AB420058-D1F6-4A1B-85C3-A77CCCE94B19}"/>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2054176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2EC6-1D69-4883-9935-D707FAFC6FC5}"/>
              </a:ext>
            </a:extLst>
          </p:cNvPr>
          <p:cNvSpPr>
            <a:spLocks noGrp="1"/>
          </p:cNvSpPr>
          <p:nvPr>
            <p:ph type="title"/>
          </p:nvPr>
        </p:nvSpPr>
        <p:spPr/>
        <p:txBody>
          <a:bodyPr/>
          <a:lstStyle/>
          <a:p>
            <a:pPr algn="ct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6F3C835-1A5A-4A70-9282-186BBD7FEC49}"/>
              </a:ext>
            </a:extLst>
          </p:cNvPr>
          <p:cNvSpPr>
            <a:spLocks noGrp="1"/>
          </p:cNvSpPr>
          <p:nvPr>
            <p:ph idx="1"/>
          </p:nvPr>
        </p:nvSpPr>
        <p:spPr/>
        <p:txBody>
          <a:bodyPr>
            <a:normAutofit/>
          </a:bodyPr>
          <a:lstStyle/>
          <a:p>
            <a:pPr marL="0" indent="0" algn="ctr">
              <a:buNone/>
            </a:pPr>
            <a:r>
              <a:rPr lang="en-US" sz="9600" dirty="0">
                <a:latin typeface="Arial" panose="020B0604020202020204" pitchFamily="34" charset="0"/>
                <a:cs typeface="Arial" panose="020B0604020202020204" pitchFamily="34" charset="0"/>
              </a:rPr>
              <a:t>Easement </a:t>
            </a:r>
          </a:p>
          <a:p>
            <a:pPr marL="0" indent="0" algn="ctr">
              <a:buNone/>
            </a:pPr>
            <a:r>
              <a:rPr lang="en-US" sz="9600" dirty="0">
                <a:latin typeface="Arial" panose="020B0604020202020204" pitchFamily="34" charset="0"/>
                <a:cs typeface="Arial" panose="020B0604020202020204" pitchFamily="34" charset="0"/>
              </a:rPr>
              <a:t>Purposes </a:t>
            </a:r>
            <a:endParaRPr lang="en-US" sz="9600" i="1"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AB420058-D1F6-4A1B-85C3-A77CCCE94B19}"/>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3497410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42969-3CB4-49CE-ABF4-F414450756EA}"/>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Purposes of Easements</a:t>
            </a:r>
          </a:p>
        </p:txBody>
      </p:sp>
      <p:sp>
        <p:nvSpPr>
          <p:cNvPr id="3" name="Content Placeholder 2">
            <a:extLst>
              <a:ext uri="{FF2B5EF4-FFF2-40B4-BE49-F238E27FC236}">
                <a16:creationId xmlns:a16="http://schemas.microsoft.com/office/drawing/2014/main" id="{819EC783-3102-49ED-9381-34124FF90B35}"/>
              </a:ext>
            </a:extLst>
          </p:cNvPr>
          <p:cNvSpPr>
            <a:spLocks noGrp="1"/>
          </p:cNvSpPr>
          <p:nvPr>
            <p:ph idx="1"/>
          </p:nvPr>
        </p:nvSpPr>
        <p:spPr/>
        <p:txBody>
          <a:bodyPr>
            <a:normAutofit lnSpcReduction="10000"/>
          </a:bodyPr>
          <a:lstStyle/>
          <a:p>
            <a:pPr marL="0" indent="0">
              <a:buNone/>
            </a:pPr>
            <a:r>
              <a:rPr lang="en-US" dirty="0"/>
              <a:t>Some Common Purposes of Easements:</a:t>
            </a:r>
          </a:p>
          <a:p>
            <a:pPr marL="0" indent="0">
              <a:buNone/>
            </a:pPr>
            <a:endParaRPr lang="en-US" sz="1000" dirty="0"/>
          </a:p>
          <a:p>
            <a:r>
              <a:rPr lang="en-US" dirty="0"/>
              <a:t>Access (ingress and egress)</a:t>
            </a:r>
          </a:p>
          <a:p>
            <a:r>
              <a:rPr lang="en-US" dirty="0"/>
              <a:t>Allow existing encroachments, e.g., structures, fences, retaining walls, trees, etc.</a:t>
            </a:r>
          </a:p>
          <a:p>
            <a:r>
              <a:rPr lang="en-US" dirty="0"/>
              <a:t>Utility easements</a:t>
            </a:r>
          </a:p>
          <a:p>
            <a:r>
              <a:rPr lang="en-US" dirty="0"/>
              <a:t>Easements for construction (usually for a fixed term)</a:t>
            </a:r>
          </a:p>
          <a:p>
            <a:r>
              <a:rPr lang="en-US" dirty="0"/>
              <a:t>Drainage easements</a:t>
            </a:r>
          </a:p>
          <a:p>
            <a:r>
              <a:rPr lang="en-US" dirty="0"/>
              <a:t>Easements for common areas (contained in covenants)</a:t>
            </a:r>
          </a:p>
          <a:p>
            <a:r>
              <a:rPr lang="en-US" dirty="0"/>
              <a:t>Negative easements (to preserve a view, for example)</a:t>
            </a:r>
          </a:p>
        </p:txBody>
      </p:sp>
      <p:sp>
        <p:nvSpPr>
          <p:cNvPr id="5" name="Footer Placeholder 4">
            <a:extLst>
              <a:ext uri="{FF2B5EF4-FFF2-40B4-BE49-F238E27FC236}">
                <a16:creationId xmlns:a16="http://schemas.microsoft.com/office/drawing/2014/main" id="{3262B038-DC79-4D35-9E2C-5841B1AF5395}"/>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2141781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2EC6-1D69-4883-9935-D707FAFC6FC5}"/>
              </a:ext>
            </a:extLst>
          </p:cNvPr>
          <p:cNvSpPr>
            <a:spLocks noGrp="1"/>
          </p:cNvSpPr>
          <p:nvPr>
            <p:ph type="title"/>
          </p:nvPr>
        </p:nvSpPr>
        <p:spPr/>
        <p:txBody>
          <a:bodyPr/>
          <a:lstStyle/>
          <a:p>
            <a:pPr algn="ct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6F3C835-1A5A-4A70-9282-186BBD7FEC49}"/>
              </a:ext>
            </a:extLst>
          </p:cNvPr>
          <p:cNvSpPr>
            <a:spLocks noGrp="1"/>
          </p:cNvSpPr>
          <p:nvPr>
            <p:ph idx="1"/>
          </p:nvPr>
        </p:nvSpPr>
        <p:spPr/>
        <p:txBody>
          <a:bodyPr>
            <a:normAutofit/>
          </a:bodyPr>
          <a:lstStyle/>
          <a:p>
            <a:pPr marL="0" indent="0" algn="ctr">
              <a:buNone/>
            </a:pPr>
            <a:r>
              <a:rPr lang="en-US" sz="9600" dirty="0">
                <a:latin typeface="Arial" panose="020B0604020202020204" pitchFamily="34" charset="0"/>
                <a:cs typeface="Arial" panose="020B0604020202020204" pitchFamily="34" charset="0"/>
              </a:rPr>
              <a:t>The Importance </a:t>
            </a:r>
          </a:p>
          <a:p>
            <a:pPr marL="0" indent="0" algn="ctr">
              <a:buNone/>
            </a:pPr>
            <a:r>
              <a:rPr lang="en-US" sz="9600" dirty="0">
                <a:latin typeface="Arial" panose="020B0604020202020204" pitchFamily="34" charset="0"/>
                <a:cs typeface="Arial" panose="020B0604020202020204" pitchFamily="34" charset="0"/>
              </a:rPr>
              <a:t>of Access</a:t>
            </a:r>
            <a:endParaRPr lang="en-US" sz="9600" i="1"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AB420058-D1F6-4A1B-85C3-A77CCCE94B19}"/>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2808148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5EA85-137B-41B1-ABA8-9BF5D5799979}"/>
              </a:ext>
            </a:extLst>
          </p:cNvPr>
          <p:cNvSpPr>
            <a:spLocks noGrp="1"/>
          </p:cNvSpPr>
          <p:nvPr>
            <p:ph type="title"/>
          </p:nvPr>
        </p:nvSpPr>
        <p:spPr/>
        <p:txBody>
          <a:bodyPr>
            <a:normAutofit fontScale="90000"/>
          </a:bodyPr>
          <a:lstStyle/>
          <a:p>
            <a:pPr algn="ctr"/>
            <a:r>
              <a:rPr lang="en-US" sz="2000" dirty="0">
                <a:latin typeface="Arial" panose="020B0604020202020204" pitchFamily="34" charset="0"/>
                <a:cs typeface="Arial" panose="020B0604020202020204" pitchFamily="34" charset="0"/>
              </a:rPr>
              <a:t>Typical Plat in a Municipal Subdivision</a:t>
            </a:r>
            <a:br>
              <a:rPr lang="en-US" sz="3200" dirty="0">
                <a:latin typeface="Arial" panose="020B0604020202020204" pitchFamily="34" charset="0"/>
                <a:cs typeface="Arial" panose="020B0604020202020204" pitchFamily="34" charset="0"/>
              </a:rPr>
            </a:br>
            <a:br>
              <a:rPr lang="en-US" sz="3200" dirty="0">
                <a:latin typeface="Arial" panose="020B0604020202020204" pitchFamily="34" charset="0"/>
                <a:cs typeface="Arial" panose="020B0604020202020204" pitchFamily="34" charset="0"/>
              </a:rPr>
            </a:br>
            <a:r>
              <a:rPr lang="en-US" sz="2700" dirty="0">
                <a:latin typeface="Arial" panose="020B0604020202020204" pitchFamily="34" charset="0"/>
                <a:cs typeface="Arial" panose="020B0604020202020204" pitchFamily="34" charset="0"/>
              </a:rPr>
              <a:t>Lot owners have direct access from a public road, </a:t>
            </a:r>
            <a:br>
              <a:rPr lang="en-US" sz="2700" dirty="0">
                <a:latin typeface="Arial" panose="020B0604020202020204" pitchFamily="34" charset="0"/>
                <a:cs typeface="Arial" panose="020B0604020202020204" pitchFamily="34" charset="0"/>
              </a:rPr>
            </a:br>
            <a:r>
              <a:rPr lang="en-US" sz="2700" dirty="0">
                <a:latin typeface="Arial" panose="020B0604020202020204" pitchFamily="34" charset="0"/>
                <a:cs typeface="Arial" panose="020B0604020202020204" pitchFamily="34" charset="0"/>
              </a:rPr>
              <a:t>so access is not an  issue.</a:t>
            </a:r>
          </a:p>
        </p:txBody>
      </p:sp>
      <p:pic>
        <p:nvPicPr>
          <p:cNvPr id="5" name="Content Placeholder 4">
            <a:extLst>
              <a:ext uri="{FF2B5EF4-FFF2-40B4-BE49-F238E27FC236}">
                <a16:creationId xmlns:a16="http://schemas.microsoft.com/office/drawing/2014/main" id="{8CEFB774-ED1F-491D-80E1-8310706E3BA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95108" y="1825625"/>
            <a:ext cx="5801784" cy="4351338"/>
          </a:xfrm>
        </p:spPr>
      </p:pic>
      <p:sp>
        <p:nvSpPr>
          <p:cNvPr id="6" name="Footer Placeholder 5">
            <a:extLst>
              <a:ext uri="{FF2B5EF4-FFF2-40B4-BE49-F238E27FC236}">
                <a16:creationId xmlns:a16="http://schemas.microsoft.com/office/drawing/2014/main" id="{811B58F4-947D-4EB3-A9C8-8B8A8A54D6DE}"/>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4789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F155E-7173-4382-B160-D563AE1F25D1}"/>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Mountain Property</a:t>
            </a:r>
          </a:p>
        </p:txBody>
      </p:sp>
      <p:pic>
        <p:nvPicPr>
          <p:cNvPr id="5" name="Content Placeholder 4">
            <a:extLst>
              <a:ext uri="{FF2B5EF4-FFF2-40B4-BE49-F238E27FC236}">
                <a16:creationId xmlns:a16="http://schemas.microsoft.com/office/drawing/2014/main" id="{9F40567F-10F2-467B-BEA8-61C3916E1E2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27343" y="1572783"/>
            <a:ext cx="6395227" cy="4663440"/>
          </a:xfrm>
        </p:spPr>
      </p:pic>
      <p:sp>
        <p:nvSpPr>
          <p:cNvPr id="7" name="Footer Placeholder 6">
            <a:extLst>
              <a:ext uri="{FF2B5EF4-FFF2-40B4-BE49-F238E27FC236}">
                <a16:creationId xmlns:a16="http://schemas.microsoft.com/office/drawing/2014/main" id="{1A8A1B89-E110-44B7-9490-161690175B8E}"/>
              </a:ext>
            </a:extLst>
          </p:cNvPr>
          <p:cNvSpPr>
            <a:spLocks noGrp="1"/>
          </p:cNvSpPr>
          <p:nvPr>
            <p:ph type="ftr" sz="quarter" idx="11"/>
          </p:nvPr>
        </p:nvSpPr>
        <p:spPr/>
        <p:txBody>
          <a:bodyPr/>
          <a:lstStyle/>
          <a:p>
            <a:r>
              <a:rPr lang="en-US" dirty="0"/>
              <a:t>Copyright 2020 Mark Cohen, J.D., LL.M.</a:t>
            </a:r>
          </a:p>
        </p:txBody>
      </p:sp>
      <p:pic>
        <p:nvPicPr>
          <p:cNvPr id="6" name="Content Placeholder 4">
            <a:extLst>
              <a:ext uri="{FF2B5EF4-FFF2-40B4-BE49-F238E27FC236}">
                <a16:creationId xmlns:a16="http://schemas.microsoft.com/office/drawing/2014/main" id="{53CDDFAF-AF41-43D2-A347-DC7EE19CEF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8776" y="1644968"/>
            <a:ext cx="6456524" cy="4754880"/>
          </a:xfrm>
          <a:prstGeom prst="rect">
            <a:avLst/>
          </a:prstGeom>
        </p:spPr>
      </p:pic>
      <p:cxnSp>
        <p:nvCxnSpPr>
          <p:cNvPr id="12" name="Straight Connector 11">
            <a:extLst>
              <a:ext uri="{FF2B5EF4-FFF2-40B4-BE49-F238E27FC236}">
                <a16:creationId xmlns:a16="http://schemas.microsoft.com/office/drawing/2014/main" id="{DA2E3579-4BA4-41DB-8560-AFF0BBBB3B63}"/>
              </a:ext>
            </a:extLst>
          </p:cNvPr>
          <p:cNvCxnSpPr/>
          <p:nvPr/>
        </p:nvCxnSpPr>
        <p:spPr>
          <a:xfrm flipV="1">
            <a:off x="7288696" y="4572000"/>
            <a:ext cx="1192695" cy="887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100C20-DE01-4A95-9B29-484B8203AA30}"/>
              </a:ext>
            </a:extLst>
          </p:cNvPr>
          <p:cNvCxnSpPr>
            <a:cxnSpLocks/>
          </p:cNvCxnSpPr>
          <p:nvPr/>
        </p:nvCxnSpPr>
        <p:spPr>
          <a:xfrm flipH="1" flipV="1">
            <a:off x="8153401" y="5035826"/>
            <a:ext cx="844825" cy="662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953BC6E-0A8D-4752-9A7A-2AE44EF36FDC}"/>
              </a:ext>
            </a:extLst>
          </p:cNvPr>
          <p:cNvSpPr txBox="1"/>
          <p:nvPr/>
        </p:nvSpPr>
        <p:spPr>
          <a:xfrm>
            <a:off x="8481391" y="5698435"/>
            <a:ext cx="2199861" cy="369332"/>
          </a:xfrm>
          <a:prstGeom prst="rect">
            <a:avLst/>
          </a:prstGeom>
          <a:noFill/>
        </p:spPr>
        <p:txBody>
          <a:bodyPr wrap="square" rtlCol="0">
            <a:spAutoFit/>
          </a:bodyPr>
          <a:lstStyle/>
          <a:p>
            <a:r>
              <a:rPr lang="en-US" dirty="0"/>
              <a:t>Easement for bridge</a:t>
            </a:r>
          </a:p>
        </p:txBody>
      </p:sp>
    </p:spTree>
    <p:extLst>
      <p:ext uri="{BB962C8B-B14F-4D97-AF65-F5344CB8AC3E}">
        <p14:creationId xmlns:p14="http://schemas.microsoft.com/office/powerpoint/2010/main" val="3984555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FCAB6-5DC7-4E0C-B396-CF599460C3CD}"/>
              </a:ext>
            </a:extLst>
          </p:cNvPr>
          <p:cNvSpPr>
            <a:spLocks noGrp="1"/>
          </p:cNvSpPr>
          <p:nvPr>
            <p:ph type="title"/>
          </p:nvPr>
        </p:nvSpPr>
        <p:spPr/>
        <p:txBody>
          <a:bodyPr>
            <a:normAutofit/>
          </a:bodyPr>
          <a:lstStyle/>
          <a:p>
            <a:pPr algn="ctr"/>
            <a:r>
              <a:rPr lang="en-US" dirty="0">
                <a:latin typeface="Arial" panose="020B0604020202020204" pitchFamily="34" charset="0"/>
                <a:cs typeface="Arial" panose="020B0604020202020204" pitchFamily="34" charset="0"/>
              </a:rPr>
              <a:t>Property May Not Be Accessible by Public Road</a:t>
            </a:r>
          </a:p>
        </p:txBody>
      </p:sp>
      <p:sp>
        <p:nvSpPr>
          <p:cNvPr id="3" name="Content Placeholder 2">
            <a:extLst>
              <a:ext uri="{FF2B5EF4-FFF2-40B4-BE49-F238E27FC236}">
                <a16:creationId xmlns:a16="http://schemas.microsoft.com/office/drawing/2014/main" id="{231BBE7B-87B8-4D95-95D1-C714CD0A850F}"/>
              </a:ext>
            </a:extLst>
          </p:cNvPr>
          <p:cNvSpPr>
            <a:spLocks noGrp="1"/>
          </p:cNvSpPr>
          <p:nvPr>
            <p:ph idx="1"/>
          </p:nvPr>
        </p:nvSpPr>
        <p:spPr/>
        <p:txBody>
          <a:bodyPr>
            <a:normAutofit fontScale="92500"/>
          </a:bodyPr>
          <a:lstStyle/>
          <a:p>
            <a:pPr marL="0" indent="0">
              <a:lnSpc>
                <a:spcPct val="100000"/>
              </a:lnSpc>
              <a:spcBef>
                <a:spcPts val="0"/>
              </a:spcBef>
              <a:buNone/>
            </a:pPr>
            <a:r>
              <a:rPr lang="en-US" sz="3200" dirty="0">
                <a:latin typeface="Arial" panose="020B0604020202020204" pitchFamily="34" charset="0"/>
                <a:cs typeface="Arial" panose="020B0604020202020204" pitchFamily="34" charset="0"/>
              </a:rPr>
              <a:t>Access is important for three reasons:</a:t>
            </a:r>
          </a:p>
          <a:p>
            <a:pPr marL="0" indent="0">
              <a:lnSpc>
                <a:spcPct val="100000"/>
              </a:lnSpc>
              <a:spcBef>
                <a:spcPts val="0"/>
              </a:spcBef>
              <a:buNone/>
            </a:pPr>
            <a:endParaRPr lang="en-US" sz="3200" dirty="0">
              <a:latin typeface="Arial" panose="020B0604020202020204" pitchFamily="34" charset="0"/>
              <a:cs typeface="Arial" panose="020B0604020202020204" pitchFamily="34" charset="0"/>
            </a:endParaRPr>
          </a:p>
          <a:p>
            <a:pPr algn="just">
              <a:lnSpc>
                <a:spcPct val="100000"/>
              </a:lnSpc>
              <a:spcBef>
                <a:spcPts val="0"/>
              </a:spcBef>
            </a:pPr>
            <a:r>
              <a:rPr lang="en-US" sz="3200" dirty="0">
                <a:latin typeface="Arial" panose="020B0604020202020204" pitchFamily="34" charset="0"/>
                <a:cs typeface="Arial" panose="020B0604020202020204" pitchFamily="34" charset="0"/>
              </a:rPr>
              <a:t>There is no point in owning a parcel if you can’t access it.</a:t>
            </a:r>
          </a:p>
          <a:p>
            <a:pPr marL="0" indent="0" algn="just">
              <a:lnSpc>
                <a:spcPct val="100000"/>
              </a:lnSpc>
              <a:spcBef>
                <a:spcPts val="0"/>
              </a:spcBef>
              <a:buNone/>
            </a:pPr>
            <a:endParaRPr lang="en-US" sz="3200" dirty="0">
              <a:latin typeface="Arial" panose="020B0604020202020204" pitchFamily="34" charset="0"/>
              <a:cs typeface="Arial" panose="020B0604020202020204" pitchFamily="34" charset="0"/>
            </a:endParaRPr>
          </a:p>
          <a:p>
            <a:pPr algn="just">
              <a:lnSpc>
                <a:spcPct val="100000"/>
              </a:lnSpc>
              <a:spcBef>
                <a:spcPts val="0"/>
              </a:spcBef>
            </a:pPr>
            <a:r>
              <a:rPr lang="en-US" sz="3200" dirty="0">
                <a:latin typeface="Arial" panose="020B0604020202020204" pitchFamily="34" charset="0"/>
                <a:cs typeface="Arial" panose="020B0604020202020204" pitchFamily="34" charset="0"/>
              </a:rPr>
              <a:t>Trespass is a crime (18-4-502 et. seq. C.R.S.) and is also actionable.</a:t>
            </a:r>
          </a:p>
          <a:p>
            <a:pPr marL="0" indent="0" algn="just">
              <a:lnSpc>
                <a:spcPct val="100000"/>
              </a:lnSpc>
              <a:spcBef>
                <a:spcPts val="0"/>
              </a:spcBef>
              <a:buNone/>
            </a:pPr>
            <a:endParaRPr lang="en-US" sz="3200" dirty="0">
              <a:latin typeface="Arial" panose="020B0604020202020204" pitchFamily="34" charset="0"/>
              <a:cs typeface="Arial" panose="020B0604020202020204" pitchFamily="34" charset="0"/>
            </a:endParaRPr>
          </a:p>
          <a:p>
            <a:pPr algn="just">
              <a:lnSpc>
                <a:spcPct val="100000"/>
              </a:lnSpc>
              <a:spcBef>
                <a:spcPts val="0"/>
              </a:spcBef>
            </a:pPr>
            <a:r>
              <a:rPr lang="en-US" sz="3200" dirty="0">
                <a:latin typeface="Arial" panose="020B0604020202020204" pitchFamily="34" charset="0"/>
                <a:cs typeface="Arial" panose="020B0604020202020204" pitchFamily="34" charset="0"/>
              </a:rPr>
              <a:t>The county or municipality will not issue a building permit if the owner does not have “legal access.”</a:t>
            </a:r>
          </a:p>
        </p:txBody>
      </p:sp>
      <p:sp>
        <p:nvSpPr>
          <p:cNvPr id="4" name="Footer Placeholder 3">
            <a:extLst>
              <a:ext uri="{FF2B5EF4-FFF2-40B4-BE49-F238E27FC236}">
                <a16:creationId xmlns:a16="http://schemas.microsoft.com/office/drawing/2014/main" id="{F9063D1C-FA85-46A3-B021-127EC2824ADC}"/>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4195740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168E-90C1-48ED-B979-2D29FED93D4B}"/>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Ways to Establish Access</a:t>
            </a:r>
          </a:p>
        </p:txBody>
      </p:sp>
      <p:sp>
        <p:nvSpPr>
          <p:cNvPr id="3" name="Content Placeholder 2">
            <a:extLst>
              <a:ext uri="{FF2B5EF4-FFF2-40B4-BE49-F238E27FC236}">
                <a16:creationId xmlns:a16="http://schemas.microsoft.com/office/drawing/2014/main" id="{E0B4CBCA-9DFB-4406-82EF-3C7DB187E66E}"/>
              </a:ext>
            </a:extLst>
          </p:cNvPr>
          <p:cNvSpPr>
            <a:spLocks noGrp="1"/>
          </p:cNvSpPr>
          <p:nvPr>
            <p:ph idx="1"/>
          </p:nvPr>
        </p:nvSpPr>
        <p:spPr/>
        <p:txBody>
          <a:bodyPr>
            <a:normAutofit fontScale="70000" lnSpcReduction="20000"/>
          </a:bodyPr>
          <a:lstStyle/>
          <a:p>
            <a:pPr algn="just">
              <a:lnSpc>
                <a:spcPct val="100000"/>
              </a:lnSpc>
              <a:spcBef>
                <a:spcPts val="0"/>
              </a:spcBef>
            </a:pPr>
            <a:r>
              <a:rPr lang="en-US" dirty="0">
                <a:latin typeface="Arial" panose="020B0604020202020204" pitchFamily="34" charset="0"/>
                <a:cs typeface="Arial" panose="020B0604020202020204" pitchFamily="34" charset="0"/>
              </a:rPr>
              <a:t>The property fronts a public road ( municipal street, county road, or state highway).</a:t>
            </a:r>
          </a:p>
          <a:p>
            <a:pPr marL="0" indent="0" algn="just">
              <a:lnSpc>
                <a:spcPct val="100000"/>
              </a:lnSpc>
              <a:spcBef>
                <a:spcPts val="0"/>
              </a:spcBef>
              <a:buNone/>
            </a:pPr>
            <a:endParaRPr lang="en-US" dirty="0">
              <a:latin typeface="Arial" panose="020B0604020202020204" pitchFamily="34" charset="0"/>
              <a:cs typeface="Arial" panose="020B0604020202020204" pitchFamily="34" charset="0"/>
            </a:endParaRPr>
          </a:p>
          <a:p>
            <a:pPr algn="just">
              <a:lnSpc>
                <a:spcPct val="100000"/>
              </a:lnSpc>
              <a:spcBef>
                <a:spcPts val="0"/>
              </a:spcBef>
            </a:pPr>
            <a:r>
              <a:rPr lang="en-US" dirty="0">
                <a:latin typeface="Arial" panose="020B0604020202020204" pitchFamily="34" charset="0"/>
                <a:cs typeface="Arial" panose="020B0604020202020204" pitchFamily="34" charset="0"/>
              </a:rPr>
              <a:t>The property is in a platted subdivision accepted by the county or municipality that dedicates an easement or right of way to owners over a road that leads to a public road.</a:t>
            </a:r>
          </a:p>
          <a:p>
            <a:pPr marL="0" indent="0" algn="just">
              <a:lnSpc>
                <a:spcPct val="100000"/>
              </a:lnSpc>
              <a:spcBef>
                <a:spcPts val="0"/>
              </a:spcBef>
              <a:buNone/>
            </a:pPr>
            <a:endParaRPr lang="en-US" dirty="0">
              <a:latin typeface="Arial" panose="020B0604020202020204" pitchFamily="34" charset="0"/>
              <a:cs typeface="Arial" panose="020B0604020202020204" pitchFamily="34" charset="0"/>
            </a:endParaRPr>
          </a:p>
          <a:p>
            <a:pPr algn="just">
              <a:lnSpc>
                <a:spcPct val="100000"/>
              </a:lnSpc>
              <a:spcBef>
                <a:spcPts val="0"/>
              </a:spcBef>
            </a:pPr>
            <a:r>
              <a:rPr lang="en-US" dirty="0">
                <a:latin typeface="Arial" panose="020B0604020202020204" pitchFamily="34" charset="0"/>
                <a:cs typeface="Arial" panose="020B0604020202020204" pitchFamily="34" charset="0"/>
              </a:rPr>
              <a:t>There is a recorded easement over a private road that leads to a public road. (An express easement).</a:t>
            </a:r>
          </a:p>
          <a:p>
            <a:pPr marL="0" indent="0" algn="just">
              <a:lnSpc>
                <a:spcPct val="100000"/>
              </a:lnSpc>
              <a:spcBef>
                <a:spcPts val="0"/>
              </a:spcBef>
              <a:buNone/>
            </a:pPr>
            <a:endParaRPr lang="en-US" dirty="0">
              <a:latin typeface="Arial" panose="020B0604020202020204" pitchFamily="34" charset="0"/>
              <a:cs typeface="Arial" panose="020B0604020202020204" pitchFamily="34" charset="0"/>
            </a:endParaRPr>
          </a:p>
          <a:p>
            <a:pPr algn="just">
              <a:lnSpc>
                <a:spcPct val="100000"/>
              </a:lnSpc>
              <a:spcBef>
                <a:spcPts val="0"/>
              </a:spcBef>
            </a:pPr>
            <a:r>
              <a:rPr lang="en-US" dirty="0">
                <a:latin typeface="Arial" panose="020B0604020202020204" pitchFamily="34" charset="0"/>
                <a:cs typeface="Arial" panose="020B0604020202020204" pitchFamily="34" charset="0"/>
              </a:rPr>
              <a:t>The owner or buyer purchases an express easement.</a:t>
            </a:r>
          </a:p>
          <a:p>
            <a:pPr marL="0" indent="0" algn="just">
              <a:lnSpc>
                <a:spcPct val="100000"/>
              </a:lnSpc>
              <a:spcBef>
                <a:spcPts val="0"/>
              </a:spcBef>
              <a:buNone/>
            </a:pPr>
            <a:endParaRPr lang="en-US" dirty="0">
              <a:latin typeface="Arial" panose="020B0604020202020204" pitchFamily="34" charset="0"/>
              <a:cs typeface="Arial" panose="020B0604020202020204" pitchFamily="34" charset="0"/>
            </a:endParaRPr>
          </a:p>
          <a:p>
            <a:pPr algn="just">
              <a:lnSpc>
                <a:spcPct val="100000"/>
              </a:lnSpc>
              <a:spcBef>
                <a:spcPts val="0"/>
              </a:spcBef>
            </a:pPr>
            <a:r>
              <a:rPr lang="en-US" dirty="0">
                <a:latin typeface="Arial" panose="020B0604020202020204" pitchFamily="34" charset="0"/>
                <a:cs typeface="Arial" panose="020B0604020202020204" pitchFamily="34" charset="0"/>
              </a:rPr>
              <a:t>Prescriptive easements and similar creatures (requires a lawsuit to obtain a decree that establishes the right).</a:t>
            </a:r>
          </a:p>
          <a:p>
            <a:pPr marL="0" indent="0" algn="just">
              <a:lnSpc>
                <a:spcPct val="100000"/>
              </a:lnSpc>
              <a:spcBef>
                <a:spcPts val="0"/>
              </a:spcBef>
              <a:buNone/>
            </a:pPr>
            <a:endParaRPr lang="en-US" dirty="0">
              <a:latin typeface="Arial" panose="020B0604020202020204" pitchFamily="34" charset="0"/>
              <a:cs typeface="Arial" panose="020B0604020202020204" pitchFamily="34" charset="0"/>
            </a:endParaRPr>
          </a:p>
          <a:p>
            <a:pPr algn="just">
              <a:lnSpc>
                <a:spcPct val="100000"/>
              </a:lnSpc>
              <a:spcBef>
                <a:spcPts val="0"/>
              </a:spcBef>
            </a:pPr>
            <a:r>
              <a:rPr lang="en-US" dirty="0">
                <a:latin typeface="Arial" panose="020B0604020202020204" pitchFamily="34" charset="0"/>
                <a:cs typeface="Arial" panose="020B0604020202020204" pitchFamily="34" charset="0"/>
              </a:rPr>
              <a:t>A license. (May not be sufficient to obtain a building permit).</a:t>
            </a:r>
          </a:p>
          <a:p>
            <a:pPr marL="0" indent="0" algn="just">
              <a:lnSpc>
                <a:spcPct val="100000"/>
              </a:lnSpc>
              <a:spcBef>
                <a:spcPts val="0"/>
              </a:spcBef>
              <a:buNone/>
            </a:pPr>
            <a:endParaRPr lang="en-US"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4A526EA6-EFB8-4781-8CCB-2694779131DE}"/>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503717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168E-90C1-48ED-B979-2D29FED93D4B}"/>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Easements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(other than express easements)</a:t>
            </a:r>
          </a:p>
        </p:txBody>
      </p:sp>
      <p:sp>
        <p:nvSpPr>
          <p:cNvPr id="3" name="Content Placeholder 2">
            <a:extLst>
              <a:ext uri="{FF2B5EF4-FFF2-40B4-BE49-F238E27FC236}">
                <a16:creationId xmlns:a16="http://schemas.microsoft.com/office/drawing/2014/main" id="{E0B4CBCA-9DFB-4406-82EF-3C7DB187E66E}"/>
              </a:ext>
            </a:extLst>
          </p:cNvPr>
          <p:cNvSpPr>
            <a:spLocks noGrp="1"/>
          </p:cNvSpPr>
          <p:nvPr>
            <p:ph idx="1"/>
          </p:nvPr>
        </p:nvSpPr>
        <p:spPr/>
        <p:txBody>
          <a:bodyPr>
            <a:normAutofit fontScale="92500" lnSpcReduction="20000"/>
          </a:bodyPr>
          <a:lstStyle/>
          <a:p>
            <a:pPr>
              <a:lnSpc>
                <a:spcPct val="100000"/>
              </a:lnSpc>
              <a:spcBef>
                <a:spcPts val="0"/>
              </a:spcBef>
            </a:pPr>
            <a:r>
              <a:rPr lang="en-US" dirty="0">
                <a:latin typeface="Arial" panose="020B0604020202020204" pitchFamily="34" charset="0"/>
                <a:cs typeface="Arial" panose="020B0604020202020204" pitchFamily="34" charset="0"/>
              </a:rPr>
              <a:t>Easements by Necessity</a:t>
            </a:r>
          </a:p>
          <a:p>
            <a:pPr marL="0" indent="0">
              <a:lnSpc>
                <a:spcPct val="100000"/>
              </a:lnSpc>
              <a:spcBef>
                <a:spcPts val="0"/>
              </a:spcBef>
              <a:buNone/>
            </a:pPr>
            <a:endParaRPr lang="en-US" dirty="0">
              <a:latin typeface="Arial" panose="020B0604020202020204" pitchFamily="34" charset="0"/>
              <a:cs typeface="Arial" panose="020B0604020202020204" pitchFamily="34" charset="0"/>
            </a:endParaRPr>
          </a:p>
          <a:p>
            <a:pPr>
              <a:lnSpc>
                <a:spcPct val="100000"/>
              </a:lnSpc>
              <a:spcBef>
                <a:spcPts val="0"/>
              </a:spcBef>
            </a:pPr>
            <a:r>
              <a:rPr lang="en-US" dirty="0">
                <a:latin typeface="Arial" panose="020B0604020202020204" pitchFamily="34" charset="0"/>
                <a:cs typeface="Arial" panose="020B0604020202020204" pitchFamily="34" charset="0"/>
              </a:rPr>
              <a:t>Easements Implied by Pre-existing use</a:t>
            </a:r>
          </a:p>
          <a:p>
            <a:pPr marL="0" indent="0">
              <a:lnSpc>
                <a:spcPct val="100000"/>
              </a:lnSpc>
              <a:spcBef>
                <a:spcPts val="0"/>
              </a:spcBef>
              <a:buNone/>
            </a:pPr>
            <a:endParaRPr lang="en-US" dirty="0">
              <a:latin typeface="Arial" panose="020B0604020202020204" pitchFamily="34" charset="0"/>
              <a:cs typeface="Arial" panose="020B0604020202020204" pitchFamily="34" charset="0"/>
            </a:endParaRPr>
          </a:p>
          <a:p>
            <a:pPr>
              <a:lnSpc>
                <a:spcPct val="100000"/>
              </a:lnSpc>
              <a:spcBef>
                <a:spcPts val="0"/>
              </a:spcBef>
            </a:pPr>
            <a:r>
              <a:rPr lang="en-US" dirty="0">
                <a:latin typeface="Arial" panose="020B0604020202020204" pitchFamily="34" charset="0"/>
                <a:cs typeface="Arial" panose="020B0604020202020204" pitchFamily="34" charset="0"/>
              </a:rPr>
              <a:t>Prescriptive Easements</a:t>
            </a:r>
          </a:p>
          <a:p>
            <a:pPr marL="0" indent="0">
              <a:lnSpc>
                <a:spcPct val="100000"/>
              </a:lnSpc>
              <a:spcBef>
                <a:spcPts val="0"/>
              </a:spcBef>
              <a:buNone/>
            </a:pPr>
            <a:endParaRPr lang="en-US" dirty="0">
              <a:latin typeface="Arial" panose="020B0604020202020204" pitchFamily="34" charset="0"/>
              <a:cs typeface="Arial" panose="020B0604020202020204" pitchFamily="34" charset="0"/>
            </a:endParaRPr>
          </a:p>
          <a:p>
            <a:pPr>
              <a:lnSpc>
                <a:spcPct val="100000"/>
              </a:lnSpc>
              <a:spcBef>
                <a:spcPts val="0"/>
              </a:spcBef>
            </a:pPr>
            <a:r>
              <a:rPr lang="en-US" dirty="0">
                <a:latin typeface="Arial" panose="020B0604020202020204" pitchFamily="34" charset="0"/>
                <a:cs typeface="Arial" panose="020B0604020202020204" pitchFamily="34" charset="0"/>
              </a:rPr>
              <a:t>Easement by Estoppel</a:t>
            </a:r>
          </a:p>
          <a:p>
            <a:pPr marL="0" indent="0">
              <a:lnSpc>
                <a:spcPct val="100000"/>
              </a:lnSpc>
              <a:spcBef>
                <a:spcPts val="0"/>
              </a:spcBef>
              <a:buNone/>
            </a:pPr>
            <a:endParaRPr lang="en-US" dirty="0">
              <a:latin typeface="Arial" panose="020B0604020202020204" pitchFamily="34" charset="0"/>
              <a:cs typeface="Arial" panose="020B0604020202020204" pitchFamily="34" charset="0"/>
            </a:endParaRPr>
          </a:p>
          <a:p>
            <a:pPr>
              <a:lnSpc>
                <a:spcPct val="100000"/>
              </a:lnSpc>
              <a:spcBef>
                <a:spcPts val="0"/>
              </a:spcBef>
            </a:pPr>
            <a:r>
              <a:rPr lang="en-US" dirty="0">
                <a:latin typeface="Arial" panose="020B0604020202020204" pitchFamily="34" charset="0"/>
                <a:cs typeface="Arial" panose="020B0604020202020204" pitchFamily="34" charset="0"/>
              </a:rPr>
              <a:t>R.S. 2477 </a:t>
            </a:r>
          </a:p>
          <a:p>
            <a:pPr marL="0" indent="0">
              <a:lnSpc>
                <a:spcPct val="100000"/>
              </a:lnSpc>
              <a:spcBef>
                <a:spcPts val="0"/>
              </a:spcBef>
              <a:buNone/>
            </a:pPr>
            <a:endParaRPr lang="en-US" dirty="0">
              <a:latin typeface="Arial" panose="020B0604020202020204" pitchFamily="34" charset="0"/>
              <a:cs typeface="Arial" panose="020B0604020202020204" pitchFamily="34" charset="0"/>
            </a:endParaRPr>
          </a:p>
          <a:p>
            <a:pPr algn="just">
              <a:lnSpc>
                <a:spcPct val="100000"/>
              </a:lnSpc>
              <a:spcBef>
                <a:spcPts val="0"/>
              </a:spcBef>
            </a:pPr>
            <a:r>
              <a:rPr lang="en-US" dirty="0">
                <a:latin typeface="Arial" panose="020B0604020202020204" pitchFamily="34" charset="0"/>
                <a:cs typeface="Arial" panose="020B0604020202020204" pitchFamily="34" charset="0"/>
              </a:rPr>
              <a:t>Condemnation of a Way of Necessity Pursuant to the Colorado Constitution</a:t>
            </a:r>
          </a:p>
          <a:p>
            <a:pPr>
              <a:lnSpc>
                <a:spcPct val="100000"/>
              </a:lnSpc>
              <a:spcBef>
                <a:spcPts val="0"/>
              </a:spcBef>
            </a:pPr>
            <a:endParaRPr lang="en-US" dirty="0">
              <a:latin typeface="Arial" panose="020B0604020202020204" pitchFamily="34" charset="0"/>
              <a:cs typeface="Arial" panose="020B0604020202020204" pitchFamily="34" charset="0"/>
            </a:endParaRPr>
          </a:p>
          <a:p>
            <a:pPr marL="0" indent="0" algn="just">
              <a:lnSpc>
                <a:spcPct val="100000"/>
              </a:lnSpc>
              <a:spcBef>
                <a:spcPts val="0"/>
              </a:spcBef>
              <a:buNone/>
            </a:pPr>
            <a:endParaRPr lang="en-US"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4A526EA6-EFB8-4781-8CCB-2694779131DE}"/>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2413290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BCE29-C21C-4EDF-A3E6-79C4A300EE03}"/>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Easement by Way of Necessity</a:t>
            </a:r>
          </a:p>
        </p:txBody>
      </p:sp>
      <p:sp>
        <p:nvSpPr>
          <p:cNvPr id="3" name="Content Placeholder 2">
            <a:extLst>
              <a:ext uri="{FF2B5EF4-FFF2-40B4-BE49-F238E27FC236}">
                <a16:creationId xmlns:a16="http://schemas.microsoft.com/office/drawing/2014/main" id="{CBD89582-C790-46F3-8DE1-F2FE049F7D57}"/>
              </a:ext>
            </a:extLst>
          </p:cNvPr>
          <p:cNvSpPr>
            <a:spLocks noGrp="1"/>
          </p:cNvSpPr>
          <p:nvPr>
            <p:ph idx="1"/>
          </p:nvPr>
        </p:nvSpPr>
        <p:spPr/>
        <p:txBody>
          <a:bodyPr>
            <a:noAutofit/>
          </a:bodyPr>
          <a:lstStyle/>
          <a:p>
            <a:pPr marL="0" indent="0" algn="just">
              <a:lnSpc>
                <a:spcPct val="100000"/>
              </a:lnSpc>
              <a:spcBef>
                <a:spcPts val="0"/>
              </a:spcBef>
              <a:buNone/>
            </a:pPr>
            <a:r>
              <a:rPr lang="en-US" sz="2200" dirty="0">
                <a:latin typeface="Arial" panose="020B0604020202020204" pitchFamily="34" charset="0"/>
                <a:cs typeface="Arial" panose="020B0604020202020204" pitchFamily="34" charset="0"/>
              </a:rPr>
              <a:t>An implied way of necessity arises when the owner of a parcel of land conveys and grants part thereof to another, which leaves the remainder of the land without ingress or egress, except over the part conveyed.</a:t>
            </a:r>
            <a:r>
              <a:rPr lang="en-US" sz="2200" dirty="0"/>
              <a:t> </a:t>
            </a:r>
            <a:r>
              <a:rPr lang="en-US" sz="2200" dirty="0">
                <a:latin typeface="Arial" panose="020B0604020202020204" pitchFamily="34" charset="0"/>
                <a:cs typeface="Arial" panose="020B0604020202020204" pitchFamily="34" charset="0"/>
              </a:rPr>
              <a:t>There are three requirements:</a:t>
            </a:r>
          </a:p>
          <a:p>
            <a:pPr marL="0" indent="0" algn="just">
              <a:lnSpc>
                <a:spcPct val="100000"/>
              </a:lnSpc>
              <a:spcBef>
                <a:spcPts val="0"/>
              </a:spcBef>
              <a:buNone/>
            </a:pPr>
            <a:endParaRPr lang="en-US" sz="2200" dirty="0">
              <a:latin typeface="Arial" panose="020B0604020202020204" pitchFamily="34" charset="0"/>
              <a:cs typeface="Arial" panose="020B0604020202020204" pitchFamily="34" charset="0"/>
            </a:endParaRPr>
          </a:p>
          <a:p>
            <a:pPr algn="just">
              <a:lnSpc>
                <a:spcPct val="100000"/>
              </a:lnSpc>
              <a:spcBef>
                <a:spcPts val="0"/>
              </a:spcBef>
            </a:pPr>
            <a:r>
              <a:rPr lang="en-US" sz="2200" dirty="0">
                <a:latin typeface="Arial" panose="020B0604020202020204" pitchFamily="34" charset="0"/>
                <a:cs typeface="Arial" panose="020B0604020202020204" pitchFamily="34" charset="0"/>
              </a:rPr>
              <a:t>The first requires that the original ownership of the entire tract be held by a single grantor prior to a division thereof. </a:t>
            </a:r>
          </a:p>
          <a:p>
            <a:pPr marL="0" indent="0" algn="just">
              <a:lnSpc>
                <a:spcPct val="100000"/>
              </a:lnSpc>
              <a:spcBef>
                <a:spcPts val="0"/>
              </a:spcBef>
              <a:buNone/>
            </a:pPr>
            <a:endParaRPr lang="en-US" sz="2200" dirty="0">
              <a:latin typeface="Arial" panose="020B0604020202020204" pitchFamily="34" charset="0"/>
              <a:cs typeface="Arial" panose="020B0604020202020204" pitchFamily="34" charset="0"/>
            </a:endParaRPr>
          </a:p>
          <a:p>
            <a:pPr algn="just">
              <a:lnSpc>
                <a:spcPct val="100000"/>
              </a:lnSpc>
              <a:spcBef>
                <a:spcPts val="0"/>
              </a:spcBef>
            </a:pPr>
            <a:r>
              <a:rPr lang="en-US" sz="2200" dirty="0">
                <a:latin typeface="Arial" panose="020B0604020202020204" pitchFamily="34" charset="0"/>
                <a:cs typeface="Arial" panose="020B0604020202020204" pitchFamily="34" charset="0"/>
              </a:rPr>
              <a:t>The second requires that the necessity existed at the time of the severance. </a:t>
            </a:r>
          </a:p>
          <a:p>
            <a:pPr marL="0" indent="0" algn="just">
              <a:lnSpc>
                <a:spcPct val="100000"/>
              </a:lnSpc>
              <a:spcBef>
                <a:spcPts val="0"/>
              </a:spcBef>
              <a:buNone/>
            </a:pPr>
            <a:endParaRPr lang="en-US" sz="2200" dirty="0">
              <a:latin typeface="Arial" panose="020B0604020202020204" pitchFamily="34" charset="0"/>
              <a:cs typeface="Arial" panose="020B0604020202020204" pitchFamily="34" charset="0"/>
            </a:endParaRPr>
          </a:p>
          <a:p>
            <a:pPr algn="just">
              <a:lnSpc>
                <a:spcPct val="100000"/>
              </a:lnSpc>
              <a:spcBef>
                <a:spcPts val="0"/>
              </a:spcBef>
            </a:pPr>
            <a:r>
              <a:rPr lang="en-US" sz="2200" dirty="0">
                <a:latin typeface="Arial" panose="020B0604020202020204" pitchFamily="34" charset="0"/>
                <a:cs typeface="Arial" panose="020B0604020202020204" pitchFamily="34" charset="0"/>
              </a:rPr>
              <a:t>The third requirement is that the necessity for the particular right-of-way be great. </a:t>
            </a:r>
          </a:p>
          <a:p>
            <a:pPr marL="0" indent="0">
              <a:lnSpc>
                <a:spcPct val="100000"/>
              </a:lnSpc>
              <a:spcBef>
                <a:spcPts val="0"/>
              </a:spcBef>
              <a:buNone/>
            </a:pPr>
            <a:endParaRPr lang="en-US" sz="2200" dirty="0">
              <a:latin typeface="Arial" panose="020B0604020202020204" pitchFamily="34" charset="0"/>
              <a:cs typeface="Arial" panose="020B0604020202020204" pitchFamily="34" charset="0"/>
            </a:endParaRPr>
          </a:p>
          <a:p>
            <a:pPr marL="0" indent="0">
              <a:lnSpc>
                <a:spcPct val="100000"/>
              </a:lnSpc>
              <a:spcBef>
                <a:spcPts val="0"/>
              </a:spcBef>
              <a:buNone/>
            </a:pPr>
            <a:r>
              <a:rPr lang="en-US" sz="2200" i="1" dirty="0">
                <a:solidFill>
                  <a:schemeClr val="accent1"/>
                </a:solidFill>
                <a:latin typeface="Arial" panose="020B0604020202020204" pitchFamily="34" charset="0"/>
                <a:cs typeface="Arial" panose="020B0604020202020204" pitchFamily="34" charset="0"/>
              </a:rPr>
              <a:t>Wagner v. Fairlamb</a:t>
            </a:r>
            <a:r>
              <a:rPr lang="en-US" sz="2200" dirty="0">
                <a:solidFill>
                  <a:schemeClr val="accent1"/>
                </a:solidFill>
                <a:latin typeface="Arial" panose="020B0604020202020204" pitchFamily="34" charset="0"/>
                <a:cs typeface="Arial" panose="020B0604020202020204" pitchFamily="34" charset="0"/>
              </a:rPr>
              <a:t>, 379 P.2d 165 (Colo. 1963).</a:t>
            </a:r>
          </a:p>
        </p:txBody>
      </p:sp>
      <p:sp>
        <p:nvSpPr>
          <p:cNvPr id="4" name="Footer Placeholder 3">
            <a:extLst>
              <a:ext uri="{FF2B5EF4-FFF2-40B4-BE49-F238E27FC236}">
                <a16:creationId xmlns:a16="http://schemas.microsoft.com/office/drawing/2014/main" id="{DE1BA921-E166-4DE9-95F5-4339ABD9FE08}"/>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462428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2EC6-1D69-4883-9935-D707FAFC6FC5}"/>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Easement Terminology</a:t>
            </a:r>
          </a:p>
        </p:txBody>
      </p:sp>
      <p:sp>
        <p:nvSpPr>
          <p:cNvPr id="3" name="Content Placeholder 2">
            <a:extLst>
              <a:ext uri="{FF2B5EF4-FFF2-40B4-BE49-F238E27FC236}">
                <a16:creationId xmlns:a16="http://schemas.microsoft.com/office/drawing/2014/main" id="{F6F3C835-1A5A-4A70-9282-186BBD7FEC49}"/>
              </a:ext>
            </a:extLst>
          </p:cNvPr>
          <p:cNvSpPr>
            <a:spLocks noGrp="1"/>
          </p:cNvSpPr>
          <p:nvPr>
            <p:ph idx="1"/>
          </p:nvPr>
        </p:nvSpPr>
        <p:spPr/>
        <p:txBody>
          <a:bodyPr>
            <a:normAutofit/>
          </a:bodyPr>
          <a:lstStyle/>
          <a:p>
            <a:pPr marL="0" indent="0" algn="just">
              <a:buNone/>
            </a:pPr>
            <a:r>
              <a:rPr lang="en-US" dirty="0">
                <a:latin typeface="Arial" panose="020B0604020202020204" pitchFamily="34" charset="0"/>
                <a:cs typeface="Arial" panose="020B0604020202020204" pitchFamily="34" charset="0"/>
              </a:rPr>
              <a:t>Lawyers that don’t use proper terminology put themselves and their clients at risk.</a:t>
            </a:r>
          </a:p>
          <a:p>
            <a:pPr marL="0" indent="0" algn="just">
              <a:buNone/>
            </a:pPr>
            <a:r>
              <a:rPr lang="en-US" i="0" dirty="0">
                <a:solidFill>
                  <a:schemeClr val="accent1"/>
                </a:solidFill>
                <a:effectLst/>
                <a:latin typeface="Arial" panose="020B0604020202020204" pitchFamily="34" charset="0"/>
              </a:rPr>
              <a:t>“In the event the Real Estate purchase is closed, Seller grants to Buyer an </a:t>
            </a:r>
            <a:r>
              <a:rPr lang="en-US" b="1" i="0" dirty="0">
                <a:solidFill>
                  <a:schemeClr val="accent1"/>
                </a:solidFill>
                <a:effectLst/>
                <a:latin typeface="Arial" panose="020B0604020202020204" pitchFamily="34" charset="0"/>
              </a:rPr>
              <a:t>easement and/or license </a:t>
            </a:r>
            <a:r>
              <a:rPr lang="en-US" i="0" dirty="0">
                <a:solidFill>
                  <a:schemeClr val="accent1"/>
                </a:solidFill>
                <a:effectLst/>
                <a:latin typeface="Arial" panose="020B0604020202020204" pitchFamily="34" charset="0"/>
              </a:rPr>
              <a:t>to use the fields and wooded areas of Seller's remaining property for horse related activities including trail riding.”</a:t>
            </a:r>
          </a:p>
          <a:p>
            <a:pPr marL="0" indent="0" algn="just">
              <a:buNone/>
            </a:pPr>
            <a:r>
              <a:rPr lang="en-US" b="1" dirty="0">
                <a:latin typeface="Arial" panose="020B0604020202020204" pitchFamily="34" charset="0"/>
              </a:rPr>
              <a:t>Holding: </a:t>
            </a:r>
            <a:r>
              <a:rPr lang="en-US" dirty="0">
                <a:latin typeface="Arial" panose="020B0604020202020204" pitchFamily="34" charset="0"/>
              </a:rPr>
              <a:t>Ambiguity construed against the drafter, so the document was a license</a:t>
            </a:r>
            <a:r>
              <a:rPr lang="en-US" dirty="0">
                <a:latin typeface="Arial" panose="020B0604020202020204" pitchFamily="34" charset="0"/>
                <a:cs typeface="Arial" panose="020B0604020202020204" pitchFamily="34" charset="0"/>
              </a:rPr>
              <a:t>. </a:t>
            </a:r>
            <a:r>
              <a:rPr lang="en-US" i="1" dirty="0">
                <a:solidFill>
                  <a:schemeClr val="accent1"/>
                </a:solidFill>
                <a:latin typeface="Arial" panose="020B0604020202020204" pitchFamily="34" charset="0"/>
                <a:cs typeface="Arial" panose="020B0604020202020204" pitchFamily="34" charset="0"/>
              </a:rPr>
              <a:t>Christiansen v. Schuhart</a:t>
            </a:r>
            <a:r>
              <a:rPr lang="en-US" dirty="0">
                <a:solidFill>
                  <a:schemeClr val="accent1"/>
                </a:solidFill>
                <a:latin typeface="Arial" panose="020B0604020202020204" pitchFamily="34" charset="0"/>
                <a:cs typeface="Arial" panose="020B0604020202020204" pitchFamily="34" charset="0"/>
              </a:rPr>
              <a:t>, 9</a:t>
            </a:r>
            <a:r>
              <a:rPr lang="en-US" dirty="0">
                <a:solidFill>
                  <a:schemeClr val="accent1"/>
                </a:solidFill>
                <a:effectLst/>
                <a:latin typeface="Arial" panose="020B0604020202020204" pitchFamily="34" charset="0"/>
                <a:ea typeface="Calibri" panose="020F0502020204030204" pitchFamily="34" charset="0"/>
                <a:cs typeface="Arial" panose="020B0604020202020204" pitchFamily="34" charset="0"/>
              </a:rPr>
              <a:t>51 N.E.2d 107(Ohio. App. 2011)</a:t>
            </a:r>
          </a:p>
          <a:p>
            <a:pPr marL="0" indent="0" algn="just">
              <a:buNone/>
            </a:pPr>
            <a:endParaRPr lang="en-US" b="1" i="0" dirty="0">
              <a:effectLst/>
              <a:latin typeface="Arial" panose="020B0604020202020204" pitchFamily="34" charset="0"/>
            </a:endParaRPr>
          </a:p>
          <a:p>
            <a:pPr marL="0" indent="0" algn="just">
              <a:buNone/>
            </a:pPr>
            <a:endParaRPr lang="en-US" dirty="0">
              <a:solidFill>
                <a:schemeClr val="accent1"/>
              </a:solidFill>
              <a:latin typeface="Arial" panose="020B0604020202020204" pitchFamily="34" charset="0"/>
            </a:endParaRPr>
          </a:p>
          <a:p>
            <a:pPr marL="0" indent="0" algn="just">
              <a:buNone/>
            </a:pPr>
            <a:endParaRPr lang="en-US" i="0" dirty="0">
              <a:effectLst/>
              <a:latin typeface="Arial" panose="020B0604020202020204" pitchFamily="34" charset="0"/>
            </a:endParaRPr>
          </a:p>
          <a:p>
            <a:pPr marL="0" indent="0" algn="just">
              <a:buNone/>
            </a:pPr>
            <a:endParaRPr lang="en-US" dirty="0">
              <a:solidFill>
                <a:schemeClr val="accent1"/>
              </a:solidFill>
              <a:latin typeface="Arial" panose="020B0604020202020204" pitchFamily="34" charset="0"/>
              <a:cs typeface="Arial" panose="020B0604020202020204" pitchFamily="34" charset="0"/>
            </a:endParaRPr>
          </a:p>
          <a:p>
            <a:pPr marL="0" indent="0" algn="just">
              <a:buNone/>
            </a:pPr>
            <a:endParaRPr lang="en-US" dirty="0">
              <a:solidFill>
                <a:schemeClr val="accent1"/>
              </a:solidFill>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AB420058-D1F6-4A1B-85C3-A77CCCE94B19}"/>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15622188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F155E-7173-4382-B160-D563AE1F25D1}"/>
              </a:ext>
            </a:extLst>
          </p:cNvPr>
          <p:cNvSpPr>
            <a:spLocks noGrp="1"/>
          </p:cNvSpPr>
          <p:nvPr>
            <p:ph type="title"/>
          </p:nvPr>
        </p:nvSpPr>
        <p:spPr/>
        <p:txBody>
          <a:bodyPr>
            <a:normAutofit/>
          </a:bodyPr>
          <a:lstStyle/>
          <a:p>
            <a:pPr algn="just"/>
            <a:r>
              <a:rPr lang="en-US" sz="2000" dirty="0">
                <a:latin typeface="Arial" panose="020B0604020202020204" pitchFamily="34" charset="0"/>
                <a:cs typeface="Arial" panose="020B0604020202020204" pitchFamily="34" charset="0"/>
              </a:rPr>
              <a:t>Here, the owner of Lot 5 claimed an easement by necessity over the shared driveway, but there was no necessity since she also had an easement allowing her to building a bridge to access her property.</a:t>
            </a:r>
          </a:p>
        </p:txBody>
      </p:sp>
      <p:pic>
        <p:nvPicPr>
          <p:cNvPr id="5" name="Content Placeholder 4">
            <a:extLst>
              <a:ext uri="{FF2B5EF4-FFF2-40B4-BE49-F238E27FC236}">
                <a16:creationId xmlns:a16="http://schemas.microsoft.com/office/drawing/2014/main" id="{9F40567F-10F2-467B-BEA8-61C3916E1E2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27343" y="1572783"/>
            <a:ext cx="6395227" cy="4663440"/>
          </a:xfrm>
        </p:spPr>
      </p:pic>
      <p:sp>
        <p:nvSpPr>
          <p:cNvPr id="7" name="Footer Placeholder 6">
            <a:extLst>
              <a:ext uri="{FF2B5EF4-FFF2-40B4-BE49-F238E27FC236}">
                <a16:creationId xmlns:a16="http://schemas.microsoft.com/office/drawing/2014/main" id="{1A8A1B89-E110-44B7-9490-161690175B8E}"/>
              </a:ext>
            </a:extLst>
          </p:cNvPr>
          <p:cNvSpPr>
            <a:spLocks noGrp="1"/>
          </p:cNvSpPr>
          <p:nvPr>
            <p:ph type="ftr" sz="quarter" idx="11"/>
          </p:nvPr>
        </p:nvSpPr>
        <p:spPr/>
        <p:txBody>
          <a:bodyPr/>
          <a:lstStyle/>
          <a:p>
            <a:r>
              <a:rPr lang="en-US" dirty="0"/>
              <a:t>Copyright 2020 Mark Cohen, J.D., LL.M.</a:t>
            </a:r>
          </a:p>
        </p:txBody>
      </p:sp>
      <p:pic>
        <p:nvPicPr>
          <p:cNvPr id="6" name="Content Placeholder 4">
            <a:extLst>
              <a:ext uri="{FF2B5EF4-FFF2-40B4-BE49-F238E27FC236}">
                <a16:creationId xmlns:a16="http://schemas.microsoft.com/office/drawing/2014/main" id="{53CDDFAF-AF41-43D2-A347-DC7EE19CEF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7343" y="1601470"/>
            <a:ext cx="6456524" cy="4754880"/>
          </a:xfrm>
          <a:prstGeom prst="rect">
            <a:avLst/>
          </a:prstGeom>
        </p:spPr>
      </p:pic>
      <p:cxnSp>
        <p:nvCxnSpPr>
          <p:cNvPr id="12" name="Straight Connector 11">
            <a:extLst>
              <a:ext uri="{FF2B5EF4-FFF2-40B4-BE49-F238E27FC236}">
                <a16:creationId xmlns:a16="http://schemas.microsoft.com/office/drawing/2014/main" id="{DA2E3579-4BA4-41DB-8560-AFF0BBBB3B63}"/>
              </a:ext>
            </a:extLst>
          </p:cNvPr>
          <p:cNvCxnSpPr/>
          <p:nvPr/>
        </p:nvCxnSpPr>
        <p:spPr>
          <a:xfrm flipV="1">
            <a:off x="7288696" y="4572000"/>
            <a:ext cx="1192695" cy="887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100C20-DE01-4A95-9B29-484B8203AA30}"/>
              </a:ext>
            </a:extLst>
          </p:cNvPr>
          <p:cNvCxnSpPr>
            <a:cxnSpLocks/>
          </p:cNvCxnSpPr>
          <p:nvPr/>
        </p:nvCxnSpPr>
        <p:spPr>
          <a:xfrm flipH="1" flipV="1">
            <a:off x="8153401" y="5035826"/>
            <a:ext cx="844825" cy="662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953BC6E-0A8D-4752-9A7A-2AE44EF36FDC}"/>
              </a:ext>
            </a:extLst>
          </p:cNvPr>
          <p:cNvSpPr txBox="1"/>
          <p:nvPr/>
        </p:nvSpPr>
        <p:spPr>
          <a:xfrm>
            <a:off x="8481391" y="5698435"/>
            <a:ext cx="2199861" cy="369332"/>
          </a:xfrm>
          <a:prstGeom prst="rect">
            <a:avLst/>
          </a:prstGeom>
          <a:noFill/>
        </p:spPr>
        <p:txBody>
          <a:bodyPr wrap="square" rtlCol="0">
            <a:spAutoFit/>
          </a:bodyPr>
          <a:lstStyle/>
          <a:p>
            <a:r>
              <a:rPr lang="en-US" dirty="0"/>
              <a:t>Easement for bridge</a:t>
            </a:r>
          </a:p>
        </p:txBody>
      </p:sp>
    </p:spTree>
    <p:extLst>
      <p:ext uri="{BB962C8B-B14F-4D97-AF65-F5344CB8AC3E}">
        <p14:creationId xmlns:p14="http://schemas.microsoft.com/office/powerpoint/2010/main" val="2078771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A2B49-0824-4BD3-89DA-2ABE6590755E}"/>
              </a:ext>
            </a:extLst>
          </p:cNvPr>
          <p:cNvSpPr>
            <a:spLocks noGrp="1"/>
          </p:cNvSpPr>
          <p:nvPr>
            <p:ph type="title"/>
          </p:nvPr>
        </p:nvSpPr>
        <p:spPr/>
        <p:txBody>
          <a:bodyPr>
            <a:normAutofit/>
          </a:bodyPr>
          <a:lstStyle/>
          <a:p>
            <a:pPr algn="ctr"/>
            <a:r>
              <a:rPr lang="en-US" dirty="0">
                <a:latin typeface="Arial" panose="020B0604020202020204" pitchFamily="34" charset="0"/>
                <a:cs typeface="Arial" panose="020B0604020202020204" pitchFamily="34" charset="0"/>
              </a:rPr>
              <a:t>Easements by Pre-existing Use</a:t>
            </a:r>
            <a:br>
              <a:rPr lang="en-US"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Sometimes called “Easements Implied from Prior Use”</a:t>
            </a:r>
          </a:p>
        </p:txBody>
      </p:sp>
      <p:sp>
        <p:nvSpPr>
          <p:cNvPr id="3" name="Content Placeholder 2">
            <a:extLst>
              <a:ext uri="{FF2B5EF4-FFF2-40B4-BE49-F238E27FC236}">
                <a16:creationId xmlns:a16="http://schemas.microsoft.com/office/drawing/2014/main" id="{42ED8CED-451B-41F2-A0C8-B95659D2DB30}"/>
              </a:ext>
            </a:extLst>
          </p:cNvPr>
          <p:cNvSpPr>
            <a:spLocks noGrp="1"/>
          </p:cNvSpPr>
          <p:nvPr>
            <p:ph idx="1"/>
          </p:nvPr>
        </p:nvSpPr>
        <p:spPr/>
        <p:txBody>
          <a:bodyPr>
            <a:normAutofit lnSpcReduction="10000"/>
          </a:bodyPr>
          <a:lstStyle/>
          <a:p>
            <a:pPr marL="0" indent="0" algn="just">
              <a:lnSpc>
                <a:spcPct val="100000"/>
              </a:lnSpc>
              <a:spcBef>
                <a:spcPts val="0"/>
              </a:spcBef>
              <a:buNone/>
            </a:pPr>
            <a:r>
              <a:rPr lang="en-US" dirty="0">
                <a:latin typeface="Arial" panose="020B0604020202020204" pitchFamily="34" charset="0"/>
                <a:cs typeface="Arial" panose="020B0604020202020204" pitchFamily="34" charset="0"/>
              </a:rPr>
              <a:t>Four requirements must be met to establish an implied easement by pre-existing use: (1) unity and subsequent separation of title; (2) obvious benefit to the dominant tenement and a burden to the servient tenement which existed at the time of the conveyance; (3) evidence that the common owner used the premises in an altered condition long enough before the conveyance to show that the change was intended to be permanent; and (4) necessity for the easement. </a:t>
            </a:r>
          </a:p>
          <a:p>
            <a:pPr marL="0" indent="0">
              <a:lnSpc>
                <a:spcPct val="100000"/>
              </a:lnSpc>
              <a:spcBef>
                <a:spcPts val="0"/>
              </a:spcBef>
              <a:buNone/>
            </a:pPr>
            <a:endParaRPr lang="en-US" dirty="0">
              <a:latin typeface="Arial" panose="020B0604020202020204" pitchFamily="34" charset="0"/>
              <a:cs typeface="Arial" panose="020B0604020202020204" pitchFamily="34" charset="0"/>
            </a:endParaRPr>
          </a:p>
          <a:p>
            <a:pPr marL="0" indent="0">
              <a:lnSpc>
                <a:spcPct val="100000"/>
              </a:lnSpc>
              <a:spcBef>
                <a:spcPts val="0"/>
              </a:spcBef>
              <a:buNone/>
            </a:pPr>
            <a:r>
              <a:rPr lang="en-US" i="1" dirty="0">
                <a:solidFill>
                  <a:schemeClr val="accent1"/>
                </a:solidFill>
                <a:latin typeface="Arial" panose="020B0604020202020204" pitchFamily="34" charset="0"/>
                <a:cs typeface="Arial" panose="020B0604020202020204" pitchFamily="34" charset="0"/>
              </a:rPr>
              <a:t>Lee v. School District</a:t>
            </a:r>
            <a:r>
              <a:rPr lang="en-US" dirty="0">
                <a:solidFill>
                  <a:schemeClr val="accent1"/>
                </a:solidFill>
                <a:latin typeface="Arial" panose="020B0604020202020204" pitchFamily="34" charset="0"/>
                <a:cs typeface="Arial" panose="020B0604020202020204" pitchFamily="34" charset="0"/>
              </a:rPr>
              <a:t>, 435 P.2d 232 (Colo. 1967)</a:t>
            </a:r>
          </a:p>
        </p:txBody>
      </p:sp>
      <p:sp>
        <p:nvSpPr>
          <p:cNvPr id="4" name="Footer Placeholder 3">
            <a:extLst>
              <a:ext uri="{FF2B5EF4-FFF2-40B4-BE49-F238E27FC236}">
                <a16:creationId xmlns:a16="http://schemas.microsoft.com/office/drawing/2014/main" id="{2DE482C6-C748-4D32-A3C3-26F7B8BDE04E}"/>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69400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A2B49-0824-4BD3-89DA-2ABE6590755E}"/>
              </a:ext>
            </a:extLst>
          </p:cNvPr>
          <p:cNvSpPr>
            <a:spLocks noGrp="1"/>
          </p:cNvSpPr>
          <p:nvPr>
            <p:ph type="title"/>
          </p:nvPr>
        </p:nvSpPr>
        <p:spPr/>
        <p:txBody>
          <a:bodyPr>
            <a:normAutofit/>
          </a:bodyPr>
          <a:lstStyle/>
          <a:p>
            <a:pPr algn="ctr"/>
            <a:r>
              <a:rPr lang="en-US" dirty="0">
                <a:latin typeface="Arial" panose="020B0604020202020204" pitchFamily="34" charset="0"/>
                <a:cs typeface="Arial" panose="020B0604020202020204" pitchFamily="34" charset="0"/>
              </a:rPr>
              <a:t>Easements by Pre-existing Use</a:t>
            </a:r>
            <a:br>
              <a:rPr lang="en-US"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Sometimes called “Easements Implied from Prior Use”</a:t>
            </a:r>
          </a:p>
        </p:txBody>
      </p:sp>
      <p:sp>
        <p:nvSpPr>
          <p:cNvPr id="3" name="Content Placeholder 2">
            <a:extLst>
              <a:ext uri="{FF2B5EF4-FFF2-40B4-BE49-F238E27FC236}">
                <a16:creationId xmlns:a16="http://schemas.microsoft.com/office/drawing/2014/main" id="{42ED8CED-451B-41F2-A0C8-B95659D2DB30}"/>
              </a:ext>
            </a:extLst>
          </p:cNvPr>
          <p:cNvSpPr>
            <a:spLocks noGrp="1"/>
          </p:cNvSpPr>
          <p:nvPr>
            <p:ph idx="1"/>
          </p:nvPr>
        </p:nvSpPr>
        <p:spPr/>
        <p:txBody>
          <a:bodyPr>
            <a:normAutofit/>
          </a:bodyPr>
          <a:lstStyle/>
          <a:p>
            <a:pPr marR="0" indent="0" algn="just">
              <a:lnSpc>
                <a:spcPct val="100000"/>
              </a:lnSpc>
              <a:spcBef>
                <a:spcPts val="0"/>
              </a:spcBef>
              <a:spcAft>
                <a:spcPts val="0"/>
              </a:spcAft>
              <a:buNone/>
            </a:pPr>
            <a:r>
              <a:rPr lang="en-US" dirty="0">
                <a:solidFill>
                  <a:srgbClr val="373739"/>
                </a:solidFill>
                <a:effectLst/>
                <a:latin typeface="Arial" panose="020B0604020202020204" pitchFamily="34" charset="0"/>
                <a:ea typeface="Calibri" panose="020F0502020204030204" pitchFamily="34" charset="0"/>
                <a:cs typeface="Arial" panose="020B0604020202020204" pitchFamily="34" charset="0"/>
              </a:rPr>
              <a:t>While absolute physical impossibility of reaching the alleged dominant estate is not a requisite, an easement by implication is not sanctioned if available alternatives offering reasonable means of ingress and egress exist.  Strict necessity has been interpreted to mean the absence of a reasonably practical way to and from plaintiff's land that the plaintiff has a legally enforceable right to use.</a:t>
            </a:r>
            <a:r>
              <a:rPr lang="en-US" i="1" dirty="0">
                <a:solidFill>
                  <a:srgbClr val="373739"/>
                </a:solidFill>
                <a:effectLst/>
                <a:latin typeface="Arial" panose="020B0604020202020204" pitchFamily="34" charset="0"/>
                <a:ea typeface="Calibri" panose="020F0502020204030204" pitchFamily="34" charset="0"/>
                <a:cs typeface="Arial" panose="020B0604020202020204" pitchFamily="34" charset="0"/>
              </a:rPr>
              <a:t> </a:t>
            </a:r>
            <a:r>
              <a:rPr lang="en-US" i="1" dirty="0">
                <a:solidFill>
                  <a:schemeClr val="accent1"/>
                </a:solidFill>
                <a:effectLst/>
                <a:latin typeface="Arial" panose="020B0604020202020204" pitchFamily="34" charset="0"/>
                <a:ea typeface="Calibri" panose="020F0502020204030204" pitchFamily="34" charset="0"/>
                <a:cs typeface="Arial" panose="020B0604020202020204" pitchFamily="34" charset="0"/>
              </a:rPr>
              <a:t>Thompson v. Whinnery</a:t>
            </a:r>
            <a:r>
              <a:rPr lang="en-US" dirty="0">
                <a:solidFill>
                  <a:schemeClr val="accent1"/>
                </a:solidFill>
                <a:effectLst/>
                <a:latin typeface="Arial" panose="020B0604020202020204" pitchFamily="34" charset="0"/>
                <a:ea typeface="Calibri" panose="020F0502020204030204" pitchFamily="34" charset="0"/>
                <a:cs typeface="Arial" panose="020B0604020202020204" pitchFamily="34" charset="0"/>
              </a:rPr>
              <a:t>, 895 P.2d 537 (Colo. 1995).</a:t>
            </a:r>
          </a:p>
          <a:p>
            <a:pPr marL="0" marR="0" indent="0" algn="just">
              <a:spcBef>
                <a:spcPts val="0"/>
              </a:spcBef>
              <a:spcAft>
                <a:spcPts val="0"/>
              </a:spcAft>
              <a:buNone/>
            </a:pPr>
            <a:endParaRPr lang="en-US" dirty="0">
              <a:effectLst/>
              <a:latin typeface="Arial" panose="020B0604020202020204" pitchFamily="34" charset="0"/>
              <a:ea typeface="Calibri" panose="020F0502020204030204" pitchFamily="34" charset="0"/>
              <a:cs typeface="Arial" panose="020B0604020202020204" pitchFamily="34" charset="0"/>
            </a:endParaRPr>
          </a:p>
          <a:p>
            <a:pPr marL="0" indent="0" algn="just">
              <a:lnSpc>
                <a:spcPct val="100000"/>
              </a:lnSpc>
              <a:spcBef>
                <a:spcPts val="0"/>
              </a:spcBef>
              <a:buNone/>
            </a:pPr>
            <a:endParaRPr lang="en-US" dirty="0">
              <a:solidFill>
                <a:schemeClr val="accent1"/>
              </a:solidFill>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DE482C6-C748-4D32-A3C3-26F7B8BDE04E}"/>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230182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A2B49-0824-4BD3-89DA-2ABE6590755E}"/>
              </a:ext>
            </a:extLst>
          </p:cNvPr>
          <p:cNvSpPr>
            <a:spLocks noGrp="1"/>
          </p:cNvSpPr>
          <p:nvPr>
            <p:ph type="title"/>
          </p:nvPr>
        </p:nvSpPr>
        <p:spPr/>
        <p:txBody>
          <a:bodyPr>
            <a:normAutofit/>
          </a:bodyPr>
          <a:lstStyle/>
          <a:p>
            <a:pPr algn="ctr"/>
            <a:r>
              <a:rPr lang="en-US" dirty="0">
                <a:latin typeface="Arial" panose="020B0604020202020204" pitchFamily="34" charset="0"/>
                <a:cs typeface="Arial" panose="020B0604020202020204" pitchFamily="34" charset="0"/>
              </a:rPr>
              <a:t>Easements by Pre-existing Use v.</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Easement by Necessity</a:t>
            </a:r>
            <a:endParaRPr lang="en-US" sz="2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2ED8CED-451B-41F2-A0C8-B95659D2DB30}"/>
              </a:ext>
            </a:extLst>
          </p:cNvPr>
          <p:cNvSpPr>
            <a:spLocks noGrp="1"/>
          </p:cNvSpPr>
          <p:nvPr>
            <p:ph idx="1"/>
          </p:nvPr>
        </p:nvSpPr>
        <p:spPr/>
        <p:txBody>
          <a:bodyPr>
            <a:normAutofit fontScale="92500" lnSpcReduction="10000"/>
          </a:bodyPr>
          <a:lstStyle/>
          <a:p>
            <a:pPr marL="0" indent="0" algn="just">
              <a:lnSpc>
                <a:spcPct val="100000"/>
              </a:lnSpc>
              <a:spcBef>
                <a:spcPts val="0"/>
              </a:spcBef>
              <a:buNone/>
            </a:pPr>
            <a:r>
              <a:rPr lang="en-US" sz="2400" b="0" i="0" dirty="0">
                <a:solidFill>
                  <a:srgbClr val="212121"/>
                </a:solidFill>
                <a:effectLst/>
                <a:latin typeface="Arial" panose="020B0604020202020204" pitchFamily="34" charset="0"/>
              </a:rPr>
              <a:t>An easement by necessity does not require proof of the use of the premises by the common owner in their altered condition long enough before the conveyance to show that the change was intended to be permanent. </a:t>
            </a:r>
            <a:r>
              <a:rPr lang="en-US" sz="2400" i="1" dirty="0">
                <a:solidFill>
                  <a:schemeClr val="accent1"/>
                </a:solidFill>
                <a:latin typeface="Arial" panose="020B0604020202020204" pitchFamily="34" charset="0"/>
                <a:cs typeface="Arial" panose="020B0604020202020204" pitchFamily="34" charset="0"/>
              </a:rPr>
              <a:t>Wagner v. Fairlamb</a:t>
            </a:r>
            <a:r>
              <a:rPr lang="en-US" sz="2400" dirty="0">
                <a:solidFill>
                  <a:schemeClr val="accent1"/>
                </a:solidFill>
                <a:latin typeface="Arial" panose="020B0604020202020204" pitchFamily="34" charset="0"/>
                <a:cs typeface="Arial" panose="020B0604020202020204" pitchFamily="34" charset="0"/>
              </a:rPr>
              <a:t>, 379 P.2d 165 (Colo. 1963).</a:t>
            </a:r>
          </a:p>
          <a:p>
            <a:pPr marL="0" indent="0" algn="just">
              <a:lnSpc>
                <a:spcPct val="100000"/>
              </a:lnSpc>
              <a:spcBef>
                <a:spcPts val="0"/>
              </a:spcBef>
              <a:buNone/>
            </a:pPr>
            <a:endParaRPr lang="en-US" sz="2400" dirty="0">
              <a:solidFill>
                <a:schemeClr val="accent1"/>
              </a:solidFill>
              <a:latin typeface="Arial" panose="020B0604020202020204" pitchFamily="34" charset="0"/>
              <a:cs typeface="Arial" panose="020B0604020202020204" pitchFamily="34" charset="0"/>
            </a:endParaRPr>
          </a:p>
          <a:p>
            <a:pPr marL="0" indent="0" algn="just">
              <a:lnSpc>
                <a:spcPct val="100000"/>
              </a:lnSpc>
              <a:spcBef>
                <a:spcPts val="0"/>
              </a:spcBef>
              <a:buNone/>
            </a:pPr>
            <a:r>
              <a:rPr lang="en-US" sz="2400" dirty="0">
                <a:latin typeface="Arial" panose="020B0604020202020204" pitchFamily="34" charset="0"/>
                <a:cs typeface="Arial" panose="020B0604020202020204" pitchFamily="34" charset="0"/>
              </a:rPr>
              <a:t>An easement implied by preexisting use does not require proof that the necessity existed at the time of the severance, but only that that there was an obvious benefit to the dominant tenement and a burden to the servient tenement which existed at the time of the conveyance.</a:t>
            </a:r>
          </a:p>
          <a:p>
            <a:pPr marL="0" indent="0" algn="just">
              <a:lnSpc>
                <a:spcPct val="100000"/>
              </a:lnSpc>
              <a:spcBef>
                <a:spcPts val="0"/>
              </a:spcBef>
              <a:buNone/>
            </a:pPr>
            <a:endParaRPr lang="en-US" sz="2400" dirty="0">
              <a:latin typeface="Arial" panose="020B0604020202020204" pitchFamily="34" charset="0"/>
              <a:cs typeface="Arial" panose="020B0604020202020204" pitchFamily="34" charset="0"/>
            </a:endParaRPr>
          </a:p>
          <a:p>
            <a:pPr marL="0" indent="0" algn="just">
              <a:lnSpc>
                <a:spcPct val="100000"/>
              </a:lnSpc>
              <a:spcBef>
                <a:spcPts val="0"/>
              </a:spcBef>
              <a:buNone/>
            </a:pPr>
            <a:r>
              <a:rPr lang="en-US" sz="2400" b="1" dirty="0">
                <a:latin typeface="Arial" panose="020B0604020202020204" pitchFamily="34" charset="0"/>
                <a:cs typeface="Arial" panose="020B0604020202020204" pitchFamily="34" charset="0"/>
              </a:rPr>
              <a:t>Practice Tip: </a:t>
            </a:r>
            <a:r>
              <a:rPr lang="en-US" sz="2400" dirty="0">
                <a:latin typeface="Arial" panose="020B0604020202020204" pitchFamily="34" charset="0"/>
                <a:cs typeface="Arial" panose="020B0604020202020204" pitchFamily="34" charset="0"/>
              </a:rPr>
              <a:t>Though these two doctrines appear similar, a Complaint should plead them as separate causes of action.  </a:t>
            </a:r>
            <a:r>
              <a:rPr lang="en-US" sz="2400" i="1" dirty="0">
                <a:solidFill>
                  <a:schemeClr val="accent1"/>
                </a:solidFill>
                <a:latin typeface="Arial" panose="020B0604020202020204" pitchFamily="34" charset="0"/>
                <a:cs typeface="Arial" panose="020B0604020202020204" pitchFamily="34" charset="0"/>
              </a:rPr>
              <a:t>Wagner v. Fairlamb </a:t>
            </a:r>
            <a:r>
              <a:rPr lang="en-US" sz="2400" dirty="0">
                <a:latin typeface="Arial" panose="020B0604020202020204" pitchFamily="34" charset="0"/>
                <a:cs typeface="Arial" panose="020B0604020202020204" pitchFamily="34" charset="0"/>
              </a:rPr>
              <a:t>makes clear that they are different.</a:t>
            </a:r>
          </a:p>
          <a:p>
            <a:pPr marL="0" indent="0" algn="just">
              <a:lnSpc>
                <a:spcPct val="100000"/>
              </a:lnSpc>
              <a:spcBef>
                <a:spcPts val="0"/>
              </a:spcBef>
              <a:buNone/>
            </a:pPr>
            <a:endParaRPr lang="en-US" sz="2800" dirty="0">
              <a:latin typeface="Arial" panose="020B0604020202020204" pitchFamily="34" charset="0"/>
              <a:cs typeface="Arial" panose="020B0604020202020204" pitchFamily="34" charset="0"/>
            </a:endParaRPr>
          </a:p>
          <a:p>
            <a:pPr marL="0" indent="0" algn="just">
              <a:lnSpc>
                <a:spcPct val="100000"/>
              </a:lnSpc>
              <a:spcBef>
                <a:spcPts val="0"/>
              </a:spcBef>
              <a:buNone/>
            </a:pPr>
            <a:endParaRPr lang="en-US" sz="2800" dirty="0">
              <a:latin typeface="Arial" panose="020B0604020202020204" pitchFamily="34" charset="0"/>
              <a:cs typeface="Arial" panose="020B0604020202020204" pitchFamily="34" charset="0"/>
            </a:endParaRPr>
          </a:p>
          <a:p>
            <a:pPr marL="0" indent="0" algn="just">
              <a:lnSpc>
                <a:spcPct val="100000"/>
              </a:lnSpc>
              <a:spcBef>
                <a:spcPts val="0"/>
              </a:spcBef>
              <a:buNone/>
            </a:pPr>
            <a:endParaRPr lang="en-US" dirty="0">
              <a:solidFill>
                <a:schemeClr val="accent1"/>
              </a:solidFill>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DE482C6-C748-4D32-A3C3-26F7B8BDE04E}"/>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22244369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76FF5-1C50-4E8A-A68E-84EBC69E2F88}"/>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Prescriptive Easements</a:t>
            </a:r>
          </a:p>
        </p:txBody>
      </p:sp>
      <p:sp>
        <p:nvSpPr>
          <p:cNvPr id="3" name="Content Placeholder 2">
            <a:extLst>
              <a:ext uri="{FF2B5EF4-FFF2-40B4-BE49-F238E27FC236}">
                <a16:creationId xmlns:a16="http://schemas.microsoft.com/office/drawing/2014/main" id="{5355190F-1051-4482-84F3-9446C95EF911}"/>
              </a:ext>
            </a:extLst>
          </p:cNvPr>
          <p:cNvSpPr>
            <a:spLocks noGrp="1"/>
          </p:cNvSpPr>
          <p:nvPr>
            <p:ph idx="1"/>
          </p:nvPr>
        </p:nvSpPr>
        <p:spPr/>
        <p:txBody>
          <a:bodyPr>
            <a:normAutofit lnSpcReduction="10000"/>
          </a:bodyPr>
          <a:lstStyle/>
          <a:p>
            <a:pPr marL="0" indent="0" algn="just">
              <a:lnSpc>
                <a:spcPct val="100000"/>
              </a:lnSpc>
              <a:spcBef>
                <a:spcPts val="0"/>
              </a:spcBef>
              <a:buNone/>
            </a:pPr>
            <a:r>
              <a:rPr lang="en-US" sz="3600" dirty="0">
                <a:latin typeface="Arial" panose="020B0604020202020204" pitchFamily="34" charset="0"/>
                <a:cs typeface="Arial" panose="020B0604020202020204" pitchFamily="34" charset="0"/>
              </a:rPr>
              <a:t>An easement by prescription is established when the prescriptive use is: (1) open or notorious; (2) continued without effective interruption for the prescriptive period; and (3) the use was either (a) adverse or (b) pursuant to an attempted, but ineffective grant.  </a:t>
            </a:r>
          </a:p>
          <a:p>
            <a:pPr marL="0" indent="0" algn="just">
              <a:lnSpc>
                <a:spcPct val="100000"/>
              </a:lnSpc>
              <a:spcBef>
                <a:spcPts val="0"/>
              </a:spcBef>
              <a:buNone/>
            </a:pPr>
            <a:endParaRPr lang="en-US" sz="3600" dirty="0">
              <a:latin typeface="Arial" panose="020B0604020202020204" pitchFamily="34" charset="0"/>
              <a:cs typeface="Arial" panose="020B0604020202020204" pitchFamily="34" charset="0"/>
            </a:endParaRPr>
          </a:p>
          <a:p>
            <a:pPr marL="0" indent="0" algn="just">
              <a:lnSpc>
                <a:spcPct val="100000"/>
              </a:lnSpc>
              <a:spcBef>
                <a:spcPts val="0"/>
              </a:spcBef>
              <a:buNone/>
            </a:pPr>
            <a:r>
              <a:rPr lang="en-US" sz="3600" i="1" dirty="0">
                <a:solidFill>
                  <a:schemeClr val="accent1"/>
                </a:solidFill>
                <a:latin typeface="Arial" panose="020B0604020202020204" pitchFamily="34" charset="0"/>
                <a:cs typeface="Arial" panose="020B0604020202020204" pitchFamily="34" charset="0"/>
              </a:rPr>
              <a:t>Lobato v. Taylor</a:t>
            </a:r>
            <a:r>
              <a:rPr lang="en-US" sz="3600" dirty="0">
                <a:solidFill>
                  <a:schemeClr val="accent1"/>
                </a:solidFill>
                <a:latin typeface="Arial" panose="020B0604020202020204" pitchFamily="34" charset="0"/>
                <a:cs typeface="Arial" panose="020B0604020202020204" pitchFamily="34" charset="0"/>
              </a:rPr>
              <a:t>, 71 P.3d 938 (2002).</a:t>
            </a:r>
          </a:p>
          <a:p>
            <a:pPr marL="0" indent="0">
              <a:lnSpc>
                <a:spcPct val="100000"/>
              </a:lnSpc>
              <a:spcBef>
                <a:spcPts val="0"/>
              </a:spcBef>
              <a:buNone/>
            </a:pPr>
            <a:endParaRPr lang="en-US"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7D58D8AD-0D4E-4317-B942-E7FD6B6675D7}"/>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28072661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76FF5-1C50-4E8A-A68E-84EBC69E2F88}"/>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Prescriptive Easements</a:t>
            </a:r>
          </a:p>
        </p:txBody>
      </p:sp>
      <p:sp>
        <p:nvSpPr>
          <p:cNvPr id="3" name="Content Placeholder 2">
            <a:extLst>
              <a:ext uri="{FF2B5EF4-FFF2-40B4-BE49-F238E27FC236}">
                <a16:creationId xmlns:a16="http://schemas.microsoft.com/office/drawing/2014/main" id="{5355190F-1051-4482-84F3-9446C95EF911}"/>
              </a:ext>
            </a:extLst>
          </p:cNvPr>
          <p:cNvSpPr>
            <a:spLocks noGrp="1"/>
          </p:cNvSpPr>
          <p:nvPr>
            <p:ph idx="1"/>
          </p:nvPr>
        </p:nvSpPr>
        <p:spPr/>
        <p:txBody>
          <a:bodyPr>
            <a:normAutofit lnSpcReduction="10000"/>
          </a:bodyPr>
          <a:lstStyle/>
          <a:p>
            <a:pPr marL="0" indent="0" algn="just">
              <a:lnSpc>
                <a:spcPct val="100000"/>
              </a:lnSpc>
              <a:spcBef>
                <a:spcPts val="0"/>
              </a:spcBef>
              <a:buNone/>
            </a:pPr>
            <a:r>
              <a:rPr lang="en-US" dirty="0">
                <a:solidFill>
                  <a:schemeClr val="accent1"/>
                </a:solidFill>
                <a:latin typeface="Arial" panose="020B0604020202020204" pitchFamily="34" charset="0"/>
                <a:cs typeface="Arial" panose="020B0604020202020204" pitchFamily="34" charset="0"/>
              </a:rPr>
              <a:t>Section 38-41-101, C.R.S.</a:t>
            </a:r>
            <a:r>
              <a:rPr lang="en-US" dirty="0">
                <a:latin typeface="Arial" panose="020B0604020202020204" pitchFamily="34" charset="0"/>
                <a:cs typeface="Arial" panose="020B0604020202020204" pitchFamily="34" charset="0"/>
              </a:rPr>
              <a:t> establishes a prescriptive period of eighteen years.</a:t>
            </a:r>
          </a:p>
          <a:p>
            <a:pPr marL="0" indent="0" algn="just">
              <a:lnSpc>
                <a:spcPct val="100000"/>
              </a:lnSpc>
              <a:spcBef>
                <a:spcPts val="0"/>
              </a:spcBef>
              <a:buNone/>
            </a:pPr>
            <a:endParaRPr lang="en-US" dirty="0">
              <a:latin typeface="Arial" panose="020B0604020202020204" pitchFamily="34" charset="0"/>
              <a:cs typeface="Arial" panose="020B0604020202020204" pitchFamily="34" charset="0"/>
            </a:endParaRPr>
          </a:p>
          <a:p>
            <a:pPr marL="0" indent="0" algn="just">
              <a:lnSpc>
                <a:spcPct val="100000"/>
              </a:lnSpc>
              <a:spcBef>
                <a:spcPts val="0"/>
              </a:spcBef>
              <a:buNone/>
            </a:pPr>
            <a:r>
              <a:rPr lang="en-US" dirty="0">
                <a:latin typeface="Arial" panose="020B0604020202020204" pitchFamily="34" charset="0"/>
                <a:cs typeface="Arial" panose="020B0604020202020204" pitchFamily="34" charset="0"/>
              </a:rPr>
              <a:t>Under the statute, there is a difference between seeking a prescriptive easement and seeking fee title by prescription.  </a:t>
            </a:r>
          </a:p>
          <a:p>
            <a:pPr marL="0" indent="0" algn="just">
              <a:lnSpc>
                <a:spcPct val="100000"/>
              </a:lnSpc>
              <a:spcBef>
                <a:spcPts val="0"/>
              </a:spcBef>
              <a:buNone/>
            </a:pPr>
            <a:endParaRPr lang="en-US" dirty="0">
              <a:latin typeface="Arial" panose="020B0604020202020204" pitchFamily="34" charset="0"/>
              <a:cs typeface="Arial" panose="020B0604020202020204" pitchFamily="34" charset="0"/>
            </a:endParaRPr>
          </a:p>
          <a:p>
            <a:pPr marL="0" indent="0" algn="just">
              <a:lnSpc>
                <a:spcPct val="100000"/>
              </a:lnSpc>
              <a:spcBef>
                <a:spcPts val="0"/>
              </a:spcBef>
              <a:buNone/>
            </a:pPr>
            <a:r>
              <a:rPr lang="en-US" dirty="0">
                <a:latin typeface="Arial" panose="020B0604020202020204" pitchFamily="34" charset="0"/>
                <a:cs typeface="Arial" panose="020B0604020202020204" pitchFamily="34" charset="0"/>
              </a:rPr>
              <a:t>A litigant seeking a fee title by adverse possession must prove each element of the claim by clear and convincing evidence, AND also prove a good faith belief that </a:t>
            </a:r>
            <a:r>
              <a:rPr lang="en-US" b="0" i="0" dirty="0">
                <a:solidFill>
                  <a:srgbClr val="212121"/>
                </a:solidFill>
                <a:effectLst/>
                <a:latin typeface="Arial" panose="020B0604020202020204" pitchFamily="34" charset="0"/>
              </a:rPr>
              <a:t>the person in possession of the other property was the actual owner of the property.</a:t>
            </a:r>
            <a:endParaRPr lang="en-US"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7D58D8AD-0D4E-4317-B942-E7FD6B6675D7}"/>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28226714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76FF5-1C50-4E8A-A68E-84EBC69E2F88}"/>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Prescriptive Easements</a:t>
            </a:r>
          </a:p>
        </p:txBody>
      </p:sp>
      <p:sp>
        <p:nvSpPr>
          <p:cNvPr id="3" name="Content Placeholder 2">
            <a:extLst>
              <a:ext uri="{FF2B5EF4-FFF2-40B4-BE49-F238E27FC236}">
                <a16:creationId xmlns:a16="http://schemas.microsoft.com/office/drawing/2014/main" id="{5355190F-1051-4482-84F3-9446C95EF911}"/>
              </a:ext>
            </a:extLst>
          </p:cNvPr>
          <p:cNvSpPr>
            <a:spLocks noGrp="1"/>
          </p:cNvSpPr>
          <p:nvPr>
            <p:ph idx="1"/>
          </p:nvPr>
        </p:nvSpPr>
        <p:spPr/>
        <p:txBody>
          <a:bodyPr>
            <a:normAutofit/>
          </a:bodyPr>
          <a:lstStyle/>
          <a:p>
            <a:pPr marL="0" indent="0" algn="just">
              <a:lnSpc>
                <a:spcPct val="100000"/>
              </a:lnSpc>
              <a:spcBef>
                <a:spcPts val="0"/>
              </a:spcBef>
              <a:buNone/>
            </a:pPr>
            <a:r>
              <a:rPr lang="en-US" dirty="0">
                <a:latin typeface="Arial" panose="020B0604020202020204" pitchFamily="34" charset="0"/>
                <a:cs typeface="Arial" panose="020B0604020202020204" pitchFamily="34" charset="0"/>
              </a:rPr>
              <a:t>Permissive use is not adverse. </a:t>
            </a:r>
            <a:r>
              <a:rPr lang="en-US" i="1" dirty="0">
                <a:solidFill>
                  <a:schemeClr val="accent1"/>
                </a:solidFill>
                <a:latin typeface="Arial" panose="020B0604020202020204" pitchFamily="34" charset="0"/>
                <a:cs typeface="Arial" panose="020B0604020202020204" pitchFamily="34" charset="0"/>
              </a:rPr>
              <a:t>Brown v. Faatz</a:t>
            </a:r>
            <a:r>
              <a:rPr lang="en-US" dirty="0">
                <a:solidFill>
                  <a:schemeClr val="accent1"/>
                </a:solidFill>
                <a:latin typeface="Arial" panose="020B0604020202020204" pitchFamily="34" charset="0"/>
                <a:cs typeface="Arial" panose="020B0604020202020204" pitchFamily="34" charset="0"/>
              </a:rPr>
              <a:t>, 197 P.3d 245 (Colo. App. 2008).</a:t>
            </a:r>
          </a:p>
          <a:p>
            <a:pPr marL="0" indent="0" algn="just">
              <a:lnSpc>
                <a:spcPct val="100000"/>
              </a:lnSpc>
              <a:spcBef>
                <a:spcPts val="0"/>
              </a:spcBef>
              <a:buNone/>
            </a:pPr>
            <a:endParaRPr lang="en-US" dirty="0">
              <a:solidFill>
                <a:schemeClr val="accent1"/>
              </a:solidFill>
              <a:latin typeface="Arial" panose="020B0604020202020204" pitchFamily="34" charset="0"/>
              <a:cs typeface="Arial" panose="020B0604020202020204" pitchFamily="34" charset="0"/>
            </a:endParaRPr>
          </a:p>
          <a:p>
            <a:pPr marL="0" indent="0" algn="just">
              <a:lnSpc>
                <a:spcPct val="100000"/>
              </a:lnSpc>
              <a:spcBef>
                <a:spcPts val="0"/>
              </a:spcBef>
              <a:buNone/>
            </a:pPr>
            <a:r>
              <a:rPr lang="en-US" dirty="0">
                <a:latin typeface="Arial" panose="020B0604020202020204" pitchFamily="34" charset="0"/>
                <a:cs typeface="Arial" panose="020B0604020202020204" pitchFamily="34" charset="0"/>
              </a:rPr>
              <a:t>A fence may show permissive use.</a:t>
            </a:r>
            <a:r>
              <a:rPr lang="en-US" dirty="0">
                <a:solidFill>
                  <a:srgbClr val="373739"/>
                </a:solidFill>
                <a:effectLst/>
                <a:latin typeface="Times New Roman" panose="02020603050405020304" pitchFamily="18" charset="0"/>
                <a:ea typeface="Times New Roman" panose="02020603050405020304" pitchFamily="18" charset="0"/>
              </a:rPr>
              <a:t>  </a:t>
            </a:r>
            <a:r>
              <a:rPr lang="en-US" dirty="0">
                <a:solidFill>
                  <a:srgbClr val="373739"/>
                </a:solidFill>
                <a:latin typeface="Arial" panose="020B0604020202020204" pitchFamily="34" charset="0"/>
                <a:ea typeface="Times New Roman" panose="02020603050405020304" pitchFamily="18" charset="0"/>
                <a:cs typeface="Arial" panose="020B0604020202020204" pitchFamily="34" charset="0"/>
              </a:rPr>
              <a:t>“B</a:t>
            </a:r>
            <a:r>
              <a:rPr lang="en-US" dirty="0">
                <a:solidFill>
                  <a:srgbClr val="373739"/>
                </a:solidFill>
                <a:effectLst/>
                <a:latin typeface="Arial" panose="020B0604020202020204" pitchFamily="34" charset="0"/>
                <a:ea typeface="Times New Roman" panose="02020603050405020304" pitchFamily="18" charset="0"/>
                <a:cs typeface="Arial" panose="020B0604020202020204" pitchFamily="34" charset="0"/>
              </a:rPr>
              <a:t>y constructing a gate across a road, a landowner conveys the clear message that any public use of that road is with the landowner's permission only; and the public's use is not adverse."). </a:t>
            </a:r>
            <a:r>
              <a:rPr lang="en-US" i="1"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Brown v. Faatz</a:t>
            </a:r>
            <a:r>
              <a:rPr lang="en-US"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 197 P.3d 245 (Colo. App. 2008). </a:t>
            </a:r>
            <a:endParaRPr lang="en-US" dirty="0">
              <a:solidFill>
                <a:schemeClr val="accent1"/>
              </a:solidFill>
              <a:latin typeface="Arial" panose="020B0604020202020204" pitchFamily="34" charset="0"/>
              <a:cs typeface="Arial" panose="020B0604020202020204" pitchFamily="34" charset="0"/>
            </a:endParaRPr>
          </a:p>
          <a:p>
            <a:pPr marL="0" indent="0" algn="just">
              <a:lnSpc>
                <a:spcPct val="100000"/>
              </a:lnSpc>
              <a:spcBef>
                <a:spcPts val="0"/>
              </a:spcBef>
              <a:buNone/>
            </a:pPr>
            <a:endParaRPr lang="en-US"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7D58D8AD-0D4E-4317-B942-E7FD6B6675D7}"/>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3047433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76FF5-1C50-4E8A-A68E-84EBC69E2F88}"/>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Prescriptive Easements</a:t>
            </a:r>
          </a:p>
        </p:txBody>
      </p:sp>
      <p:sp>
        <p:nvSpPr>
          <p:cNvPr id="3" name="Content Placeholder 2">
            <a:extLst>
              <a:ext uri="{FF2B5EF4-FFF2-40B4-BE49-F238E27FC236}">
                <a16:creationId xmlns:a16="http://schemas.microsoft.com/office/drawing/2014/main" id="{5355190F-1051-4482-84F3-9446C95EF911}"/>
              </a:ext>
            </a:extLst>
          </p:cNvPr>
          <p:cNvSpPr>
            <a:spLocks noGrp="1"/>
          </p:cNvSpPr>
          <p:nvPr>
            <p:ph idx="1"/>
          </p:nvPr>
        </p:nvSpPr>
        <p:spPr/>
        <p:txBody>
          <a:bodyPr>
            <a:normAutofit/>
          </a:bodyPr>
          <a:lstStyle/>
          <a:p>
            <a:pPr marL="0" indent="0" algn="just">
              <a:lnSpc>
                <a:spcPct val="100000"/>
              </a:lnSpc>
              <a:spcBef>
                <a:spcPts val="0"/>
              </a:spcBef>
              <a:buNone/>
            </a:pPr>
            <a:r>
              <a:rPr lang="en-US" sz="4000" dirty="0">
                <a:latin typeface="Arial" panose="020B0604020202020204" pitchFamily="34" charset="0"/>
                <a:cs typeface="Arial" panose="020B0604020202020204" pitchFamily="34" charset="0"/>
              </a:rPr>
              <a:t>A sign may also indicate permissive use. </a:t>
            </a:r>
            <a:r>
              <a:rPr lang="en-US" sz="4000" b="0" i="1" u="none" strike="noStrike" baseline="0" dirty="0">
                <a:solidFill>
                  <a:schemeClr val="accent1"/>
                </a:solidFill>
                <a:latin typeface="Arial" panose="020B0604020202020204" pitchFamily="34" charset="0"/>
                <a:cs typeface="Arial" panose="020B0604020202020204" pitchFamily="34" charset="0"/>
              </a:rPr>
              <a:t>Aaron v. Dunham</a:t>
            </a:r>
            <a:r>
              <a:rPr lang="en-US" sz="4000" b="0" i="0" u="none" strike="noStrike" baseline="0" dirty="0">
                <a:solidFill>
                  <a:schemeClr val="accent1"/>
                </a:solidFill>
                <a:latin typeface="Arial" panose="020B0604020202020204" pitchFamily="34" charset="0"/>
                <a:cs typeface="Arial" panose="020B0604020202020204" pitchFamily="34" charset="0"/>
              </a:rPr>
              <a:t>, 41 Cal.Rptr.3d 32 (Calif. App. 2006)</a:t>
            </a:r>
            <a:r>
              <a:rPr lang="en-US" sz="4000" b="0" i="0" u="none" strike="noStrike" baseline="0" dirty="0">
                <a:solidFill>
                  <a:srgbClr val="1B1B1B"/>
                </a:solidFill>
                <a:latin typeface="Arial" panose="020B0604020202020204" pitchFamily="34" charset="0"/>
                <a:cs typeface="Arial" panose="020B0604020202020204" pitchFamily="34" charset="0"/>
              </a:rPr>
              <a:t>(Sign stating "Right to pass by </a:t>
            </a:r>
            <a:r>
              <a:rPr lang="en-US" sz="4000" b="0" i="0" u="none" strike="noStrike" baseline="0" dirty="0">
                <a:solidFill>
                  <a:srgbClr val="202020"/>
                </a:solidFill>
                <a:latin typeface="Arial" panose="020B0604020202020204" pitchFamily="34" charset="0"/>
                <a:cs typeface="Arial" panose="020B0604020202020204" pitchFamily="34" charset="0"/>
              </a:rPr>
              <a:t>permission</a:t>
            </a:r>
            <a:r>
              <a:rPr lang="en-US" sz="4000" b="0" i="0" u="none" strike="noStrike" baseline="0" dirty="0">
                <a:solidFill>
                  <a:srgbClr val="1B1B1B"/>
                </a:solidFill>
                <a:latin typeface="Arial" panose="020B0604020202020204" pitchFamily="34" charset="0"/>
                <a:cs typeface="Arial" panose="020B0604020202020204" pitchFamily="34" charset="0"/>
              </a:rPr>
              <a:t>, and subject to control, of owner" was sufficient to show use was permissive). (But California has a statute).</a:t>
            </a:r>
          </a:p>
          <a:p>
            <a:pPr marL="0" indent="0" algn="just">
              <a:lnSpc>
                <a:spcPct val="100000"/>
              </a:lnSpc>
              <a:spcBef>
                <a:spcPts val="0"/>
              </a:spcBef>
              <a:buNone/>
            </a:pPr>
            <a:endParaRPr lang="en-US" b="0" i="0" u="none" strike="noStrike" baseline="0" dirty="0">
              <a:solidFill>
                <a:srgbClr val="1B1B1B"/>
              </a:solidFill>
              <a:latin typeface="Arial" panose="020B0604020202020204" pitchFamily="34" charset="0"/>
              <a:cs typeface="Arial" panose="020B0604020202020204" pitchFamily="34" charset="0"/>
            </a:endParaRPr>
          </a:p>
          <a:p>
            <a:pPr marL="0" indent="0" algn="just">
              <a:lnSpc>
                <a:spcPct val="100000"/>
              </a:lnSpc>
              <a:spcBef>
                <a:spcPts val="0"/>
              </a:spcBef>
              <a:buNone/>
            </a:pPr>
            <a:endParaRPr lang="en-US" dirty="0">
              <a:solidFill>
                <a:schemeClr val="accent1"/>
              </a:solidFill>
              <a:latin typeface="Arial" panose="020B0604020202020204" pitchFamily="34" charset="0"/>
              <a:cs typeface="Arial" panose="020B0604020202020204" pitchFamily="34" charset="0"/>
            </a:endParaRPr>
          </a:p>
          <a:p>
            <a:pPr marL="0" indent="0" algn="just">
              <a:lnSpc>
                <a:spcPct val="100000"/>
              </a:lnSpc>
              <a:spcBef>
                <a:spcPts val="0"/>
              </a:spcBef>
              <a:buNone/>
            </a:pPr>
            <a:endParaRPr lang="en-US"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7D58D8AD-0D4E-4317-B942-E7FD6B6675D7}"/>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11952110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76FF5-1C50-4E8A-A68E-84EBC69E2F88}"/>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Prescriptive Easements</a:t>
            </a:r>
          </a:p>
        </p:txBody>
      </p:sp>
      <p:sp>
        <p:nvSpPr>
          <p:cNvPr id="3" name="Content Placeholder 2">
            <a:extLst>
              <a:ext uri="{FF2B5EF4-FFF2-40B4-BE49-F238E27FC236}">
                <a16:creationId xmlns:a16="http://schemas.microsoft.com/office/drawing/2014/main" id="{5355190F-1051-4482-84F3-9446C95EF911}"/>
              </a:ext>
            </a:extLst>
          </p:cNvPr>
          <p:cNvSpPr>
            <a:spLocks noGrp="1"/>
          </p:cNvSpPr>
          <p:nvPr>
            <p:ph idx="1"/>
          </p:nvPr>
        </p:nvSpPr>
        <p:spPr/>
        <p:txBody>
          <a:bodyPr>
            <a:normAutofit/>
          </a:bodyPr>
          <a:lstStyle/>
          <a:p>
            <a:pPr marL="0" indent="0" algn="just">
              <a:lnSpc>
                <a:spcPct val="100000"/>
              </a:lnSpc>
              <a:spcBef>
                <a:spcPts val="0"/>
              </a:spcBef>
              <a:buNone/>
            </a:pPr>
            <a:endParaRPr lang="en-US" dirty="0">
              <a:solidFill>
                <a:schemeClr val="accent1"/>
              </a:solidFill>
              <a:latin typeface="Arial" panose="020B0604020202020204" pitchFamily="34" charset="0"/>
              <a:cs typeface="Arial" panose="020B0604020202020204" pitchFamily="34" charset="0"/>
            </a:endParaRPr>
          </a:p>
          <a:p>
            <a:pPr marL="0" indent="0" algn="just">
              <a:lnSpc>
                <a:spcPct val="100000"/>
              </a:lnSpc>
              <a:spcBef>
                <a:spcPts val="0"/>
              </a:spcBef>
              <a:buNone/>
            </a:pPr>
            <a:endParaRPr lang="en-US"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7D58D8AD-0D4E-4317-B942-E7FD6B6675D7}"/>
              </a:ext>
            </a:extLst>
          </p:cNvPr>
          <p:cNvSpPr>
            <a:spLocks noGrp="1"/>
          </p:cNvSpPr>
          <p:nvPr>
            <p:ph type="ftr" sz="quarter" idx="11"/>
          </p:nvPr>
        </p:nvSpPr>
        <p:spPr/>
        <p:txBody>
          <a:bodyPr/>
          <a:lstStyle/>
          <a:p>
            <a:r>
              <a:rPr lang="en-US" dirty="0"/>
              <a:t>Copyright 2020 Mark Cohen, J.D., LL.M.</a:t>
            </a:r>
          </a:p>
        </p:txBody>
      </p:sp>
      <p:pic>
        <p:nvPicPr>
          <p:cNvPr id="6" name="Picture 5">
            <a:extLst>
              <a:ext uri="{FF2B5EF4-FFF2-40B4-BE49-F238E27FC236}">
                <a16:creationId xmlns:a16="http://schemas.microsoft.com/office/drawing/2014/main" id="{FEB5FDB2-90A4-4C58-B212-3B52545AD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1275" y="790575"/>
            <a:ext cx="7029450" cy="5276850"/>
          </a:xfrm>
          <a:prstGeom prst="rect">
            <a:avLst/>
          </a:prstGeom>
        </p:spPr>
      </p:pic>
    </p:spTree>
    <p:extLst>
      <p:ext uri="{BB962C8B-B14F-4D97-AF65-F5344CB8AC3E}">
        <p14:creationId xmlns:p14="http://schemas.microsoft.com/office/powerpoint/2010/main" val="1022304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76FF5-1C50-4E8A-A68E-84EBC69E2F88}"/>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Prescriptive Easements</a:t>
            </a:r>
          </a:p>
        </p:txBody>
      </p:sp>
      <p:sp>
        <p:nvSpPr>
          <p:cNvPr id="3" name="Content Placeholder 2">
            <a:extLst>
              <a:ext uri="{FF2B5EF4-FFF2-40B4-BE49-F238E27FC236}">
                <a16:creationId xmlns:a16="http://schemas.microsoft.com/office/drawing/2014/main" id="{5355190F-1051-4482-84F3-9446C95EF911}"/>
              </a:ext>
            </a:extLst>
          </p:cNvPr>
          <p:cNvSpPr>
            <a:spLocks noGrp="1"/>
          </p:cNvSpPr>
          <p:nvPr>
            <p:ph idx="1"/>
          </p:nvPr>
        </p:nvSpPr>
        <p:spPr/>
        <p:txBody>
          <a:bodyPr>
            <a:normAutofit/>
          </a:bodyPr>
          <a:lstStyle/>
          <a:p>
            <a:pPr marL="0" marR="0" indent="0" algn="just">
              <a:lnSpc>
                <a:spcPct val="100000"/>
              </a:lnSpc>
              <a:spcBef>
                <a:spcPts val="0"/>
              </a:spcBef>
              <a:spcAft>
                <a:spcPts val="0"/>
              </a:spcAft>
              <a:buNone/>
            </a:pPr>
            <a:r>
              <a:rPr lang="en-US" sz="2400" dirty="0">
                <a:solidFill>
                  <a:srgbClr val="212121"/>
                </a:solidFill>
                <a:effectLst/>
                <a:latin typeface="Arial" panose="020B0604020202020204" pitchFamily="34" charset="0"/>
                <a:ea typeface="Calibri" panose="020F0502020204030204" pitchFamily="34" charset="0"/>
                <a:cs typeface="Arial" panose="020B0604020202020204" pitchFamily="34" charset="0"/>
              </a:rPr>
              <a:t>There is no rule of law requiring that to secure a right-of-way by prescription one must be in continuous possession in the sense that claimant must physically possess it every moment of every day. The right that matures, and the one here claimed, is the right to passage whenever desired. </a:t>
            </a:r>
            <a:r>
              <a:rPr lang="en-US" sz="2400" i="1" u="none" strike="noStrike" dirty="0">
                <a:solidFill>
                  <a:srgbClr val="4472C4"/>
                </a:solidFill>
                <a:effectLst/>
                <a:latin typeface="Arial" panose="020B0604020202020204" pitchFamily="34" charset="0"/>
                <a:ea typeface="Calibri" panose="020F0502020204030204" pitchFamily="34" charset="0"/>
                <a:cs typeface="Arial" panose="020B0604020202020204" pitchFamily="34" charset="0"/>
                <a:hlinkClick r:id="rId3"/>
              </a:rPr>
              <a:t>Rivera v. Queree</a:t>
            </a:r>
            <a:r>
              <a:rPr lang="en-US" sz="2400" u="none" strike="noStrike" dirty="0">
                <a:solidFill>
                  <a:srgbClr val="4472C4"/>
                </a:solidFill>
                <a:effectLst/>
                <a:latin typeface="Arial" panose="020B0604020202020204" pitchFamily="34" charset="0"/>
                <a:ea typeface="Calibri" panose="020F0502020204030204" pitchFamily="34" charset="0"/>
                <a:cs typeface="Arial" panose="020B0604020202020204" pitchFamily="34" charset="0"/>
                <a:hlinkClick r:id="rId3"/>
              </a:rPr>
              <a:t>,  358 P.2d 40</a:t>
            </a:r>
            <a:r>
              <a:rPr lang="en-US" sz="2400" u="none" strike="noStrike" dirty="0">
                <a:solidFill>
                  <a:srgbClr val="4472C4"/>
                </a:solidFill>
                <a:effectLst/>
                <a:latin typeface="Arial" panose="020B0604020202020204" pitchFamily="34" charset="0"/>
                <a:ea typeface="Calibri" panose="020F0502020204030204" pitchFamily="34" charset="0"/>
                <a:cs typeface="Arial" panose="020B0604020202020204" pitchFamily="34" charset="0"/>
              </a:rPr>
              <a:t> (Colo. 1960).</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0" marR="0" indent="0" algn="just">
              <a:lnSpc>
                <a:spcPct val="100000"/>
              </a:lnSpc>
              <a:spcBef>
                <a:spcPts val="0"/>
              </a:spcBef>
              <a:spcAft>
                <a:spcPts val="0"/>
              </a:spcAft>
              <a:buNone/>
            </a:pP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0" marR="0" indent="0" algn="just">
              <a:lnSpc>
                <a:spcPct val="100000"/>
              </a:lnSpc>
              <a:spcBef>
                <a:spcPts val="0"/>
              </a:spcBef>
              <a:spcAft>
                <a:spcPts val="0"/>
              </a:spcAft>
              <a:buNone/>
            </a:pPr>
            <a:r>
              <a:rPr lang="en-US" sz="2400" dirty="0">
                <a:solidFill>
                  <a:srgbClr val="212121"/>
                </a:solidFill>
                <a:effectLst/>
                <a:latin typeface="Arial" panose="020B0604020202020204" pitchFamily="34" charset="0"/>
                <a:ea typeface="Calibri" panose="020F0502020204030204" pitchFamily="34" charset="0"/>
                <a:cs typeface="Arial" panose="020B0604020202020204" pitchFamily="34" charset="0"/>
              </a:rPr>
              <a:t>An owner may interrupt the running of the statutory period by physically limiting access to the property. </a:t>
            </a:r>
            <a:r>
              <a:rPr lang="en-US" sz="2400" i="1" u="none" strike="noStrike" dirty="0">
                <a:solidFill>
                  <a:srgbClr val="145DA4"/>
                </a:solidFill>
                <a:effectLst/>
                <a:latin typeface="Arial" panose="020B0604020202020204" pitchFamily="34" charset="0"/>
                <a:ea typeface="Calibri" panose="020F0502020204030204" pitchFamily="34" charset="0"/>
                <a:cs typeface="Arial" panose="020B0604020202020204" pitchFamily="34" charset="0"/>
                <a:hlinkClick r:id="rId4"/>
              </a:rPr>
              <a:t>McKenzie v. Pope,</a:t>
            </a:r>
            <a:r>
              <a:rPr lang="en-US" sz="2400" u="none" strike="noStrike" dirty="0">
                <a:solidFill>
                  <a:srgbClr val="145DA4"/>
                </a:solidFill>
                <a:effectLst/>
                <a:latin typeface="Arial" panose="020B0604020202020204" pitchFamily="34" charset="0"/>
                <a:ea typeface="Calibri" panose="020F0502020204030204" pitchFamily="34" charset="0"/>
                <a:cs typeface="Arial" panose="020B0604020202020204" pitchFamily="34" charset="0"/>
                <a:hlinkClick r:id="rId4"/>
              </a:rPr>
              <a:t> 33 P.3d 1277 (Colo.App.2001)</a:t>
            </a:r>
            <a:r>
              <a:rPr lang="en-US" sz="2400" dirty="0">
                <a:solidFill>
                  <a:srgbClr val="212121"/>
                </a:solidFill>
                <a:effectLst/>
                <a:latin typeface="Arial" panose="020B0604020202020204" pitchFamily="34" charset="0"/>
                <a:ea typeface="Calibri" panose="020F0502020204030204" pitchFamily="34" charset="0"/>
                <a:cs typeface="Arial" panose="020B0604020202020204" pitchFamily="34" charset="0"/>
              </a:rPr>
              <a:t>. See also, </a:t>
            </a:r>
            <a:r>
              <a:rPr lang="en-US" sz="2400" i="1" dirty="0">
                <a:solidFill>
                  <a:srgbClr val="4472C4"/>
                </a:solidFill>
                <a:effectLst/>
                <a:latin typeface="Arial" panose="020B0604020202020204" pitchFamily="34" charset="0"/>
                <a:ea typeface="Calibri" panose="020F0502020204030204" pitchFamily="34" charset="0"/>
                <a:cs typeface="Arial" panose="020B0604020202020204" pitchFamily="34" charset="0"/>
              </a:rPr>
              <a:t>Trask v. Nozisko</a:t>
            </a:r>
            <a:r>
              <a:rPr lang="en-US" sz="2400" dirty="0">
                <a:solidFill>
                  <a:srgbClr val="212121"/>
                </a:solidFill>
                <a:effectLst/>
                <a:latin typeface="Arial" panose="020B0604020202020204" pitchFamily="34" charset="0"/>
                <a:ea typeface="Calibri" panose="020F0502020204030204" pitchFamily="34" charset="0"/>
                <a:cs typeface="Arial" panose="020B0604020202020204" pitchFamily="34" charset="0"/>
              </a:rPr>
              <a:t>, 134 P.3d 544 (Colo. App. 2006)(No easement by prescription where owner's construction of an earthen berm limited claimant's access for three days).   </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0" marR="0" indent="0" algn="just">
              <a:lnSpc>
                <a:spcPct val="100000"/>
              </a:lnSpc>
              <a:spcBef>
                <a:spcPts val="0"/>
              </a:spcBef>
              <a:spcAft>
                <a:spcPts val="0"/>
              </a:spcAft>
              <a:buNone/>
            </a:pP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0" indent="0" algn="just">
              <a:lnSpc>
                <a:spcPct val="100000"/>
              </a:lnSpc>
              <a:spcBef>
                <a:spcPts val="0"/>
              </a:spcBef>
              <a:buNone/>
            </a:pPr>
            <a:endParaRPr lang="en-US"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7D58D8AD-0D4E-4317-B942-E7FD6B6675D7}"/>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1287797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2EC6-1D69-4883-9935-D707FAFC6FC5}"/>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Easement Defined</a:t>
            </a:r>
          </a:p>
        </p:txBody>
      </p:sp>
      <p:sp>
        <p:nvSpPr>
          <p:cNvPr id="3" name="Content Placeholder 2">
            <a:extLst>
              <a:ext uri="{FF2B5EF4-FFF2-40B4-BE49-F238E27FC236}">
                <a16:creationId xmlns:a16="http://schemas.microsoft.com/office/drawing/2014/main" id="{F6F3C835-1A5A-4A70-9282-186BBD7FEC49}"/>
              </a:ext>
            </a:extLst>
          </p:cNvPr>
          <p:cNvSpPr>
            <a:spLocks noGrp="1"/>
          </p:cNvSpPr>
          <p:nvPr>
            <p:ph idx="1"/>
          </p:nvPr>
        </p:nvSpPr>
        <p:spPr/>
        <p:txBody>
          <a:bodyPr>
            <a:normAutofit fontScale="92500" lnSpcReduction="10000"/>
          </a:bodyPr>
          <a:lstStyle/>
          <a:p>
            <a:pPr marL="0" indent="0" algn="just">
              <a:lnSpc>
                <a:spcPct val="100000"/>
              </a:lnSpc>
              <a:spcBef>
                <a:spcPts val="0"/>
              </a:spcBef>
              <a:buNone/>
            </a:pPr>
            <a:r>
              <a:rPr lang="en-US" sz="3600" dirty="0">
                <a:latin typeface="Arial" panose="020B0604020202020204" pitchFamily="34" charset="0"/>
                <a:cs typeface="Arial" panose="020B0604020202020204" pitchFamily="34" charset="0"/>
              </a:rPr>
              <a:t>Colorado law defines an easement as “an interest in property which, though distinct from an ownership interest in the land itself, nevertheless confers on the holder an </a:t>
            </a:r>
            <a:r>
              <a:rPr lang="en-US" sz="3600" b="1" dirty="0">
                <a:latin typeface="Arial" panose="020B0604020202020204" pitchFamily="34" charset="0"/>
                <a:cs typeface="Arial" panose="020B0604020202020204" pitchFamily="34" charset="0"/>
              </a:rPr>
              <a:t>enforceable right </a:t>
            </a:r>
            <a:r>
              <a:rPr lang="en-US" sz="3600" dirty="0">
                <a:latin typeface="Arial" panose="020B0604020202020204" pitchFamily="34" charset="0"/>
                <a:cs typeface="Arial" panose="020B0604020202020204" pitchFamily="34" charset="0"/>
              </a:rPr>
              <a:t>to </a:t>
            </a:r>
            <a:r>
              <a:rPr lang="en-US" sz="3600" b="1" dirty="0">
                <a:latin typeface="Arial" panose="020B0604020202020204" pitchFamily="34" charset="0"/>
                <a:cs typeface="Arial" panose="020B0604020202020204" pitchFamily="34" charset="0"/>
              </a:rPr>
              <a:t>use</a:t>
            </a:r>
            <a:r>
              <a:rPr lang="en-US" sz="3600" dirty="0">
                <a:latin typeface="Arial" panose="020B0604020202020204" pitchFamily="34" charset="0"/>
                <a:cs typeface="Arial" panose="020B0604020202020204" pitchFamily="34" charset="0"/>
              </a:rPr>
              <a:t> the </a:t>
            </a:r>
            <a:r>
              <a:rPr lang="en-US" sz="3600" b="1" dirty="0">
                <a:latin typeface="Arial" panose="020B0604020202020204" pitchFamily="34" charset="0"/>
                <a:cs typeface="Arial" panose="020B0604020202020204" pitchFamily="34" charset="0"/>
              </a:rPr>
              <a:t>property of another</a:t>
            </a:r>
            <a:r>
              <a:rPr lang="en-US" sz="3600" dirty="0">
                <a:latin typeface="Arial" panose="020B0604020202020204" pitchFamily="34" charset="0"/>
                <a:cs typeface="Arial" panose="020B0604020202020204" pitchFamily="34" charset="0"/>
              </a:rPr>
              <a:t> for a </a:t>
            </a:r>
            <a:r>
              <a:rPr lang="en-US" sz="3600" b="1" dirty="0">
                <a:latin typeface="Arial" panose="020B0604020202020204" pitchFamily="34" charset="0"/>
                <a:cs typeface="Arial" panose="020B0604020202020204" pitchFamily="34" charset="0"/>
              </a:rPr>
              <a:t>specific purpose</a:t>
            </a:r>
            <a:r>
              <a:rPr lang="en-US" sz="3600" dirty="0">
                <a:latin typeface="Arial" panose="020B0604020202020204" pitchFamily="34" charset="0"/>
                <a:cs typeface="Arial" panose="020B0604020202020204" pitchFamily="34" charset="0"/>
              </a:rPr>
              <a:t>.”</a:t>
            </a:r>
            <a:r>
              <a:rPr lang="en-US" sz="3600" i="1" dirty="0">
                <a:latin typeface="Arial" panose="020B0604020202020204" pitchFamily="34" charset="0"/>
                <a:cs typeface="Arial" panose="020B0604020202020204" pitchFamily="34" charset="0"/>
              </a:rPr>
              <a:t>  </a:t>
            </a:r>
          </a:p>
          <a:p>
            <a:pPr marL="0" indent="0">
              <a:lnSpc>
                <a:spcPct val="100000"/>
              </a:lnSpc>
              <a:spcBef>
                <a:spcPts val="0"/>
              </a:spcBef>
              <a:buNone/>
            </a:pPr>
            <a:endParaRPr lang="en-US" sz="3600" i="1" dirty="0">
              <a:latin typeface="Arial" panose="020B0604020202020204" pitchFamily="34" charset="0"/>
              <a:cs typeface="Arial" panose="020B0604020202020204" pitchFamily="34" charset="0"/>
            </a:endParaRPr>
          </a:p>
          <a:p>
            <a:pPr marL="0" indent="0">
              <a:lnSpc>
                <a:spcPct val="100000"/>
              </a:lnSpc>
              <a:spcBef>
                <a:spcPts val="0"/>
              </a:spcBef>
              <a:buNone/>
            </a:pPr>
            <a:r>
              <a:rPr lang="en-US" sz="3600" i="1" dirty="0">
                <a:solidFill>
                  <a:schemeClr val="accent1"/>
                </a:solidFill>
                <a:latin typeface="Arial" panose="020B0604020202020204" pitchFamily="34" charset="0"/>
                <a:cs typeface="Arial" panose="020B0604020202020204" pitchFamily="34" charset="0"/>
              </a:rPr>
              <a:t>Wright v. Horse Creek Ranches, </a:t>
            </a:r>
            <a:r>
              <a:rPr lang="en-US" sz="3600" dirty="0">
                <a:solidFill>
                  <a:schemeClr val="accent1"/>
                </a:solidFill>
                <a:latin typeface="Arial" panose="020B0604020202020204" pitchFamily="34" charset="0"/>
                <a:cs typeface="Arial" panose="020B0604020202020204" pitchFamily="34" charset="0"/>
              </a:rPr>
              <a:t>697 P.2d 384, 387-388 (Colo. 1985).</a:t>
            </a:r>
          </a:p>
          <a:p>
            <a:pPr marL="0" indent="0">
              <a:buNone/>
            </a:pPr>
            <a:r>
              <a:rPr lang="en-US" sz="3600" dirty="0">
                <a:latin typeface="Arial" panose="020B0604020202020204" pitchFamily="34" charset="0"/>
                <a:cs typeface="Arial" panose="020B0604020202020204" pitchFamily="34" charset="0"/>
              </a:rPr>
              <a:t> </a:t>
            </a:r>
            <a:endParaRPr lang="en-US" sz="3600" i="1"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AB420058-D1F6-4A1B-85C3-A77CCCE94B19}"/>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8589923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76FF5-1C50-4E8A-A68E-84EBC69E2F88}"/>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Prescriptive Easements</a:t>
            </a:r>
          </a:p>
        </p:txBody>
      </p:sp>
      <p:pic>
        <p:nvPicPr>
          <p:cNvPr id="6" name="Content Placeholder 5">
            <a:extLst>
              <a:ext uri="{FF2B5EF4-FFF2-40B4-BE49-F238E27FC236}">
                <a16:creationId xmlns:a16="http://schemas.microsoft.com/office/drawing/2014/main" id="{DFAF136D-1541-4EE0-ADC1-2C673C211E2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38600" y="1327150"/>
            <a:ext cx="3771899" cy="5029200"/>
          </a:xfrm>
        </p:spPr>
      </p:pic>
      <p:sp>
        <p:nvSpPr>
          <p:cNvPr id="4" name="Footer Placeholder 3">
            <a:extLst>
              <a:ext uri="{FF2B5EF4-FFF2-40B4-BE49-F238E27FC236}">
                <a16:creationId xmlns:a16="http://schemas.microsoft.com/office/drawing/2014/main" id="{7D58D8AD-0D4E-4317-B942-E7FD6B6675D7}"/>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38095808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76FF5-1C50-4E8A-A68E-84EBC69E2F88}"/>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Prescriptive Easements</a:t>
            </a:r>
          </a:p>
        </p:txBody>
      </p:sp>
      <p:sp>
        <p:nvSpPr>
          <p:cNvPr id="3" name="Content Placeholder 2">
            <a:extLst>
              <a:ext uri="{FF2B5EF4-FFF2-40B4-BE49-F238E27FC236}">
                <a16:creationId xmlns:a16="http://schemas.microsoft.com/office/drawing/2014/main" id="{5355190F-1051-4482-84F3-9446C95EF911}"/>
              </a:ext>
            </a:extLst>
          </p:cNvPr>
          <p:cNvSpPr>
            <a:spLocks noGrp="1"/>
          </p:cNvSpPr>
          <p:nvPr>
            <p:ph idx="1"/>
          </p:nvPr>
        </p:nvSpPr>
        <p:spPr/>
        <p:txBody>
          <a:bodyPr>
            <a:normAutofit/>
          </a:bodyPr>
          <a:lstStyle/>
          <a:p>
            <a:pPr marL="0" marR="0" indent="0" algn="just">
              <a:lnSpc>
                <a:spcPct val="100000"/>
              </a:lnSpc>
              <a:spcBef>
                <a:spcPts val="0"/>
              </a:spcBef>
              <a:spcAft>
                <a:spcPts val="0"/>
              </a:spcAft>
              <a:buNone/>
            </a:pP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0" indent="0" algn="just">
              <a:lnSpc>
                <a:spcPct val="100000"/>
              </a:lnSpc>
              <a:spcBef>
                <a:spcPts val="0"/>
              </a:spcBef>
              <a:buNone/>
            </a:pPr>
            <a:endParaRPr lang="en-US"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7D58D8AD-0D4E-4317-B942-E7FD6B6675D7}"/>
              </a:ext>
            </a:extLst>
          </p:cNvPr>
          <p:cNvSpPr>
            <a:spLocks noGrp="1"/>
          </p:cNvSpPr>
          <p:nvPr>
            <p:ph type="ftr" sz="quarter" idx="11"/>
          </p:nvPr>
        </p:nvSpPr>
        <p:spPr/>
        <p:txBody>
          <a:bodyPr/>
          <a:lstStyle/>
          <a:p>
            <a:r>
              <a:rPr lang="en-US" dirty="0"/>
              <a:t>Copyright 2020 Mark Cohen, J.D., LL.M.</a:t>
            </a:r>
          </a:p>
        </p:txBody>
      </p:sp>
      <p:pic>
        <p:nvPicPr>
          <p:cNvPr id="6" name="Picture 5">
            <a:extLst>
              <a:ext uri="{FF2B5EF4-FFF2-40B4-BE49-F238E27FC236}">
                <a16:creationId xmlns:a16="http://schemas.microsoft.com/office/drawing/2014/main" id="{8E0D75F2-B536-4963-BE92-1F0BB279E2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3406" y="1235710"/>
            <a:ext cx="5299915" cy="5120640"/>
          </a:xfrm>
          <a:prstGeom prst="rect">
            <a:avLst/>
          </a:prstGeom>
        </p:spPr>
      </p:pic>
    </p:spTree>
    <p:extLst>
      <p:ext uri="{BB962C8B-B14F-4D97-AF65-F5344CB8AC3E}">
        <p14:creationId xmlns:p14="http://schemas.microsoft.com/office/powerpoint/2010/main" val="35521792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B59F9-2DBF-41ED-B10A-4DFE34BF27C0}"/>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Easements by Estoppel</a:t>
            </a:r>
          </a:p>
        </p:txBody>
      </p:sp>
      <p:sp>
        <p:nvSpPr>
          <p:cNvPr id="3" name="Content Placeholder 2">
            <a:extLst>
              <a:ext uri="{FF2B5EF4-FFF2-40B4-BE49-F238E27FC236}">
                <a16:creationId xmlns:a16="http://schemas.microsoft.com/office/drawing/2014/main" id="{54EF7876-F2F5-497B-B97F-2CE3943AEB60}"/>
              </a:ext>
            </a:extLst>
          </p:cNvPr>
          <p:cNvSpPr>
            <a:spLocks noGrp="1"/>
          </p:cNvSpPr>
          <p:nvPr>
            <p:ph idx="1"/>
          </p:nvPr>
        </p:nvSpPr>
        <p:spPr/>
        <p:txBody>
          <a:bodyPr>
            <a:normAutofit fontScale="70000" lnSpcReduction="20000"/>
          </a:bodyPr>
          <a:lstStyle/>
          <a:p>
            <a:pPr marL="0" indent="0" algn="just">
              <a:lnSpc>
                <a:spcPct val="120000"/>
              </a:lnSpc>
              <a:spcBef>
                <a:spcPts val="0"/>
              </a:spcBef>
              <a:buNone/>
            </a:pPr>
            <a:r>
              <a:rPr lang="en-US" dirty="0">
                <a:latin typeface="Arial" panose="020B0604020202020204" pitchFamily="34" charset="0"/>
                <a:cs typeface="Arial" panose="020B0604020202020204" pitchFamily="34" charset="0"/>
              </a:rPr>
              <a:t>Colorado courts have recognized that easements by estoppel exist.  </a:t>
            </a:r>
            <a:r>
              <a:rPr lang="en-US" i="1" dirty="0">
                <a:latin typeface="Arial" panose="020B0604020202020204" pitchFamily="34" charset="0"/>
                <a:cs typeface="Arial" panose="020B0604020202020204" pitchFamily="34" charset="0"/>
              </a:rPr>
              <a:t>Lobato v. Taylor</a:t>
            </a:r>
            <a:r>
              <a:rPr lang="en-US" dirty="0">
                <a:latin typeface="Arial" panose="020B0604020202020204" pitchFamily="34" charset="0"/>
                <a:cs typeface="Arial" panose="020B0604020202020204" pitchFamily="34" charset="0"/>
              </a:rPr>
              <a:t>, Supra.</a:t>
            </a:r>
          </a:p>
          <a:p>
            <a:pPr marL="0" indent="0" algn="just">
              <a:lnSpc>
                <a:spcPct val="120000"/>
              </a:lnSpc>
              <a:spcBef>
                <a:spcPts val="0"/>
              </a:spcBef>
              <a:buNone/>
            </a:pPr>
            <a:endParaRPr lang="en-US" dirty="0">
              <a:latin typeface="Arial" panose="020B0604020202020204" pitchFamily="34" charset="0"/>
              <a:cs typeface="Arial" panose="020B0604020202020204" pitchFamily="34" charset="0"/>
            </a:endParaRPr>
          </a:p>
          <a:p>
            <a:pPr marL="0" indent="0" algn="just">
              <a:lnSpc>
                <a:spcPct val="120000"/>
              </a:lnSpc>
              <a:spcBef>
                <a:spcPts val="0"/>
              </a:spcBef>
              <a:buNone/>
            </a:pPr>
            <a:r>
              <a:rPr lang="en-US" dirty="0">
                <a:solidFill>
                  <a:schemeClr val="accent1"/>
                </a:solidFill>
                <a:latin typeface="Arial" panose="020B0604020202020204" pitchFamily="34" charset="0"/>
                <a:cs typeface="Arial" panose="020B0604020202020204" pitchFamily="34" charset="0"/>
              </a:rPr>
              <a:t>“At best, these decisions dispense instructions to make the following inquiries: (1) whether the party to be estopped acted so as to falsely represent or conceal material facts, or at least conveyed the impression that the facts were different than those which this party later tries to assert; (2) whether the party to be estopped acted with an intention, or expectation, that his or her conduct would be acted on by the other party; and (3) whether the party to be estopped had knowledge (actual or constructive) of the real facts.”  </a:t>
            </a:r>
          </a:p>
          <a:p>
            <a:pPr marL="0" indent="0" algn="just">
              <a:lnSpc>
                <a:spcPct val="120000"/>
              </a:lnSpc>
              <a:spcBef>
                <a:spcPts val="0"/>
              </a:spcBef>
              <a:buNone/>
            </a:pPr>
            <a:endParaRPr lang="en-US" dirty="0">
              <a:solidFill>
                <a:schemeClr val="accent1"/>
              </a:solidFill>
              <a:latin typeface="Arial" panose="020B0604020202020204" pitchFamily="34" charset="0"/>
              <a:cs typeface="Arial" panose="020B0604020202020204" pitchFamily="34" charset="0"/>
            </a:endParaRPr>
          </a:p>
          <a:p>
            <a:pPr marL="0" indent="0" algn="just">
              <a:lnSpc>
                <a:spcPct val="120000"/>
              </a:lnSpc>
              <a:spcBef>
                <a:spcPts val="0"/>
              </a:spcBef>
              <a:buNone/>
            </a:pPr>
            <a:r>
              <a:rPr lang="en-US" dirty="0">
                <a:latin typeface="Arial" panose="020B0604020202020204" pitchFamily="34" charset="0"/>
                <a:cs typeface="Arial" panose="020B0604020202020204" pitchFamily="34" charset="0"/>
              </a:rPr>
              <a:t>David L. Masters, </a:t>
            </a:r>
            <a:r>
              <a:rPr lang="en-US" i="1" dirty="0">
                <a:latin typeface="Arial" panose="020B0604020202020204" pitchFamily="34" charset="0"/>
                <a:cs typeface="Arial" panose="020B0604020202020204" pitchFamily="34" charset="0"/>
              </a:rPr>
              <a:t>A Survey of Colorado Easement Law </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Part 1, The Colorado Lawyer, May 1993.</a:t>
            </a:r>
          </a:p>
        </p:txBody>
      </p:sp>
      <p:sp>
        <p:nvSpPr>
          <p:cNvPr id="4" name="Footer Placeholder 3">
            <a:extLst>
              <a:ext uri="{FF2B5EF4-FFF2-40B4-BE49-F238E27FC236}">
                <a16:creationId xmlns:a16="http://schemas.microsoft.com/office/drawing/2014/main" id="{286F115C-6631-49A9-AA3F-04408ECF514E}"/>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31054379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F0043-8019-470A-935C-683254C0E5AE}"/>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R.S. 2477</a:t>
            </a:r>
          </a:p>
        </p:txBody>
      </p:sp>
      <p:sp>
        <p:nvSpPr>
          <p:cNvPr id="3" name="Content Placeholder 2">
            <a:extLst>
              <a:ext uri="{FF2B5EF4-FFF2-40B4-BE49-F238E27FC236}">
                <a16:creationId xmlns:a16="http://schemas.microsoft.com/office/drawing/2014/main" id="{77583406-4E86-4BA0-8056-853E8AB8BF0A}"/>
              </a:ext>
            </a:extLst>
          </p:cNvPr>
          <p:cNvSpPr>
            <a:spLocks noGrp="1"/>
          </p:cNvSpPr>
          <p:nvPr>
            <p:ph idx="1"/>
          </p:nvPr>
        </p:nvSpPr>
        <p:spPr/>
        <p:txBody>
          <a:bodyPr>
            <a:normAutofit fontScale="85000" lnSpcReduction="20000"/>
          </a:bodyPr>
          <a:lstStyle/>
          <a:p>
            <a:pPr marL="0" indent="0" algn="just">
              <a:lnSpc>
                <a:spcPct val="110000"/>
              </a:lnSpc>
              <a:spcBef>
                <a:spcPts val="0"/>
              </a:spcBef>
              <a:buNone/>
            </a:pPr>
            <a:r>
              <a:rPr lang="en-US" dirty="0">
                <a:latin typeface="Arial" panose="020B0604020202020204" pitchFamily="34" charset="0"/>
                <a:cs typeface="Arial" panose="020B0604020202020204" pitchFamily="34" charset="0"/>
              </a:rPr>
              <a:t>Revised Statute 2477 is a federal statute adopted in 1866. It states, in its entirety, that </a:t>
            </a:r>
            <a:r>
              <a:rPr lang="en-US" dirty="0">
                <a:solidFill>
                  <a:schemeClr val="accent1"/>
                </a:solidFill>
                <a:latin typeface="Arial" panose="020B0604020202020204" pitchFamily="34" charset="0"/>
                <a:cs typeface="Arial" panose="020B0604020202020204" pitchFamily="34" charset="0"/>
              </a:rPr>
              <a:t>"the right of way for the construction of highways over public lands, not reserved for public uses, is hereby granted.“  </a:t>
            </a:r>
          </a:p>
          <a:p>
            <a:pPr marL="0" indent="0" algn="just">
              <a:lnSpc>
                <a:spcPct val="110000"/>
              </a:lnSpc>
              <a:spcBef>
                <a:spcPts val="0"/>
              </a:spcBef>
              <a:buNone/>
            </a:pPr>
            <a:endParaRPr lang="en-US" dirty="0">
              <a:latin typeface="Arial" panose="020B0604020202020204" pitchFamily="34" charset="0"/>
              <a:cs typeface="Arial" panose="020B0604020202020204" pitchFamily="34" charset="0"/>
            </a:endParaRPr>
          </a:p>
          <a:p>
            <a:pPr marL="0" indent="0" algn="just">
              <a:lnSpc>
                <a:spcPct val="110000"/>
              </a:lnSpc>
              <a:spcBef>
                <a:spcPts val="0"/>
              </a:spcBef>
              <a:buNone/>
            </a:pPr>
            <a:r>
              <a:rPr lang="en-US" dirty="0">
                <a:latin typeface="Arial" panose="020B0604020202020204" pitchFamily="34" charset="0"/>
                <a:cs typeface="Arial" panose="020B0604020202020204" pitchFamily="34" charset="0"/>
              </a:rPr>
              <a:t>RS 2477 was repealed in 1976 by the Federal Land Management and Policy Act, FLPMA. However, FLPMA  provided that all existing RS 2477 rights of way were not affected by the repeal of RS 2477 and remained valid. </a:t>
            </a:r>
          </a:p>
          <a:p>
            <a:pPr marL="0" indent="0" algn="just">
              <a:lnSpc>
                <a:spcPct val="110000"/>
              </a:lnSpc>
              <a:spcBef>
                <a:spcPts val="0"/>
              </a:spcBef>
              <a:buNone/>
            </a:pPr>
            <a:endParaRPr lang="en-US" dirty="0">
              <a:latin typeface="Arial" panose="020B0604020202020204" pitchFamily="34" charset="0"/>
              <a:cs typeface="Arial" panose="020B0604020202020204" pitchFamily="34" charset="0"/>
            </a:endParaRPr>
          </a:p>
          <a:p>
            <a:pPr marL="0" indent="0" algn="just">
              <a:lnSpc>
                <a:spcPct val="110000"/>
              </a:lnSpc>
              <a:spcBef>
                <a:spcPts val="0"/>
              </a:spcBef>
              <a:buNone/>
            </a:pPr>
            <a:r>
              <a:rPr lang="en-US" dirty="0">
                <a:latin typeface="Arial" panose="020B0604020202020204" pitchFamily="34" charset="0"/>
                <a:cs typeface="Arial" panose="020B0604020202020204" pitchFamily="34" charset="0"/>
              </a:rPr>
              <a:t>The use necessary to establish the road can be very limited, and “if the use be by only one, still it suffices.”  </a:t>
            </a:r>
            <a:r>
              <a:rPr lang="en-US" i="1" dirty="0">
                <a:solidFill>
                  <a:schemeClr val="accent1"/>
                </a:solidFill>
                <a:latin typeface="Arial" panose="020B0604020202020204" pitchFamily="34" charset="0"/>
                <a:cs typeface="Arial" panose="020B0604020202020204" pitchFamily="34" charset="0"/>
              </a:rPr>
              <a:t>Leach v. Manhart</a:t>
            </a:r>
            <a:r>
              <a:rPr lang="en-US" dirty="0">
                <a:solidFill>
                  <a:schemeClr val="accent1"/>
                </a:solidFill>
                <a:latin typeface="Arial" panose="020B0604020202020204" pitchFamily="34" charset="0"/>
                <a:cs typeface="Arial" panose="020B0604020202020204" pitchFamily="34" charset="0"/>
              </a:rPr>
              <a:t>, 77 P.2d 652 (Colo. 1938) </a:t>
            </a:r>
            <a:r>
              <a:rPr lang="en-US" dirty="0">
                <a:latin typeface="Arial" panose="020B0604020202020204" pitchFamily="34" charset="0"/>
                <a:cs typeface="Arial" panose="020B0604020202020204" pitchFamily="34" charset="0"/>
              </a:rPr>
              <a:t>However, the road must be established before the government land is withdrawn from the public domain</a:t>
            </a:r>
            <a:r>
              <a:rPr lang="en-US" dirty="0">
                <a:solidFill>
                  <a:schemeClr val="accent1"/>
                </a:solidFill>
                <a:latin typeface="Arial" panose="020B0604020202020204" pitchFamily="34" charset="0"/>
                <a:cs typeface="Arial" panose="020B0604020202020204" pitchFamily="34" charset="0"/>
              </a:rPr>
              <a:t>.  </a:t>
            </a:r>
            <a:r>
              <a:rPr lang="en-US" i="1" dirty="0">
                <a:solidFill>
                  <a:schemeClr val="accent1"/>
                </a:solidFill>
                <a:latin typeface="Arial" panose="020B0604020202020204" pitchFamily="34" charset="0"/>
                <a:cs typeface="Arial" panose="020B0604020202020204" pitchFamily="34" charset="0"/>
              </a:rPr>
              <a:t>Korf v. Itten</a:t>
            </a:r>
            <a:r>
              <a:rPr lang="en-US" dirty="0">
                <a:solidFill>
                  <a:schemeClr val="accent1"/>
                </a:solidFill>
                <a:latin typeface="Arial" panose="020B0604020202020204" pitchFamily="34" charset="0"/>
                <a:cs typeface="Arial" panose="020B0604020202020204" pitchFamily="34" charset="0"/>
              </a:rPr>
              <a:t>, 169 P. 148 (Colo. 1917).</a:t>
            </a:r>
          </a:p>
        </p:txBody>
      </p:sp>
      <p:sp>
        <p:nvSpPr>
          <p:cNvPr id="4" name="Footer Placeholder 3">
            <a:extLst>
              <a:ext uri="{FF2B5EF4-FFF2-40B4-BE49-F238E27FC236}">
                <a16:creationId xmlns:a16="http://schemas.microsoft.com/office/drawing/2014/main" id="{F99E6A10-C02E-40A6-9EA7-A59957AE3F59}"/>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19342753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F0043-8019-470A-935C-683254C0E5AE}"/>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R.S. 2477</a:t>
            </a:r>
          </a:p>
        </p:txBody>
      </p:sp>
      <p:pic>
        <p:nvPicPr>
          <p:cNvPr id="6" name="Content Placeholder 5">
            <a:extLst>
              <a:ext uri="{FF2B5EF4-FFF2-40B4-BE49-F238E27FC236}">
                <a16:creationId xmlns:a16="http://schemas.microsoft.com/office/drawing/2014/main" id="{D9CE981E-A543-4448-B6E6-B11363F76A3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04388" y="2181765"/>
            <a:ext cx="8583223" cy="3639058"/>
          </a:xfrm>
        </p:spPr>
      </p:pic>
      <p:sp>
        <p:nvSpPr>
          <p:cNvPr id="4" name="Footer Placeholder 3">
            <a:extLst>
              <a:ext uri="{FF2B5EF4-FFF2-40B4-BE49-F238E27FC236}">
                <a16:creationId xmlns:a16="http://schemas.microsoft.com/office/drawing/2014/main" id="{F99E6A10-C02E-40A6-9EA7-A59957AE3F59}"/>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24357473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43F23-2926-44D9-A306-7F07640D1C93}"/>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Condemnation of an Easement</a:t>
            </a:r>
          </a:p>
        </p:txBody>
      </p:sp>
      <p:sp>
        <p:nvSpPr>
          <p:cNvPr id="3" name="Content Placeholder 2">
            <a:extLst>
              <a:ext uri="{FF2B5EF4-FFF2-40B4-BE49-F238E27FC236}">
                <a16:creationId xmlns:a16="http://schemas.microsoft.com/office/drawing/2014/main" id="{A4B42DB2-BE45-4378-AD3B-CA1AF38A88B6}"/>
              </a:ext>
            </a:extLst>
          </p:cNvPr>
          <p:cNvSpPr>
            <a:spLocks noGrp="1"/>
          </p:cNvSpPr>
          <p:nvPr>
            <p:ph idx="1"/>
          </p:nvPr>
        </p:nvSpPr>
        <p:spPr/>
        <p:txBody>
          <a:bodyPr>
            <a:normAutofit fontScale="77500" lnSpcReduction="20000"/>
          </a:bodyPr>
          <a:lstStyle/>
          <a:p>
            <a:pPr marL="0" indent="0" algn="just">
              <a:lnSpc>
                <a:spcPct val="100000"/>
              </a:lnSpc>
              <a:spcBef>
                <a:spcPts val="0"/>
              </a:spcBef>
              <a:buNone/>
            </a:pPr>
            <a:r>
              <a:rPr lang="en-US" dirty="0">
                <a:latin typeface="Arial" panose="020B0604020202020204" pitchFamily="34" charset="0"/>
                <a:cs typeface="Arial" panose="020B0604020202020204" pitchFamily="34" charset="0"/>
              </a:rPr>
              <a:t>Article II, Section 14 of the Colorado Constitution provides:</a:t>
            </a:r>
          </a:p>
          <a:p>
            <a:pPr marL="0" indent="0" algn="just">
              <a:lnSpc>
                <a:spcPct val="100000"/>
              </a:lnSpc>
              <a:spcBef>
                <a:spcPts val="0"/>
              </a:spcBef>
              <a:buNone/>
            </a:pPr>
            <a:endParaRPr lang="en-US" dirty="0">
              <a:latin typeface="Arial" panose="020B0604020202020204" pitchFamily="34" charset="0"/>
              <a:cs typeface="Arial" panose="020B0604020202020204" pitchFamily="34" charset="0"/>
            </a:endParaRPr>
          </a:p>
          <a:p>
            <a:pPr marL="0" indent="0" algn="just">
              <a:buNone/>
            </a:pPr>
            <a:r>
              <a:rPr lang="en-US" b="0" i="0" dirty="0">
                <a:solidFill>
                  <a:schemeClr val="accent1"/>
                </a:solidFill>
                <a:effectLst/>
                <a:latin typeface="Arial" panose="020B0604020202020204" pitchFamily="34" charset="0"/>
              </a:rPr>
              <a:t>Private property shall not be taken for private use unless by consent of the owner, except for private ways of necessity, and except for reservoirs, drains, flumes or ditches on or across the lands of others, for agricultural, mining, milling, domestic or sanitary purposes.</a:t>
            </a:r>
          </a:p>
          <a:p>
            <a:pPr marL="0" indent="0" algn="just">
              <a:lnSpc>
                <a:spcPct val="100000"/>
              </a:lnSpc>
              <a:spcBef>
                <a:spcPts val="0"/>
              </a:spcBef>
              <a:buNone/>
            </a:pPr>
            <a:endParaRPr lang="en-US" dirty="0">
              <a:latin typeface="Arial" panose="020B0604020202020204" pitchFamily="34" charset="0"/>
              <a:cs typeface="Arial" panose="020B0604020202020204" pitchFamily="34" charset="0"/>
            </a:endParaRPr>
          </a:p>
          <a:p>
            <a:pPr marL="0" indent="0" algn="just">
              <a:lnSpc>
                <a:spcPct val="100000"/>
              </a:lnSpc>
              <a:spcBef>
                <a:spcPts val="0"/>
              </a:spcBef>
              <a:buNone/>
            </a:pPr>
            <a:r>
              <a:rPr lang="en-US" dirty="0">
                <a:latin typeface="Arial" panose="020B0604020202020204" pitchFamily="34" charset="0"/>
                <a:cs typeface="Arial" panose="020B0604020202020204" pitchFamily="34" charset="0"/>
              </a:rPr>
              <a:t>The right to condemn a private “way of necessity” is a remedy of last resort when common law principles would otherwise not provide legal access to landlocked parcels.  The process is governed by statute at Section 38-1-102(3), C.R.S.  For an  example, see </a:t>
            </a:r>
            <a:r>
              <a:rPr lang="en-US" i="1" dirty="0">
                <a:solidFill>
                  <a:schemeClr val="accent1"/>
                </a:solidFill>
                <a:latin typeface="Arial" panose="020B0604020202020204" pitchFamily="34" charset="0"/>
                <a:cs typeface="Arial" panose="020B0604020202020204" pitchFamily="34" charset="0"/>
              </a:rPr>
              <a:t>Bear Creek Development Corp. v. Genesee Foundation</a:t>
            </a:r>
            <a:r>
              <a:rPr lang="en-US" dirty="0">
                <a:solidFill>
                  <a:schemeClr val="accent1"/>
                </a:solidFill>
                <a:latin typeface="Arial" panose="020B0604020202020204" pitchFamily="34" charset="0"/>
                <a:cs typeface="Arial" panose="020B0604020202020204" pitchFamily="34" charset="0"/>
              </a:rPr>
              <a:t>, 919 P.2d 948 (Colo. App. 1996).</a:t>
            </a:r>
          </a:p>
          <a:p>
            <a:pPr marL="0" indent="0" algn="just">
              <a:lnSpc>
                <a:spcPct val="100000"/>
              </a:lnSpc>
              <a:spcBef>
                <a:spcPts val="0"/>
              </a:spcBef>
              <a:buNone/>
            </a:pPr>
            <a:endParaRPr lang="en-US" dirty="0">
              <a:latin typeface="Arial" panose="020B0604020202020204" pitchFamily="34" charset="0"/>
              <a:cs typeface="Arial" panose="020B0604020202020204" pitchFamily="34" charset="0"/>
            </a:endParaRPr>
          </a:p>
          <a:p>
            <a:pPr marL="0" indent="0" algn="just">
              <a:lnSpc>
                <a:spcPct val="100000"/>
              </a:lnSpc>
              <a:spcBef>
                <a:spcPts val="0"/>
              </a:spcBef>
              <a:buNone/>
            </a:pPr>
            <a:r>
              <a:rPr lang="en-US" dirty="0">
                <a:latin typeface="Arial" panose="020B0604020202020204" pitchFamily="34" charset="0"/>
                <a:cs typeface="Arial" panose="020B0604020202020204" pitchFamily="34" charset="0"/>
              </a:rPr>
              <a:t>Don’t confuse the “way of necessity” referred to in the Colorado Constitution with an Easement by Necessity.</a:t>
            </a:r>
          </a:p>
        </p:txBody>
      </p:sp>
      <p:sp>
        <p:nvSpPr>
          <p:cNvPr id="4" name="Footer Placeholder 3">
            <a:extLst>
              <a:ext uri="{FF2B5EF4-FFF2-40B4-BE49-F238E27FC236}">
                <a16:creationId xmlns:a16="http://schemas.microsoft.com/office/drawing/2014/main" id="{B27C6BDC-0BBF-48A5-9166-C05E6F8B6C5A}"/>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39308254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43F23-2926-44D9-A306-7F07640D1C93}"/>
              </a:ext>
            </a:extLst>
          </p:cNvPr>
          <p:cNvSpPr>
            <a:spLocks noGrp="1"/>
          </p:cNvSpPr>
          <p:nvPr>
            <p:ph type="title"/>
          </p:nvPr>
        </p:nvSpPr>
        <p:spPr/>
        <p:txBody>
          <a:bodyPr/>
          <a:lstStyle/>
          <a:p>
            <a:pPr algn="ct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4B42DB2-BE45-4378-AD3B-CA1AF38A88B6}"/>
              </a:ext>
            </a:extLst>
          </p:cNvPr>
          <p:cNvSpPr>
            <a:spLocks noGrp="1"/>
          </p:cNvSpPr>
          <p:nvPr>
            <p:ph idx="1"/>
          </p:nvPr>
        </p:nvSpPr>
        <p:spPr/>
        <p:txBody>
          <a:bodyPr>
            <a:normAutofit/>
          </a:bodyPr>
          <a:lstStyle/>
          <a:p>
            <a:pPr marL="0" indent="0" algn="ctr">
              <a:lnSpc>
                <a:spcPct val="100000"/>
              </a:lnSpc>
              <a:spcBef>
                <a:spcPts val="0"/>
              </a:spcBef>
              <a:buNone/>
            </a:pPr>
            <a:r>
              <a:rPr lang="en-US" sz="8800" b="1" dirty="0">
                <a:latin typeface="Arial" panose="020B0604020202020204" pitchFamily="34" charset="0"/>
                <a:cs typeface="Arial" panose="020B0604020202020204" pitchFamily="34" charset="0"/>
              </a:rPr>
              <a:t>EASEMENT</a:t>
            </a:r>
          </a:p>
          <a:p>
            <a:pPr marL="0" indent="0" algn="ctr">
              <a:lnSpc>
                <a:spcPct val="100000"/>
              </a:lnSpc>
              <a:spcBef>
                <a:spcPts val="0"/>
              </a:spcBef>
              <a:buNone/>
            </a:pPr>
            <a:r>
              <a:rPr lang="en-US" sz="8800" b="1" dirty="0">
                <a:latin typeface="Arial" panose="020B0604020202020204" pitchFamily="34" charset="0"/>
                <a:cs typeface="Arial" panose="020B0604020202020204" pitchFamily="34" charset="0"/>
              </a:rPr>
              <a:t>LITIGATION</a:t>
            </a:r>
          </a:p>
        </p:txBody>
      </p:sp>
      <p:sp>
        <p:nvSpPr>
          <p:cNvPr id="4" name="Footer Placeholder 3">
            <a:extLst>
              <a:ext uri="{FF2B5EF4-FFF2-40B4-BE49-F238E27FC236}">
                <a16:creationId xmlns:a16="http://schemas.microsoft.com/office/drawing/2014/main" id="{B27C6BDC-0BBF-48A5-9166-C05E6F8B6C5A}"/>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805102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1A12-ABF3-4469-856C-C96AF54DF44C}"/>
              </a:ext>
            </a:extLst>
          </p:cNvPr>
          <p:cNvSpPr>
            <a:spLocks noGrp="1"/>
          </p:cNvSpPr>
          <p:nvPr>
            <p:ph type="title"/>
          </p:nvPr>
        </p:nvSpPr>
        <p:spPr/>
        <p:txBody>
          <a:bodyPr>
            <a:normAutofit/>
          </a:bodyPr>
          <a:lstStyle/>
          <a:p>
            <a:pPr algn="ctr"/>
            <a:r>
              <a:rPr lang="en-US" b="1" dirty="0">
                <a:latin typeface="Arial" panose="020B0604020202020204" pitchFamily="34" charset="0"/>
                <a:cs typeface="Arial" panose="020B0604020202020204" pitchFamily="34" charset="0"/>
              </a:rPr>
              <a:t>Filing Suit to Establish an Easement</a:t>
            </a:r>
          </a:p>
        </p:txBody>
      </p:sp>
      <p:sp>
        <p:nvSpPr>
          <p:cNvPr id="3" name="Content Placeholder 2">
            <a:extLst>
              <a:ext uri="{FF2B5EF4-FFF2-40B4-BE49-F238E27FC236}">
                <a16:creationId xmlns:a16="http://schemas.microsoft.com/office/drawing/2014/main" id="{5EAF165B-377E-416C-B2F3-05C00C9882C4}"/>
              </a:ext>
            </a:extLst>
          </p:cNvPr>
          <p:cNvSpPr>
            <a:spLocks noGrp="1"/>
          </p:cNvSpPr>
          <p:nvPr>
            <p:ph idx="1"/>
          </p:nvPr>
        </p:nvSpPr>
        <p:spPr/>
        <p:txBody>
          <a:bodyPr/>
          <a:lstStyle/>
          <a:p>
            <a:pPr marL="0" indent="0">
              <a:buNone/>
            </a:pPr>
            <a:r>
              <a:rPr lang="en-US" dirty="0">
                <a:latin typeface="Arial" panose="020B0604020202020204" pitchFamily="34" charset="0"/>
                <a:cs typeface="Arial" panose="020B0604020202020204" pitchFamily="34" charset="0"/>
              </a:rPr>
              <a:t>C.R.C.P. 105(a):</a:t>
            </a:r>
          </a:p>
          <a:p>
            <a:pPr marL="0" indent="0">
              <a:buNone/>
            </a:pPr>
            <a:endParaRPr lang="en-US" dirty="0">
              <a:solidFill>
                <a:schemeClr val="accent1"/>
              </a:solidFill>
              <a:latin typeface="Arial" panose="020B0604020202020204" pitchFamily="34" charset="0"/>
              <a:cs typeface="Arial" panose="020B0604020202020204" pitchFamily="34" charset="0"/>
            </a:endParaRPr>
          </a:p>
          <a:p>
            <a:pPr marL="0" indent="0" algn="just">
              <a:buNone/>
            </a:pPr>
            <a:r>
              <a:rPr lang="en-US" b="1" dirty="0">
                <a:solidFill>
                  <a:schemeClr val="accent1"/>
                </a:solidFill>
                <a:latin typeface="Arial" panose="020B0604020202020204" pitchFamily="34" charset="0"/>
                <a:cs typeface="Arial" panose="020B0604020202020204" pitchFamily="34" charset="0"/>
              </a:rPr>
              <a:t>(a) Complete Adjudication of Rights.</a:t>
            </a:r>
            <a:r>
              <a:rPr lang="en-US" dirty="0">
                <a:solidFill>
                  <a:schemeClr val="accent1"/>
                </a:solidFill>
                <a:latin typeface="Arial" panose="020B0604020202020204" pitchFamily="34" charset="0"/>
                <a:cs typeface="Arial" panose="020B0604020202020204" pitchFamily="34" charset="0"/>
              </a:rPr>
              <a:t> An action may be brought for the purpose of obtaining a complete adjudication of the rights of all parties thereto, with respect to any real property and for damages, if any, for the withholding of possession. The court in its decree shall grant full and adequate relief so as to completely determine the controversy and enforce the rights of the parties…</a:t>
            </a:r>
            <a:endParaRPr lang="en-US" dirty="0">
              <a:solidFill>
                <a:schemeClr val="accent1"/>
              </a:solidFill>
            </a:endParaRPr>
          </a:p>
        </p:txBody>
      </p:sp>
      <p:sp>
        <p:nvSpPr>
          <p:cNvPr id="4" name="Footer Placeholder 3">
            <a:extLst>
              <a:ext uri="{FF2B5EF4-FFF2-40B4-BE49-F238E27FC236}">
                <a16:creationId xmlns:a16="http://schemas.microsoft.com/office/drawing/2014/main" id="{5F8060C6-225C-45E7-8FFE-7428031E6EB7}"/>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22622970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1A12-ABF3-4469-856C-C96AF54DF44C}"/>
              </a:ext>
            </a:extLst>
          </p:cNvPr>
          <p:cNvSpPr>
            <a:spLocks noGrp="1"/>
          </p:cNvSpPr>
          <p:nvPr>
            <p:ph type="title"/>
          </p:nvPr>
        </p:nvSpPr>
        <p:spPr/>
        <p:txBody>
          <a:bodyPr>
            <a:normAutofit/>
          </a:bodyPr>
          <a:lstStyle/>
          <a:p>
            <a:pPr algn="ctr"/>
            <a:r>
              <a:rPr lang="en-US" b="1" dirty="0">
                <a:latin typeface="Arial" panose="020B0604020202020204" pitchFamily="34" charset="0"/>
                <a:cs typeface="Arial" panose="020B0604020202020204" pitchFamily="34" charset="0"/>
              </a:rPr>
              <a:t>Filing Suit to Establish an Easement</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Venue</a:t>
            </a:r>
          </a:p>
        </p:txBody>
      </p:sp>
      <p:sp>
        <p:nvSpPr>
          <p:cNvPr id="3" name="Content Placeholder 2">
            <a:extLst>
              <a:ext uri="{FF2B5EF4-FFF2-40B4-BE49-F238E27FC236}">
                <a16:creationId xmlns:a16="http://schemas.microsoft.com/office/drawing/2014/main" id="{5EAF165B-377E-416C-B2F3-05C00C9882C4}"/>
              </a:ext>
            </a:extLst>
          </p:cNvPr>
          <p:cNvSpPr>
            <a:spLocks noGrp="1"/>
          </p:cNvSpPr>
          <p:nvPr>
            <p:ph idx="1"/>
          </p:nvPr>
        </p:nvSpPr>
        <p:spPr/>
        <p:txBody>
          <a:bodyPr/>
          <a:lstStyle/>
          <a:p>
            <a:pPr marL="0" indent="0">
              <a:buNone/>
            </a:pPr>
            <a:r>
              <a:rPr lang="en-US" dirty="0">
                <a:latin typeface="Arial" panose="020B0604020202020204" pitchFamily="34" charset="0"/>
                <a:cs typeface="Arial" panose="020B0604020202020204" pitchFamily="34" charset="0"/>
              </a:rPr>
              <a:t>C.R.C.P.  98(a):</a:t>
            </a:r>
          </a:p>
          <a:p>
            <a:pPr marL="0" indent="0" algn="just">
              <a:buNone/>
            </a:pPr>
            <a:endParaRPr lang="en-US" sz="3600" b="0" i="0" dirty="0">
              <a:solidFill>
                <a:schemeClr val="accent1"/>
              </a:solidFill>
              <a:effectLst/>
              <a:latin typeface="Arial" panose="020B0604020202020204" pitchFamily="34" charset="0"/>
              <a:cs typeface="Arial" panose="020B0604020202020204" pitchFamily="34" charset="0"/>
            </a:endParaRPr>
          </a:p>
          <a:p>
            <a:pPr marL="0" indent="0" algn="just">
              <a:buNone/>
            </a:pPr>
            <a:r>
              <a:rPr lang="en-US" sz="3600" b="0" i="0" dirty="0">
                <a:solidFill>
                  <a:schemeClr val="accent1"/>
                </a:solidFill>
                <a:effectLst/>
                <a:latin typeface="Arial" panose="020B0604020202020204" pitchFamily="34" charset="0"/>
              </a:rPr>
              <a:t>All actions affecting real property, franchises, or utilities shall be tried in the county in which the subject of the action, or a substantial part thereof, is situated.</a:t>
            </a:r>
            <a:endParaRPr lang="en-US" sz="3600" dirty="0">
              <a:solidFill>
                <a:schemeClr val="accent1"/>
              </a:solidFill>
            </a:endParaRPr>
          </a:p>
        </p:txBody>
      </p:sp>
      <p:sp>
        <p:nvSpPr>
          <p:cNvPr id="4" name="Footer Placeholder 3">
            <a:extLst>
              <a:ext uri="{FF2B5EF4-FFF2-40B4-BE49-F238E27FC236}">
                <a16:creationId xmlns:a16="http://schemas.microsoft.com/office/drawing/2014/main" id="{5F8060C6-225C-45E7-8FFE-7428031E6EB7}"/>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39712046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1A12-ABF3-4469-856C-C96AF54DF44C}"/>
              </a:ext>
            </a:extLst>
          </p:cNvPr>
          <p:cNvSpPr>
            <a:spLocks noGrp="1"/>
          </p:cNvSpPr>
          <p:nvPr>
            <p:ph type="title"/>
          </p:nvPr>
        </p:nvSpPr>
        <p:spPr/>
        <p:txBody>
          <a:bodyPr>
            <a:normAutofit/>
          </a:bodyPr>
          <a:lstStyle/>
          <a:p>
            <a:pPr algn="ctr"/>
            <a:r>
              <a:rPr lang="en-US" b="1" dirty="0">
                <a:latin typeface="Arial" panose="020B0604020202020204" pitchFamily="34" charset="0"/>
                <a:cs typeface="Arial" panose="020B0604020202020204" pitchFamily="34" charset="0"/>
              </a:rPr>
              <a:t>Filing Suit to Establish an Easement</a:t>
            </a:r>
            <a:br>
              <a:rPr lang="en-US" b="1" dirty="0">
                <a:latin typeface="Arial" panose="020B0604020202020204" pitchFamily="34" charset="0"/>
                <a:cs typeface="Arial" panose="020B0604020202020204" pitchFamily="34" charset="0"/>
              </a:rPr>
            </a:br>
            <a:r>
              <a:rPr lang="en-US" sz="3100" b="1" dirty="0">
                <a:latin typeface="Arial" panose="020B0604020202020204" pitchFamily="34" charset="0"/>
                <a:cs typeface="Arial" panose="020B0604020202020204" pitchFamily="34" charset="0"/>
              </a:rPr>
              <a:t>Provide Legal Descriptions of Relevant Parcels</a:t>
            </a:r>
          </a:p>
        </p:txBody>
      </p:sp>
      <p:sp>
        <p:nvSpPr>
          <p:cNvPr id="3" name="Content Placeholder 2">
            <a:extLst>
              <a:ext uri="{FF2B5EF4-FFF2-40B4-BE49-F238E27FC236}">
                <a16:creationId xmlns:a16="http://schemas.microsoft.com/office/drawing/2014/main" id="{5EAF165B-377E-416C-B2F3-05C00C9882C4}"/>
              </a:ext>
            </a:extLst>
          </p:cNvPr>
          <p:cNvSpPr>
            <a:spLocks noGrp="1"/>
          </p:cNvSpPr>
          <p:nvPr>
            <p:ph idx="1"/>
          </p:nvPr>
        </p:nvSpPr>
        <p:spPr/>
        <p:txBody>
          <a:bodyPr>
            <a:normAutofit/>
          </a:bodyPr>
          <a:lstStyle/>
          <a:p>
            <a:pPr marL="0" indent="0">
              <a:buNone/>
            </a:pPr>
            <a:r>
              <a:rPr lang="en-US" sz="2400" dirty="0">
                <a:latin typeface="Arial" panose="020B0604020202020204" pitchFamily="34" charset="0"/>
                <a:cs typeface="Arial" panose="020B0604020202020204" pitchFamily="34" charset="0"/>
              </a:rPr>
              <a:t>C.R.C.P. 105(g):</a:t>
            </a:r>
          </a:p>
          <a:p>
            <a:pPr marL="0" indent="0">
              <a:buNone/>
            </a:pPr>
            <a:endParaRPr lang="en-US" sz="2400" dirty="0">
              <a:solidFill>
                <a:schemeClr val="accent1"/>
              </a:solidFill>
              <a:latin typeface="Arial" panose="020B0604020202020204" pitchFamily="34" charset="0"/>
              <a:cs typeface="Arial" panose="020B0604020202020204" pitchFamily="34" charset="0"/>
            </a:endParaRPr>
          </a:p>
          <a:p>
            <a:pPr marL="0" indent="0" algn="just">
              <a:buNone/>
            </a:pPr>
            <a:r>
              <a:rPr lang="en-US" sz="2400" b="1" i="0" dirty="0">
                <a:solidFill>
                  <a:schemeClr val="accent1"/>
                </a:solidFill>
                <a:effectLst/>
                <a:latin typeface="Arial" panose="020B0604020202020204" pitchFamily="34" charset="0"/>
              </a:rPr>
              <a:t>(g) Description of Real Property.</a:t>
            </a:r>
            <a:r>
              <a:rPr lang="en-US" sz="2400" b="0" i="0" dirty="0">
                <a:solidFill>
                  <a:schemeClr val="accent1"/>
                </a:solidFill>
                <a:effectLst/>
                <a:latin typeface="Arial" panose="020B0604020202020204" pitchFamily="34" charset="0"/>
              </a:rPr>
              <a:t> In any proceeding for the recovery of real property or an interest therein, such property shall be designated by legal description.</a:t>
            </a:r>
            <a:endParaRPr lang="en-US" sz="2400" dirty="0">
              <a:solidFill>
                <a:schemeClr val="accent1"/>
              </a:solidFill>
              <a:latin typeface="Arial" panose="020B0604020202020204" pitchFamily="34" charset="0"/>
            </a:endParaRPr>
          </a:p>
          <a:p>
            <a:pPr marL="0" indent="0" algn="just">
              <a:buNone/>
            </a:pPr>
            <a:r>
              <a:rPr lang="en-US" sz="2400" b="0" i="0" dirty="0">
                <a:solidFill>
                  <a:srgbClr val="212121"/>
                </a:solidFill>
                <a:effectLst/>
                <a:latin typeface="Arial" panose="020B0604020202020204" pitchFamily="34" charset="0"/>
              </a:rPr>
              <a:t>Because legal descriptions can be lengthy it is common to see Complaints with allegations like this:</a:t>
            </a:r>
          </a:p>
          <a:p>
            <a:pPr marL="0" indent="0" algn="just">
              <a:buNone/>
            </a:pPr>
            <a:endParaRPr lang="en-US" sz="2400" b="0" i="0" dirty="0">
              <a:solidFill>
                <a:srgbClr val="212121"/>
              </a:solidFill>
              <a:effectLst/>
              <a:latin typeface="Arial" panose="020B0604020202020204" pitchFamily="34" charset="0"/>
            </a:endParaRPr>
          </a:p>
          <a:p>
            <a:pPr marL="0" indent="0" algn="just">
              <a:buNone/>
            </a:pPr>
            <a:r>
              <a:rPr lang="en-US" sz="2400" dirty="0">
                <a:solidFill>
                  <a:schemeClr val="accent1"/>
                </a:solidFill>
                <a:latin typeface="Arial" panose="020B0604020202020204" pitchFamily="34" charset="0"/>
                <a:cs typeface="Arial" panose="020B0604020202020204" pitchFamily="34" charset="0"/>
              </a:rPr>
              <a:t>X. Plaintiff’s property is commonly known as 123 Norris Weese Drive, Nederland,  Colorado, and  is legally described as shown on </a:t>
            </a:r>
            <a:r>
              <a:rPr lang="en-US" sz="2400" b="1" dirty="0">
                <a:solidFill>
                  <a:schemeClr val="accent1"/>
                </a:solidFill>
                <a:latin typeface="Arial" panose="020B0604020202020204" pitchFamily="34" charset="0"/>
                <a:cs typeface="Arial" panose="020B0604020202020204" pitchFamily="34" charset="0"/>
              </a:rPr>
              <a:t>EXHIBIT A</a:t>
            </a:r>
            <a:r>
              <a:rPr lang="en-US" sz="2400" dirty="0">
                <a:solidFill>
                  <a:schemeClr val="accent1"/>
                </a:solidFill>
                <a:latin typeface="Arial" panose="020B0604020202020204" pitchFamily="34" charset="0"/>
                <a:cs typeface="Arial" panose="020B0604020202020204" pitchFamily="34" charset="0"/>
              </a:rPr>
              <a:t>.</a:t>
            </a:r>
          </a:p>
          <a:p>
            <a:pPr marL="0" indent="0" algn="just">
              <a:buNone/>
            </a:pPr>
            <a:endParaRPr lang="en-US" dirty="0">
              <a:solidFill>
                <a:schemeClr val="accent1"/>
              </a:solidFill>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F8060C6-225C-45E7-8FFE-7428031E6EB7}"/>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657161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2EC6-1D69-4883-9935-D707FAFC6FC5}"/>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Easement Defined</a:t>
            </a:r>
          </a:p>
        </p:txBody>
      </p:sp>
      <p:sp>
        <p:nvSpPr>
          <p:cNvPr id="3" name="Content Placeholder 2">
            <a:extLst>
              <a:ext uri="{FF2B5EF4-FFF2-40B4-BE49-F238E27FC236}">
                <a16:creationId xmlns:a16="http://schemas.microsoft.com/office/drawing/2014/main" id="{F6F3C835-1A5A-4A70-9282-186BBD7FEC49}"/>
              </a:ext>
            </a:extLst>
          </p:cNvPr>
          <p:cNvSpPr>
            <a:spLocks noGrp="1"/>
          </p:cNvSpPr>
          <p:nvPr>
            <p:ph idx="1"/>
          </p:nvPr>
        </p:nvSpPr>
        <p:spPr/>
        <p:txBody>
          <a:bodyPr>
            <a:noAutofit/>
          </a:bodyPr>
          <a:lstStyle/>
          <a:p>
            <a:pPr marL="0" indent="0" algn="just">
              <a:lnSpc>
                <a:spcPct val="100000"/>
              </a:lnSpc>
              <a:spcBef>
                <a:spcPts val="0"/>
              </a:spcBef>
              <a:buNone/>
            </a:pPr>
            <a:r>
              <a:rPr lang="en-US" b="0" i="0" dirty="0">
                <a:effectLst/>
                <a:latin typeface="Arial" panose="020B0604020202020204" pitchFamily="34" charset="0"/>
                <a:cs typeface="Arial" panose="020B0604020202020204" pitchFamily="34" charset="0"/>
              </a:rPr>
              <a:t>An</a:t>
            </a:r>
            <a:r>
              <a:rPr lang="en-US" b="0" i="0" dirty="0">
                <a:solidFill>
                  <a:srgbClr val="212121"/>
                </a:solidFill>
                <a:effectLst/>
                <a:latin typeface="Arial" panose="020B0604020202020204" pitchFamily="34" charset="0"/>
              </a:rPr>
              <a:t> easement is a right conferred by (1) grant, (2) prescription, or </a:t>
            </a:r>
            <a:r>
              <a:rPr lang="en-US" dirty="0">
                <a:solidFill>
                  <a:srgbClr val="212121"/>
                </a:solidFill>
                <a:latin typeface="Arial" panose="020B0604020202020204" pitchFamily="34" charset="0"/>
              </a:rPr>
              <a:t>(3) </a:t>
            </a:r>
            <a:r>
              <a:rPr lang="en-US" b="0" i="0" dirty="0">
                <a:solidFill>
                  <a:srgbClr val="212121"/>
                </a:solidFill>
                <a:effectLst/>
                <a:latin typeface="Arial" panose="020B0604020202020204" pitchFamily="34" charset="0"/>
              </a:rPr>
              <a:t>necessity authorizing one to do or maintain something on the land of another “which, although a benefit to the land of the former, may be a </a:t>
            </a:r>
            <a:r>
              <a:rPr lang="en-US" i="0" dirty="0">
                <a:solidFill>
                  <a:srgbClr val="252525"/>
                </a:solidFill>
                <a:effectLst/>
                <a:latin typeface="Arial" panose="020B0604020202020204" pitchFamily="34" charset="0"/>
              </a:rPr>
              <a:t>burden</a:t>
            </a:r>
            <a:r>
              <a:rPr lang="en-US" b="0" i="0" dirty="0">
                <a:solidFill>
                  <a:srgbClr val="212121"/>
                </a:solidFill>
                <a:effectLst/>
                <a:latin typeface="Arial" panose="020B0604020202020204" pitchFamily="34" charset="0"/>
              </a:rPr>
              <a:t> on the land of the latter.” </a:t>
            </a:r>
          </a:p>
          <a:p>
            <a:pPr marL="0" indent="0" algn="just">
              <a:lnSpc>
                <a:spcPct val="100000"/>
              </a:lnSpc>
              <a:spcBef>
                <a:spcPts val="0"/>
              </a:spcBef>
              <a:buNone/>
            </a:pPr>
            <a:endParaRPr lang="en-US" u="none" strike="noStrike" dirty="0">
              <a:solidFill>
                <a:srgbClr val="212121"/>
              </a:solidFill>
              <a:latin typeface="Arial" panose="020B0604020202020204" pitchFamily="34" charset="0"/>
              <a:hlinkClick r:id="rId3"/>
            </a:endParaRPr>
          </a:p>
          <a:p>
            <a:pPr marL="0" indent="0" algn="just">
              <a:lnSpc>
                <a:spcPct val="100000"/>
              </a:lnSpc>
              <a:spcBef>
                <a:spcPts val="0"/>
              </a:spcBef>
              <a:buNone/>
            </a:pPr>
            <a:r>
              <a:rPr lang="en-US" b="0" i="1" strike="noStrike" dirty="0">
                <a:solidFill>
                  <a:srgbClr val="145DA4"/>
                </a:solidFill>
                <a:effectLst/>
                <a:latin typeface="Arial" panose="020B0604020202020204" pitchFamily="34" charset="0"/>
                <a:hlinkClick r:id="rId3"/>
              </a:rPr>
              <a:t>Barnard v. Gaumer,</a:t>
            </a:r>
            <a:r>
              <a:rPr lang="en-US" b="0" i="0" strike="noStrike" dirty="0">
                <a:solidFill>
                  <a:srgbClr val="145DA4"/>
                </a:solidFill>
                <a:effectLst/>
                <a:latin typeface="Arial" panose="020B0604020202020204" pitchFamily="34" charset="0"/>
                <a:hlinkClick r:id="rId3"/>
              </a:rPr>
              <a:t> 361 P.2d 778, 780 (Colo. 1961)</a:t>
            </a:r>
            <a:r>
              <a:rPr lang="en-US" dirty="0">
                <a:solidFill>
                  <a:schemeClr val="accent1"/>
                </a:solidFill>
                <a:latin typeface="Arial" panose="020B0604020202020204" pitchFamily="34" charset="0"/>
                <a:cs typeface="Arial" panose="020B0604020202020204" pitchFamily="34" charset="0"/>
              </a:rPr>
              <a:t>.</a:t>
            </a:r>
          </a:p>
          <a:p>
            <a:pPr marL="0" indent="0">
              <a:buNone/>
            </a:pPr>
            <a:r>
              <a:rPr lang="en-US" sz="3600" dirty="0">
                <a:latin typeface="Arial" panose="020B0604020202020204" pitchFamily="34" charset="0"/>
                <a:cs typeface="Arial" panose="020B0604020202020204" pitchFamily="34" charset="0"/>
              </a:rPr>
              <a:t> </a:t>
            </a:r>
          </a:p>
          <a:p>
            <a:pPr marL="0" indent="0" algn="just">
              <a:buNone/>
            </a:pPr>
            <a:r>
              <a:rPr lang="en-US" dirty="0">
                <a:latin typeface="Arial" panose="020B0604020202020204" pitchFamily="34" charset="0"/>
                <a:cs typeface="Arial" panose="020B0604020202020204" pitchFamily="34" charset="0"/>
              </a:rPr>
              <a:t>Case law suggests an easement can also be created by (4) implication from preexisting use, or (5) estoppel.</a:t>
            </a:r>
          </a:p>
        </p:txBody>
      </p:sp>
      <p:sp>
        <p:nvSpPr>
          <p:cNvPr id="4" name="Footer Placeholder 3">
            <a:extLst>
              <a:ext uri="{FF2B5EF4-FFF2-40B4-BE49-F238E27FC236}">
                <a16:creationId xmlns:a16="http://schemas.microsoft.com/office/drawing/2014/main" id="{AB420058-D1F6-4A1B-85C3-A77CCCE94B19}"/>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36939500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1A12-ABF3-4469-856C-C96AF54DF44C}"/>
              </a:ext>
            </a:extLst>
          </p:cNvPr>
          <p:cNvSpPr>
            <a:spLocks noGrp="1"/>
          </p:cNvSpPr>
          <p:nvPr>
            <p:ph type="title"/>
          </p:nvPr>
        </p:nvSpPr>
        <p:spPr/>
        <p:txBody>
          <a:bodyPr>
            <a:normAutofit/>
          </a:bodyPr>
          <a:lstStyle/>
          <a:p>
            <a:pPr algn="ctr"/>
            <a:r>
              <a:rPr lang="en-US" b="1" dirty="0">
                <a:latin typeface="Arial" panose="020B0604020202020204" pitchFamily="34" charset="0"/>
                <a:cs typeface="Arial" panose="020B0604020202020204" pitchFamily="34" charset="0"/>
              </a:rPr>
              <a:t>Filing Suit to Establish an Easement</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Defendants</a:t>
            </a:r>
            <a:endParaRPr lang="en-US" sz="31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EAF165B-377E-416C-B2F3-05C00C9882C4}"/>
              </a:ext>
            </a:extLst>
          </p:cNvPr>
          <p:cNvSpPr>
            <a:spLocks noGrp="1"/>
          </p:cNvSpPr>
          <p:nvPr>
            <p:ph idx="1"/>
          </p:nvPr>
        </p:nvSpPr>
        <p:spPr/>
        <p:txBody>
          <a:bodyPr>
            <a:normAutofit/>
          </a:bodyPr>
          <a:lstStyle/>
          <a:p>
            <a:pPr algn="just"/>
            <a:r>
              <a:rPr lang="en-US" dirty="0">
                <a:latin typeface="Arial" panose="020B0604020202020204" pitchFamily="34" charset="0"/>
                <a:cs typeface="Arial" panose="020B0604020202020204" pitchFamily="34" charset="0"/>
              </a:rPr>
              <a:t>Owner of the parcel in question</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Lienholders with an interest in the parcel in question</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Unknown persons</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Servicemembers</a:t>
            </a:r>
          </a:p>
        </p:txBody>
      </p:sp>
      <p:sp>
        <p:nvSpPr>
          <p:cNvPr id="4" name="Footer Placeholder 3">
            <a:extLst>
              <a:ext uri="{FF2B5EF4-FFF2-40B4-BE49-F238E27FC236}">
                <a16:creationId xmlns:a16="http://schemas.microsoft.com/office/drawing/2014/main" id="{5F8060C6-225C-45E7-8FFE-7428031E6EB7}"/>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39233240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1A12-ABF3-4469-856C-C96AF54DF44C}"/>
              </a:ext>
            </a:extLst>
          </p:cNvPr>
          <p:cNvSpPr>
            <a:spLocks noGrp="1"/>
          </p:cNvSpPr>
          <p:nvPr>
            <p:ph type="title"/>
          </p:nvPr>
        </p:nvSpPr>
        <p:spPr/>
        <p:txBody>
          <a:bodyPr>
            <a:normAutofit/>
          </a:bodyPr>
          <a:lstStyle/>
          <a:p>
            <a:pPr algn="ctr"/>
            <a:r>
              <a:rPr lang="en-US" b="1" dirty="0">
                <a:latin typeface="Arial" panose="020B0604020202020204" pitchFamily="34" charset="0"/>
                <a:cs typeface="Arial" panose="020B0604020202020204" pitchFamily="34" charset="0"/>
              </a:rPr>
              <a:t>Filing Suit to Establish an Easement</a:t>
            </a:r>
            <a:br>
              <a:rPr lang="en-US" b="1" dirty="0">
                <a:latin typeface="Arial" panose="020B0604020202020204" pitchFamily="34" charset="0"/>
                <a:cs typeface="Arial" panose="020B0604020202020204" pitchFamily="34" charset="0"/>
              </a:rPr>
            </a:br>
            <a:r>
              <a:rPr lang="en-US" sz="3100" b="1" dirty="0">
                <a:latin typeface="Arial" panose="020B0604020202020204" pitchFamily="34" charset="0"/>
                <a:cs typeface="Arial" panose="020B0604020202020204" pitchFamily="34" charset="0"/>
              </a:rPr>
              <a:t>Should You Name Lienholders as Defendants?</a:t>
            </a:r>
          </a:p>
        </p:txBody>
      </p:sp>
      <p:sp>
        <p:nvSpPr>
          <p:cNvPr id="3" name="Content Placeholder 2">
            <a:extLst>
              <a:ext uri="{FF2B5EF4-FFF2-40B4-BE49-F238E27FC236}">
                <a16:creationId xmlns:a16="http://schemas.microsoft.com/office/drawing/2014/main" id="{5EAF165B-377E-416C-B2F3-05C00C9882C4}"/>
              </a:ext>
            </a:extLst>
          </p:cNvPr>
          <p:cNvSpPr>
            <a:spLocks noGrp="1"/>
          </p:cNvSpPr>
          <p:nvPr>
            <p:ph idx="1"/>
          </p:nvPr>
        </p:nvSpPr>
        <p:spPr/>
        <p:txBody>
          <a:bodyPr>
            <a:normAutofit lnSpcReduction="10000"/>
          </a:bodyPr>
          <a:lstStyle/>
          <a:p>
            <a:pPr marL="0" indent="0" algn="just">
              <a:lnSpc>
                <a:spcPct val="100000"/>
              </a:lnSpc>
              <a:spcBef>
                <a:spcPts val="0"/>
              </a:spcBef>
              <a:buNone/>
            </a:pPr>
            <a:r>
              <a:rPr lang="en-US" sz="1800" i="0" dirty="0">
                <a:solidFill>
                  <a:schemeClr val="accent1"/>
                </a:solidFill>
                <a:effectLst/>
                <a:latin typeface="Arial" panose="020B0604020202020204" pitchFamily="34" charset="0"/>
              </a:rPr>
              <a:t>C.R.C.P. 19(a). </a:t>
            </a:r>
            <a:r>
              <a:rPr lang="en-US" sz="1800" b="0" i="0" dirty="0">
                <a:solidFill>
                  <a:srgbClr val="212121"/>
                </a:solidFill>
                <a:effectLst/>
                <a:latin typeface="Arial" panose="020B0604020202020204" pitchFamily="34" charset="0"/>
              </a:rPr>
              <a:t>A person… shall be joined as a party in the action if: (1) In his absence complete relief cannot be accorded among those already parties, or (2) he claims an interest relating to the subject of the action and is so situated that the disposition of the action in his absence may: (A) As a practical matter impair or impede his ability to protect that interest or (B) leave any of the persons already parties subject to a substantial risk of incurring double, multiple, or otherwise inconsistent obligations by reason of his claimed interest. </a:t>
            </a:r>
          </a:p>
          <a:p>
            <a:pPr marL="0" indent="0" algn="just">
              <a:lnSpc>
                <a:spcPct val="100000"/>
              </a:lnSpc>
              <a:spcBef>
                <a:spcPts val="0"/>
              </a:spcBef>
              <a:buNone/>
            </a:pPr>
            <a:endParaRPr lang="en-US" sz="1800" dirty="0">
              <a:solidFill>
                <a:schemeClr val="accent1"/>
              </a:solidFill>
              <a:latin typeface="Arial" panose="020B0604020202020204" pitchFamily="34" charset="0"/>
              <a:cs typeface="Arial" panose="020B0604020202020204" pitchFamily="34" charset="0"/>
            </a:endParaRPr>
          </a:p>
          <a:p>
            <a:pPr marL="0" indent="0" algn="just">
              <a:lnSpc>
                <a:spcPct val="100000"/>
              </a:lnSpc>
              <a:spcBef>
                <a:spcPts val="0"/>
              </a:spcBef>
              <a:buNone/>
            </a:pPr>
            <a:r>
              <a:rPr lang="en-US" sz="1800" dirty="0">
                <a:solidFill>
                  <a:schemeClr val="accent1"/>
                </a:solidFill>
                <a:latin typeface="Arial" panose="020B0604020202020204" pitchFamily="34" charset="0"/>
                <a:cs typeface="Arial" panose="020B0604020202020204" pitchFamily="34" charset="0"/>
              </a:rPr>
              <a:t>C.R.C.P. 105(b). </a:t>
            </a:r>
            <a:r>
              <a:rPr lang="en-US" sz="1800" b="0" i="0" dirty="0">
                <a:solidFill>
                  <a:srgbClr val="212121"/>
                </a:solidFill>
                <a:effectLst/>
                <a:latin typeface="Arial" panose="020B0604020202020204" pitchFamily="34" charset="0"/>
              </a:rPr>
              <a:t>No person claiming any interest under or through a person named as a defendant need be made a party </a:t>
            </a:r>
            <a:r>
              <a:rPr lang="en-US" sz="1800" b="1" i="0" dirty="0">
                <a:solidFill>
                  <a:srgbClr val="212121"/>
                </a:solidFill>
                <a:effectLst/>
                <a:latin typeface="Arial" panose="020B0604020202020204" pitchFamily="34" charset="0"/>
              </a:rPr>
              <a:t>unless his interest is shown of record in the office of the recorder of the county where the real property is situated</a:t>
            </a:r>
            <a:r>
              <a:rPr lang="en-US" sz="1800" b="0" i="0" dirty="0">
                <a:solidFill>
                  <a:srgbClr val="212121"/>
                </a:solidFill>
                <a:effectLst/>
                <a:latin typeface="Arial" panose="020B0604020202020204" pitchFamily="34" charset="0"/>
              </a:rPr>
              <a:t>, and the decree shall be as conclusive against him as if he had been made a party; provided, however, if such action be for the recovery of actual possession of the property, the party in actual possession shall be made a party.</a:t>
            </a:r>
          </a:p>
          <a:p>
            <a:pPr marL="0" indent="0" algn="just">
              <a:lnSpc>
                <a:spcPct val="100000"/>
              </a:lnSpc>
              <a:spcBef>
                <a:spcPts val="0"/>
              </a:spcBef>
              <a:buNone/>
            </a:pPr>
            <a:endParaRPr lang="en-US" sz="1800" b="0" i="0" dirty="0">
              <a:solidFill>
                <a:srgbClr val="212121"/>
              </a:solidFill>
              <a:effectLst/>
              <a:latin typeface="Arial" panose="020B0604020202020204" pitchFamily="34" charset="0"/>
            </a:endParaRPr>
          </a:p>
          <a:p>
            <a:pPr marL="0" indent="0" algn="just">
              <a:buNone/>
            </a:pPr>
            <a:r>
              <a:rPr lang="en-US" sz="1800" b="0" i="0" dirty="0">
                <a:solidFill>
                  <a:srgbClr val="212121"/>
                </a:solidFill>
                <a:effectLst/>
                <a:latin typeface="Arial" panose="020B0604020202020204" pitchFamily="34" charset="0"/>
              </a:rPr>
              <a:t>All parties with any claim to the property, or material interests which might be affected, were considered necessary to quiet title.  </a:t>
            </a:r>
            <a:r>
              <a:rPr lang="en-US" sz="1800" b="0" i="1" dirty="0">
                <a:solidFill>
                  <a:schemeClr val="accent1"/>
                </a:solidFill>
                <a:effectLst/>
                <a:latin typeface="Arial" panose="020B0604020202020204" pitchFamily="34" charset="0"/>
              </a:rPr>
              <a:t>Keith v. Kinney</a:t>
            </a:r>
            <a:r>
              <a:rPr lang="en-US" sz="1800" b="0" i="0" dirty="0">
                <a:solidFill>
                  <a:schemeClr val="accent1"/>
                </a:solidFill>
                <a:effectLst/>
                <a:latin typeface="Arial" panose="020B0604020202020204" pitchFamily="34" charset="0"/>
              </a:rPr>
              <a:t>, 961 P.2d 516 (Colo. App. 1997). </a:t>
            </a:r>
            <a:r>
              <a:rPr lang="en-US" sz="1800" dirty="0">
                <a:latin typeface="Arial" panose="020B0604020202020204" pitchFamily="34" charset="0"/>
                <a:cs typeface="Arial" panose="020B0604020202020204" pitchFamily="34" charset="0"/>
              </a:rPr>
              <a:t>BUT – those not named are not bound by the result.  </a:t>
            </a:r>
            <a:r>
              <a:rPr lang="en-US" sz="1800" i="1" dirty="0">
                <a:solidFill>
                  <a:schemeClr val="accent1"/>
                </a:solidFill>
                <a:latin typeface="Arial" panose="020B0604020202020204" pitchFamily="34" charset="0"/>
                <a:cs typeface="Arial" panose="020B0604020202020204" pitchFamily="34" charset="0"/>
              </a:rPr>
              <a:t>Ginsberg v. Stanley Aviation Corp., </a:t>
            </a:r>
            <a:r>
              <a:rPr lang="en-US" sz="1800" dirty="0">
                <a:solidFill>
                  <a:schemeClr val="accent1"/>
                </a:solidFill>
                <a:latin typeface="Arial" panose="020B0604020202020204" pitchFamily="34" charset="0"/>
                <a:cs typeface="Arial" panose="020B0604020202020204" pitchFamily="34" charset="0"/>
              </a:rPr>
              <a:t>568 P.2d 35 (Colo. 1977).</a:t>
            </a:r>
          </a:p>
        </p:txBody>
      </p:sp>
      <p:sp>
        <p:nvSpPr>
          <p:cNvPr id="4" name="Footer Placeholder 3">
            <a:extLst>
              <a:ext uri="{FF2B5EF4-FFF2-40B4-BE49-F238E27FC236}">
                <a16:creationId xmlns:a16="http://schemas.microsoft.com/office/drawing/2014/main" id="{5F8060C6-225C-45E7-8FFE-7428031E6EB7}"/>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14208031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1A12-ABF3-4469-856C-C96AF54DF44C}"/>
              </a:ext>
            </a:extLst>
          </p:cNvPr>
          <p:cNvSpPr>
            <a:spLocks noGrp="1"/>
          </p:cNvSpPr>
          <p:nvPr>
            <p:ph type="title"/>
          </p:nvPr>
        </p:nvSpPr>
        <p:spPr/>
        <p:txBody>
          <a:bodyPr>
            <a:normAutofit/>
          </a:bodyPr>
          <a:lstStyle/>
          <a:p>
            <a:pPr algn="ctr"/>
            <a:r>
              <a:rPr lang="en-US" b="1" dirty="0">
                <a:latin typeface="Arial" panose="020B0604020202020204" pitchFamily="34" charset="0"/>
                <a:cs typeface="Arial" panose="020B0604020202020204" pitchFamily="34" charset="0"/>
              </a:rPr>
              <a:t>Filing Suit to Establish an Easement</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Defendants</a:t>
            </a:r>
            <a:endParaRPr lang="en-US" sz="31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EAF165B-377E-416C-B2F3-05C00C9882C4}"/>
              </a:ext>
            </a:extLst>
          </p:cNvPr>
          <p:cNvSpPr>
            <a:spLocks noGrp="1"/>
          </p:cNvSpPr>
          <p:nvPr>
            <p:ph idx="1"/>
          </p:nvPr>
        </p:nvSpPr>
        <p:spPr/>
        <p:txBody>
          <a:bodyPr>
            <a:normAutofit/>
          </a:bodyPr>
          <a:lstStyle/>
          <a:p>
            <a:pPr marL="0" indent="0" algn="just">
              <a:buNone/>
            </a:pPr>
            <a:r>
              <a:rPr lang="en-US" b="1" dirty="0">
                <a:latin typeface="Arial" panose="020B0604020202020204" pitchFamily="34" charset="0"/>
                <a:cs typeface="Arial" panose="020B0604020202020204" pitchFamily="34" charset="0"/>
              </a:rPr>
              <a:t>Practice Tips:</a:t>
            </a:r>
          </a:p>
          <a:p>
            <a:pPr marL="0" indent="0" algn="just">
              <a:buNone/>
            </a:pPr>
            <a:endParaRPr lang="en-US" b="1" dirty="0">
              <a:latin typeface="Arial" panose="020B0604020202020204" pitchFamily="34" charset="0"/>
              <a:cs typeface="Arial" panose="020B0604020202020204" pitchFamily="34" charset="0"/>
            </a:endParaRPr>
          </a:p>
          <a:p>
            <a:pPr algn="just"/>
            <a:r>
              <a:rPr lang="en-US" b="1" dirty="0">
                <a:latin typeface="Arial" panose="020B0604020202020204" pitchFamily="34" charset="0"/>
                <a:cs typeface="Arial" panose="020B0604020202020204" pitchFamily="34" charset="0"/>
              </a:rPr>
              <a:t>Get a copy of the deed to the subject property and be sure the Complaint uses the owner’s name as shown on the deed.</a:t>
            </a:r>
          </a:p>
          <a:p>
            <a:pPr algn="just"/>
            <a:endParaRPr lang="en-US" b="1" dirty="0">
              <a:latin typeface="Arial" panose="020B0604020202020204" pitchFamily="34" charset="0"/>
              <a:cs typeface="Arial" panose="020B0604020202020204" pitchFamily="34" charset="0"/>
            </a:endParaRPr>
          </a:p>
          <a:p>
            <a:pPr algn="just"/>
            <a:r>
              <a:rPr lang="en-US" b="1" dirty="0">
                <a:latin typeface="Arial" panose="020B0604020202020204" pitchFamily="34" charset="0"/>
                <a:cs typeface="Arial" panose="020B0604020202020204" pitchFamily="34" charset="0"/>
              </a:rPr>
              <a:t>Obtain an Ownership and Encumbrance Report (O&amp;E) form a title company, and consider whether to name any lienholders as defendants.</a:t>
            </a:r>
          </a:p>
        </p:txBody>
      </p:sp>
      <p:sp>
        <p:nvSpPr>
          <p:cNvPr id="4" name="Footer Placeholder 3">
            <a:extLst>
              <a:ext uri="{FF2B5EF4-FFF2-40B4-BE49-F238E27FC236}">
                <a16:creationId xmlns:a16="http://schemas.microsoft.com/office/drawing/2014/main" id="{5F8060C6-225C-45E7-8FFE-7428031E6EB7}"/>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21360371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1A12-ABF3-4469-856C-C96AF54DF44C}"/>
              </a:ext>
            </a:extLst>
          </p:cNvPr>
          <p:cNvSpPr>
            <a:spLocks noGrp="1"/>
          </p:cNvSpPr>
          <p:nvPr>
            <p:ph type="title"/>
          </p:nvPr>
        </p:nvSpPr>
        <p:spPr/>
        <p:txBody>
          <a:bodyPr>
            <a:normAutofit/>
          </a:bodyPr>
          <a:lstStyle/>
          <a:p>
            <a:pPr algn="ctr"/>
            <a:r>
              <a:rPr lang="en-US" b="1" dirty="0">
                <a:latin typeface="Arial" panose="020B0604020202020204" pitchFamily="34" charset="0"/>
                <a:cs typeface="Arial" panose="020B0604020202020204" pitchFamily="34" charset="0"/>
              </a:rPr>
              <a:t>Filing Suit to Establish an Easement</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Unknown Defendants</a:t>
            </a:r>
          </a:p>
        </p:txBody>
      </p:sp>
      <p:sp>
        <p:nvSpPr>
          <p:cNvPr id="3" name="Content Placeholder 2">
            <a:extLst>
              <a:ext uri="{FF2B5EF4-FFF2-40B4-BE49-F238E27FC236}">
                <a16:creationId xmlns:a16="http://schemas.microsoft.com/office/drawing/2014/main" id="{5EAF165B-377E-416C-B2F3-05C00C9882C4}"/>
              </a:ext>
            </a:extLst>
          </p:cNvPr>
          <p:cNvSpPr>
            <a:spLocks noGrp="1"/>
          </p:cNvSpPr>
          <p:nvPr>
            <p:ph idx="1"/>
          </p:nvPr>
        </p:nvSpPr>
        <p:spPr/>
        <p:txBody>
          <a:bodyPr>
            <a:normAutofit fontScale="77500" lnSpcReduction="20000"/>
          </a:bodyPr>
          <a:lstStyle/>
          <a:p>
            <a:pPr algn="just">
              <a:lnSpc>
                <a:spcPct val="120000"/>
              </a:lnSpc>
              <a:spcBef>
                <a:spcPts val="0"/>
              </a:spcBef>
            </a:pPr>
            <a:r>
              <a:rPr lang="en-US" sz="2900" dirty="0">
                <a:latin typeface="Arial" panose="020B0604020202020204" pitchFamily="34" charset="0"/>
                <a:cs typeface="Arial" panose="020B0604020202020204" pitchFamily="34" charset="0"/>
              </a:rPr>
              <a:t>Quiet title suits frequently name “all other persons claiming an interest in the property” as defendants, and service on them is by publication.  See, C.R.C.P. 4(g).  </a:t>
            </a:r>
          </a:p>
          <a:p>
            <a:pPr marL="0" indent="0" algn="just">
              <a:lnSpc>
                <a:spcPct val="120000"/>
              </a:lnSpc>
              <a:spcBef>
                <a:spcPts val="0"/>
              </a:spcBef>
              <a:buNone/>
            </a:pPr>
            <a:endParaRPr lang="en-US" sz="2900" dirty="0">
              <a:latin typeface="Arial" panose="020B0604020202020204" pitchFamily="34" charset="0"/>
              <a:cs typeface="Arial" panose="020B0604020202020204" pitchFamily="34" charset="0"/>
            </a:endParaRPr>
          </a:p>
          <a:p>
            <a:pPr algn="just">
              <a:lnSpc>
                <a:spcPct val="120000"/>
              </a:lnSpc>
              <a:spcBef>
                <a:spcPts val="0"/>
              </a:spcBef>
            </a:pPr>
            <a:r>
              <a:rPr lang="en-US" sz="2900" dirty="0">
                <a:latin typeface="Arial" panose="020B0604020202020204" pitchFamily="34" charset="0"/>
                <a:cs typeface="Arial" panose="020B0604020202020204" pitchFamily="34" charset="0"/>
              </a:rPr>
              <a:t>It is not mandatory to name every person that may claim an interest.  A plaintiff in a quiet title action may omit an interest, or the holder of the interest, because challenging the interest would be futile, the plaintiff did not contemplate the interest, the plaintiff did not know of the interest, or the plaintiff did not care about the interest. </a:t>
            </a:r>
            <a:r>
              <a:rPr lang="en-US" sz="2900" i="1" dirty="0">
                <a:solidFill>
                  <a:schemeClr val="accent1"/>
                </a:solidFill>
                <a:latin typeface="Arial" panose="020B0604020202020204" pitchFamily="34" charset="0"/>
                <a:cs typeface="Arial" panose="020B0604020202020204" pitchFamily="34" charset="0"/>
              </a:rPr>
              <a:t>Campbird Colorado Inc., v. Board of County Commissioners</a:t>
            </a:r>
            <a:r>
              <a:rPr lang="en-US" sz="2900" dirty="0">
                <a:solidFill>
                  <a:schemeClr val="accent1"/>
                </a:solidFill>
                <a:latin typeface="Arial" panose="020B0604020202020204" pitchFamily="34" charset="0"/>
                <a:cs typeface="Arial" panose="020B0604020202020204" pitchFamily="34" charset="0"/>
              </a:rPr>
              <a:t>, 215 P.3d 1277 (Colo. App. 2009); </a:t>
            </a:r>
            <a:r>
              <a:rPr lang="en-US" sz="2900" i="1" dirty="0">
                <a:solidFill>
                  <a:schemeClr val="accent1"/>
                </a:solidFill>
                <a:latin typeface="Arial" panose="020B0604020202020204" pitchFamily="34" charset="0"/>
                <a:cs typeface="Arial" panose="020B0604020202020204" pitchFamily="34" charset="0"/>
              </a:rPr>
              <a:t>G.P. Anderson, Colorado Quiet Title Actions</a:t>
            </a:r>
            <a:r>
              <a:rPr lang="en-US" sz="2900" dirty="0">
                <a:solidFill>
                  <a:schemeClr val="accent1"/>
                </a:solidFill>
                <a:latin typeface="Arial" panose="020B0604020202020204" pitchFamily="34" charset="0"/>
                <a:cs typeface="Arial" panose="020B0604020202020204" pitchFamily="34" charset="0"/>
              </a:rPr>
              <a:t> § 3.1.7, at 68 (2008). </a:t>
            </a:r>
            <a:r>
              <a:rPr lang="en-US" sz="2900" dirty="0">
                <a:latin typeface="Arial" panose="020B0604020202020204" pitchFamily="34" charset="0"/>
                <a:cs typeface="Arial" panose="020B0604020202020204" pitchFamily="34" charset="0"/>
              </a:rPr>
              <a:t> BUT – those not named are not bound by the result.  </a:t>
            </a:r>
            <a:r>
              <a:rPr lang="en-US" sz="2900" i="1" dirty="0">
                <a:solidFill>
                  <a:schemeClr val="accent1"/>
                </a:solidFill>
                <a:latin typeface="Arial" panose="020B0604020202020204" pitchFamily="34" charset="0"/>
                <a:cs typeface="Arial" panose="020B0604020202020204" pitchFamily="34" charset="0"/>
              </a:rPr>
              <a:t>Ginsberg v. Stanley Aviation Corp., </a:t>
            </a:r>
            <a:r>
              <a:rPr lang="en-US" sz="2900" dirty="0">
                <a:solidFill>
                  <a:schemeClr val="accent1"/>
                </a:solidFill>
                <a:latin typeface="Arial" panose="020B0604020202020204" pitchFamily="34" charset="0"/>
                <a:cs typeface="Arial" panose="020B0604020202020204" pitchFamily="34" charset="0"/>
              </a:rPr>
              <a:t>568 P.2d 35 (Colo. 1977).</a:t>
            </a:r>
            <a:endParaRPr lang="en-US" sz="2900" b="1" dirty="0">
              <a:solidFill>
                <a:schemeClr val="accent1"/>
              </a:solidFill>
              <a:latin typeface="Arial" panose="020B0604020202020204" pitchFamily="34" charset="0"/>
              <a:cs typeface="Arial" panose="020B0604020202020204" pitchFamily="34" charset="0"/>
            </a:endParaRPr>
          </a:p>
          <a:p>
            <a:pPr>
              <a:lnSpc>
                <a:spcPct val="120000"/>
              </a:lnSpc>
              <a:spcBef>
                <a:spcPts val="0"/>
              </a:spcBef>
            </a:pPr>
            <a:endParaRPr lang="en-US" sz="2900"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7305F02D-AE8D-4873-94E2-CCABCFEC015B}"/>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15860203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1A12-ABF3-4469-856C-C96AF54DF44C}"/>
              </a:ext>
            </a:extLst>
          </p:cNvPr>
          <p:cNvSpPr>
            <a:spLocks noGrp="1"/>
          </p:cNvSpPr>
          <p:nvPr>
            <p:ph type="title"/>
          </p:nvPr>
        </p:nvSpPr>
        <p:spPr/>
        <p:txBody>
          <a:bodyPr>
            <a:normAutofit fontScale="90000"/>
          </a:bodyPr>
          <a:lstStyle/>
          <a:p>
            <a:pPr algn="ctr"/>
            <a:r>
              <a:rPr lang="en-US" b="1" dirty="0">
                <a:latin typeface="Arial" panose="020B0604020202020204" pitchFamily="34" charset="0"/>
                <a:cs typeface="Arial" panose="020B0604020202020204" pitchFamily="34" charset="0"/>
              </a:rPr>
              <a:t>Filing Suit to Establish an Easement</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Unknown Defendants - Servicemembers</a:t>
            </a:r>
          </a:p>
        </p:txBody>
      </p:sp>
      <p:sp>
        <p:nvSpPr>
          <p:cNvPr id="3" name="Content Placeholder 2">
            <a:extLst>
              <a:ext uri="{FF2B5EF4-FFF2-40B4-BE49-F238E27FC236}">
                <a16:creationId xmlns:a16="http://schemas.microsoft.com/office/drawing/2014/main" id="{5EAF165B-377E-416C-B2F3-05C00C9882C4}"/>
              </a:ext>
            </a:extLst>
          </p:cNvPr>
          <p:cNvSpPr>
            <a:spLocks noGrp="1"/>
          </p:cNvSpPr>
          <p:nvPr>
            <p:ph idx="1"/>
          </p:nvPr>
        </p:nvSpPr>
        <p:spPr/>
        <p:txBody>
          <a:bodyPr>
            <a:normAutofit fontScale="85000" lnSpcReduction="20000"/>
          </a:bodyPr>
          <a:lstStyle/>
          <a:p>
            <a:pPr marL="0" indent="0" algn="just">
              <a:lnSpc>
                <a:spcPct val="100000"/>
              </a:lnSpc>
              <a:spcBef>
                <a:spcPts val="0"/>
              </a:spcBef>
              <a:buNone/>
            </a:pPr>
            <a:r>
              <a:rPr lang="en-US" sz="3200" dirty="0">
                <a:latin typeface="Arial" panose="020B0604020202020204" pitchFamily="34" charset="0"/>
                <a:cs typeface="Arial" panose="020B0604020202020204" pitchFamily="34" charset="0"/>
              </a:rPr>
              <a:t>The Servicemembers Civil Relief Act, </a:t>
            </a:r>
            <a:r>
              <a:rPr lang="en-US" sz="3200" dirty="0">
                <a:effectLst/>
                <a:latin typeface="Arial" panose="020B0604020202020204" pitchFamily="34" charset="0"/>
                <a:ea typeface="Times New Roman" panose="02020603050405020304" pitchFamily="18" charset="0"/>
                <a:cs typeface="Arial" panose="020B0604020202020204" pitchFamily="34" charset="0"/>
              </a:rPr>
              <a:t>50 U.S.C. App. § 521, provides in relevant part:</a:t>
            </a:r>
          </a:p>
          <a:p>
            <a:pPr marL="0" indent="0" algn="just">
              <a:lnSpc>
                <a:spcPct val="100000"/>
              </a:lnSpc>
              <a:spcBef>
                <a:spcPts val="0"/>
              </a:spcBef>
              <a:buNone/>
            </a:pPr>
            <a:endParaRPr lang="en-US" sz="3200" dirty="0">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00000"/>
              </a:lnSpc>
              <a:spcBef>
                <a:spcPts val="0"/>
              </a:spcBef>
              <a:buNone/>
            </a:pPr>
            <a:r>
              <a:rPr lang="en-US" sz="3200"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“If in an action covered by this section it appears that the defendant is in military service, the court may not enter a judgment until after the court appoints an attorney to represent the defendant.”</a:t>
            </a:r>
          </a:p>
          <a:p>
            <a:pPr marL="0" indent="0" algn="just">
              <a:lnSpc>
                <a:spcPct val="100000"/>
              </a:lnSpc>
              <a:spcBef>
                <a:spcPts val="0"/>
              </a:spcBef>
              <a:buNone/>
            </a:pPr>
            <a:endParaRPr lang="en-US" sz="3200" dirty="0">
              <a:solidFill>
                <a:schemeClr val="accent1"/>
              </a:solidFill>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00000"/>
              </a:lnSpc>
              <a:spcBef>
                <a:spcPts val="0"/>
              </a:spcBef>
              <a:buNone/>
            </a:pPr>
            <a:r>
              <a:rPr lang="en-US" sz="3200" dirty="0">
                <a:effectLst/>
                <a:latin typeface="Arial" panose="020B0604020202020204" pitchFamily="34" charset="0"/>
                <a:ea typeface="Times New Roman" panose="02020603050405020304" pitchFamily="18" charset="0"/>
                <a:cs typeface="Arial" panose="020B0604020202020204" pitchFamily="34" charset="0"/>
              </a:rPr>
              <a:t>In some cases, the Plaintiff may want to seek appointment of an attorney for unknown servicemembers.  Generally, the Plaintiff pays that attorney. Generally, the attorney’s duties are limited. See, </a:t>
            </a:r>
            <a:r>
              <a:rPr lang="en-US" sz="3200" i="1"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Entitlement to Stay or Default Judgment under the Soldiers’ and Sailors’ Civil Relief Act</a:t>
            </a:r>
            <a:r>
              <a:rPr lang="en-US" sz="3200" dirty="0">
                <a:effectLst/>
                <a:latin typeface="Arial" panose="020B0604020202020204" pitchFamily="34" charset="0"/>
                <a:ea typeface="Times New Roman" panose="02020603050405020304" pitchFamily="18" charset="0"/>
                <a:cs typeface="Arial" panose="020B0604020202020204" pitchFamily="34" charset="0"/>
              </a:rPr>
              <a:t>, 35 Am.Jur. POF3d 323.</a:t>
            </a:r>
          </a:p>
          <a:p>
            <a:pPr marL="0" marR="0" indent="0" algn="just">
              <a:spcBef>
                <a:spcPts val="0"/>
              </a:spcBef>
              <a:spcAft>
                <a:spcPts val="0"/>
              </a:spcAft>
              <a:buNone/>
            </a:pPr>
            <a:endParaRPr lang="en-US" sz="3200" dirty="0">
              <a:effectLst/>
              <a:latin typeface="Arial" panose="020B0604020202020204" pitchFamily="34" charset="0"/>
              <a:ea typeface="Times New Roman" panose="02020603050405020304" pitchFamily="18" charset="0"/>
              <a:cs typeface="Arial" panose="020B0604020202020204" pitchFamily="34" charset="0"/>
            </a:endParaRPr>
          </a:p>
          <a:p>
            <a:pPr marL="0" indent="0">
              <a:lnSpc>
                <a:spcPct val="120000"/>
              </a:lnSpc>
              <a:spcBef>
                <a:spcPts val="0"/>
              </a:spcBef>
              <a:buNone/>
            </a:pPr>
            <a:endParaRPr lang="en-US" sz="2900"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7305F02D-AE8D-4873-94E2-CCABCFEC015B}"/>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34028406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BD92C-CA0A-44CC-9C77-21030B591CDF}"/>
              </a:ext>
            </a:extLst>
          </p:cNvPr>
          <p:cNvSpPr>
            <a:spLocks noGrp="1"/>
          </p:cNvSpPr>
          <p:nvPr>
            <p:ph type="title"/>
          </p:nvPr>
        </p:nvSpPr>
        <p:spPr/>
        <p:txBody>
          <a:bodyPr>
            <a:normAutofit/>
          </a:bodyPr>
          <a:lstStyle/>
          <a:p>
            <a:pPr algn="ctr"/>
            <a:r>
              <a:rPr lang="en-US" b="1" dirty="0">
                <a:latin typeface="Arial" panose="020B0604020202020204" pitchFamily="34" charset="0"/>
                <a:cs typeface="Arial" panose="020B0604020202020204" pitchFamily="34" charset="0"/>
              </a:rPr>
              <a:t>Filing Suit to Establish an Easement</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Quiet Title v. Declaratory Judgment</a:t>
            </a:r>
          </a:p>
        </p:txBody>
      </p:sp>
      <p:sp>
        <p:nvSpPr>
          <p:cNvPr id="3" name="Content Placeholder 2">
            <a:extLst>
              <a:ext uri="{FF2B5EF4-FFF2-40B4-BE49-F238E27FC236}">
                <a16:creationId xmlns:a16="http://schemas.microsoft.com/office/drawing/2014/main" id="{84468DC1-F067-4483-BF07-0DEA6C2B7EE5}"/>
              </a:ext>
            </a:extLst>
          </p:cNvPr>
          <p:cNvSpPr>
            <a:spLocks noGrp="1"/>
          </p:cNvSpPr>
          <p:nvPr>
            <p:ph idx="1"/>
          </p:nvPr>
        </p:nvSpPr>
        <p:spPr/>
        <p:txBody>
          <a:bodyPr>
            <a:normAutofit fontScale="85000" lnSpcReduction="10000"/>
          </a:bodyPr>
          <a:lstStyle/>
          <a:p>
            <a:pPr marL="0" indent="0" algn="just">
              <a:lnSpc>
                <a:spcPct val="110000"/>
              </a:lnSpc>
              <a:spcBef>
                <a:spcPts val="0"/>
              </a:spcBef>
              <a:buNone/>
            </a:pPr>
            <a:r>
              <a:rPr lang="en-US" dirty="0">
                <a:latin typeface="Arial" panose="020B0604020202020204" pitchFamily="34" charset="0"/>
                <a:cs typeface="Arial" panose="020B0604020202020204" pitchFamily="34" charset="0"/>
              </a:rPr>
              <a:t>A declaratory judgment is NOT the proper mechanism.  In </a:t>
            </a:r>
            <a:r>
              <a:rPr lang="en-US" i="1" dirty="0">
                <a:solidFill>
                  <a:schemeClr val="accent1"/>
                </a:solidFill>
                <a:latin typeface="Arial" panose="020B0604020202020204" pitchFamily="34" charset="0"/>
                <a:cs typeface="Arial" panose="020B0604020202020204" pitchFamily="34" charset="0"/>
              </a:rPr>
              <a:t>Argus Real Estate, Inc. v. E-470 Public Highway Authority</a:t>
            </a:r>
            <a:r>
              <a:rPr lang="en-US" dirty="0">
                <a:solidFill>
                  <a:schemeClr val="accent1"/>
                </a:solidFill>
                <a:latin typeface="Arial" panose="020B0604020202020204" pitchFamily="34" charset="0"/>
                <a:cs typeface="Arial" panose="020B0604020202020204" pitchFamily="34" charset="0"/>
              </a:rPr>
              <a:t>, 397 P.3d 215 (Colo. App.2003)</a:t>
            </a:r>
            <a:r>
              <a:rPr lang="en-US" dirty="0">
                <a:latin typeface="Arial" panose="020B0604020202020204" pitchFamily="34" charset="0"/>
                <a:cs typeface="Arial" panose="020B0604020202020204" pitchFamily="34" charset="0"/>
              </a:rPr>
              <a:t>, the Court explained:</a:t>
            </a:r>
            <a:endParaRPr lang="en-US" b="1" dirty="0">
              <a:latin typeface="Arial" panose="020B0604020202020204" pitchFamily="34" charset="0"/>
              <a:cs typeface="Arial" panose="020B0604020202020204" pitchFamily="34" charset="0"/>
            </a:endParaRPr>
          </a:p>
          <a:p>
            <a:pPr marL="0" indent="0" algn="just">
              <a:lnSpc>
                <a:spcPct val="110000"/>
              </a:lnSpc>
              <a:spcBef>
                <a:spcPts val="0"/>
              </a:spcBef>
              <a:buNone/>
            </a:pPr>
            <a:endParaRPr lang="en-US" dirty="0">
              <a:solidFill>
                <a:schemeClr val="accent1"/>
              </a:solidFill>
              <a:latin typeface="Arial" panose="020B0604020202020204" pitchFamily="34" charset="0"/>
              <a:cs typeface="Arial" panose="020B0604020202020204" pitchFamily="34" charset="0"/>
            </a:endParaRPr>
          </a:p>
          <a:p>
            <a:pPr marL="0" indent="0" algn="just">
              <a:lnSpc>
                <a:spcPct val="110000"/>
              </a:lnSpc>
              <a:spcBef>
                <a:spcPts val="0"/>
              </a:spcBef>
              <a:buNone/>
            </a:pPr>
            <a:r>
              <a:rPr lang="en-US" dirty="0">
                <a:latin typeface="Arial" panose="020B0604020202020204" pitchFamily="34" charset="0"/>
                <a:cs typeface="Arial" panose="020B0604020202020204" pitchFamily="34" charset="0"/>
              </a:rPr>
              <a:t>In a declaratory judgment, the court declares the rights of parties “under a deed, ... written contract, or other writings constituting a contract.” </a:t>
            </a:r>
            <a:r>
              <a:rPr lang="en-US" dirty="0">
                <a:solidFill>
                  <a:schemeClr val="accent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Section 13–51–106, C.R.S</a:t>
            </a:r>
            <a:r>
              <a:rPr lang="en-US" dirty="0">
                <a:solidFill>
                  <a:schemeClr val="accent1"/>
                </a:solidFill>
                <a:latin typeface="Arial" panose="020B0604020202020204" pitchFamily="34" charset="0"/>
                <a:cs typeface="Arial" panose="020B0604020202020204" pitchFamily="34" charset="0"/>
              </a:rPr>
              <a:t>. 2003</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see also,</a:t>
            </a:r>
            <a:r>
              <a:rPr lang="en-US" dirty="0">
                <a:latin typeface="Arial" panose="020B0604020202020204" pitchFamily="34" charset="0"/>
                <a:cs typeface="Arial" panose="020B0604020202020204" pitchFamily="34" charset="0"/>
              </a:rPr>
              <a:t> </a:t>
            </a:r>
            <a:r>
              <a:rPr lang="en-US" dirty="0">
                <a:solidFill>
                  <a:schemeClr val="accent1"/>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C.R.C.P. 57</a:t>
            </a:r>
            <a:r>
              <a:rPr lang="en-US" dirty="0">
                <a:latin typeface="Arial" panose="020B0604020202020204" pitchFamily="34" charset="0"/>
                <a:cs typeface="Arial" panose="020B0604020202020204" pitchFamily="34" charset="0"/>
              </a:rPr>
              <a:t>. While a document interpreted in a declaratory judgment may affect the title to land, the declaratory judgment does not adjudicate title. In contrast, a quiet title decree adjudicates title to property as between the parties to the action. </a:t>
            </a:r>
            <a:r>
              <a:rPr lang="en-US" i="1" dirty="0">
                <a:latin typeface="Arial" panose="020B0604020202020204" pitchFamily="34" charset="0"/>
                <a:cs typeface="Arial" panose="020B0604020202020204" pitchFamily="34" charset="0"/>
              </a:rPr>
              <a:t>See </a:t>
            </a:r>
            <a:r>
              <a:rPr lang="en-US" i="1" dirty="0">
                <a:solidFill>
                  <a:schemeClr val="accent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Dynasty, Inc. v. Winter Park Assocs., Inc.,</a:t>
            </a:r>
            <a:r>
              <a:rPr lang="en-US" dirty="0">
                <a:solidFill>
                  <a:schemeClr val="accent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 5 P.3d 392 (Colo. App. 2000)</a:t>
            </a:r>
            <a:r>
              <a:rPr lang="en-US" dirty="0">
                <a:solidFill>
                  <a:schemeClr val="accent1"/>
                </a:solidFill>
                <a:latin typeface="Arial" panose="020B0604020202020204" pitchFamily="34" charset="0"/>
                <a:cs typeface="Arial" panose="020B0604020202020204" pitchFamily="34" charset="0"/>
              </a:rPr>
              <a:t>.</a:t>
            </a:r>
          </a:p>
        </p:txBody>
      </p:sp>
      <p:sp>
        <p:nvSpPr>
          <p:cNvPr id="4" name="Footer Placeholder 3">
            <a:extLst>
              <a:ext uri="{FF2B5EF4-FFF2-40B4-BE49-F238E27FC236}">
                <a16:creationId xmlns:a16="http://schemas.microsoft.com/office/drawing/2014/main" id="{849F4760-C431-49A0-A222-175476331FA6}"/>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18543850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BD92C-CA0A-44CC-9C77-21030B591CDF}"/>
              </a:ext>
            </a:extLst>
          </p:cNvPr>
          <p:cNvSpPr>
            <a:spLocks noGrp="1"/>
          </p:cNvSpPr>
          <p:nvPr>
            <p:ph type="title"/>
          </p:nvPr>
        </p:nvSpPr>
        <p:spPr/>
        <p:txBody>
          <a:bodyPr>
            <a:normAutofit/>
          </a:bodyPr>
          <a:lstStyle/>
          <a:p>
            <a:pPr algn="ctr"/>
            <a:r>
              <a:rPr lang="en-US" b="1" dirty="0">
                <a:latin typeface="Arial" panose="020B0604020202020204" pitchFamily="34" charset="0"/>
                <a:cs typeface="Arial" panose="020B0604020202020204" pitchFamily="34" charset="0"/>
              </a:rPr>
              <a:t>Filing Suit to Establish an Easement</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Other Claims for Relief</a:t>
            </a:r>
          </a:p>
        </p:txBody>
      </p:sp>
      <p:sp>
        <p:nvSpPr>
          <p:cNvPr id="3" name="Content Placeholder 2">
            <a:extLst>
              <a:ext uri="{FF2B5EF4-FFF2-40B4-BE49-F238E27FC236}">
                <a16:creationId xmlns:a16="http://schemas.microsoft.com/office/drawing/2014/main" id="{84468DC1-F067-4483-BF07-0DEA6C2B7EE5}"/>
              </a:ext>
            </a:extLst>
          </p:cNvPr>
          <p:cNvSpPr>
            <a:spLocks noGrp="1"/>
          </p:cNvSpPr>
          <p:nvPr>
            <p:ph idx="1"/>
          </p:nvPr>
        </p:nvSpPr>
        <p:spPr/>
        <p:txBody>
          <a:bodyPr>
            <a:normAutofit/>
          </a:bodyPr>
          <a:lstStyle/>
          <a:p>
            <a:pPr marL="0" indent="0" algn="just">
              <a:lnSpc>
                <a:spcPct val="110000"/>
              </a:lnSpc>
              <a:spcBef>
                <a:spcPts val="0"/>
              </a:spcBef>
              <a:buNone/>
            </a:pPr>
            <a:r>
              <a:rPr lang="en-US" sz="1800" dirty="0">
                <a:latin typeface="Arial" panose="020B0604020202020204" pitchFamily="34" charset="0"/>
                <a:cs typeface="Arial" panose="020B0604020202020204" pitchFamily="34" charset="0"/>
              </a:rPr>
              <a:t>Both parties also brought </a:t>
            </a:r>
            <a:r>
              <a:rPr lang="en-US" sz="1800" b="1" dirty="0">
                <a:latin typeface="Arial" panose="020B0604020202020204" pitchFamily="34" charset="0"/>
                <a:cs typeface="Arial" panose="020B0604020202020204" pitchFamily="34" charset="0"/>
              </a:rPr>
              <a:t>trespass claims </a:t>
            </a:r>
            <a:r>
              <a:rPr lang="en-US" sz="1800" dirty="0">
                <a:latin typeface="Arial" panose="020B0604020202020204" pitchFamily="34" charset="0"/>
                <a:cs typeface="Arial" panose="020B0604020202020204" pitchFamily="34" charset="0"/>
              </a:rPr>
              <a:t>and sought </a:t>
            </a:r>
            <a:r>
              <a:rPr lang="en-US" sz="1800" b="1" dirty="0">
                <a:latin typeface="Arial" panose="020B0604020202020204" pitchFamily="34" charset="0"/>
                <a:cs typeface="Arial" panose="020B0604020202020204" pitchFamily="34" charset="0"/>
              </a:rPr>
              <a:t>injunctive relief</a:t>
            </a:r>
            <a:r>
              <a:rPr lang="en-US" sz="1800" dirty="0">
                <a:latin typeface="Arial" panose="020B0604020202020204" pitchFamily="34" charset="0"/>
                <a:cs typeface="Arial" panose="020B0604020202020204" pitchFamily="34" charset="0"/>
              </a:rPr>
              <a:t>. Lot 6 owner sought </a:t>
            </a:r>
            <a:r>
              <a:rPr lang="en-US" sz="1800" b="1" dirty="0">
                <a:latin typeface="Arial" panose="020B0604020202020204" pitchFamily="34" charset="0"/>
                <a:cs typeface="Arial" panose="020B0604020202020204" pitchFamily="34" charset="0"/>
              </a:rPr>
              <a:t>declaratory relief </a:t>
            </a:r>
            <a:r>
              <a:rPr lang="en-US" sz="1800" dirty="0">
                <a:latin typeface="Arial" panose="020B0604020202020204" pitchFamily="34" charset="0"/>
                <a:cs typeface="Arial" panose="020B0604020202020204" pitchFamily="34" charset="0"/>
              </a:rPr>
              <a:t>to declare any easements void because they served an illegal purpose.</a:t>
            </a:r>
          </a:p>
        </p:txBody>
      </p:sp>
      <p:sp>
        <p:nvSpPr>
          <p:cNvPr id="4" name="Footer Placeholder 3">
            <a:extLst>
              <a:ext uri="{FF2B5EF4-FFF2-40B4-BE49-F238E27FC236}">
                <a16:creationId xmlns:a16="http://schemas.microsoft.com/office/drawing/2014/main" id="{849F4760-C431-49A0-A222-175476331FA6}"/>
              </a:ext>
            </a:extLst>
          </p:cNvPr>
          <p:cNvSpPr>
            <a:spLocks noGrp="1"/>
          </p:cNvSpPr>
          <p:nvPr>
            <p:ph type="ftr" sz="quarter" idx="11"/>
          </p:nvPr>
        </p:nvSpPr>
        <p:spPr/>
        <p:txBody>
          <a:bodyPr/>
          <a:lstStyle/>
          <a:p>
            <a:r>
              <a:rPr lang="en-US" dirty="0"/>
              <a:t>Copyright 2020 Mark Cohen, J.D., LL.M.</a:t>
            </a:r>
          </a:p>
        </p:txBody>
      </p:sp>
      <p:pic>
        <p:nvPicPr>
          <p:cNvPr id="5" name="Content Placeholder 4">
            <a:extLst>
              <a:ext uri="{FF2B5EF4-FFF2-40B4-BE49-F238E27FC236}">
                <a16:creationId xmlns:a16="http://schemas.microsoft.com/office/drawing/2014/main" id="{D2B1B34D-9219-4D97-9684-5EC87378D6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9378" y="2538254"/>
            <a:ext cx="3973244" cy="2926080"/>
          </a:xfrm>
          <a:prstGeom prst="rect">
            <a:avLst/>
          </a:prstGeom>
        </p:spPr>
      </p:pic>
    </p:spTree>
    <p:extLst>
      <p:ext uri="{BB962C8B-B14F-4D97-AF65-F5344CB8AC3E}">
        <p14:creationId xmlns:p14="http://schemas.microsoft.com/office/powerpoint/2010/main" val="30184164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BD92C-CA0A-44CC-9C77-21030B591CDF}"/>
              </a:ext>
            </a:extLst>
          </p:cNvPr>
          <p:cNvSpPr>
            <a:spLocks noGrp="1"/>
          </p:cNvSpPr>
          <p:nvPr>
            <p:ph type="title"/>
          </p:nvPr>
        </p:nvSpPr>
        <p:spPr/>
        <p:txBody>
          <a:bodyPr>
            <a:noAutofit/>
          </a:bodyPr>
          <a:lstStyle/>
          <a:p>
            <a:pPr algn="ctr"/>
            <a:r>
              <a:rPr lang="en-US" sz="3200" b="1" dirty="0">
                <a:latin typeface="Arial" panose="020B0604020202020204" pitchFamily="34" charset="0"/>
                <a:cs typeface="Arial" panose="020B0604020202020204" pitchFamily="34" charset="0"/>
              </a:rPr>
              <a:t>Filing Suit to Declare an </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Easement Void for Illegal Purpose or to Obtain Injunctive Relief</a:t>
            </a:r>
          </a:p>
        </p:txBody>
      </p:sp>
      <p:sp>
        <p:nvSpPr>
          <p:cNvPr id="3" name="Content Placeholder 2">
            <a:extLst>
              <a:ext uri="{FF2B5EF4-FFF2-40B4-BE49-F238E27FC236}">
                <a16:creationId xmlns:a16="http://schemas.microsoft.com/office/drawing/2014/main" id="{84468DC1-F067-4483-BF07-0DEA6C2B7EE5}"/>
              </a:ext>
            </a:extLst>
          </p:cNvPr>
          <p:cNvSpPr>
            <a:spLocks noGrp="1"/>
          </p:cNvSpPr>
          <p:nvPr>
            <p:ph idx="1"/>
          </p:nvPr>
        </p:nvSpPr>
        <p:spPr/>
        <p:txBody>
          <a:bodyPr>
            <a:normAutofit/>
          </a:bodyPr>
          <a:lstStyle/>
          <a:p>
            <a:pPr marL="0" indent="0" algn="just">
              <a:lnSpc>
                <a:spcPct val="110000"/>
              </a:lnSpc>
              <a:spcBef>
                <a:spcPts val="0"/>
              </a:spcBef>
              <a:buNone/>
            </a:pPr>
            <a:r>
              <a:rPr lang="en-US" sz="1800" dirty="0">
                <a:effectLst/>
                <a:latin typeface="Arial" panose="020B0604020202020204" pitchFamily="34" charset="0"/>
                <a:ea typeface="MS Mincho" panose="02020609040205080304" pitchFamily="49" charset="-128"/>
                <a:cs typeface="Arial" panose="020B0604020202020204" pitchFamily="34" charset="0"/>
              </a:rPr>
              <a:t>Contracts that violate the law are not enforceable.  </a:t>
            </a:r>
            <a:r>
              <a:rPr lang="en-US" sz="1800" i="1" dirty="0">
                <a:solidFill>
                  <a:schemeClr val="accent1"/>
                </a:solidFill>
                <a:effectLst/>
                <a:latin typeface="Arial" panose="020B0604020202020204" pitchFamily="34" charset="0"/>
                <a:ea typeface="MS Mincho" panose="02020609040205080304" pitchFamily="49" charset="-128"/>
                <a:cs typeface="Arial" panose="020B0604020202020204" pitchFamily="34" charset="0"/>
              </a:rPr>
              <a:t>Metropolitan Life Ins. Co. v. Roma</a:t>
            </a:r>
            <a:r>
              <a:rPr lang="en-US" sz="1800" dirty="0">
                <a:solidFill>
                  <a:schemeClr val="accent1"/>
                </a:solidFill>
                <a:effectLst/>
                <a:latin typeface="Arial" panose="020B0604020202020204" pitchFamily="34" charset="0"/>
                <a:ea typeface="MS Mincho" panose="02020609040205080304" pitchFamily="49" charset="-128"/>
                <a:cs typeface="Arial" panose="020B0604020202020204" pitchFamily="34" charset="0"/>
              </a:rPr>
              <a:t>, 50 P.2d 1142 (Colo. 1935).</a:t>
            </a:r>
            <a:r>
              <a:rPr lang="en-US" sz="1800" dirty="0">
                <a:effectLst/>
                <a:latin typeface="Arial" panose="020B0604020202020204" pitchFamily="34" charset="0"/>
                <a:ea typeface="MS Mincho" panose="02020609040205080304" pitchFamily="49" charset="-128"/>
                <a:cs typeface="Arial" panose="020B0604020202020204" pitchFamily="34" charset="0"/>
              </a:rPr>
              <a:t> “[When] a party asserts that entire contract is illegal, the court must determine this threshold issue. Contracts in violation of statutory provisions are void…” </a:t>
            </a:r>
            <a:r>
              <a:rPr lang="en-US" sz="1800" i="1" dirty="0" err="1">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Amedeus</a:t>
            </a:r>
            <a:r>
              <a:rPr lang="en-US" sz="1800" i="1"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 Corp. v. McAllister</a:t>
            </a:r>
            <a:r>
              <a:rPr lang="en-US" sz="1800"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 232 P.3d 107, 109 (Colo. App. 2009). </a:t>
            </a:r>
          </a:p>
          <a:p>
            <a:pPr marL="0" indent="0" algn="just">
              <a:lnSpc>
                <a:spcPct val="110000"/>
              </a:lnSpc>
              <a:spcBef>
                <a:spcPts val="0"/>
              </a:spcBef>
              <a:buNone/>
            </a:pPr>
            <a:endParaRPr lang="en-US" sz="1800" dirty="0">
              <a:solidFill>
                <a:schemeClr val="accent1"/>
              </a:solidFill>
              <a:latin typeface="Arial" panose="020B0604020202020204" pitchFamily="34" charset="0"/>
              <a:cs typeface="Arial" panose="020B0604020202020204" pitchFamily="34" charset="0"/>
            </a:endParaRPr>
          </a:p>
          <a:p>
            <a:pPr marL="0" indent="0" algn="just">
              <a:lnSpc>
                <a:spcPct val="110000"/>
              </a:lnSpc>
              <a:spcBef>
                <a:spcPts val="0"/>
              </a:spcBef>
              <a:buNone/>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“[A]n easement may not authorize activity prohibited by a zoning ordinance or other pertinent laws.” </a:t>
            </a:r>
            <a:r>
              <a:rPr lang="en-US" sz="1800" i="1" dirty="0" err="1">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Baccouche</a:t>
            </a:r>
            <a:r>
              <a:rPr lang="en-US" sz="1800" i="1"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 v. Blankenship</a:t>
            </a:r>
            <a:r>
              <a:rPr lang="en-US" sz="1800"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 154 Cal. App. 4th 1551, 65 Cal.Rptr.3d 659 (2007); </a:t>
            </a:r>
            <a:r>
              <a:rPr lang="en-US" sz="1800" i="1"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Teachers Ins. &amp; Annuity </a:t>
            </a:r>
            <a:r>
              <a:rPr lang="en-US" sz="1800" i="1" dirty="0" err="1">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Ass'n</a:t>
            </a:r>
            <a:r>
              <a:rPr lang="en-US" sz="1800" i="1"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 v. </a:t>
            </a:r>
            <a:r>
              <a:rPr lang="en-US" sz="1800" i="1" dirty="0" err="1">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Furlotti</a:t>
            </a:r>
            <a:r>
              <a:rPr lang="en-US" sz="1800"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 70 Cal. App. 4th 1487, 83 Cal.Rptr.2d 455 (1999). </a:t>
            </a: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However, an easement that does serve an illegal purpose is not automatically void. “While the owner of a dominant tenement may be enjoined from using an easement where that use is illegal, such an easement is not void for illegality.” </a:t>
            </a:r>
            <a:r>
              <a:rPr lang="en-US" sz="1800" i="1"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Cottonwood Duplexes, LLC v. Barlow</a:t>
            </a:r>
            <a:r>
              <a:rPr lang="en-US" sz="1800"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 210 Cal. App. 4th 1501, 173 Cal. </a:t>
            </a:r>
            <a:r>
              <a:rPr lang="en-US" sz="1800" dirty="0" err="1">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Rptr</a:t>
            </a:r>
            <a:r>
              <a:rPr lang="en-US" sz="1800"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 3d 433 (2012). </a:t>
            </a:r>
            <a:endParaRPr lang="en-US" sz="1800" dirty="0">
              <a:solidFill>
                <a:schemeClr val="accent1"/>
              </a:solidFill>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849F4760-C431-49A0-A222-175476331FA6}"/>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17126105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BD92C-CA0A-44CC-9C77-21030B591CDF}"/>
              </a:ext>
            </a:extLst>
          </p:cNvPr>
          <p:cNvSpPr>
            <a:spLocks noGrp="1"/>
          </p:cNvSpPr>
          <p:nvPr>
            <p:ph type="title"/>
          </p:nvPr>
        </p:nvSpPr>
        <p:spPr/>
        <p:txBody>
          <a:bodyPr>
            <a:normAutofit/>
          </a:bodyPr>
          <a:lstStyle/>
          <a:p>
            <a:pPr algn="ctr"/>
            <a:r>
              <a:rPr lang="en-US" b="1" dirty="0">
                <a:latin typeface="Arial" panose="020B0604020202020204" pitchFamily="34" charset="0"/>
                <a:cs typeface="Arial" panose="020B0604020202020204" pitchFamily="34" charset="0"/>
              </a:rPr>
              <a:t>Filing Suit to Establish an Easement</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Avoiding Simplified Procedure</a:t>
            </a:r>
          </a:p>
        </p:txBody>
      </p:sp>
      <p:sp>
        <p:nvSpPr>
          <p:cNvPr id="3" name="Content Placeholder 2">
            <a:extLst>
              <a:ext uri="{FF2B5EF4-FFF2-40B4-BE49-F238E27FC236}">
                <a16:creationId xmlns:a16="http://schemas.microsoft.com/office/drawing/2014/main" id="{84468DC1-F067-4483-BF07-0DEA6C2B7EE5}"/>
              </a:ext>
            </a:extLst>
          </p:cNvPr>
          <p:cNvSpPr>
            <a:spLocks noGrp="1"/>
          </p:cNvSpPr>
          <p:nvPr>
            <p:ph idx="1"/>
          </p:nvPr>
        </p:nvSpPr>
        <p:spPr/>
        <p:txBody>
          <a:bodyPr>
            <a:normAutofit/>
          </a:bodyPr>
          <a:lstStyle/>
          <a:p>
            <a:pPr marL="0" indent="0" algn="just">
              <a:buNone/>
            </a:pPr>
            <a:r>
              <a:rPr lang="en-US" sz="2000" b="1" i="0" dirty="0">
                <a:solidFill>
                  <a:srgbClr val="212121"/>
                </a:solidFill>
                <a:effectLst/>
                <a:latin typeface="Arial" panose="020B0604020202020204" pitchFamily="34" charset="0"/>
              </a:rPr>
              <a:t>C.R.C.P. 16.1(b).  </a:t>
            </a:r>
            <a:r>
              <a:rPr lang="en-US" sz="2000" b="0" i="0" dirty="0">
                <a:solidFill>
                  <a:srgbClr val="212121"/>
                </a:solidFill>
                <a:effectLst/>
                <a:latin typeface="Arial" panose="020B0604020202020204" pitchFamily="34" charset="0"/>
              </a:rPr>
              <a:t>Simplified Procedure applies to all civil actions other than: (1) civil actions that are class actions, domestic relations, juvenile, mental health, probate, water law, forcible entry and detainer, </a:t>
            </a:r>
            <a:r>
              <a:rPr lang="en-US" sz="2000" b="0" i="0" u="none" strike="noStrike" dirty="0">
                <a:solidFill>
                  <a:srgbClr val="145DA4"/>
                </a:solidFill>
                <a:effectLst/>
                <a:latin typeface="Arial" panose="020B0604020202020204" pitchFamily="34" charset="0"/>
                <a:hlinkClick r:id="rId3"/>
              </a:rPr>
              <a:t>C.R.C.P. 106</a:t>
            </a:r>
            <a:r>
              <a:rPr lang="en-US" sz="2000" b="0" i="0" dirty="0">
                <a:solidFill>
                  <a:srgbClr val="212121"/>
                </a:solidFill>
                <a:effectLst/>
                <a:latin typeface="Arial" panose="020B0604020202020204" pitchFamily="34" charset="0"/>
              </a:rPr>
              <a:t> and </a:t>
            </a:r>
            <a:r>
              <a:rPr lang="en-US" sz="2000" b="0" i="0" u="none" strike="noStrike" dirty="0">
                <a:solidFill>
                  <a:srgbClr val="145DA4"/>
                </a:solidFill>
                <a:effectLst/>
                <a:latin typeface="Arial" panose="020B0604020202020204" pitchFamily="34" charset="0"/>
                <a:hlinkClick r:id="rId4"/>
              </a:rPr>
              <a:t>120</a:t>
            </a:r>
            <a:r>
              <a:rPr lang="en-US" sz="2000" b="0" i="0" dirty="0">
                <a:solidFill>
                  <a:srgbClr val="212121"/>
                </a:solidFill>
                <a:effectLst/>
                <a:latin typeface="Arial" panose="020B0604020202020204" pitchFamily="34" charset="0"/>
              </a:rPr>
              <a:t>, or other similar expedited proceedings, </a:t>
            </a:r>
            <a:r>
              <a:rPr lang="en-US" sz="2000" b="1" i="0" dirty="0">
                <a:solidFill>
                  <a:srgbClr val="212121"/>
                </a:solidFill>
                <a:effectLst/>
                <a:latin typeface="Arial" panose="020B0604020202020204" pitchFamily="34" charset="0"/>
              </a:rPr>
              <a:t>unless otherwise stipulated by the parties</a:t>
            </a:r>
            <a:r>
              <a:rPr lang="en-US" sz="2000" b="0" i="0" dirty="0">
                <a:solidFill>
                  <a:srgbClr val="212121"/>
                </a:solidFill>
                <a:effectLst/>
                <a:latin typeface="Arial" panose="020B0604020202020204" pitchFamily="34" charset="0"/>
              </a:rPr>
              <a:t>…</a:t>
            </a:r>
            <a:endParaRPr lang="en-US" sz="2000" dirty="0">
              <a:latin typeface="Arial" panose="020B0604020202020204" pitchFamily="34" charset="0"/>
              <a:cs typeface="Arial" panose="020B0604020202020204" pitchFamily="34" charset="0"/>
            </a:endParaRPr>
          </a:p>
          <a:p>
            <a:pPr marL="0" indent="0" algn="just">
              <a:lnSpc>
                <a:spcPct val="100000"/>
              </a:lnSpc>
              <a:spcBef>
                <a:spcPts val="0"/>
              </a:spcBef>
              <a:buNone/>
            </a:pPr>
            <a:endParaRPr lang="en-US" sz="2000" dirty="0">
              <a:latin typeface="Arial" panose="020B0604020202020204" pitchFamily="34" charset="0"/>
              <a:cs typeface="Arial" panose="020B0604020202020204" pitchFamily="34" charset="0"/>
            </a:endParaRPr>
          </a:p>
          <a:p>
            <a:pPr marL="0" indent="0" algn="just">
              <a:lnSpc>
                <a:spcPct val="100000"/>
              </a:lnSpc>
              <a:spcBef>
                <a:spcPts val="0"/>
              </a:spcBef>
              <a:buNone/>
            </a:pPr>
            <a:r>
              <a:rPr lang="en-US" sz="2000" dirty="0">
                <a:latin typeface="Arial" panose="020B0604020202020204" pitchFamily="34" charset="0"/>
                <a:cs typeface="Arial" panose="020B0604020202020204" pitchFamily="34" charset="0"/>
              </a:rPr>
              <a:t>Generally, these cases are not well suited for Rule 16.1, which contains limits on depositions and requests for production, and allows no interrogatories or requests for admission.  There are three ways to avoid simplified procedure:</a:t>
            </a:r>
          </a:p>
          <a:p>
            <a:pPr marL="0" indent="0" algn="just">
              <a:lnSpc>
                <a:spcPct val="100000"/>
              </a:lnSpc>
              <a:spcBef>
                <a:spcPts val="0"/>
              </a:spcBef>
              <a:buNone/>
            </a:pPr>
            <a:endParaRPr lang="en-US" sz="2000" dirty="0">
              <a:latin typeface="Arial" panose="020B0604020202020204" pitchFamily="34" charset="0"/>
              <a:cs typeface="Arial" panose="020B0604020202020204" pitchFamily="34" charset="0"/>
            </a:endParaRPr>
          </a:p>
          <a:p>
            <a:pPr marL="457200" indent="-457200" algn="just">
              <a:lnSpc>
                <a:spcPct val="100000"/>
              </a:lnSpc>
              <a:spcBef>
                <a:spcPts val="0"/>
              </a:spcBef>
              <a:buAutoNum type="arabicPeriod"/>
            </a:pPr>
            <a:r>
              <a:rPr lang="en-US" sz="2000" dirty="0">
                <a:latin typeface="Arial" panose="020B0604020202020204" pitchFamily="34" charset="0"/>
                <a:cs typeface="Arial" panose="020B0604020202020204" pitchFamily="34" charset="0"/>
              </a:rPr>
              <a:t>Include a claim for damage that exceeds $100,000.00. (Be mindful of Rule 11).</a:t>
            </a:r>
          </a:p>
          <a:p>
            <a:pPr marL="457200" indent="-457200" algn="just">
              <a:lnSpc>
                <a:spcPct val="100000"/>
              </a:lnSpc>
              <a:spcBef>
                <a:spcPts val="0"/>
              </a:spcBef>
              <a:buAutoNum type="arabicPeriod"/>
            </a:pPr>
            <a:endParaRPr lang="en-US" sz="2000" dirty="0">
              <a:latin typeface="Arial" panose="020B0604020202020204" pitchFamily="34" charset="0"/>
              <a:cs typeface="Arial" panose="020B0604020202020204" pitchFamily="34" charset="0"/>
            </a:endParaRPr>
          </a:p>
          <a:p>
            <a:pPr marL="457200" indent="-457200" algn="just">
              <a:lnSpc>
                <a:spcPct val="100000"/>
              </a:lnSpc>
              <a:spcBef>
                <a:spcPts val="0"/>
              </a:spcBef>
              <a:buAutoNum type="arabicPeriod"/>
            </a:pPr>
            <a:r>
              <a:rPr lang="en-US" sz="2000" dirty="0">
                <a:latin typeface="Arial" panose="020B0604020202020204" pitchFamily="34" charset="0"/>
                <a:cs typeface="Arial" panose="020B0604020202020204" pitchFamily="34" charset="0"/>
              </a:rPr>
              <a:t>Stipulation.</a:t>
            </a:r>
          </a:p>
          <a:p>
            <a:pPr marL="457200" indent="-457200" algn="just">
              <a:lnSpc>
                <a:spcPct val="100000"/>
              </a:lnSpc>
              <a:spcBef>
                <a:spcPts val="0"/>
              </a:spcBef>
              <a:buAutoNum type="arabicPeriod"/>
            </a:pPr>
            <a:endParaRPr lang="en-US" sz="2000" dirty="0">
              <a:latin typeface="Arial" panose="020B0604020202020204" pitchFamily="34" charset="0"/>
              <a:cs typeface="Arial" panose="020B0604020202020204" pitchFamily="34" charset="0"/>
            </a:endParaRPr>
          </a:p>
          <a:p>
            <a:pPr marL="457200" indent="-457200" algn="just">
              <a:lnSpc>
                <a:spcPct val="100000"/>
              </a:lnSpc>
              <a:spcBef>
                <a:spcPts val="0"/>
              </a:spcBef>
              <a:buAutoNum type="arabicPeriod"/>
            </a:pPr>
            <a:r>
              <a:rPr lang="en-US" sz="2000" dirty="0">
                <a:latin typeface="Arial" panose="020B0604020202020204" pitchFamily="34" charset="0"/>
                <a:cs typeface="Arial" panose="020B0604020202020204" pitchFamily="34" charset="0"/>
              </a:rPr>
              <a:t>File a Motion asserting good cause within 42 days of the “at issue” date.</a:t>
            </a:r>
          </a:p>
        </p:txBody>
      </p:sp>
      <p:sp>
        <p:nvSpPr>
          <p:cNvPr id="4" name="Footer Placeholder 3">
            <a:extLst>
              <a:ext uri="{FF2B5EF4-FFF2-40B4-BE49-F238E27FC236}">
                <a16:creationId xmlns:a16="http://schemas.microsoft.com/office/drawing/2014/main" id="{849F4760-C431-49A0-A222-175476331FA6}"/>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55286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BD92C-CA0A-44CC-9C77-21030B591CDF}"/>
              </a:ext>
            </a:extLst>
          </p:cNvPr>
          <p:cNvSpPr>
            <a:spLocks noGrp="1"/>
          </p:cNvSpPr>
          <p:nvPr>
            <p:ph type="title"/>
          </p:nvPr>
        </p:nvSpPr>
        <p:spPr/>
        <p:txBody>
          <a:bodyPr>
            <a:normAutofit/>
          </a:bodyPr>
          <a:lstStyle/>
          <a:p>
            <a:pPr algn="ctr"/>
            <a:r>
              <a:rPr lang="en-US" b="1" dirty="0">
                <a:latin typeface="Arial" panose="020B0604020202020204" pitchFamily="34" charset="0"/>
                <a:cs typeface="Arial" panose="020B0604020202020204" pitchFamily="34" charset="0"/>
              </a:rPr>
              <a:t>Filing Suit to Establish an Easement</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Lis Pendens</a:t>
            </a:r>
          </a:p>
        </p:txBody>
      </p:sp>
      <p:sp>
        <p:nvSpPr>
          <p:cNvPr id="3" name="Content Placeholder 2">
            <a:extLst>
              <a:ext uri="{FF2B5EF4-FFF2-40B4-BE49-F238E27FC236}">
                <a16:creationId xmlns:a16="http://schemas.microsoft.com/office/drawing/2014/main" id="{84468DC1-F067-4483-BF07-0DEA6C2B7EE5}"/>
              </a:ext>
            </a:extLst>
          </p:cNvPr>
          <p:cNvSpPr>
            <a:spLocks noGrp="1"/>
          </p:cNvSpPr>
          <p:nvPr>
            <p:ph idx="1"/>
          </p:nvPr>
        </p:nvSpPr>
        <p:spPr/>
        <p:txBody>
          <a:bodyPr>
            <a:normAutofit/>
          </a:bodyPr>
          <a:lstStyle/>
          <a:p>
            <a:pPr marL="0" indent="0" algn="just">
              <a:lnSpc>
                <a:spcPct val="100000"/>
              </a:lnSpc>
              <a:spcBef>
                <a:spcPts val="0"/>
              </a:spcBef>
              <a:buNone/>
            </a:pPr>
            <a:r>
              <a:rPr lang="en-US" sz="2000" dirty="0">
                <a:latin typeface="Arial" panose="020B0604020202020204" pitchFamily="34" charset="0"/>
                <a:cs typeface="Arial" panose="020B0604020202020204" pitchFamily="34" charset="0"/>
              </a:rPr>
              <a:t>In most cases the person seeking to quiet title wants to prevent the property from being sold while the litigation is pending because that puts pressure on the defendant.  Section 38-35-110, C.R.S, provides:</a:t>
            </a:r>
          </a:p>
          <a:p>
            <a:pPr marL="0" indent="0" algn="just">
              <a:lnSpc>
                <a:spcPct val="100000"/>
              </a:lnSpc>
              <a:spcBef>
                <a:spcPts val="0"/>
              </a:spcBef>
              <a:buNone/>
            </a:pPr>
            <a:endParaRPr lang="en-US" sz="2000" dirty="0">
              <a:solidFill>
                <a:schemeClr val="accent1"/>
              </a:solidFill>
              <a:latin typeface="Arial" panose="020B0604020202020204" pitchFamily="34" charset="0"/>
              <a:cs typeface="Arial" panose="020B0604020202020204" pitchFamily="34" charset="0"/>
            </a:endParaRPr>
          </a:p>
          <a:p>
            <a:pPr marL="0" marR="980" indent="0" algn="just">
              <a:lnSpc>
                <a:spcPct val="100000"/>
              </a:lnSpc>
              <a:spcBef>
                <a:spcPts val="0"/>
              </a:spcBef>
              <a:buNone/>
            </a:pPr>
            <a:r>
              <a:rPr lang="en-US" sz="2000" b="0" i="0" u="none" strike="noStrike" baseline="0" dirty="0">
                <a:solidFill>
                  <a:schemeClr val="accent1"/>
                </a:solidFill>
                <a:latin typeface="Arial" panose="020B0604020202020204" pitchFamily="34" charset="0"/>
                <a:cs typeface="Arial" panose="020B0604020202020204" pitchFamily="34" charset="0"/>
              </a:rPr>
              <a:t>(1) After filing any pleading in an action in any court of record of this state or in any district court of the United States within this state wherein relief is claimed </a:t>
            </a:r>
            <a:r>
              <a:rPr lang="en-US" sz="2000" b="1" i="0" u="none" strike="noStrike" baseline="0" dirty="0">
                <a:solidFill>
                  <a:schemeClr val="accent1"/>
                </a:solidFill>
                <a:latin typeface="Arial" panose="020B0604020202020204" pitchFamily="34" charset="0"/>
                <a:cs typeface="Arial" panose="020B0604020202020204" pitchFamily="34" charset="0"/>
              </a:rPr>
              <a:t>affecting the title to real property</a:t>
            </a:r>
            <a:r>
              <a:rPr lang="en-US" sz="2000" b="0" i="0" u="none" strike="noStrike" baseline="0" dirty="0">
                <a:solidFill>
                  <a:schemeClr val="accent1"/>
                </a:solidFill>
                <a:latin typeface="Arial" panose="020B0604020202020204" pitchFamily="34" charset="0"/>
                <a:cs typeface="Arial" panose="020B0604020202020204" pitchFamily="34" charset="0"/>
              </a:rPr>
              <a:t>, any party to such action may record in the office of the county clerk and recorder in the county or counties in which the real property or any portion thereof is situated a notice of lis pendens containing the name of the court where such action is pending, the names of the parties to such action at the time of such recording, and a legal description of the real property…</a:t>
            </a:r>
          </a:p>
          <a:p>
            <a:pPr marL="0" indent="0" algn="just">
              <a:buNone/>
            </a:pPr>
            <a:endParaRPr lang="en-US" sz="20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849F4760-C431-49A0-A222-175476331FA6}"/>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1487771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42969-3CB4-49CE-ABF4-F414450756EA}"/>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Types of Easements</a:t>
            </a:r>
          </a:p>
        </p:txBody>
      </p:sp>
      <p:sp>
        <p:nvSpPr>
          <p:cNvPr id="3" name="Content Placeholder 2">
            <a:extLst>
              <a:ext uri="{FF2B5EF4-FFF2-40B4-BE49-F238E27FC236}">
                <a16:creationId xmlns:a16="http://schemas.microsoft.com/office/drawing/2014/main" id="{819EC783-3102-49ED-9381-34124FF90B35}"/>
              </a:ext>
            </a:extLst>
          </p:cNvPr>
          <p:cNvSpPr>
            <a:spLocks noGrp="1"/>
          </p:cNvSpPr>
          <p:nvPr>
            <p:ph idx="1"/>
          </p:nvPr>
        </p:nvSpPr>
        <p:spPr/>
        <p:txBody>
          <a:bodyPr>
            <a:normAutofit fontScale="62500" lnSpcReduction="20000"/>
          </a:bodyPr>
          <a:lstStyle/>
          <a:p>
            <a:pPr marL="0" indent="0">
              <a:lnSpc>
                <a:spcPct val="100000"/>
              </a:lnSpc>
              <a:spcBef>
                <a:spcPts val="0"/>
              </a:spcBef>
              <a:buNone/>
            </a:pPr>
            <a:r>
              <a:rPr lang="en-US" b="1" dirty="0">
                <a:latin typeface="Arial" panose="020B0604020202020204" pitchFamily="34" charset="0"/>
                <a:cs typeface="Arial" panose="020B0604020202020204" pitchFamily="34" charset="0"/>
              </a:rPr>
              <a:t>EXPRESS EASEMENTS:</a:t>
            </a:r>
          </a:p>
          <a:p>
            <a:pPr>
              <a:lnSpc>
                <a:spcPct val="100000"/>
              </a:lnSpc>
              <a:spcBef>
                <a:spcPts val="0"/>
              </a:spcBef>
            </a:pPr>
            <a:endParaRPr lang="en-US" dirty="0">
              <a:latin typeface="Arial" panose="020B0604020202020204" pitchFamily="34" charset="0"/>
              <a:cs typeface="Arial" panose="020B0604020202020204" pitchFamily="34" charset="0"/>
            </a:endParaRPr>
          </a:p>
          <a:p>
            <a:pPr algn="just">
              <a:lnSpc>
                <a:spcPct val="100000"/>
              </a:lnSpc>
              <a:spcBef>
                <a:spcPts val="0"/>
              </a:spcBef>
            </a:pPr>
            <a:r>
              <a:rPr lang="en-US" dirty="0">
                <a:latin typeface="Arial" panose="020B0604020202020204" pitchFamily="34" charset="0"/>
                <a:cs typeface="Arial" panose="020B0604020202020204" pitchFamily="34" charset="0"/>
              </a:rPr>
              <a:t>Express Easements (created by </a:t>
            </a:r>
            <a:r>
              <a:rPr lang="en-US" b="1" dirty="0">
                <a:latin typeface="Arial" panose="020B0604020202020204" pitchFamily="34" charset="0"/>
                <a:cs typeface="Arial" panose="020B0604020202020204" pitchFamily="34" charset="0"/>
              </a:rPr>
              <a:t>grant</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reservation</a:t>
            </a:r>
            <a:r>
              <a:rPr lang="en-US" dirty="0">
                <a:latin typeface="Arial" panose="020B0604020202020204" pitchFamily="34" charset="0"/>
                <a:cs typeface="Arial" panose="020B0604020202020204" pitchFamily="34" charset="0"/>
              </a:rPr>
              <a:t> in a deed, easement agreement, covenants, or plat)</a:t>
            </a:r>
          </a:p>
          <a:p>
            <a:pPr algn="just">
              <a:lnSpc>
                <a:spcPct val="100000"/>
              </a:lnSpc>
              <a:spcBef>
                <a:spcPts val="0"/>
              </a:spcBef>
            </a:pPr>
            <a:endParaRPr lang="en-US" dirty="0">
              <a:latin typeface="Arial" panose="020B0604020202020204" pitchFamily="34" charset="0"/>
              <a:cs typeface="Arial" panose="020B0604020202020204" pitchFamily="34" charset="0"/>
            </a:endParaRPr>
          </a:p>
          <a:p>
            <a:pPr marL="0" indent="0" algn="just">
              <a:lnSpc>
                <a:spcPct val="100000"/>
              </a:lnSpc>
              <a:spcBef>
                <a:spcPts val="0"/>
              </a:spcBef>
              <a:buNone/>
            </a:pPr>
            <a:r>
              <a:rPr lang="en-US" b="1" dirty="0">
                <a:latin typeface="Arial" panose="020B0604020202020204" pitchFamily="34" charset="0"/>
                <a:cs typeface="Arial" panose="020B0604020202020204" pitchFamily="34" charset="0"/>
              </a:rPr>
              <a:t>OTHER EASEMENTS </a:t>
            </a:r>
            <a:r>
              <a:rPr lang="en-US" dirty="0">
                <a:latin typeface="Arial" panose="020B0604020202020204" pitchFamily="34" charset="0"/>
                <a:cs typeface="Arial" panose="020B0604020202020204" pitchFamily="34" charset="0"/>
              </a:rPr>
              <a:t>(will require a court decree to establish)</a:t>
            </a:r>
            <a:endParaRPr lang="en-US" b="1" dirty="0">
              <a:latin typeface="Arial" panose="020B0604020202020204" pitchFamily="34" charset="0"/>
              <a:cs typeface="Arial" panose="020B0604020202020204" pitchFamily="34" charset="0"/>
            </a:endParaRPr>
          </a:p>
          <a:p>
            <a:pPr marL="0" indent="0" algn="just">
              <a:lnSpc>
                <a:spcPct val="100000"/>
              </a:lnSpc>
              <a:spcBef>
                <a:spcPts val="0"/>
              </a:spcBef>
              <a:buNone/>
            </a:pPr>
            <a:endParaRPr lang="en-US" dirty="0">
              <a:latin typeface="Arial" panose="020B0604020202020204" pitchFamily="34" charset="0"/>
              <a:cs typeface="Arial" panose="020B0604020202020204" pitchFamily="34" charset="0"/>
            </a:endParaRPr>
          </a:p>
          <a:p>
            <a:pPr algn="just">
              <a:lnSpc>
                <a:spcPct val="100000"/>
              </a:lnSpc>
              <a:spcBef>
                <a:spcPts val="0"/>
              </a:spcBef>
            </a:pPr>
            <a:r>
              <a:rPr lang="en-US" dirty="0">
                <a:latin typeface="Arial" panose="020B0604020202020204" pitchFamily="34" charset="0"/>
                <a:cs typeface="Arial" panose="020B0604020202020204" pitchFamily="34" charset="0"/>
              </a:rPr>
              <a:t>Easements by Necessity</a:t>
            </a:r>
          </a:p>
          <a:p>
            <a:pPr marL="0" indent="0" algn="just">
              <a:lnSpc>
                <a:spcPct val="100000"/>
              </a:lnSpc>
              <a:spcBef>
                <a:spcPts val="0"/>
              </a:spcBef>
              <a:buNone/>
            </a:pPr>
            <a:endParaRPr lang="en-US" dirty="0">
              <a:latin typeface="Arial" panose="020B0604020202020204" pitchFamily="34" charset="0"/>
              <a:cs typeface="Arial" panose="020B0604020202020204" pitchFamily="34" charset="0"/>
            </a:endParaRPr>
          </a:p>
          <a:p>
            <a:pPr algn="just">
              <a:lnSpc>
                <a:spcPct val="100000"/>
              </a:lnSpc>
              <a:spcBef>
                <a:spcPts val="0"/>
              </a:spcBef>
            </a:pPr>
            <a:r>
              <a:rPr lang="en-US" dirty="0">
                <a:latin typeface="Arial" panose="020B0604020202020204" pitchFamily="34" charset="0"/>
                <a:cs typeface="Arial" panose="020B0604020202020204" pitchFamily="34" charset="0"/>
              </a:rPr>
              <a:t>Easements Implied by Pre-existing use</a:t>
            </a:r>
          </a:p>
          <a:p>
            <a:pPr marL="0" indent="0" algn="just">
              <a:lnSpc>
                <a:spcPct val="100000"/>
              </a:lnSpc>
              <a:spcBef>
                <a:spcPts val="0"/>
              </a:spcBef>
              <a:buNone/>
            </a:pPr>
            <a:endParaRPr lang="en-US" dirty="0">
              <a:latin typeface="Arial" panose="020B0604020202020204" pitchFamily="34" charset="0"/>
              <a:cs typeface="Arial" panose="020B0604020202020204" pitchFamily="34" charset="0"/>
            </a:endParaRPr>
          </a:p>
          <a:p>
            <a:pPr algn="just">
              <a:lnSpc>
                <a:spcPct val="100000"/>
              </a:lnSpc>
              <a:spcBef>
                <a:spcPts val="0"/>
              </a:spcBef>
            </a:pPr>
            <a:r>
              <a:rPr lang="en-US" dirty="0">
                <a:latin typeface="Arial" panose="020B0604020202020204" pitchFamily="34" charset="0"/>
                <a:cs typeface="Arial" panose="020B0604020202020204" pitchFamily="34" charset="0"/>
              </a:rPr>
              <a:t>Prescriptive Easements</a:t>
            </a:r>
          </a:p>
          <a:p>
            <a:pPr marL="0" indent="0" algn="just">
              <a:lnSpc>
                <a:spcPct val="100000"/>
              </a:lnSpc>
              <a:spcBef>
                <a:spcPts val="0"/>
              </a:spcBef>
              <a:buNone/>
            </a:pPr>
            <a:endParaRPr lang="en-US" dirty="0">
              <a:latin typeface="Arial" panose="020B0604020202020204" pitchFamily="34" charset="0"/>
              <a:cs typeface="Arial" panose="020B0604020202020204" pitchFamily="34" charset="0"/>
            </a:endParaRPr>
          </a:p>
          <a:p>
            <a:pPr algn="just">
              <a:lnSpc>
                <a:spcPct val="100000"/>
              </a:lnSpc>
              <a:spcBef>
                <a:spcPts val="0"/>
              </a:spcBef>
            </a:pPr>
            <a:r>
              <a:rPr lang="en-US" dirty="0">
                <a:latin typeface="Arial" panose="020B0604020202020204" pitchFamily="34" charset="0"/>
                <a:cs typeface="Arial" panose="020B0604020202020204" pitchFamily="34" charset="0"/>
              </a:rPr>
              <a:t>Easement by Estoppel</a:t>
            </a:r>
          </a:p>
          <a:p>
            <a:pPr marL="0" indent="0" algn="just">
              <a:lnSpc>
                <a:spcPct val="100000"/>
              </a:lnSpc>
              <a:spcBef>
                <a:spcPts val="0"/>
              </a:spcBef>
              <a:buNone/>
            </a:pPr>
            <a:endParaRPr lang="en-US" dirty="0">
              <a:latin typeface="Arial" panose="020B0604020202020204" pitchFamily="34" charset="0"/>
              <a:cs typeface="Arial" panose="020B0604020202020204" pitchFamily="34" charset="0"/>
            </a:endParaRPr>
          </a:p>
          <a:p>
            <a:pPr algn="just">
              <a:lnSpc>
                <a:spcPct val="100000"/>
              </a:lnSpc>
              <a:spcBef>
                <a:spcPts val="0"/>
              </a:spcBef>
            </a:pPr>
            <a:r>
              <a:rPr lang="en-US" dirty="0">
                <a:latin typeface="Arial" panose="020B0604020202020204" pitchFamily="34" charset="0"/>
                <a:cs typeface="Arial" panose="020B0604020202020204" pitchFamily="34" charset="0"/>
              </a:rPr>
              <a:t>R.S. 2477 </a:t>
            </a:r>
          </a:p>
          <a:p>
            <a:pPr algn="just">
              <a:lnSpc>
                <a:spcPct val="100000"/>
              </a:lnSpc>
              <a:spcBef>
                <a:spcPts val="0"/>
              </a:spcBef>
            </a:pPr>
            <a:endParaRPr lang="en-US" dirty="0">
              <a:latin typeface="Arial" panose="020B0604020202020204" pitchFamily="34" charset="0"/>
              <a:cs typeface="Arial" panose="020B0604020202020204" pitchFamily="34" charset="0"/>
            </a:endParaRPr>
          </a:p>
          <a:p>
            <a:pPr algn="just">
              <a:lnSpc>
                <a:spcPct val="100000"/>
              </a:lnSpc>
              <a:spcBef>
                <a:spcPts val="0"/>
              </a:spcBef>
            </a:pPr>
            <a:r>
              <a:rPr lang="en-US" dirty="0">
                <a:latin typeface="Arial" panose="020B0604020202020204" pitchFamily="34" charset="0"/>
                <a:cs typeface="Arial" panose="020B0604020202020204" pitchFamily="34" charset="0"/>
              </a:rPr>
              <a:t>Condemnation of a Way of Necessity pursuant to the Colorado Constitution</a:t>
            </a:r>
          </a:p>
          <a:p>
            <a:pPr>
              <a:lnSpc>
                <a:spcPct val="100000"/>
              </a:lnSpc>
              <a:spcBef>
                <a:spcPts val="0"/>
              </a:spcBef>
            </a:pPr>
            <a:endParaRPr lang="en-US" dirty="0">
              <a:latin typeface="Arial" panose="020B0604020202020204" pitchFamily="34" charset="0"/>
              <a:cs typeface="Arial" panose="020B0604020202020204" pitchFamily="34" charset="0"/>
            </a:endParaRPr>
          </a:p>
          <a:p>
            <a:pPr marL="0" indent="0">
              <a:buNone/>
            </a:pPr>
            <a:endParaRPr lang="en-US" dirty="0"/>
          </a:p>
        </p:txBody>
      </p:sp>
      <p:sp>
        <p:nvSpPr>
          <p:cNvPr id="5" name="Footer Placeholder 4">
            <a:extLst>
              <a:ext uri="{FF2B5EF4-FFF2-40B4-BE49-F238E27FC236}">
                <a16:creationId xmlns:a16="http://schemas.microsoft.com/office/drawing/2014/main" id="{3262B038-DC79-4D35-9E2C-5841B1AF5395}"/>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25868951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BD92C-CA0A-44CC-9C77-21030B591CDF}"/>
              </a:ext>
            </a:extLst>
          </p:cNvPr>
          <p:cNvSpPr>
            <a:spLocks noGrp="1"/>
          </p:cNvSpPr>
          <p:nvPr>
            <p:ph type="title"/>
          </p:nvPr>
        </p:nvSpPr>
        <p:spPr/>
        <p:txBody>
          <a:bodyPr>
            <a:normAutofit/>
          </a:bodyPr>
          <a:lstStyle/>
          <a:p>
            <a:pPr algn="ctr"/>
            <a:r>
              <a:rPr lang="en-US" b="1" dirty="0">
                <a:latin typeface="Arial" panose="020B0604020202020204" pitchFamily="34" charset="0"/>
                <a:cs typeface="Arial" panose="020B0604020202020204" pitchFamily="34" charset="0"/>
              </a:rPr>
              <a:t>Filing Suit to Establish an Easement</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Lis Pendens</a:t>
            </a:r>
          </a:p>
        </p:txBody>
      </p:sp>
      <p:sp>
        <p:nvSpPr>
          <p:cNvPr id="3" name="Content Placeholder 2">
            <a:extLst>
              <a:ext uri="{FF2B5EF4-FFF2-40B4-BE49-F238E27FC236}">
                <a16:creationId xmlns:a16="http://schemas.microsoft.com/office/drawing/2014/main" id="{84468DC1-F067-4483-BF07-0DEA6C2B7EE5}"/>
              </a:ext>
            </a:extLst>
          </p:cNvPr>
          <p:cNvSpPr>
            <a:spLocks noGrp="1"/>
          </p:cNvSpPr>
          <p:nvPr>
            <p:ph idx="1"/>
          </p:nvPr>
        </p:nvSpPr>
        <p:spPr/>
        <p:txBody>
          <a:bodyPr>
            <a:noAutofit/>
          </a:bodyPr>
          <a:lstStyle/>
          <a:p>
            <a:pPr marL="0" indent="0" algn="just">
              <a:buNone/>
            </a:pPr>
            <a:r>
              <a:rPr lang="en-US" sz="1600" dirty="0">
                <a:solidFill>
                  <a:srgbClr val="212121"/>
                </a:solidFill>
                <a:latin typeface="Arial" panose="020B0604020202020204" pitchFamily="34" charset="0"/>
              </a:rPr>
              <a:t>E</a:t>
            </a:r>
            <a:r>
              <a:rPr lang="en-US" sz="1600" b="0" i="0" dirty="0">
                <a:solidFill>
                  <a:srgbClr val="212121"/>
                </a:solidFill>
                <a:effectLst/>
                <a:latin typeface="Arial" panose="020B0604020202020204" pitchFamily="34" charset="0"/>
              </a:rPr>
              <a:t>ven litigation that does not seek to change ownership in any way but does ‘involve a determination of certain rights [and liabilities] incident to ownership can “affect” title. </a:t>
            </a:r>
            <a:r>
              <a:rPr lang="en-US" sz="1600" b="0" i="1" u="none" strike="noStrike" dirty="0">
                <a:solidFill>
                  <a:srgbClr val="145DA4"/>
                </a:solidFill>
                <a:effectLst/>
                <a:latin typeface="Arial" panose="020B0604020202020204" pitchFamily="34" charset="0"/>
                <a:hlinkClick r:id="rId3"/>
              </a:rPr>
              <a:t>Kerns v. Kerns</a:t>
            </a:r>
            <a:r>
              <a:rPr lang="en-US" sz="1600" b="0" i="0" u="none" strike="noStrike" dirty="0">
                <a:solidFill>
                  <a:srgbClr val="145DA4"/>
                </a:solidFill>
                <a:effectLst/>
                <a:latin typeface="Arial" panose="020B0604020202020204" pitchFamily="34" charset="0"/>
                <a:hlinkClick r:id="rId3"/>
              </a:rPr>
              <a:t>, 53 P.3d 1157, 1164 (Colo. 2002)</a:t>
            </a:r>
            <a:r>
              <a:rPr lang="en-US" sz="1600" b="0" i="0" u="none" strike="noStrike" dirty="0">
                <a:solidFill>
                  <a:srgbClr val="145DA4"/>
                </a:solidFill>
                <a:effectLst/>
                <a:latin typeface="Arial" panose="020B0604020202020204" pitchFamily="34" charset="0"/>
              </a:rPr>
              <a:t>.  T</a:t>
            </a:r>
            <a:r>
              <a:rPr lang="en-US" sz="1600" b="0" i="0" dirty="0">
                <a:solidFill>
                  <a:srgbClr val="212121"/>
                </a:solidFill>
                <a:effectLst/>
                <a:latin typeface="Arial" panose="020B0604020202020204" pitchFamily="34" charset="0"/>
              </a:rPr>
              <a:t>his language includes:</a:t>
            </a:r>
          </a:p>
          <a:p>
            <a:pPr algn="just"/>
            <a:r>
              <a:rPr lang="en-US" sz="1600" b="0" i="0" dirty="0">
                <a:solidFill>
                  <a:srgbClr val="212121"/>
                </a:solidFill>
                <a:effectLst/>
                <a:latin typeface="Arial" panose="020B0604020202020204" pitchFamily="34" charset="0"/>
              </a:rPr>
              <a:t>Suits involving the extent of a property owner's rights to build on his property, </a:t>
            </a:r>
            <a:r>
              <a:rPr lang="en-US" sz="1600" b="0" i="1" dirty="0">
                <a:solidFill>
                  <a:srgbClr val="212121"/>
                </a:solidFill>
                <a:effectLst/>
                <a:latin typeface="Arial" panose="020B0604020202020204" pitchFamily="34" charset="0"/>
              </a:rPr>
              <a:t>see</a:t>
            </a:r>
            <a:r>
              <a:rPr lang="en-US" sz="1600" b="0" i="0" dirty="0">
                <a:solidFill>
                  <a:srgbClr val="212121"/>
                </a:solidFill>
                <a:effectLst/>
                <a:latin typeface="Arial" panose="020B0604020202020204" pitchFamily="34" charset="0"/>
              </a:rPr>
              <a:t> </a:t>
            </a:r>
            <a:r>
              <a:rPr lang="en-US" sz="1600" b="0" i="1" u="none" strike="noStrike" dirty="0">
                <a:solidFill>
                  <a:srgbClr val="145DA4"/>
                </a:solidFill>
                <a:effectLst/>
                <a:latin typeface="Arial" panose="020B0604020202020204" pitchFamily="34" charset="0"/>
                <a:hlinkClick r:id="rId4"/>
              </a:rPr>
              <a:t>Hammersley</a:t>
            </a:r>
            <a:r>
              <a:rPr lang="en-US" sz="1600" b="0" i="0" u="none" strike="noStrike" dirty="0">
                <a:solidFill>
                  <a:srgbClr val="145DA4"/>
                </a:solidFill>
                <a:effectLst/>
                <a:latin typeface="Arial" panose="020B0604020202020204" pitchFamily="34" charset="0"/>
                <a:hlinkClick r:id="rId4"/>
              </a:rPr>
              <a:t>, 610 P.2d at 95–96</a:t>
            </a:r>
            <a:r>
              <a:rPr lang="en-US" sz="1600" b="0" i="0" dirty="0">
                <a:solidFill>
                  <a:srgbClr val="212121"/>
                </a:solidFill>
                <a:effectLst/>
                <a:latin typeface="Arial" panose="020B0604020202020204" pitchFamily="34" charset="0"/>
              </a:rPr>
              <a:t> (finding that a suit to enjoin construction until the construction plans comport with protective covenants affected the real property within the meaning of the lis pendens statute).</a:t>
            </a:r>
          </a:p>
          <a:p>
            <a:pPr algn="just"/>
            <a:r>
              <a:rPr lang="en-US" sz="1600" dirty="0">
                <a:solidFill>
                  <a:srgbClr val="212121"/>
                </a:solidFill>
                <a:latin typeface="Arial" panose="020B0604020202020204" pitchFamily="34" charset="0"/>
              </a:rPr>
              <a:t>S</a:t>
            </a:r>
            <a:r>
              <a:rPr lang="en-US" sz="1600" b="0" i="0" dirty="0">
                <a:solidFill>
                  <a:srgbClr val="212121"/>
                </a:solidFill>
                <a:effectLst/>
                <a:latin typeface="Arial" panose="020B0604020202020204" pitchFamily="34" charset="0"/>
              </a:rPr>
              <a:t>uits seeking to set aside a conveyance of real property as fraudulent. </a:t>
            </a:r>
            <a:r>
              <a:rPr lang="en-US" sz="1600" b="0" i="1" u="none" strike="noStrike" dirty="0">
                <a:solidFill>
                  <a:srgbClr val="145DA4"/>
                </a:solidFill>
                <a:effectLst/>
                <a:latin typeface="Arial" panose="020B0604020202020204" pitchFamily="34" charset="0"/>
                <a:hlinkClick r:id="rId5"/>
              </a:rPr>
              <a:t>Crown Life Ins. Co. v. April Corp.,</a:t>
            </a:r>
            <a:r>
              <a:rPr lang="en-US" sz="1600" b="0" i="0" u="none" strike="noStrike" dirty="0">
                <a:solidFill>
                  <a:srgbClr val="145DA4"/>
                </a:solidFill>
                <a:effectLst/>
                <a:latin typeface="Arial" panose="020B0604020202020204" pitchFamily="34" charset="0"/>
                <a:hlinkClick r:id="rId5"/>
              </a:rPr>
              <a:t> 855 P.2d 12, 14–15 (Colo. App. 1992)</a:t>
            </a:r>
            <a:r>
              <a:rPr lang="en-US" sz="1600" b="0" i="0" u="none" strike="noStrike" dirty="0">
                <a:solidFill>
                  <a:srgbClr val="145DA4"/>
                </a:solidFill>
                <a:effectLst/>
                <a:latin typeface="Arial" panose="020B0604020202020204" pitchFamily="34" charset="0"/>
              </a:rPr>
              <a:t>.</a:t>
            </a:r>
          </a:p>
          <a:p>
            <a:pPr algn="just"/>
            <a:r>
              <a:rPr lang="en-US" sz="1600" b="0" i="0" dirty="0">
                <a:solidFill>
                  <a:srgbClr val="145DA4"/>
                </a:solidFill>
                <a:effectLst/>
                <a:latin typeface="Arial" panose="020B0604020202020204" pitchFamily="34" charset="0"/>
              </a:rPr>
              <a:t>S</a:t>
            </a:r>
            <a:r>
              <a:rPr lang="en-US" sz="1600" b="0" i="0" dirty="0">
                <a:solidFill>
                  <a:srgbClr val="212121"/>
                </a:solidFill>
                <a:effectLst/>
                <a:latin typeface="Arial" panose="020B0604020202020204" pitchFamily="34" charset="0"/>
              </a:rPr>
              <a:t>uits seeking to impose constructive trusts on real property. </a:t>
            </a:r>
            <a:r>
              <a:rPr lang="en-US" sz="1600" b="0" i="1" u="none" strike="noStrike" dirty="0">
                <a:solidFill>
                  <a:srgbClr val="145DA4"/>
                </a:solidFill>
                <a:effectLst/>
                <a:latin typeface="Arial" panose="020B0604020202020204" pitchFamily="34" charset="0"/>
                <a:hlinkClick r:id="rId6"/>
              </a:rPr>
              <a:t>Kerns</a:t>
            </a:r>
            <a:r>
              <a:rPr lang="en-US" sz="1600" b="0" i="0" u="none" strike="noStrike" dirty="0">
                <a:solidFill>
                  <a:srgbClr val="145DA4"/>
                </a:solidFill>
                <a:effectLst/>
                <a:latin typeface="Arial" panose="020B0604020202020204" pitchFamily="34" charset="0"/>
                <a:hlinkClick r:id="rId6"/>
              </a:rPr>
              <a:t>, 53 P.3d at 1165</a:t>
            </a:r>
            <a:r>
              <a:rPr lang="en-US" sz="1600" b="0" i="0" u="none" strike="noStrike" dirty="0">
                <a:solidFill>
                  <a:srgbClr val="145DA4"/>
                </a:solidFill>
                <a:effectLst/>
                <a:latin typeface="Arial" panose="020B0604020202020204" pitchFamily="34" charset="0"/>
              </a:rPr>
              <a:t>.</a:t>
            </a:r>
          </a:p>
          <a:p>
            <a:pPr algn="just"/>
            <a:r>
              <a:rPr lang="en-US" sz="1600" dirty="0">
                <a:solidFill>
                  <a:srgbClr val="145DA4"/>
                </a:solidFill>
                <a:latin typeface="Arial" panose="020B0604020202020204" pitchFamily="34" charset="0"/>
              </a:rPr>
              <a:t>Suits </a:t>
            </a:r>
            <a:r>
              <a:rPr lang="en-US" sz="1600" b="0" i="0" dirty="0">
                <a:solidFill>
                  <a:srgbClr val="212121"/>
                </a:solidFill>
                <a:effectLst/>
                <a:latin typeface="Arial" panose="020B0604020202020204" pitchFamily="34" charset="0"/>
              </a:rPr>
              <a:t>litigating a promise to grant a deed of trust applying to a specific parcel of real property. </a:t>
            </a:r>
            <a:r>
              <a:rPr lang="en-US" sz="1600" b="0" i="1" u="none" strike="noStrike" dirty="0">
                <a:solidFill>
                  <a:srgbClr val="145DA4"/>
                </a:solidFill>
                <a:effectLst/>
                <a:latin typeface="Arial" panose="020B0604020202020204" pitchFamily="34" charset="0"/>
                <a:hlinkClick r:id="rId7"/>
              </a:rPr>
              <a:t>Cooper v. Flagstaff Realty,</a:t>
            </a:r>
            <a:r>
              <a:rPr lang="en-US" sz="1600" b="0" i="0" u="none" strike="noStrike" dirty="0">
                <a:solidFill>
                  <a:srgbClr val="145DA4"/>
                </a:solidFill>
                <a:effectLst/>
                <a:latin typeface="Arial" panose="020B0604020202020204" pitchFamily="34" charset="0"/>
                <a:hlinkClick r:id="rId7"/>
              </a:rPr>
              <a:t> 634 P.2d 1013, 1015 (Colo. App. 1981)</a:t>
            </a:r>
            <a:r>
              <a:rPr lang="en-US" sz="1600" dirty="0">
                <a:solidFill>
                  <a:srgbClr val="212121"/>
                </a:solidFill>
                <a:latin typeface="Arial" panose="020B0604020202020204" pitchFamily="34" charset="0"/>
              </a:rPr>
              <a:t>. </a:t>
            </a:r>
          </a:p>
          <a:p>
            <a:pPr algn="just"/>
            <a:endParaRPr lang="en-US" sz="1600" dirty="0">
              <a:solidFill>
                <a:srgbClr val="212121"/>
              </a:solidFill>
              <a:latin typeface="Arial" panose="020B0604020202020204" pitchFamily="34" charset="0"/>
            </a:endParaRPr>
          </a:p>
          <a:p>
            <a:pPr marL="0" indent="0" algn="just">
              <a:buNone/>
            </a:pPr>
            <a:r>
              <a:rPr lang="en-US" sz="1600" dirty="0">
                <a:solidFill>
                  <a:srgbClr val="212121"/>
                </a:solidFill>
                <a:latin typeface="Arial" panose="020B0604020202020204" pitchFamily="34" charset="0"/>
              </a:rPr>
              <a:t>Courts must construe the phrase “affecting the title to real property” in the lis pendens statute broadly.  </a:t>
            </a:r>
            <a:r>
              <a:rPr lang="en-US" sz="1600" u="sng" dirty="0">
                <a:solidFill>
                  <a:srgbClr val="145DA4"/>
                </a:solidFill>
                <a:latin typeface="Arial" panose="020B0604020202020204" pitchFamily="34" charset="0"/>
                <a:hlinkClick r:id="rId8" tooltip="Better Baked, LLC v. GJG Property, LLC, Colo.App.2020, 2020 WL 1471864"/>
              </a:rPr>
              <a:t>Better Baked, LLC v. GJG Property, LLC, Colo.App.2020, 2020 WL 1471864</a:t>
            </a:r>
            <a:r>
              <a:rPr lang="en-US" sz="1600" dirty="0">
                <a:solidFill>
                  <a:srgbClr val="212121"/>
                </a:solidFill>
                <a:latin typeface="Arial" panose="020B0604020202020204" pitchFamily="34" charset="0"/>
              </a:rPr>
              <a:t>. </a:t>
            </a:r>
            <a:endParaRPr lang="en-US" sz="1600" dirty="0">
              <a:latin typeface="Arial" panose="020B0604020202020204" pitchFamily="34" charset="0"/>
              <a:cs typeface="Arial" panose="020B0604020202020204" pitchFamily="34" charset="0"/>
            </a:endParaRPr>
          </a:p>
          <a:p>
            <a:pPr algn="just"/>
            <a:endParaRPr lang="en-US" sz="1600" b="0" i="0" dirty="0">
              <a:solidFill>
                <a:srgbClr val="212121"/>
              </a:solidFill>
              <a:effectLst/>
              <a:latin typeface="Arial" panose="020B0604020202020204" pitchFamily="34" charset="0"/>
            </a:endParaRPr>
          </a:p>
        </p:txBody>
      </p:sp>
      <p:sp>
        <p:nvSpPr>
          <p:cNvPr id="4" name="Footer Placeholder 3">
            <a:extLst>
              <a:ext uri="{FF2B5EF4-FFF2-40B4-BE49-F238E27FC236}">
                <a16:creationId xmlns:a16="http://schemas.microsoft.com/office/drawing/2014/main" id="{849F4760-C431-49A0-A222-175476331FA6}"/>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1338548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1A12-ABF3-4469-856C-C96AF54DF44C}"/>
              </a:ext>
            </a:extLst>
          </p:cNvPr>
          <p:cNvSpPr>
            <a:spLocks noGrp="1"/>
          </p:cNvSpPr>
          <p:nvPr>
            <p:ph type="title"/>
          </p:nvPr>
        </p:nvSpPr>
        <p:spPr/>
        <p:txBody>
          <a:bodyPr>
            <a:normAutofit/>
          </a:bodyPr>
          <a:lstStyle/>
          <a:p>
            <a:pPr algn="ctr"/>
            <a:r>
              <a:rPr lang="en-US" b="1" dirty="0">
                <a:latin typeface="Arial" panose="020B0604020202020204" pitchFamily="34" charset="0"/>
                <a:cs typeface="Arial" panose="020B0604020202020204" pitchFamily="34" charset="0"/>
              </a:rPr>
              <a:t>Filing Suit to Establish an Easement</a:t>
            </a:r>
          </a:p>
        </p:txBody>
      </p:sp>
      <p:sp>
        <p:nvSpPr>
          <p:cNvPr id="3" name="Content Placeholder 2">
            <a:extLst>
              <a:ext uri="{FF2B5EF4-FFF2-40B4-BE49-F238E27FC236}">
                <a16:creationId xmlns:a16="http://schemas.microsoft.com/office/drawing/2014/main" id="{5EAF165B-377E-416C-B2F3-05C00C9882C4}"/>
              </a:ext>
            </a:extLst>
          </p:cNvPr>
          <p:cNvSpPr>
            <a:spLocks noGrp="1"/>
          </p:cNvSpPr>
          <p:nvPr>
            <p:ph idx="1"/>
          </p:nvPr>
        </p:nvSpPr>
        <p:spPr/>
        <p:txBody>
          <a:bodyPr>
            <a:normAutofit fontScale="92500" lnSpcReduction="10000"/>
          </a:bodyPr>
          <a:lstStyle/>
          <a:p>
            <a:pPr marL="0" indent="0">
              <a:buNone/>
            </a:pPr>
            <a:r>
              <a:rPr lang="en-US" b="1" dirty="0"/>
              <a:t>Practice Tip:  </a:t>
            </a:r>
            <a:r>
              <a:rPr lang="en-US" sz="2800" dirty="0">
                <a:latin typeface="Arial" panose="020B0604020202020204" pitchFamily="34" charset="0"/>
                <a:cs typeface="Arial" panose="020B0604020202020204" pitchFamily="34" charset="0"/>
              </a:rPr>
              <a:t>Include all viable easement theories in the Complaint. </a:t>
            </a:r>
          </a:p>
          <a:p>
            <a:pPr marL="0" indent="0" algn="just">
              <a:lnSpc>
                <a:spcPct val="120000"/>
              </a:lnSpc>
              <a:spcBef>
                <a:spcPts val="0"/>
              </a:spcBef>
              <a:buNone/>
            </a:pPr>
            <a:endParaRPr lang="en-US" dirty="0">
              <a:latin typeface="Arial" panose="020B0604020202020204" pitchFamily="34" charset="0"/>
              <a:cs typeface="Arial" panose="020B0604020202020204" pitchFamily="34" charset="0"/>
            </a:endParaRPr>
          </a:p>
          <a:p>
            <a:pPr marL="0" indent="0" algn="just">
              <a:lnSpc>
                <a:spcPct val="120000"/>
              </a:lnSpc>
              <a:spcBef>
                <a:spcPts val="0"/>
              </a:spcBef>
              <a:buNone/>
            </a:pPr>
            <a:r>
              <a:rPr lang="en-US" sz="2800" dirty="0">
                <a:latin typeface="Arial" panose="020B0604020202020204" pitchFamily="34" charset="0"/>
                <a:cs typeface="Arial" panose="020B0604020202020204" pitchFamily="34" charset="0"/>
              </a:rPr>
              <a:t>C.R.C.P. 8 states </a:t>
            </a:r>
            <a:r>
              <a:rPr lang="en-US" sz="2800" dirty="0">
                <a:solidFill>
                  <a:schemeClr val="accent1"/>
                </a:solidFill>
                <a:latin typeface="Arial" panose="020B0604020202020204" pitchFamily="34" charset="0"/>
                <a:cs typeface="Arial" panose="020B0604020202020204" pitchFamily="34" charset="0"/>
              </a:rPr>
              <a:t>“Relief in the alternative or of several different types may be demanded.” </a:t>
            </a:r>
            <a:r>
              <a:rPr lang="en-US" sz="2800" dirty="0">
                <a:latin typeface="Arial" panose="020B0604020202020204" pitchFamily="34" charset="0"/>
                <a:cs typeface="Arial" panose="020B0604020202020204" pitchFamily="34" charset="0"/>
              </a:rPr>
              <a:t>The rule also states, </a:t>
            </a:r>
            <a:r>
              <a:rPr lang="en-US" sz="2800" dirty="0">
                <a:solidFill>
                  <a:schemeClr val="accent1"/>
                </a:solidFill>
                <a:latin typeface="Arial" panose="020B0604020202020204" pitchFamily="34" charset="0"/>
                <a:cs typeface="Arial" panose="020B0604020202020204" pitchFamily="34" charset="0"/>
              </a:rPr>
              <a:t>“A party may set forth two or more statements of a claim or defense alternately or hypothetically, either in one count or defense or in separate counts or defenses.“</a:t>
            </a:r>
          </a:p>
          <a:p>
            <a:pPr marL="0" indent="0" algn="just">
              <a:lnSpc>
                <a:spcPct val="120000"/>
              </a:lnSpc>
              <a:spcBef>
                <a:spcPts val="0"/>
              </a:spcBef>
              <a:buNone/>
            </a:pPr>
            <a:endParaRPr lang="en-US" dirty="0">
              <a:solidFill>
                <a:schemeClr val="accent1"/>
              </a:solidFill>
              <a:latin typeface="Arial" panose="020B0604020202020204" pitchFamily="34" charset="0"/>
              <a:cs typeface="Arial" panose="020B0604020202020204" pitchFamily="34" charset="0"/>
            </a:endParaRPr>
          </a:p>
          <a:p>
            <a:pPr marL="0" indent="0" algn="just">
              <a:lnSpc>
                <a:spcPct val="120000"/>
              </a:lnSpc>
              <a:spcBef>
                <a:spcPts val="0"/>
              </a:spcBef>
              <a:buNone/>
            </a:pPr>
            <a:r>
              <a:rPr lang="en-US" sz="2800" dirty="0">
                <a:latin typeface="Arial" panose="020B0604020202020204" pitchFamily="34" charset="0"/>
                <a:cs typeface="Arial" panose="020B0604020202020204" pitchFamily="34" charset="0"/>
              </a:rPr>
              <a:t>Additionally, </a:t>
            </a:r>
            <a:r>
              <a:rPr lang="en-US" sz="2800" dirty="0">
                <a:solidFill>
                  <a:schemeClr val="accent1"/>
                </a:solidFill>
                <a:latin typeface="Arial" panose="020B0604020202020204" pitchFamily="34" charset="0"/>
                <a:cs typeface="Arial" panose="020B0604020202020204" pitchFamily="34" charset="0"/>
              </a:rPr>
              <a:t>"A party may also state as many separate claims or defenses as he has regardless of consistency and whether based on legal or on equitable grounds or on both.”</a:t>
            </a:r>
          </a:p>
          <a:p>
            <a:pPr>
              <a:lnSpc>
                <a:spcPct val="120000"/>
              </a:lnSpc>
              <a:spcBef>
                <a:spcPts val="0"/>
              </a:spcBef>
            </a:pPr>
            <a:endParaRPr lang="en-US" dirty="0">
              <a:latin typeface="Arial" panose="020B0604020202020204" pitchFamily="34" charset="0"/>
              <a:cs typeface="Arial" panose="020B0604020202020204" pitchFamily="34" charset="0"/>
            </a:endParaRPr>
          </a:p>
          <a:p>
            <a:pPr marL="0" indent="0">
              <a:buNone/>
            </a:pPr>
            <a:endParaRPr lang="en-US" b="1" dirty="0"/>
          </a:p>
        </p:txBody>
      </p:sp>
      <p:sp>
        <p:nvSpPr>
          <p:cNvPr id="4" name="Footer Placeholder 3">
            <a:extLst>
              <a:ext uri="{FF2B5EF4-FFF2-40B4-BE49-F238E27FC236}">
                <a16:creationId xmlns:a16="http://schemas.microsoft.com/office/drawing/2014/main" id="{5F8060C6-225C-45E7-8FFE-7428031E6EB7}"/>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14576786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1A12-ABF3-4469-856C-C96AF54DF44C}"/>
              </a:ext>
            </a:extLst>
          </p:cNvPr>
          <p:cNvSpPr>
            <a:spLocks noGrp="1"/>
          </p:cNvSpPr>
          <p:nvPr>
            <p:ph type="title"/>
          </p:nvPr>
        </p:nvSpPr>
        <p:spPr/>
        <p:txBody>
          <a:bodyPr>
            <a:normAutofit/>
          </a:bodyPr>
          <a:lstStyle/>
          <a:p>
            <a:pPr algn="ctr"/>
            <a:r>
              <a:rPr lang="en-US" b="1" dirty="0">
                <a:latin typeface="Arial" panose="020B0604020202020204" pitchFamily="34" charset="0"/>
                <a:cs typeface="Arial" panose="020B0604020202020204" pitchFamily="34" charset="0"/>
              </a:rPr>
              <a:t>Filing Suit to Establish an Easement</a:t>
            </a:r>
          </a:p>
        </p:txBody>
      </p:sp>
      <p:sp>
        <p:nvSpPr>
          <p:cNvPr id="3" name="Content Placeholder 2">
            <a:extLst>
              <a:ext uri="{FF2B5EF4-FFF2-40B4-BE49-F238E27FC236}">
                <a16:creationId xmlns:a16="http://schemas.microsoft.com/office/drawing/2014/main" id="{5EAF165B-377E-416C-B2F3-05C00C9882C4}"/>
              </a:ext>
            </a:extLst>
          </p:cNvPr>
          <p:cNvSpPr>
            <a:spLocks noGrp="1"/>
          </p:cNvSpPr>
          <p:nvPr>
            <p:ph idx="1"/>
          </p:nvPr>
        </p:nvSpPr>
        <p:spPr/>
        <p:txBody>
          <a:bodyPr>
            <a:normAutofit/>
          </a:bodyPr>
          <a:lstStyle/>
          <a:p>
            <a:pPr marL="0" indent="0" algn="just">
              <a:buNone/>
            </a:pPr>
            <a:r>
              <a:rPr lang="en-US" b="1" dirty="0">
                <a:latin typeface="Arial" panose="020B0604020202020204" pitchFamily="34" charset="0"/>
                <a:cs typeface="Arial" panose="020B0604020202020204" pitchFamily="34" charset="0"/>
              </a:rPr>
              <a:t>Practice Tip:  </a:t>
            </a:r>
          </a:p>
          <a:p>
            <a:pPr marL="0" indent="0" algn="just">
              <a:buNone/>
            </a:pPr>
            <a:endParaRPr lang="en-US" b="1" dirty="0">
              <a:latin typeface="Arial" panose="020B0604020202020204" pitchFamily="34" charset="0"/>
              <a:cs typeface="Arial" panose="020B0604020202020204" pitchFamily="34" charset="0"/>
            </a:endParaRPr>
          </a:p>
          <a:p>
            <a:pPr marL="0" indent="0" algn="just">
              <a:buNone/>
            </a:pPr>
            <a:r>
              <a:rPr lang="en-US" dirty="0">
                <a:latin typeface="Arial" panose="020B0604020202020204" pitchFamily="34" charset="0"/>
                <a:cs typeface="Arial" panose="020B0604020202020204" pitchFamily="34" charset="0"/>
              </a:rPr>
              <a:t>Don’t simply allege the existence of an “implied easement”</a:t>
            </a:r>
            <a:r>
              <a:rPr lang="en-US" sz="2800" dirty="0">
                <a:latin typeface="Arial" panose="020B0604020202020204" pitchFamily="34" charset="0"/>
                <a:cs typeface="Arial" panose="020B0604020202020204" pitchFamily="34" charset="0"/>
              </a:rPr>
              <a:t> in the Complaint. </a:t>
            </a:r>
          </a:p>
          <a:p>
            <a:pPr marL="0" indent="0" algn="just">
              <a:buNone/>
            </a:pPr>
            <a:endParaRPr lang="en-US" dirty="0">
              <a:latin typeface="Arial" panose="020B0604020202020204" pitchFamily="34" charset="0"/>
              <a:cs typeface="Arial" panose="020B0604020202020204" pitchFamily="34" charset="0"/>
            </a:endParaRPr>
          </a:p>
          <a:p>
            <a:pPr marL="0" indent="0" algn="just">
              <a:buNone/>
            </a:pPr>
            <a:r>
              <a:rPr lang="en-US" sz="2800" dirty="0">
                <a:latin typeface="Arial" panose="020B0604020202020204" pitchFamily="34" charset="0"/>
                <a:cs typeface="Arial" panose="020B0604020202020204" pitchFamily="34" charset="0"/>
              </a:rPr>
              <a:t>Assert a separate claim for relief for each theory, e.g., an easement by prescription, an easement by necessity, and an easement implied by preexisting use.</a:t>
            </a:r>
          </a:p>
          <a:p>
            <a:pPr marL="0" indent="0" algn="just">
              <a:lnSpc>
                <a:spcPct val="120000"/>
              </a:lnSpc>
              <a:spcBef>
                <a:spcPts val="0"/>
              </a:spcBef>
              <a:buNone/>
            </a:pPr>
            <a:endParaRPr lang="en-US" dirty="0">
              <a:latin typeface="Arial" panose="020B0604020202020204" pitchFamily="34" charset="0"/>
              <a:cs typeface="Arial" panose="020B0604020202020204" pitchFamily="34" charset="0"/>
            </a:endParaRPr>
          </a:p>
          <a:p>
            <a:pPr>
              <a:lnSpc>
                <a:spcPct val="120000"/>
              </a:lnSpc>
              <a:spcBef>
                <a:spcPts val="0"/>
              </a:spcBef>
            </a:pPr>
            <a:endParaRPr lang="en-US" dirty="0">
              <a:latin typeface="Arial" panose="020B0604020202020204" pitchFamily="34" charset="0"/>
              <a:cs typeface="Arial" panose="020B0604020202020204" pitchFamily="34" charset="0"/>
            </a:endParaRPr>
          </a:p>
          <a:p>
            <a:pPr marL="0" indent="0">
              <a:buNone/>
            </a:pPr>
            <a:endParaRPr lang="en-US" b="1" dirty="0"/>
          </a:p>
        </p:txBody>
      </p:sp>
      <p:sp>
        <p:nvSpPr>
          <p:cNvPr id="4" name="Footer Placeholder 3">
            <a:extLst>
              <a:ext uri="{FF2B5EF4-FFF2-40B4-BE49-F238E27FC236}">
                <a16:creationId xmlns:a16="http://schemas.microsoft.com/office/drawing/2014/main" id="{5F8060C6-225C-45E7-8FFE-7428031E6EB7}"/>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10764691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1A12-ABF3-4469-856C-C96AF54DF44C}"/>
              </a:ext>
            </a:extLst>
          </p:cNvPr>
          <p:cNvSpPr>
            <a:spLocks noGrp="1"/>
          </p:cNvSpPr>
          <p:nvPr>
            <p:ph type="title"/>
          </p:nvPr>
        </p:nvSpPr>
        <p:spPr/>
        <p:txBody>
          <a:bodyPr>
            <a:normAutofit/>
          </a:bodyPr>
          <a:lstStyle/>
          <a:p>
            <a:pPr algn="ct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EAF165B-377E-416C-B2F3-05C00C9882C4}"/>
              </a:ext>
            </a:extLst>
          </p:cNvPr>
          <p:cNvSpPr>
            <a:spLocks noGrp="1"/>
          </p:cNvSpPr>
          <p:nvPr>
            <p:ph idx="1"/>
          </p:nvPr>
        </p:nvSpPr>
        <p:spPr/>
        <p:txBody>
          <a:bodyPr>
            <a:normAutofit/>
          </a:bodyPr>
          <a:lstStyle/>
          <a:p>
            <a:pPr marL="0" indent="0" algn="ctr">
              <a:lnSpc>
                <a:spcPct val="120000"/>
              </a:lnSpc>
              <a:spcBef>
                <a:spcPts val="0"/>
              </a:spcBef>
              <a:buNone/>
            </a:pPr>
            <a:r>
              <a:rPr lang="en-US" sz="6000" b="1" dirty="0">
                <a:latin typeface="Arial" panose="020B0604020202020204" pitchFamily="34" charset="0"/>
                <a:cs typeface="Arial" panose="020B0604020202020204" pitchFamily="34" charset="0"/>
              </a:rPr>
              <a:t>DRAFTING</a:t>
            </a:r>
          </a:p>
          <a:p>
            <a:pPr marL="0" indent="0" algn="ctr">
              <a:lnSpc>
                <a:spcPct val="120000"/>
              </a:lnSpc>
              <a:spcBef>
                <a:spcPts val="0"/>
              </a:spcBef>
              <a:buNone/>
            </a:pPr>
            <a:r>
              <a:rPr lang="en-US" sz="6000" b="1" dirty="0">
                <a:latin typeface="Arial" panose="020B0604020202020204" pitchFamily="34" charset="0"/>
                <a:cs typeface="Arial" panose="020B0604020202020204" pitchFamily="34" charset="0"/>
              </a:rPr>
              <a:t>EASEMENT</a:t>
            </a:r>
          </a:p>
          <a:p>
            <a:pPr marL="0" indent="0" algn="ctr">
              <a:lnSpc>
                <a:spcPct val="120000"/>
              </a:lnSpc>
              <a:spcBef>
                <a:spcPts val="0"/>
              </a:spcBef>
              <a:buNone/>
            </a:pPr>
            <a:r>
              <a:rPr lang="en-US" sz="6000" b="1" dirty="0">
                <a:latin typeface="Arial" panose="020B0604020202020204" pitchFamily="34" charset="0"/>
                <a:cs typeface="Arial" panose="020B0604020202020204" pitchFamily="34" charset="0"/>
              </a:rPr>
              <a:t>DOCUMENTS</a:t>
            </a:r>
          </a:p>
          <a:p>
            <a:pPr>
              <a:lnSpc>
                <a:spcPct val="120000"/>
              </a:lnSpc>
              <a:spcBef>
                <a:spcPts val="0"/>
              </a:spcBef>
            </a:pPr>
            <a:endParaRPr lang="en-US" dirty="0">
              <a:latin typeface="Arial" panose="020B0604020202020204" pitchFamily="34" charset="0"/>
              <a:cs typeface="Arial" panose="020B0604020202020204" pitchFamily="34" charset="0"/>
            </a:endParaRPr>
          </a:p>
          <a:p>
            <a:pPr marL="0" indent="0">
              <a:buNone/>
            </a:pPr>
            <a:endParaRPr lang="en-US" b="1" dirty="0"/>
          </a:p>
        </p:txBody>
      </p:sp>
      <p:sp>
        <p:nvSpPr>
          <p:cNvPr id="4" name="Footer Placeholder 3">
            <a:extLst>
              <a:ext uri="{FF2B5EF4-FFF2-40B4-BE49-F238E27FC236}">
                <a16:creationId xmlns:a16="http://schemas.microsoft.com/office/drawing/2014/main" id="{5F8060C6-225C-45E7-8FFE-7428031E6EB7}"/>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39387979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1A12-ABF3-4469-856C-C96AF54DF44C}"/>
              </a:ext>
            </a:extLst>
          </p:cNvPr>
          <p:cNvSpPr>
            <a:spLocks noGrp="1"/>
          </p:cNvSpPr>
          <p:nvPr>
            <p:ph type="title"/>
          </p:nvPr>
        </p:nvSpPr>
        <p:spPr/>
        <p:txBody>
          <a:bodyPr>
            <a:normAutofit/>
          </a:bodyPr>
          <a:lstStyle/>
          <a:p>
            <a:pPr algn="ctr"/>
            <a:r>
              <a:rPr lang="en-US" b="1" dirty="0">
                <a:latin typeface="Arial" panose="020B0604020202020204" pitchFamily="34" charset="0"/>
                <a:cs typeface="Arial" panose="020B0604020202020204" pitchFamily="34" charset="0"/>
              </a:rPr>
              <a:t>Drafting Easement Documents</a:t>
            </a:r>
          </a:p>
        </p:txBody>
      </p:sp>
      <p:sp>
        <p:nvSpPr>
          <p:cNvPr id="3" name="Content Placeholder 2">
            <a:extLst>
              <a:ext uri="{FF2B5EF4-FFF2-40B4-BE49-F238E27FC236}">
                <a16:creationId xmlns:a16="http://schemas.microsoft.com/office/drawing/2014/main" id="{5EAF165B-377E-416C-B2F3-05C00C9882C4}"/>
              </a:ext>
            </a:extLst>
          </p:cNvPr>
          <p:cNvSpPr>
            <a:spLocks noGrp="1"/>
          </p:cNvSpPr>
          <p:nvPr>
            <p:ph idx="1"/>
          </p:nvPr>
        </p:nvSpPr>
        <p:spPr/>
        <p:txBody>
          <a:bodyPr>
            <a:normAutofit fontScale="85000" lnSpcReduction="20000"/>
          </a:bodyPr>
          <a:lstStyle/>
          <a:p>
            <a:pPr marL="0" indent="0" algn="just">
              <a:lnSpc>
                <a:spcPct val="100000"/>
              </a:lnSpc>
              <a:spcBef>
                <a:spcPts val="0"/>
              </a:spcBef>
              <a:buNone/>
            </a:pPr>
            <a:r>
              <a:rPr lang="en-US" b="1" dirty="0">
                <a:latin typeface="Arial" panose="020B0604020202020204" pitchFamily="34" charset="0"/>
                <a:cs typeface="Arial" panose="020B0604020202020204" pitchFamily="34" charset="0"/>
              </a:rPr>
              <a:t>Deed of Easement (or reservation of easement contained in a deed) </a:t>
            </a:r>
            <a:r>
              <a:rPr lang="en-US" dirty="0">
                <a:latin typeface="Arial" panose="020B0604020202020204" pitchFamily="34" charset="0"/>
                <a:cs typeface="Arial" panose="020B0604020202020204" pitchFamily="34" charset="0"/>
              </a:rPr>
              <a:t>– signed by Grantor.  “</a:t>
            </a:r>
            <a:r>
              <a:rPr lang="en-US" b="0" i="0" dirty="0">
                <a:solidFill>
                  <a:srgbClr val="212121"/>
                </a:solidFill>
                <a:effectLst/>
                <a:latin typeface="Arial" panose="020B0604020202020204" pitchFamily="34" charset="0"/>
                <a:cs typeface="Arial" panose="020B0604020202020204" pitchFamily="34" charset="0"/>
              </a:rPr>
              <a:t>By their very nature, deeds do not call for the signature of the grantee.” </a:t>
            </a:r>
            <a:r>
              <a:rPr lang="en-US" i="1" u="none" strike="noStrike"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2"/>
              </a:rPr>
              <a:t>VTRE Investments, LLC v. MontChilly, Inc.</a:t>
            </a:r>
            <a:r>
              <a:rPr lang="en-US" dirty="0">
                <a:effectLst/>
                <a:latin typeface="Arial" panose="020B0604020202020204" pitchFamily="34" charset="0"/>
                <a:ea typeface="Calibri" panose="020F0502020204030204" pitchFamily="34" charset="0"/>
                <a:cs typeface="Arial" panose="020B0604020202020204" pitchFamily="34" charset="0"/>
              </a:rPr>
              <a:t>, 2020 WL 5493780 (Vermont 2020).</a:t>
            </a:r>
          </a:p>
          <a:p>
            <a:pPr marL="0" marR="0" indent="0" algn="just">
              <a:lnSpc>
                <a:spcPct val="100000"/>
              </a:lnSpc>
              <a:spcBef>
                <a:spcPts val="0"/>
              </a:spcBef>
              <a:buNone/>
            </a:pPr>
            <a:endParaRPr lang="en-US" dirty="0">
              <a:effectLst/>
              <a:latin typeface="Arial" panose="020B0604020202020204" pitchFamily="34" charset="0"/>
              <a:ea typeface="Calibri" panose="020F0502020204030204" pitchFamily="34" charset="0"/>
              <a:cs typeface="Arial" panose="020B0604020202020204" pitchFamily="34" charset="0"/>
            </a:endParaRPr>
          </a:p>
          <a:p>
            <a:pPr marL="0" indent="0" algn="just">
              <a:lnSpc>
                <a:spcPct val="100000"/>
              </a:lnSpc>
              <a:spcBef>
                <a:spcPts val="0"/>
              </a:spcBef>
              <a:buNone/>
            </a:pPr>
            <a:r>
              <a:rPr lang="en-US" b="1" dirty="0">
                <a:latin typeface="Arial" panose="020B0604020202020204" pitchFamily="34" charset="0"/>
                <a:cs typeface="Arial" panose="020B0604020202020204" pitchFamily="34" charset="0"/>
              </a:rPr>
              <a:t>Easement Agreement </a:t>
            </a:r>
            <a:r>
              <a:rPr lang="en-US" dirty="0">
                <a:latin typeface="Arial" panose="020B0604020202020204" pitchFamily="34" charset="0"/>
                <a:cs typeface="Arial" panose="020B0604020202020204" pitchFamily="34" charset="0"/>
              </a:rPr>
              <a:t>– signed by Grantor and Grantee. </a:t>
            </a:r>
          </a:p>
          <a:p>
            <a:pPr marL="0" indent="0" algn="just">
              <a:lnSpc>
                <a:spcPct val="100000"/>
              </a:lnSpc>
              <a:spcBef>
                <a:spcPts val="0"/>
              </a:spcBef>
              <a:buNone/>
            </a:pPr>
            <a:endParaRPr lang="en-US" dirty="0">
              <a:latin typeface="Arial" panose="020B0604020202020204" pitchFamily="34" charset="0"/>
              <a:cs typeface="Arial" panose="020B0604020202020204" pitchFamily="34" charset="0"/>
            </a:endParaRPr>
          </a:p>
          <a:p>
            <a:pPr algn="just">
              <a:lnSpc>
                <a:spcPct val="100000"/>
              </a:lnSpc>
              <a:spcBef>
                <a:spcPts val="0"/>
              </a:spcBef>
            </a:pPr>
            <a:r>
              <a:rPr lang="en-US" dirty="0">
                <a:latin typeface="Arial" panose="020B0604020202020204" pitchFamily="34" charset="0"/>
                <a:cs typeface="Arial" panose="020B0604020202020204" pitchFamily="34" charset="0"/>
              </a:rPr>
              <a:t>If the Grantee is conveying some interest in land in return, the Grantee should sign the document to prevent a statute of frauds problem.  </a:t>
            </a:r>
          </a:p>
          <a:p>
            <a:pPr algn="just">
              <a:lnSpc>
                <a:spcPct val="100000"/>
              </a:lnSpc>
              <a:spcBef>
                <a:spcPts val="0"/>
              </a:spcBef>
            </a:pPr>
            <a:endParaRPr lang="en-US" dirty="0">
              <a:latin typeface="Arial" panose="020B0604020202020204" pitchFamily="34" charset="0"/>
              <a:cs typeface="Arial" panose="020B0604020202020204" pitchFamily="34" charset="0"/>
            </a:endParaRPr>
          </a:p>
          <a:p>
            <a:pPr algn="just">
              <a:lnSpc>
                <a:spcPct val="100000"/>
              </a:lnSpc>
              <a:spcBef>
                <a:spcPts val="0"/>
              </a:spcBef>
            </a:pPr>
            <a:r>
              <a:rPr lang="en-US" dirty="0">
                <a:latin typeface="Arial" panose="020B0604020202020204" pitchFamily="34" charset="0"/>
                <a:cs typeface="Arial" panose="020B0604020202020204" pitchFamily="34" charset="0"/>
              </a:rPr>
              <a:t>You might also want the Grantee to sign to avoid later claims by the Grantee alleging oral promises by the Grantor not contained in the document.</a:t>
            </a:r>
          </a:p>
          <a:p>
            <a:pPr marL="0" indent="0" algn="just">
              <a:lnSpc>
                <a:spcPct val="120000"/>
              </a:lnSpc>
              <a:spcBef>
                <a:spcPts val="0"/>
              </a:spcBef>
              <a:buNone/>
            </a:pPr>
            <a:endParaRPr lang="en-US" dirty="0">
              <a:latin typeface="Arial" panose="020B0604020202020204" pitchFamily="34" charset="0"/>
              <a:cs typeface="Arial" panose="020B0604020202020204" pitchFamily="34" charset="0"/>
            </a:endParaRPr>
          </a:p>
          <a:p>
            <a:pPr marL="0" indent="0">
              <a:lnSpc>
                <a:spcPct val="120000"/>
              </a:lnSpc>
              <a:spcBef>
                <a:spcPts val="0"/>
              </a:spcBef>
              <a:buNone/>
            </a:pPr>
            <a:endParaRPr lang="en-US" dirty="0">
              <a:latin typeface="Arial" panose="020B0604020202020204" pitchFamily="34" charset="0"/>
              <a:cs typeface="Arial" panose="020B0604020202020204" pitchFamily="34" charset="0"/>
            </a:endParaRPr>
          </a:p>
          <a:p>
            <a:pPr marL="0" indent="0">
              <a:buNone/>
            </a:pPr>
            <a:endParaRPr lang="en-US" b="1" dirty="0"/>
          </a:p>
        </p:txBody>
      </p:sp>
      <p:sp>
        <p:nvSpPr>
          <p:cNvPr id="4" name="Footer Placeholder 3">
            <a:extLst>
              <a:ext uri="{FF2B5EF4-FFF2-40B4-BE49-F238E27FC236}">
                <a16:creationId xmlns:a16="http://schemas.microsoft.com/office/drawing/2014/main" id="{5F8060C6-225C-45E7-8FFE-7428031E6EB7}"/>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38352365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1A12-ABF3-4469-856C-C96AF54DF44C}"/>
              </a:ext>
            </a:extLst>
          </p:cNvPr>
          <p:cNvSpPr>
            <a:spLocks noGrp="1"/>
          </p:cNvSpPr>
          <p:nvPr>
            <p:ph type="title"/>
          </p:nvPr>
        </p:nvSpPr>
        <p:spPr/>
        <p:txBody>
          <a:bodyPr>
            <a:normAutofit/>
          </a:bodyPr>
          <a:lstStyle/>
          <a:p>
            <a:pPr algn="ctr"/>
            <a:r>
              <a:rPr lang="en-US" b="1" dirty="0">
                <a:latin typeface="Arial" panose="020B0604020202020204" pitchFamily="34" charset="0"/>
                <a:cs typeface="Arial" panose="020B0604020202020204" pitchFamily="34" charset="0"/>
              </a:rPr>
              <a:t>Easement Drafting Checklist</a:t>
            </a:r>
          </a:p>
        </p:txBody>
      </p:sp>
      <p:sp>
        <p:nvSpPr>
          <p:cNvPr id="3" name="Content Placeholder 2">
            <a:extLst>
              <a:ext uri="{FF2B5EF4-FFF2-40B4-BE49-F238E27FC236}">
                <a16:creationId xmlns:a16="http://schemas.microsoft.com/office/drawing/2014/main" id="{5EAF165B-377E-416C-B2F3-05C00C9882C4}"/>
              </a:ext>
            </a:extLst>
          </p:cNvPr>
          <p:cNvSpPr>
            <a:spLocks noGrp="1"/>
          </p:cNvSpPr>
          <p:nvPr>
            <p:ph sz="half" idx="1"/>
          </p:nvPr>
        </p:nvSpPr>
        <p:spPr/>
        <p:txBody>
          <a:bodyPr>
            <a:normAutofit fontScale="62500" lnSpcReduction="20000"/>
          </a:bodyPr>
          <a:lstStyle/>
          <a:p>
            <a:pPr algn="just">
              <a:lnSpc>
                <a:spcPct val="120000"/>
              </a:lnSpc>
              <a:spcBef>
                <a:spcPts val="0"/>
              </a:spcBef>
            </a:pPr>
            <a:r>
              <a:rPr lang="en-US" sz="2900" dirty="0">
                <a:latin typeface="Arial" panose="020B0604020202020204" pitchFamily="34" charset="0"/>
                <a:cs typeface="Arial" panose="020B0604020202020204" pitchFamily="34" charset="0"/>
              </a:rPr>
              <a:t>Names of Grantor and Grantee as shown on their deeds</a:t>
            </a:r>
          </a:p>
          <a:p>
            <a:pPr algn="just">
              <a:lnSpc>
                <a:spcPct val="120000"/>
              </a:lnSpc>
              <a:spcBef>
                <a:spcPts val="0"/>
              </a:spcBef>
            </a:pPr>
            <a:r>
              <a:rPr lang="en-US" sz="2900" dirty="0">
                <a:latin typeface="Arial" panose="020B0604020202020204" pitchFamily="34" charset="0"/>
                <a:cs typeface="Arial" panose="020B0604020202020204" pitchFamily="34" charset="0"/>
              </a:rPr>
              <a:t>Legal description of Grantor’s property as shown on the deed</a:t>
            </a:r>
          </a:p>
          <a:p>
            <a:pPr algn="just">
              <a:lnSpc>
                <a:spcPct val="120000"/>
              </a:lnSpc>
              <a:spcBef>
                <a:spcPts val="0"/>
              </a:spcBef>
            </a:pPr>
            <a:r>
              <a:rPr lang="en-US" sz="2900" dirty="0">
                <a:latin typeface="Arial" panose="020B0604020202020204" pitchFamily="34" charset="0"/>
                <a:cs typeface="Arial" panose="020B0604020202020204" pitchFamily="34" charset="0"/>
              </a:rPr>
              <a:t>Legal description of Grantee’s property as shown on the deed</a:t>
            </a:r>
          </a:p>
          <a:p>
            <a:pPr algn="just">
              <a:lnSpc>
                <a:spcPct val="120000"/>
              </a:lnSpc>
              <a:spcBef>
                <a:spcPts val="0"/>
              </a:spcBef>
            </a:pPr>
            <a:r>
              <a:rPr lang="en-US" sz="2900" dirty="0">
                <a:latin typeface="Arial" panose="020B0604020202020204" pitchFamily="34" charset="0"/>
                <a:cs typeface="Arial" panose="020B0604020202020204" pitchFamily="34" charset="0"/>
              </a:rPr>
              <a:t>Consideration</a:t>
            </a:r>
          </a:p>
          <a:p>
            <a:pPr algn="just">
              <a:lnSpc>
                <a:spcPct val="120000"/>
              </a:lnSpc>
              <a:spcBef>
                <a:spcPts val="0"/>
              </a:spcBef>
            </a:pPr>
            <a:r>
              <a:rPr lang="en-US" sz="2900" dirty="0">
                <a:latin typeface="Arial" panose="020B0604020202020204" pitchFamily="34" charset="0"/>
                <a:cs typeface="Arial" panose="020B0604020202020204" pitchFamily="34" charset="0"/>
              </a:rPr>
              <a:t>A description of the easement location (legal description, or maybe a drawing)</a:t>
            </a:r>
          </a:p>
          <a:p>
            <a:pPr algn="just">
              <a:lnSpc>
                <a:spcPct val="120000"/>
              </a:lnSpc>
              <a:spcBef>
                <a:spcPts val="0"/>
              </a:spcBef>
            </a:pPr>
            <a:r>
              <a:rPr lang="en-US" sz="2900" dirty="0">
                <a:latin typeface="Arial" panose="020B0604020202020204" pitchFamily="34" charset="0"/>
                <a:cs typeface="Arial" panose="020B0604020202020204" pitchFamily="34" charset="0"/>
              </a:rPr>
              <a:t>Statement of purpose of the easement (e.g., access, to allow an existing encroachment)</a:t>
            </a:r>
          </a:p>
          <a:p>
            <a:pPr algn="just">
              <a:lnSpc>
                <a:spcPct val="120000"/>
              </a:lnSpc>
              <a:spcBef>
                <a:spcPts val="0"/>
              </a:spcBef>
            </a:pPr>
            <a:r>
              <a:rPr lang="en-US" sz="2900" dirty="0">
                <a:latin typeface="Arial" panose="020B0604020202020204" pitchFamily="34" charset="0"/>
                <a:cs typeface="Arial" panose="020B0604020202020204" pitchFamily="34" charset="0"/>
              </a:rPr>
              <a:t>Non-Exclusive (versus Exclusive)</a:t>
            </a:r>
          </a:p>
          <a:p>
            <a:pPr algn="just">
              <a:lnSpc>
                <a:spcPct val="120000"/>
              </a:lnSpc>
              <a:spcBef>
                <a:spcPts val="0"/>
              </a:spcBef>
            </a:pPr>
            <a:r>
              <a:rPr lang="en-US" sz="2900" dirty="0">
                <a:latin typeface="Arial" panose="020B0604020202020204" pitchFamily="34" charset="0"/>
                <a:cs typeface="Arial" panose="020B0604020202020204" pitchFamily="34" charset="0"/>
              </a:rPr>
              <a:t>Appurtenant or In Gross</a:t>
            </a:r>
          </a:p>
          <a:p>
            <a:pPr marL="0" indent="0" algn="just">
              <a:lnSpc>
                <a:spcPct val="120000"/>
              </a:lnSpc>
              <a:spcBef>
                <a:spcPts val="0"/>
              </a:spcBef>
              <a:buNone/>
            </a:pPr>
            <a:endParaRPr lang="en-US" dirty="0">
              <a:latin typeface="Arial" panose="020B0604020202020204" pitchFamily="34" charset="0"/>
              <a:cs typeface="Arial" panose="020B0604020202020204" pitchFamily="34" charset="0"/>
            </a:endParaRPr>
          </a:p>
          <a:p>
            <a:pPr marL="0" indent="0">
              <a:lnSpc>
                <a:spcPct val="120000"/>
              </a:lnSpc>
              <a:spcBef>
                <a:spcPts val="0"/>
              </a:spcBef>
              <a:buNone/>
            </a:pPr>
            <a:endParaRPr lang="en-US" dirty="0">
              <a:latin typeface="Arial" panose="020B0604020202020204" pitchFamily="34" charset="0"/>
              <a:cs typeface="Arial" panose="020B0604020202020204" pitchFamily="34" charset="0"/>
            </a:endParaRPr>
          </a:p>
          <a:p>
            <a:pPr marL="0" indent="0">
              <a:buNone/>
            </a:pPr>
            <a:endParaRPr lang="en-US" b="1" dirty="0"/>
          </a:p>
        </p:txBody>
      </p:sp>
      <p:sp>
        <p:nvSpPr>
          <p:cNvPr id="5" name="Content Placeholder 4">
            <a:extLst>
              <a:ext uri="{FF2B5EF4-FFF2-40B4-BE49-F238E27FC236}">
                <a16:creationId xmlns:a16="http://schemas.microsoft.com/office/drawing/2014/main" id="{BAEF52AF-F93A-4676-9C24-3D6B572B2368}"/>
              </a:ext>
            </a:extLst>
          </p:cNvPr>
          <p:cNvSpPr>
            <a:spLocks noGrp="1"/>
          </p:cNvSpPr>
          <p:nvPr>
            <p:ph sz="half" idx="2"/>
          </p:nvPr>
        </p:nvSpPr>
        <p:spPr/>
        <p:txBody>
          <a:bodyPr>
            <a:normAutofit fontScale="62500" lnSpcReduction="20000"/>
          </a:bodyPr>
          <a:lstStyle/>
          <a:p>
            <a:pPr algn="just">
              <a:lnSpc>
                <a:spcPct val="120000"/>
              </a:lnSpc>
              <a:spcBef>
                <a:spcPts val="0"/>
              </a:spcBef>
            </a:pPr>
            <a:r>
              <a:rPr lang="en-US" sz="2800" dirty="0">
                <a:latin typeface="Arial" panose="020B0604020202020204" pitchFamily="34" charset="0"/>
                <a:cs typeface="Arial" panose="020B0604020202020204" pitchFamily="34" charset="0"/>
              </a:rPr>
              <a:t>Duration of easement (perpetual, term of years, or until a specified event)</a:t>
            </a:r>
          </a:p>
          <a:p>
            <a:pPr algn="just">
              <a:lnSpc>
                <a:spcPct val="120000"/>
              </a:lnSpc>
              <a:spcBef>
                <a:spcPts val="0"/>
              </a:spcBef>
            </a:pPr>
            <a:r>
              <a:rPr lang="en-US" sz="2800" dirty="0">
                <a:latin typeface="Arial" panose="020B0604020202020204" pitchFamily="34" charset="0"/>
                <a:cs typeface="Arial" panose="020B0604020202020204" pitchFamily="34" charset="0"/>
              </a:rPr>
              <a:t>Grantor has no duty to maintain easement</a:t>
            </a:r>
          </a:p>
          <a:p>
            <a:pPr algn="just">
              <a:lnSpc>
                <a:spcPct val="120000"/>
              </a:lnSpc>
              <a:spcBef>
                <a:spcPts val="0"/>
              </a:spcBef>
            </a:pPr>
            <a:r>
              <a:rPr lang="en-US" sz="2800" dirty="0">
                <a:latin typeface="Arial" panose="020B0604020202020204" pitchFamily="34" charset="0"/>
                <a:cs typeface="Arial" panose="020B0604020202020204" pitchFamily="34" charset="0"/>
              </a:rPr>
              <a:t>Improvements</a:t>
            </a:r>
          </a:p>
          <a:p>
            <a:pPr algn="just">
              <a:lnSpc>
                <a:spcPct val="120000"/>
              </a:lnSpc>
              <a:spcBef>
                <a:spcPts val="0"/>
              </a:spcBef>
            </a:pPr>
            <a:r>
              <a:rPr lang="en-US" sz="2800" dirty="0">
                <a:latin typeface="Arial" panose="020B0604020202020204" pitchFamily="34" charset="0"/>
                <a:cs typeface="Arial" panose="020B0604020202020204" pitchFamily="34" charset="0"/>
              </a:rPr>
              <a:t>Indemnification by Grantee</a:t>
            </a:r>
          </a:p>
          <a:p>
            <a:pPr algn="just">
              <a:lnSpc>
                <a:spcPct val="120000"/>
              </a:lnSpc>
              <a:spcBef>
                <a:spcPts val="0"/>
              </a:spcBef>
            </a:pPr>
            <a:r>
              <a:rPr lang="en-US" sz="2800" dirty="0">
                <a:latin typeface="Arial" panose="020B0604020202020204" pitchFamily="34" charset="0"/>
                <a:cs typeface="Arial" panose="020B0604020202020204" pitchFamily="34" charset="0"/>
              </a:rPr>
              <a:t>Dispute resolution and attorney’s fees</a:t>
            </a:r>
          </a:p>
          <a:p>
            <a:pPr algn="just">
              <a:lnSpc>
                <a:spcPct val="120000"/>
              </a:lnSpc>
              <a:spcBef>
                <a:spcPts val="0"/>
              </a:spcBef>
            </a:pPr>
            <a:r>
              <a:rPr lang="en-US" sz="2800" dirty="0">
                <a:latin typeface="Arial" panose="020B0604020202020204" pitchFamily="34" charset="0"/>
                <a:cs typeface="Arial" panose="020B0604020202020204" pitchFamily="34" charset="0"/>
              </a:rPr>
              <a:t>Easement appurtenant or easement in gross </a:t>
            </a:r>
          </a:p>
          <a:p>
            <a:pPr algn="just">
              <a:lnSpc>
                <a:spcPct val="120000"/>
              </a:lnSpc>
              <a:spcBef>
                <a:spcPts val="0"/>
              </a:spcBef>
            </a:pPr>
            <a:r>
              <a:rPr lang="en-US" sz="2800" dirty="0">
                <a:latin typeface="Arial" panose="020B0604020202020204" pitchFamily="34" charset="0"/>
                <a:cs typeface="Arial" panose="020B0604020202020204" pitchFamily="34" charset="0"/>
              </a:rPr>
              <a:t>Servient owner’s right to relocate easement</a:t>
            </a:r>
          </a:p>
          <a:p>
            <a:pPr algn="just">
              <a:lnSpc>
                <a:spcPct val="120000"/>
              </a:lnSpc>
              <a:spcBef>
                <a:spcPts val="0"/>
              </a:spcBef>
            </a:pPr>
            <a:r>
              <a:rPr lang="en-US" sz="2800" dirty="0">
                <a:latin typeface="Arial" panose="020B0604020202020204" pitchFamily="34" charset="0"/>
                <a:cs typeface="Arial" panose="020B0604020202020204" pitchFamily="34" charset="0"/>
              </a:rPr>
              <a:t>Merger clause (for Easement Agreement)</a:t>
            </a:r>
          </a:p>
          <a:p>
            <a:pPr algn="just">
              <a:lnSpc>
                <a:spcPct val="120000"/>
              </a:lnSpc>
              <a:spcBef>
                <a:spcPts val="0"/>
              </a:spcBef>
            </a:pPr>
            <a:r>
              <a:rPr lang="en-US" sz="2800" dirty="0">
                <a:latin typeface="Arial" panose="020B0604020202020204" pitchFamily="34" charset="0"/>
                <a:cs typeface="Arial" panose="020B0604020202020204" pitchFamily="34" charset="0"/>
              </a:rPr>
              <a:t>Notarized signatures</a:t>
            </a:r>
          </a:p>
          <a:p>
            <a:pPr algn="just">
              <a:lnSpc>
                <a:spcPct val="120000"/>
              </a:lnSpc>
              <a:spcBef>
                <a:spcPts val="0"/>
              </a:spcBef>
            </a:pPr>
            <a:r>
              <a:rPr lang="en-US" sz="2800" dirty="0">
                <a:latin typeface="Arial" panose="020B0604020202020204" pitchFamily="34" charset="0"/>
                <a:cs typeface="Arial" panose="020B0604020202020204" pitchFamily="34" charset="0"/>
              </a:rPr>
              <a:t>Determine whether there are deeds of trust, mortgages or other liens superior to the easement; if so, obtain subordination agreements from the holders of those liens.</a:t>
            </a:r>
          </a:p>
          <a:p>
            <a:pPr algn="just">
              <a:lnSpc>
                <a:spcPct val="120000"/>
              </a:lnSpc>
              <a:spcBef>
                <a:spcPts val="0"/>
              </a:spcBef>
            </a:pPr>
            <a:r>
              <a:rPr lang="en-US" sz="2800" dirty="0">
                <a:latin typeface="Arial" panose="020B0604020202020204" pitchFamily="34" charset="0"/>
                <a:cs typeface="Arial" panose="020B0604020202020204" pitchFamily="34" charset="0"/>
              </a:rPr>
              <a:t>Recording</a:t>
            </a:r>
          </a:p>
          <a:p>
            <a:pPr marL="0" indent="0">
              <a:buNone/>
            </a:pPr>
            <a:endParaRPr lang="en-US" dirty="0"/>
          </a:p>
        </p:txBody>
      </p:sp>
      <p:sp>
        <p:nvSpPr>
          <p:cNvPr id="4" name="Footer Placeholder 3">
            <a:extLst>
              <a:ext uri="{FF2B5EF4-FFF2-40B4-BE49-F238E27FC236}">
                <a16:creationId xmlns:a16="http://schemas.microsoft.com/office/drawing/2014/main" id="{5F8060C6-225C-45E7-8FFE-7428031E6EB7}"/>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1436097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1A12-ABF3-4469-856C-C96AF54DF44C}"/>
              </a:ext>
            </a:extLst>
          </p:cNvPr>
          <p:cNvSpPr>
            <a:spLocks noGrp="1"/>
          </p:cNvSpPr>
          <p:nvPr>
            <p:ph type="title"/>
          </p:nvPr>
        </p:nvSpPr>
        <p:spPr/>
        <p:txBody>
          <a:bodyPr>
            <a:normAutofit/>
          </a:bodyPr>
          <a:lstStyle/>
          <a:p>
            <a:pPr algn="ctr"/>
            <a:r>
              <a:rPr lang="en-US" b="1" dirty="0">
                <a:latin typeface="Arial" panose="020B0604020202020204" pitchFamily="34" charset="0"/>
                <a:cs typeface="Arial" panose="020B0604020202020204" pitchFamily="34" charset="0"/>
              </a:rPr>
              <a:t>Description of the Easement</a:t>
            </a:r>
          </a:p>
        </p:txBody>
      </p:sp>
      <p:sp>
        <p:nvSpPr>
          <p:cNvPr id="3" name="Content Placeholder 2">
            <a:extLst>
              <a:ext uri="{FF2B5EF4-FFF2-40B4-BE49-F238E27FC236}">
                <a16:creationId xmlns:a16="http://schemas.microsoft.com/office/drawing/2014/main" id="{5EAF165B-377E-416C-B2F3-05C00C9882C4}"/>
              </a:ext>
            </a:extLst>
          </p:cNvPr>
          <p:cNvSpPr>
            <a:spLocks noGrp="1"/>
          </p:cNvSpPr>
          <p:nvPr>
            <p:ph idx="1"/>
          </p:nvPr>
        </p:nvSpPr>
        <p:spPr/>
        <p:txBody>
          <a:bodyPr>
            <a:normAutofit lnSpcReduction="10000"/>
          </a:bodyPr>
          <a:lstStyle/>
          <a:p>
            <a:pPr marL="0" indent="0" algn="just">
              <a:lnSpc>
                <a:spcPct val="100000"/>
              </a:lnSpc>
              <a:spcBef>
                <a:spcPts val="0"/>
              </a:spcBef>
              <a:buNone/>
            </a:pPr>
            <a:r>
              <a:rPr lang="en-US" sz="2000" dirty="0">
                <a:latin typeface="Arial" panose="020B0604020202020204" pitchFamily="34" charset="0"/>
                <a:cs typeface="Arial" panose="020B0604020202020204" pitchFamily="34" charset="0"/>
              </a:rPr>
              <a:t>Many clients don’t want to pay a surveyor to provide an exact legal description of the easement area.</a:t>
            </a:r>
          </a:p>
          <a:p>
            <a:pPr marL="0" indent="0" algn="just">
              <a:lnSpc>
                <a:spcPct val="100000"/>
              </a:lnSpc>
              <a:spcBef>
                <a:spcPts val="0"/>
              </a:spcBef>
              <a:buNone/>
            </a:pPr>
            <a:endParaRPr lang="en-US" sz="2000" dirty="0">
              <a:latin typeface="Arial" panose="020B0604020202020204" pitchFamily="34" charset="0"/>
              <a:cs typeface="Arial" panose="020B0604020202020204" pitchFamily="34" charset="0"/>
            </a:endParaRPr>
          </a:p>
          <a:p>
            <a:pPr marL="0" indent="0" algn="just">
              <a:lnSpc>
                <a:spcPct val="100000"/>
              </a:lnSpc>
              <a:spcBef>
                <a:spcPts val="0"/>
              </a:spcBef>
              <a:buNone/>
            </a:pPr>
            <a:r>
              <a:rPr lang="en-US" sz="2000" dirty="0">
                <a:latin typeface="Arial" panose="020B0604020202020204" pitchFamily="34" charset="0"/>
                <a:cs typeface="Arial" panose="020B0604020202020204" pitchFamily="34" charset="0"/>
              </a:rPr>
              <a:t>A legal description may not be necessary, but t</a:t>
            </a:r>
            <a:r>
              <a:rPr lang="en-US" sz="2000" b="0" i="0" dirty="0">
                <a:solidFill>
                  <a:srgbClr val="212121"/>
                </a:solidFill>
                <a:effectLst/>
                <a:latin typeface="Arial" panose="020B0604020202020204" pitchFamily="34" charset="0"/>
              </a:rPr>
              <a:t>he writing must contain a description of the land that is to be subjected to the easement with sufficient clarity to locate it with reasonable certainty. </a:t>
            </a:r>
            <a:r>
              <a:rPr lang="en-US" sz="2000" b="0" i="1" dirty="0">
                <a:solidFill>
                  <a:schemeClr val="accent1"/>
                </a:solidFill>
                <a:effectLst/>
                <a:latin typeface="Arial" panose="020B0604020202020204" pitchFamily="34" charset="0"/>
              </a:rPr>
              <a:t>Hornsilver Circle, Ltd. v Trope</a:t>
            </a:r>
            <a:r>
              <a:rPr lang="en-US" sz="2000" b="0" i="0" dirty="0">
                <a:solidFill>
                  <a:schemeClr val="accent1"/>
                </a:solidFill>
                <a:effectLst/>
                <a:latin typeface="Arial" panose="020B0604020202020204" pitchFamily="34" charset="0"/>
              </a:rPr>
              <a:t>, 904 P.2d 1353 (Colo. App. 1995).</a:t>
            </a:r>
          </a:p>
          <a:p>
            <a:pPr marL="0" indent="0" algn="just">
              <a:lnSpc>
                <a:spcPct val="100000"/>
              </a:lnSpc>
              <a:spcBef>
                <a:spcPts val="0"/>
              </a:spcBef>
              <a:buNone/>
            </a:pPr>
            <a:endParaRPr lang="en-US" sz="2000" dirty="0">
              <a:solidFill>
                <a:srgbClr val="212121"/>
              </a:solidFill>
              <a:latin typeface="Arial" panose="020B0604020202020204" pitchFamily="34" charset="0"/>
              <a:cs typeface="Arial" panose="020B0604020202020204" pitchFamily="34" charset="0"/>
            </a:endParaRPr>
          </a:p>
          <a:p>
            <a:pPr marL="0" indent="0" algn="just">
              <a:lnSpc>
                <a:spcPct val="100000"/>
              </a:lnSpc>
              <a:spcBef>
                <a:spcPts val="0"/>
              </a:spcBef>
              <a:buNone/>
            </a:pPr>
            <a:r>
              <a:rPr lang="en-US" sz="2000" b="0" i="1" u="none" strike="noStrike" dirty="0">
                <a:solidFill>
                  <a:srgbClr val="0563C1"/>
                </a:solidFill>
                <a:effectLst/>
                <a:latin typeface="Arial" panose="020B0604020202020204" pitchFamily="34" charset="0"/>
                <a:hlinkClick r:id="rId2">
                  <a:extLst>
                    <a:ext uri="{A12FA001-AC4F-418D-AE19-62706E023703}">
                      <ahyp:hlinkClr xmlns:ahyp="http://schemas.microsoft.com/office/drawing/2018/hyperlinkcolor" val="tx"/>
                    </a:ext>
                  </a:extLst>
                </a:hlinkClick>
              </a:rPr>
              <a:t>Isenberg v. Woitchek,</a:t>
            </a:r>
            <a:r>
              <a:rPr lang="en-US" sz="2000" b="0" i="0" u="none" strike="noStrike" dirty="0">
                <a:solidFill>
                  <a:srgbClr val="0563C1"/>
                </a:solidFill>
                <a:effectLst/>
                <a:latin typeface="Arial" panose="020B0604020202020204" pitchFamily="34" charset="0"/>
                <a:hlinkClick r:id="rId2">
                  <a:extLst>
                    <a:ext uri="{A12FA001-AC4F-418D-AE19-62706E023703}">
                      <ahyp:hlinkClr xmlns:ahyp="http://schemas.microsoft.com/office/drawing/2018/hyperlinkcolor" val="tx"/>
                    </a:ext>
                  </a:extLst>
                </a:hlinkClick>
              </a:rPr>
              <a:t> 144 Colo. 394, 356 P.2d 904 (1960</a:t>
            </a:r>
            <a:r>
              <a:rPr lang="en-US" sz="2000" b="0" i="0" u="none" strike="noStrike" dirty="0">
                <a:effectLst/>
                <a:latin typeface="Arial" panose="020B0604020202020204" pitchFamily="34" charset="0"/>
                <a:hlinkClick r:id="rId2">
                  <a:extLst>
                    <a:ext uri="{A12FA001-AC4F-418D-AE19-62706E023703}">
                      <ahyp:hlinkClr xmlns:ahyp="http://schemas.microsoft.com/office/drawing/2018/hyperlinkcolor" val="tx"/>
                    </a:ext>
                  </a:extLst>
                </a:hlinkClick>
              </a:rPr>
              <a:t>)</a:t>
            </a:r>
            <a:r>
              <a:rPr lang="en-US" sz="2000" b="0" i="0" u="none" strike="noStrike" dirty="0">
                <a:effectLst/>
                <a:latin typeface="Arial" panose="020B0604020202020204" pitchFamily="34" charset="0"/>
              </a:rPr>
              <a:t> (Court rejected claim that location of the easement </a:t>
            </a:r>
            <a:r>
              <a:rPr lang="en-US" sz="2000" b="0" i="0" dirty="0">
                <a:effectLst/>
                <a:latin typeface="Arial" panose="020B0604020202020204" pitchFamily="34" charset="0"/>
              </a:rPr>
              <a:t>i</a:t>
            </a:r>
            <a:r>
              <a:rPr lang="en-US" sz="2000" b="0" i="0" dirty="0">
                <a:solidFill>
                  <a:srgbClr val="212121"/>
                </a:solidFill>
                <a:effectLst/>
                <a:latin typeface="Arial" panose="020B0604020202020204" pitchFamily="34" charset="0"/>
              </a:rPr>
              <a:t>nadequately described, stating that lack of a specific description of the location of the easement did not affect the validity of the easement, particularly when the conduct of the parties had over a period of time located it.</a:t>
            </a:r>
          </a:p>
          <a:p>
            <a:pPr marL="0" indent="0" algn="just">
              <a:lnSpc>
                <a:spcPct val="100000"/>
              </a:lnSpc>
              <a:spcBef>
                <a:spcPts val="0"/>
              </a:spcBef>
              <a:buNone/>
            </a:pPr>
            <a:endParaRPr lang="en-US" sz="2000" dirty="0">
              <a:solidFill>
                <a:srgbClr val="212121"/>
              </a:solidFill>
              <a:latin typeface="Arial" panose="020B0604020202020204" pitchFamily="34" charset="0"/>
            </a:endParaRPr>
          </a:p>
          <a:p>
            <a:pPr marL="0" indent="0" algn="just">
              <a:lnSpc>
                <a:spcPct val="100000"/>
              </a:lnSpc>
              <a:spcBef>
                <a:spcPts val="0"/>
              </a:spcBef>
              <a:buNone/>
            </a:pPr>
            <a:r>
              <a:rPr lang="en-US" sz="2000" b="1" dirty="0">
                <a:solidFill>
                  <a:srgbClr val="212121"/>
                </a:solidFill>
                <a:latin typeface="Arial" panose="020B0604020202020204" pitchFamily="34" charset="0"/>
              </a:rPr>
              <a:t>Practice Tip: </a:t>
            </a:r>
            <a:r>
              <a:rPr lang="en-US" sz="2000" dirty="0">
                <a:solidFill>
                  <a:srgbClr val="212121"/>
                </a:solidFill>
                <a:latin typeface="Arial" panose="020B0604020202020204" pitchFamily="34" charset="0"/>
              </a:rPr>
              <a:t>If you don’t have a legal description of the easement area, try to describe the location, width, length, etc.  Consider also attaching a map or drawing.</a:t>
            </a:r>
            <a:endParaRPr lang="en-US" sz="2000" b="1" dirty="0"/>
          </a:p>
        </p:txBody>
      </p:sp>
      <p:sp>
        <p:nvSpPr>
          <p:cNvPr id="4" name="Footer Placeholder 3">
            <a:extLst>
              <a:ext uri="{FF2B5EF4-FFF2-40B4-BE49-F238E27FC236}">
                <a16:creationId xmlns:a16="http://schemas.microsoft.com/office/drawing/2014/main" id="{5F8060C6-225C-45E7-8FFE-7428031E6EB7}"/>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6545703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1A12-ABF3-4469-856C-C96AF54DF44C}"/>
              </a:ext>
            </a:extLst>
          </p:cNvPr>
          <p:cNvSpPr>
            <a:spLocks noGrp="1"/>
          </p:cNvSpPr>
          <p:nvPr>
            <p:ph type="title"/>
          </p:nvPr>
        </p:nvSpPr>
        <p:spPr/>
        <p:txBody>
          <a:bodyPr>
            <a:normAutofit/>
          </a:bodyPr>
          <a:lstStyle/>
          <a:p>
            <a:pPr algn="ctr"/>
            <a:r>
              <a:rPr lang="en-US" b="1" dirty="0">
                <a:latin typeface="Arial" panose="020B0604020202020204" pitchFamily="34" charset="0"/>
                <a:cs typeface="Arial" panose="020B0604020202020204" pitchFamily="34" charset="0"/>
              </a:rPr>
              <a:t>Description of the Easement</a:t>
            </a:r>
          </a:p>
        </p:txBody>
      </p:sp>
      <p:sp>
        <p:nvSpPr>
          <p:cNvPr id="3" name="Content Placeholder 2">
            <a:extLst>
              <a:ext uri="{FF2B5EF4-FFF2-40B4-BE49-F238E27FC236}">
                <a16:creationId xmlns:a16="http://schemas.microsoft.com/office/drawing/2014/main" id="{5EAF165B-377E-416C-B2F3-05C00C9882C4}"/>
              </a:ext>
            </a:extLst>
          </p:cNvPr>
          <p:cNvSpPr>
            <a:spLocks noGrp="1"/>
          </p:cNvSpPr>
          <p:nvPr>
            <p:ph idx="1"/>
          </p:nvPr>
        </p:nvSpPr>
        <p:spPr/>
        <p:txBody>
          <a:bodyPr>
            <a:normAutofit/>
          </a:bodyPr>
          <a:lstStyle/>
          <a:p>
            <a:pPr marL="0" indent="0" algn="just">
              <a:lnSpc>
                <a:spcPct val="100000"/>
              </a:lnSpc>
              <a:spcBef>
                <a:spcPts val="0"/>
              </a:spcBef>
              <a:buNone/>
            </a:pPr>
            <a:r>
              <a:rPr lang="en-US" sz="2000" dirty="0">
                <a:latin typeface="Arial" panose="020B0604020202020204" pitchFamily="34" charset="0"/>
                <a:cs typeface="Arial" panose="020B0604020202020204" pitchFamily="34" charset="0"/>
              </a:rPr>
              <a:t>But it is possible for an easement to be void for vagueness:</a:t>
            </a:r>
          </a:p>
          <a:p>
            <a:pPr marL="0" indent="0" algn="just">
              <a:lnSpc>
                <a:spcPct val="100000"/>
              </a:lnSpc>
              <a:spcBef>
                <a:spcPts val="0"/>
              </a:spcBef>
              <a:buNone/>
            </a:pPr>
            <a:endParaRPr lang="en-US" sz="2000" dirty="0">
              <a:latin typeface="Arial" panose="020B0604020202020204" pitchFamily="34" charset="0"/>
              <a:cs typeface="Arial" panose="020B0604020202020204" pitchFamily="34" charset="0"/>
            </a:endParaRPr>
          </a:p>
          <a:p>
            <a:pPr marL="0" indent="0" algn="just">
              <a:lnSpc>
                <a:spcPct val="100000"/>
              </a:lnSpc>
              <a:spcBef>
                <a:spcPts val="0"/>
              </a:spcBef>
              <a:buNone/>
            </a:pPr>
            <a:r>
              <a:rPr lang="en-US" sz="2000" dirty="0">
                <a:solidFill>
                  <a:schemeClr val="accent1"/>
                </a:solidFill>
                <a:effectLst/>
                <a:latin typeface="Arial" panose="020B0604020202020204" pitchFamily="34" charset="0"/>
                <a:ea typeface="Calibri" panose="020F0502020204030204" pitchFamily="34" charset="0"/>
                <a:cs typeface="Arial" panose="020B0604020202020204" pitchFamily="34" charset="0"/>
              </a:rPr>
              <a:t>As a part of this consideration the grantor also conveys to grantee, his heirs and assigns, the right to use a road which leads from this land on North side of Creek up the creek and </a:t>
            </a:r>
            <a:r>
              <a:rPr lang="en-US" sz="2000" dirty="0" err="1">
                <a:solidFill>
                  <a:schemeClr val="accent1"/>
                </a:solidFill>
                <a:effectLst/>
                <a:latin typeface="Arial" panose="020B0604020202020204" pitchFamily="34" charset="0"/>
                <a:ea typeface="Calibri" panose="020F0502020204030204" pitchFamily="34" charset="0"/>
                <a:cs typeface="Arial" panose="020B0604020202020204" pitchFamily="34" charset="0"/>
              </a:rPr>
              <a:t>acorss</a:t>
            </a:r>
            <a:r>
              <a:rPr lang="en-US" sz="2000" dirty="0">
                <a:solidFill>
                  <a:schemeClr val="accent1"/>
                </a:solidFill>
                <a:effectLst/>
                <a:latin typeface="Arial" panose="020B0604020202020204" pitchFamily="34" charset="0"/>
                <a:ea typeface="Calibri" panose="020F0502020204030204" pitchFamily="34" charset="0"/>
                <a:cs typeface="Arial" panose="020B0604020202020204" pitchFamily="34" charset="0"/>
              </a:rPr>
              <a:t> [sic] the creek to grantees [sic] land on South side of creek.</a:t>
            </a:r>
          </a:p>
          <a:p>
            <a:pPr marL="0" indent="0" algn="just">
              <a:lnSpc>
                <a:spcPct val="100000"/>
              </a:lnSpc>
              <a:spcBef>
                <a:spcPts val="0"/>
              </a:spcBef>
              <a:buNone/>
            </a:pPr>
            <a:endParaRPr lang="en-US" sz="2000" dirty="0">
              <a:solidFill>
                <a:schemeClr val="accent1"/>
              </a:solidFill>
              <a:latin typeface="Arial" panose="020B0604020202020204" pitchFamily="34" charset="0"/>
              <a:ea typeface="Calibri" panose="020F0502020204030204" pitchFamily="34" charset="0"/>
              <a:cs typeface="Arial" panose="020B0604020202020204" pitchFamily="34" charset="0"/>
            </a:endParaRPr>
          </a:p>
          <a:p>
            <a:pPr marL="0" indent="0" algn="just">
              <a:lnSpc>
                <a:spcPct val="100000"/>
              </a:lnSpc>
              <a:spcBef>
                <a:spcPts val="0"/>
              </a:spcBef>
              <a:buNone/>
            </a:pPr>
            <a:r>
              <a:rPr lang="en-US" sz="2000" b="1" dirty="0">
                <a:effectLst/>
                <a:latin typeface="Arial" panose="020B0604020202020204" pitchFamily="34" charset="0"/>
                <a:ea typeface="Calibri" panose="020F0502020204030204" pitchFamily="34" charset="0"/>
                <a:cs typeface="Arial" panose="020B0604020202020204" pitchFamily="34" charset="0"/>
              </a:rPr>
              <a:t>Holding: </a:t>
            </a:r>
            <a:r>
              <a:rPr lang="en-US" sz="2000" i="0" dirty="0">
                <a:effectLst/>
                <a:latin typeface="Arial" panose="020B0604020202020204" pitchFamily="34" charset="0"/>
                <a:cs typeface="Arial" panose="020B0604020202020204" pitchFamily="34" charset="0"/>
              </a:rPr>
              <a:t>Although the law does not require legal perfection in the description of an easement, the description must be sufficiently full and definite to afford means of identification. Here, the description does not clearly identify the dimensions of the easement or where it begins, leads, or ends.  Thus, the easement was void for vagueness and unenforceable.  </a:t>
            </a:r>
            <a:r>
              <a:rPr lang="en-US" sz="2000" i="1" dirty="0">
                <a:solidFill>
                  <a:schemeClr val="accent1"/>
                </a:solidFill>
                <a:effectLst/>
                <a:latin typeface="Arial" panose="020B0604020202020204" pitchFamily="34" charset="0"/>
                <a:cs typeface="Arial" panose="020B0604020202020204" pitchFamily="34" charset="0"/>
              </a:rPr>
              <a:t>Smith v. Tolar</a:t>
            </a:r>
            <a:r>
              <a:rPr lang="en-US" sz="2000" i="0" dirty="0">
                <a:solidFill>
                  <a:schemeClr val="accent1"/>
                </a:solidFill>
                <a:effectLst/>
                <a:latin typeface="Arial" panose="020B0604020202020204" pitchFamily="34" charset="0"/>
                <a:cs typeface="Arial" panose="020B0604020202020204" pitchFamily="34" charset="0"/>
              </a:rPr>
              <a:t>, 636 S.E.2d 112 (Ga. App. 2006).</a:t>
            </a:r>
            <a:endParaRPr lang="en-US" sz="2000" dirty="0">
              <a:solidFill>
                <a:schemeClr val="accent1"/>
              </a:solidFill>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F8060C6-225C-45E7-8FFE-7428031E6EB7}"/>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10996230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1A12-ABF3-4469-856C-C96AF54DF44C}"/>
              </a:ext>
            </a:extLst>
          </p:cNvPr>
          <p:cNvSpPr>
            <a:spLocks noGrp="1"/>
          </p:cNvSpPr>
          <p:nvPr>
            <p:ph type="title"/>
          </p:nvPr>
        </p:nvSpPr>
        <p:spPr/>
        <p:txBody>
          <a:bodyPr>
            <a:normAutofit/>
          </a:bodyPr>
          <a:lstStyle/>
          <a:p>
            <a:pPr algn="ctr"/>
            <a:r>
              <a:rPr lang="en-US" sz="2800" b="1" dirty="0">
                <a:latin typeface="Arial" panose="020B0604020202020204" pitchFamily="34" charset="0"/>
                <a:cs typeface="Arial" panose="020B0604020202020204" pitchFamily="34" charset="0"/>
              </a:rPr>
              <a:t>Description of the Easement</a:t>
            </a:r>
            <a:br>
              <a:rPr lang="en-US" sz="2800" b="1" dirty="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A map or drawing may be sufficient</a:t>
            </a:r>
          </a:p>
        </p:txBody>
      </p:sp>
      <p:pic>
        <p:nvPicPr>
          <p:cNvPr id="6" name="Content Placeholder 5">
            <a:extLst>
              <a:ext uri="{FF2B5EF4-FFF2-40B4-BE49-F238E27FC236}">
                <a16:creationId xmlns:a16="http://schemas.microsoft.com/office/drawing/2014/main" id="{B54DACEA-E966-4314-844C-C6DA5C8226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1601" y="1601470"/>
            <a:ext cx="4368798" cy="4754880"/>
          </a:xfrm>
        </p:spPr>
      </p:pic>
      <p:sp>
        <p:nvSpPr>
          <p:cNvPr id="4" name="Footer Placeholder 3">
            <a:extLst>
              <a:ext uri="{FF2B5EF4-FFF2-40B4-BE49-F238E27FC236}">
                <a16:creationId xmlns:a16="http://schemas.microsoft.com/office/drawing/2014/main" id="{5F8060C6-225C-45E7-8FFE-7428031E6EB7}"/>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35968889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1A12-ABF3-4469-856C-C96AF54DF44C}"/>
              </a:ext>
            </a:extLst>
          </p:cNvPr>
          <p:cNvSpPr>
            <a:spLocks noGrp="1"/>
          </p:cNvSpPr>
          <p:nvPr>
            <p:ph type="title"/>
          </p:nvPr>
        </p:nvSpPr>
        <p:spPr/>
        <p:txBody>
          <a:bodyPr>
            <a:normAutofit/>
          </a:bodyPr>
          <a:lstStyle/>
          <a:p>
            <a:pPr algn="ctr"/>
            <a:r>
              <a:rPr lang="en-US" b="1" dirty="0">
                <a:latin typeface="Arial" panose="020B0604020202020204" pitchFamily="34" charset="0"/>
                <a:cs typeface="Arial" panose="020B0604020202020204" pitchFamily="34" charset="0"/>
              </a:rPr>
              <a:t>Purpose of the Easement</a:t>
            </a:r>
          </a:p>
        </p:txBody>
      </p:sp>
      <p:sp>
        <p:nvSpPr>
          <p:cNvPr id="3" name="Content Placeholder 2">
            <a:extLst>
              <a:ext uri="{FF2B5EF4-FFF2-40B4-BE49-F238E27FC236}">
                <a16:creationId xmlns:a16="http://schemas.microsoft.com/office/drawing/2014/main" id="{5EAF165B-377E-416C-B2F3-05C00C9882C4}"/>
              </a:ext>
            </a:extLst>
          </p:cNvPr>
          <p:cNvSpPr>
            <a:spLocks noGrp="1"/>
          </p:cNvSpPr>
          <p:nvPr>
            <p:ph idx="1"/>
          </p:nvPr>
        </p:nvSpPr>
        <p:spPr/>
        <p:txBody>
          <a:bodyPr>
            <a:normAutofit fontScale="77500" lnSpcReduction="20000"/>
          </a:bodyPr>
          <a:lstStyle/>
          <a:p>
            <a:pPr marL="0" indent="0" algn="just">
              <a:lnSpc>
                <a:spcPct val="100000"/>
              </a:lnSpc>
              <a:spcBef>
                <a:spcPts val="0"/>
              </a:spcBef>
              <a:buNone/>
            </a:pPr>
            <a:r>
              <a:rPr lang="en-US" sz="2400" dirty="0">
                <a:latin typeface="Arial" panose="020B0604020202020204" pitchFamily="34" charset="0"/>
                <a:cs typeface="Arial" panose="020B0604020202020204" pitchFamily="34" charset="0"/>
              </a:rPr>
              <a:t>Colorado law defines an easement as “an interest in property which, though distinct from an ownership interest in the land itself, nevertheless confers on the holder an enforceable right to use the property of another </a:t>
            </a:r>
            <a:r>
              <a:rPr lang="en-US" sz="2400" b="1" dirty="0">
                <a:latin typeface="Arial" panose="020B0604020202020204" pitchFamily="34" charset="0"/>
                <a:cs typeface="Arial" panose="020B0604020202020204" pitchFamily="34" charset="0"/>
              </a:rPr>
              <a:t>for a specific purpose.</a:t>
            </a:r>
            <a:r>
              <a:rPr lang="en-US" sz="2400" dirty="0">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   </a:t>
            </a:r>
            <a:r>
              <a:rPr lang="en-US" sz="2400" i="1" dirty="0">
                <a:solidFill>
                  <a:schemeClr val="accent1"/>
                </a:solidFill>
                <a:latin typeface="Arial" panose="020B0604020202020204" pitchFamily="34" charset="0"/>
                <a:cs typeface="Arial" panose="020B0604020202020204" pitchFamily="34" charset="0"/>
              </a:rPr>
              <a:t>Wright v. Horse Creek Ranches, </a:t>
            </a:r>
            <a:r>
              <a:rPr lang="en-US" sz="2400" dirty="0">
                <a:solidFill>
                  <a:schemeClr val="accent1"/>
                </a:solidFill>
                <a:latin typeface="Arial" panose="020B0604020202020204" pitchFamily="34" charset="0"/>
                <a:cs typeface="Arial" panose="020B0604020202020204" pitchFamily="34" charset="0"/>
              </a:rPr>
              <a:t>697 P.2d 384, 387-388 (Colo. 1985).  </a:t>
            </a:r>
          </a:p>
          <a:p>
            <a:pPr marL="0" indent="0" algn="just">
              <a:lnSpc>
                <a:spcPct val="100000"/>
              </a:lnSpc>
              <a:spcBef>
                <a:spcPts val="0"/>
              </a:spcBef>
              <a:buNone/>
            </a:pPr>
            <a:endParaRPr lang="en-US" sz="2400" dirty="0">
              <a:latin typeface="Arial" panose="020B0604020202020204" pitchFamily="34" charset="0"/>
              <a:cs typeface="Arial" panose="020B0604020202020204" pitchFamily="34" charset="0"/>
            </a:endParaRPr>
          </a:p>
          <a:p>
            <a:pPr marL="0" indent="0" algn="just">
              <a:lnSpc>
                <a:spcPct val="100000"/>
              </a:lnSpc>
              <a:spcBef>
                <a:spcPts val="0"/>
              </a:spcBef>
              <a:buNone/>
            </a:pPr>
            <a:r>
              <a:rPr lang="en-US" sz="2400" dirty="0">
                <a:latin typeface="Arial" panose="020B0604020202020204" pitchFamily="34" charset="0"/>
                <a:cs typeface="Arial" panose="020B0604020202020204" pitchFamily="34" charset="0"/>
              </a:rPr>
              <a:t>An easement that does not specify the purpose presents two risks:</a:t>
            </a:r>
          </a:p>
          <a:p>
            <a:pPr marL="0" indent="0" algn="just">
              <a:lnSpc>
                <a:spcPct val="100000"/>
              </a:lnSpc>
              <a:spcBef>
                <a:spcPts val="0"/>
              </a:spcBef>
              <a:buNone/>
            </a:pPr>
            <a:endParaRPr lang="en-US" sz="2400" dirty="0">
              <a:latin typeface="Arial" panose="020B0604020202020204" pitchFamily="34" charset="0"/>
              <a:cs typeface="Arial" panose="020B0604020202020204" pitchFamily="34" charset="0"/>
            </a:endParaRPr>
          </a:p>
          <a:p>
            <a:pPr algn="just">
              <a:lnSpc>
                <a:spcPct val="100000"/>
              </a:lnSpc>
              <a:spcBef>
                <a:spcPts val="0"/>
              </a:spcBef>
            </a:pPr>
            <a:r>
              <a:rPr lang="en-US" sz="2400" dirty="0">
                <a:latin typeface="Arial" panose="020B0604020202020204" pitchFamily="34" charset="0"/>
                <a:cs typeface="Arial" panose="020B0604020202020204" pitchFamily="34" charset="0"/>
              </a:rPr>
              <a:t>It may be held vague and unenforceable.</a:t>
            </a:r>
          </a:p>
          <a:p>
            <a:pPr algn="just">
              <a:lnSpc>
                <a:spcPct val="100000"/>
              </a:lnSpc>
              <a:spcBef>
                <a:spcPts val="0"/>
              </a:spcBef>
            </a:pPr>
            <a:r>
              <a:rPr lang="en-US" sz="2400" dirty="0">
                <a:latin typeface="Arial" panose="020B0604020202020204" pitchFamily="34" charset="0"/>
                <a:cs typeface="Arial" panose="020B0604020202020204" pitchFamily="34" charset="0"/>
              </a:rPr>
              <a:t>It may be held to give an easement for any purpose.</a:t>
            </a:r>
          </a:p>
          <a:p>
            <a:pPr algn="just">
              <a:lnSpc>
                <a:spcPct val="100000"/>
              </a:lnSpc>
              <a:spcBef>
                <a:spcPts val="0"/>
              </a:spcBef>
            </a:pPr>
            <a:endParaRPr lang="en-US" sz="2400" b="1" dirty="0">
              <a:latin typeface="Arial" panose="020B0604020202020204" pitchFamily="34" charset="0"/>
              <a:cs typeface="Arial" panose="020B0604020202020204" pitchFamily="34" charset="0"/>
            </a:endParaRPr>
          </a:p>
          <a:p>
            <a:pPr marL="0" indent="0" algn="just">
              <a:lnSpc>
                <a:spcPct val="100000"/>
              </a:lnSpc>
              <a:spcBef>
                <a:spcPts val="0"/>
              </a:spcBef>
              <a:buNone/>
            </a:pPr>
            <a:r>
              <a:rPr lang="en-US" sz="2400" b="1" dirty="0">
                <a:latin typeface="Arial" panose="020B0604020202020204" pitchFamily="34" charset="0"/>
                <a:cs typeface="Arial" panose="020B0604020202020204" pitchFamily="34" charset="0"/>
              </a:rPr>
              <a:t>Examples:</a:t>
            </a:r>
          </a:p>
          <a:p>
            <a:pPr marL="0" indent="0">
              <a:buNone/>
            </a:pPr>
            <a:r>
              <a:rPr lang="en-US" sz="2400" dirty="0">
                <a:latin typeface="Arial" panose="020B0604020202020204" pitchFamily="34" charset="0"/>
                <a:cs typeface="Arial" panose="020B0604020202020204" pitchFamily="34" charset="0"/>
              </a:rPr>
              <a:t> </a:t>
            </a:r>
          </a:p>
          <a:p>
            <a:pPr marL="0" indent="0" algn="just">
              <a:buNone/>
            </a:pPr>
            <a:r>
              <a:rPr lang="en-US" sz="2400" dirty="0">
                <a:latin typeface="Arial" panose="020B0604020202020204" pitchFamily="34" charset="0"/>
                <a:cs typeface="Arial" panose="020B0604020202020204" pitchFamily="34" charset="0"/>
              </a:rPr>
              <a:t>“An easement for ingress and egress”</a:t>
            </a:r>
          </a:p>
          <a:p>
            <a:pPr marL="0" indent="0" algn="just">
              <a:buNone/>
            </a:pPr>
            <a:endParaRPr lang="en-US" sz="2400" dirty="0">
              <a:latin typeface="Arial" panose="020B0604020202020204" pitchFamily="34" charset="0"/>
              <a:cs typeface="Arial" panose="020B0604020202020204" pitchFamily="34" charset="0"/>
            </a:endParaRPr>
          </a:p>
          <a:p>
            <a:pPr marL="0" indent="0" algn="just">
              <a:buNone/>
            </a:pPr>
            <a:r>
              <a:rPr lang="en-US" sz="2400" dirty="0">
                <a:latin typeface="Arial" panose="020B0604020202020204" pitchFamily="34" charset="0"/>
                <a:cs typeface="Arial" panose="020B0604020202020204" pitchFamily="34" charset="0"/>
              </a:rPr>
              <a:t>“An easement to allow the existing encroachment of a cabin that extends four feet onto Grantor’s parcel.”</a:t>
            </a:r>
            <a:endParaRPr lang="en-US" sz="2400" dirty="0"/>
          </a:p>
        </p:txBody>
      </p:sp>
      <p:sp>
        <p:nvSpPr>
          <p:cNvPr id="4" name="Footer Placeholder 3">
            <a:extLst>
              <a:ext uri="{FF2B5EF4-FFF2-40B4-BE49-F238E27FC236}">
                <a16:creationId xmlns:a16="http://schemas.microsoft.com/office/drawing/2014/main" id="{5F8060C6-225C-45E7-8FFE-7428031E6EB7}"/>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3866406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2EC6-1D69-4883-9935-D707FAFC6FC5}"/>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Easement v. License</a:t>
            </a:r>
          </a:p>
        </p:txBody>
      </p:sp>
      <p:sp>
        <p:nvSpPr>
          <p:cNvPr id="3" name="Content Placeholder 2">
            <a:extLst>
              <a:ext uri="{FF2B5EF4-FFF2-40B4-BE49-F238E27FC236}">
                <a16:creationId xmlns:a16="http://schemas.microsoft.com/office/drawing/2014/main" id="{F6F3C835-1A5A-4A70-9282-186BBD7FEC49}"/>
              </a:ext>
            </a:extLst>
          </p:cNvPr>
          <p:cNvSpPr>
            <a:spLocks noGrp="1"/>
          </p:cNvSpPr>
          <p:nvPr>
            <p:ph idx="1"/>
          </p:nvPr>
        </p:nvSpPr>
        <p:spPr/>
        <p:txBody>
          <a:bodyPr>
            <a:normAutofit fontScale="85000" lnSpcReduction="20000"/>
          </a:bodyPr>
          <a:lstStyle/>
          <a:p>
            <a:pPr marL="0" indent="0" algn="just">
              <a:lnSpc>
                <a:spcPct val="100000"/>
              </a:lnSpc>
              <a:spcBef>
                <a:spcPts val="0"/>
              </a:spcBef>
              <a:buNone/>
            </a:pPr>
            <a:r>
              <a:rPr lang="en-US" sz="3600" dirty="0">
                <a:latin typeface="Arial" panose="020B0604020202020204" pitchFamily="34" charset="0"/>
                <a:cs typeface="Arial" panose="020B0604020202020204" pitchFamily="34" charset="0"/>
              </a:rPr>
              <a:t>A license is merely a personal privilege to do some particular act or series of acts on land without possessing any estate or interest therein. </a:t>
            </a:r>
            <a:r>
              <a:rPr lang="en-US" sz="3600" i="1" dirty="0">
                <a:solidFill>
                  <a:schemeClr val="accent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Condry v. Laurie</a:t>
            </a:r>
            <a:r>
              <a:rPr lang="en-US" sz="3600" dirty="0">
                <a:solidFill>
                  <a:schemeClr val="accent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 184 Md. 317, 41 A.2d 66.</a:t>
            </a:r>
            <a:r>
              <a:rPr lang="en-US" sz="3600" dirty="0">
                <a:solidFill>
                  <a:schemeClr val="accent1"/>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See, </a:t>
            </a:r>
            <a:r>
              <a:rPr lang="en-US" sz="3600" i="1" dirty="0">
                <a:solidFill>
                  <a:schemeClr val="accent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Eastman v. Piper</a:t>
            </a:r>
            <a:r>
              <a:rPr lang="en-US" sz="3600" dirty="0">
                <a:solidFill>
                  <a:schemeClr val="accent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 68 Cal.App. 554, 229 P. 1002</a:t>
            </a:r>
            <a:r>
              <a:rPr lang="en-US" sz="36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t>
            </a:r>
            <a:r>
              <a:rPr lang="en-US" sz="3600" dirty="0">
                <a:latin typeface="Arial" panose="020B0604020202020204" pitchFamily="34" charset="0"/>
                <a:cs typeface="Arial" panose="020B0604020202020204" pitchFamily="34" charset="0"/>
              </a:rPr>
              <a:t> See also, </a:t>
            </a:r>
            <a:r>
              <a:rPr lang="en-US" sz="3600" i="1" dirty="0">
                <a:solidFill>
                  <a:schemeClr val="accent1"/>
                </a:solidFill>
                <a:latin typeface="Arial" panose="020B0604020202020204" pitchFamily="34" charset="0"/>
                <a:cs typeface="Arial" panose="020B0604020202020204" pitchFamily="34" charset="0"/>
              </a:rPr>
              <a:t>American Coin Meter v. Poole</a:t>
            </a:r>
            <a:r>
              <a:rPr lang="en-US" sz="3600" dirty="0">
                <a:solidFill>
                  <a:schemeClr val="accent1"/>
                </a:solidFill>
                <a:latin typeface="Arial" panose="020B0604020202020204" pitchFamily="34" charset="0"/>
                <a:cs typeface="Arial" panose="020B0604020202020204" pitchFamily="34" charset="0"/>
              </a:rPr>
              <a:t>, 503 P.2d 626 (Colo. App. 1972).</a:t>
            </a:r>
          </a:p>
          <a:p>
            <a:pPr marL="0" indent="0" algn="just">
              <a:lnSpc>
                <a:spcPct val="100000"/>
              </a:lnSpc>
              <a:spcBef>
                <a:spcPts val="0"/>
              </a:spcBef>
              <a:buNone/>
            </a:pPr>
            <a:endParaRPr lang="en-US" sz="3600" dirty="0">
              <a:solidFill>
                <a:schemeClr val="accent1"/>
              </a:solidFill>
              <a:latin typeface="Arial" panose="020B0604020202020204" pitchFamily="34" charset="0"/>
              <a:cs typeface="Arial" panose="020B0604020202020204" pitchFamily="34" charset="0"/>
            </a:endParaRPr>
          </a:p>
          <a:p>
            <a:pPr marL="0" indent="0" algn="just">
              <a:lnSpc>
                <a:spcPct val="100000"/>
              </a:lnSpc>
              <a:spcBef>
                <a:spcPts val="0"/>
              </a:spcBef>
              <a:buNone/>
            </a:pPr>
            <a:r>
              <a:rPr lang="en-US" sz="3600" dirty="0">
                <a:latin typeface="Arial" panose="020B0604020202020204" pitchFamily="34" charset="0"/>
                <a:cs typeface="Arial" panose="020B0604020202020204" pitchFamily="34" charset="0"/>
              </a:rPr>
              <a:t>A license is, ordinarily, </a:t>
            </a:r>
            <a:r>
              <a:rPr lang="en-US" sz="3600" b="1" dirty="0">
                <a:latin typeface="Arial" panose="020B0604020202020204" pitchFamily="34" charset="0"/>
                <a:cs typeface="Arial" panose="020B0604020202020204" pitchFamily="34" charset="0"/>
              </a:rPr>
              <a:t>revocable</a:t>
            </a:r>
            <a:r>
              <a:rPr lang="en-US" sz="3600" dirty="0">
                <a:latin typeface="Arial" panose="020B0604020202020204" pitchFamily="34" charset="0"/>
                <a:cs typeface="Arial" panose="020B0604020202020204" pitchFamily="34" charset="0"/>
              </a:rPr>
              <a:t> at the will of the licensor and is not assignable. </a:t>
            </a:r>
            <a:r>
              <a:rPr lang="en-US" sz="3600" i="1" dirty="0">
                <a:solidFill>
                  <a:schemeClr val="accent1"/>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Radke v. Union Pacific R.R</a:t>
            </a:r>
            <a:r>
              <a:rPr lang="en-US" sz="3600" dirty="0">
                <a:solidFill>
                  <a:schemeClr val="accent1"/>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334 P.2d 1077</a:t>
            </a:r>
            <a:r>
              <a:rPr lang="en-US" sz="3600" dirty="0">
                <a:solidFill>
                  <a:schemeClr val="accent1"/>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(Colo. 1959). </a:t>
            </a:r>
            <a:endParaRPr lang="en-US" sz="3600" i="1" dirty="0">
              <a:latin typeface="Arial" panose="020B0604020202020204" pitchFamily="34" charset="0"/>
              <a:cs typeface="Arial" panose="020B0604020202020204" pitchFamily="34" charset="0"/>
            </a:endParaRPr>
          </a:p>
          <a:p>
            <a:pPr marL="0" indent="0">
              <a:buNone/>
            </a:pPr>
            <a:r>
              <a:rPr lang="en-US" sz="3600" dirty="0">
                <a:latin typeface="Arial" panose="020B0604020202020204" pitchFamily="34" charset="0"/>
                <a:cs typeface="Arial" panose="020B0604020202020204" pitchFamily="34" charset="0"/>
              </a:rPr>
              <a:t> </a:t>
            </a:r>
            <a:endParaRPr lang="en-US" sz="3600" i="1"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AB420058-D1F6-4A1B-85C3-A77CCCE94B19}"/>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6990946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1A12-ABF3-4469-856C-C96AF54DF44C}"/>
              </a:ext>
            </a:extLst>
          </p:cNvPr>
          <p:cNvSpPr>
            <a:spLocks noGrp="1"/>
          </p:cNvSpPr>
          <p:nvPr>
            <p:ph type="title"/>
          </p:nvPr>
        </p:nvSpPr>
        <p:spPr/>
        <p:txBody>
          <a:bodyPr>
            <a:normAutofit/>
          </a:bodyPr>
          <a:lstStyle/>
          <a:p>
            <a:pPr algn="ctr"/>
            <a:r>
              <a:rPr lang="en-US" b="1" dirty="0">
                <a:latin typeface="Arial" panose="020B0604020202020204" pitchFamily="34" charset="0"/>
                <a:cs typeface="Arial" panose="020B0604020202020204" pitchFamily="34" charset="0"/>
              </a:rPr>
              <a:t>Exclusive v. Non-Exclusive</a:t>
            </a:r>
          </a:p>
        </p:txBody>
      </p:sp>
      <p:sp>
        <p:nvSpPr>
          <p:cNvPr id="3" name="Content Placeholder 2">
            <a:extLst>
              <a:ext uri="{FF2B5EF4-FFF2-40B4-BE49-F238E27FC236}">
                <a16:creationId xmlns:a16="http://schemas.microsoft.com/office/drawing/2014/main" id="{5EAF165B-377E-416C-B2F3-05C00C9882C4}"/>
              </a:ext>
            </a:extLst>
          </p:cNvPr>
          <p:cNvSpPr>
            <a:spLocks noGrp="1"/>
          </p:cNvSpPr>
          <p:nvPr>
            <p:ph idx="1"/>
          </p:nvPr>
        </p:nvSpPr>
        <p:spPr/>
        <p:txBody>
          <a:bodyPr>
            <a:normAutofit/>
          </a:bodyPr>
          <a:lstStyle/>
          <a:p>
            <a:pPr marL="0" indent="0" algn="just">
              <a:lnSpc>
                <a:spcPct val="100000"/>
              </a:lnSpc>
              <a:spcBef>
                <a:spcPts val="0"/>
              </a:spcBef>
              <a:buNone/>
            </a:pPr>
            <a:r>
              <a:rPr lang="en-US" sz="2000" b="0" i="0" dirty="0">
                <a:solidFill>
                  <a:srgbClr val="212121"/>
                </a:solidFill>
                <a:effectLst/>
                <a:latin typeface="Arial" panose="020B0604020202020204" pitchFamily="34" charset="0"/>
              </a:rPr>
              <a:t>Unless the grant conveying an easement specifically characterizes the easement as “</a:t>
            </a:r>
            <a:r>
              <a:rPr lang="en-US" sz="2000" i="0" dirty="0">
                <a:solidFill>
                  <a:srgbClr val="252525"/>
                </a:solidFill>
                <a:effectLst/>
                <a:latin typeface="Arial" panose="020B0604020202020204" pitchFamily="34" charset="0"/>
              </a:rPr>
              <a:t>exclusive</a:t>
            </a:r>
            <a:r>
              <a:rPr lang="en-US" sz="2000" b="0" i="0" dirty="0">
                <a:solidFill>
                  <a:srgbClr val="212121"/>
                </a:solidFill>
                <a:effectLst/>
                <a:latin typeface="Arial" panose="020B0604020202020204" pitchFamily="34" charset="0"/>
              </a:rPr>
              <a:t>,” the grantor of the easement retains the right to use the property in common with the grantee. </a:t>
            </a:r>
            <a:r>
              <a:rPr lang="en-US" sz="2000" b="0" i="1" u="none" strike="noStrike" dirty="0">
                <a:solidFill>
                  <a:srgbClr val="145DA4"/>
                </a:solidFill>
                <a:effectLst/>
                <a:latin typeface="Arial" panose="020B0604020202020204" pitchFamily="34" charset="0"/>
                <a:hlinkClick r:id="rId2"/>
              </a:rPr>
              <a:t>Barnard v. Gaumer,</a:t>
            </a:r>
            <a:r>
              <a:rPr lang="en-US" sz="2000" b="0" i="0" u="none" strike="noStrike" dirty="0">
                <a:solidFill>
                  <a:srgbClr val="145DA4"/>
                </a:solidFill>
                <a:effectLst/>
                <a:latin typeface="Arial" panose="020B0604020202020204" pitchFamily="34" charset="0"/>
                <a:hlinkClick r:id="rId2"/>
              </a:rPr>
              <a:t> 146 Colo. 409, 361 P.2d 778 (1961)</a:t>
            </a:r>
            <a:r>
              <a:rPr lang="en-US" sz="2000" b="0" i="0" dirty="0">
                <a:solidFill>
                  <a:srgbClr val="212121"/>
                </a:solidFill>
                <a:effectLst/>
                <a:latin typeface="Arial" panose="020B0604020202020204" pitchFamily="34" charset="0"/>
              </a:rPr>
              <a:t>; </a:t>
            </a:r>
            <a:r>
              <a:rPr lang="en-US" sz="2000" b="0" i="1" u="none" strike="noStrike" dirty="0">
                <a:solidFill>
                  <a:srgbClr val="145DA4"/>
                </a:solidFill>
                <a:effectLst/>
                <a:latin typeface="Arial" panose="020B0604020202020204" pitchFamily="34" charset="0"/>
                <a:hlinkClick r:id="rId3"/>
              </a:rPr>
              <a:t>Bergen Ditch &amp; Reservoir Co. v. Barnes,</a:t>
            </a:r>
            <a:r>
              <a:rPr lang="en-US" sz="2000" b="0" i="0" u="none" strike="noStrike" dirty="0">
                <a:solidFill>
                  <a:srgbClr val="145DA4"/>
                </a:solidFill>
                <a:effectLst/>
                <a:latin typeface="Arial" panose="020B0604020202020204" pitchFamily="34" charset="0"/>
                <a:hlinkClick r:id="rId3"/>
              </a:rPr>
              <a:t> 683 P.2d 365 (Colo.App.1984)</a:t>
            </a:r>
            <a:r>
              <a:rPr lang="en-US" sz="2000" b="0" i="0" dirty="0">
                <a:solidFill>
                  <a:srgbClr val="212121"/>
                </a:solidFill>
                <a:effectLst/>
                <a:latin typeface="Arial" panose="020B0604020202020204" pitchFamily="34" charset="0"/>
              </a:rPr>
              <a:t>.</a:t>
            </a:r>
          </a:p>
          <a:p>
            <a:pPr marL="0" indent="0" algn="just">
              <a:lnSpc>
                <a:spcPct val="100000"/>
              </a:lnSpc>
              <a:spcBef>
                <a:spcPts val="0"/>
              </a:spcBef>
              <a:buNone/>
            </a:pPr>
            <a:endParaRPr lang="en-US" sz="2000" dirty="0">
              <a:solidFill>
                <a:srgbClr val="212121"/>
              </a:solidFill>
              <a:latin typeface="Arial" panose="020B0604020202020204" pitchFamily="34" charset="0"/>
            </a:endParaRPr>
          </a:p>
          <a:p>
            <a:pPr marL="0" indent="0" algn="just">
              <a:lnSpc>
                <a:spcPct val="100000"/>
              </a:lnSpc>
              <a:spcBef>
                <a:spcPts val="0"/>
              </a:spcBef>
              <a:buNone/>
            </a:pPr>
            <a:r>
              <a:rPr lang="en-US" sz="2000" b="1" dirty="0">
                <a:solidFill>
                  <a:srgbClr val="212121"/>
                </a:solidFill>
                <a:latin typeface="Arial" panose="020B0604020202020204" pitchFamily="34" charset="0"/>
              </a:rPr>
              <a:t>Sample clause:</a:t>
            </a:r>
          </a:p>
          <a:p>
            <a:pPr marL="0" indent="0" algn="just">
              <a:lnSpc>
                <a:spcPct val="100000"/>
              </a:lnSpc>
              <a:spcBef>
                <a:spcPts val="0"/>
              </a:spcBef>
              <a:buNone/>
            </a:pPr>
            <a:endParaRPr lang="en-US" sz="2000" b="1" dirty="0">
              <a:solidFill>
                <a:schemeClr val="accent1"/>
              </a:solidFill>
              <a:latin typeface="Arial" panose="020B0604020202020204" pitchFamily="34" charset="0"/>
              <a:cs typeface="Arial" panose="020B0604020202020204" pitchFamily="34" charset="0"/>
            </a:endParaRPr>
          </a:p>
          <a:p>
            <a:pPr marL="0" indent="0" algn="just">
              <a:lnSpc>
                <a:spcPct val="100000"/>
              </a:lnSpc>
              <a:spcBef>
                <a:spcPts val="0"/>
              </a:spcBef>
              <a:buNone/>
            </a:pPr>
            <a:r>
              <a:rPr lang="en-US" sz="2000"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GRANTEE’S use of the easement shall not be exclusive, and GRANTOR and GRANTOR’S heirs, successors, assigns, personal representatives, licensees and invitees shall have an equal right to the use of the Easement, but without interference with GRANTEE’S use of the Easement. </a:t>
            </a:r>
          </a:p>
          <a:p>
            <a:pPr marL="0" indent="0" algn="just">
              <a:lnSpc>
                <a:spcPct val="100000"/>
              </a:lnSpc>
              <a:spcBef>
                <a:spcPts val="0"/>
              </a:spcBef>
              <a:buNone/>
            </a:pPr>
            <a:endParaRPr lang="en-US" sz="2000" b="1" dirty="0">
              <a:solidFill>
                <a:schemeClr val="accent1"/>
              </a:solidFill>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F8060C6-225C-45E7-8FFE-7428031E6EB7}"/>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22470219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1A12-ABF3-4469-856C-C96AF54DF44C}"/>
              </a:ext>
            </a:extLst>
          </p:cNvPr>
          <p:cNvSpPr>
            <a:spLocks noGrp="1"/>
          </p:cNvSpPr>
          <p:nvPr>
            <p:ph type="title"/>
          </p:nvPr>
        </p:nvSpPr>
        <p:spPr/>
        <p:txBody>
          <a:bodyPr>
            <a:normAutofit/>
          </a:bodyPr>
          <a:lstStyle/>
          <a:p>
            <a:pPr algn="ctr"/>
            <a:r>
              <a:rPr lang="en-US" b="1" dirty="0">
                <a:latin typeface="Arial" panose="020B0604020202020204" pitchFamily="34" charset="0"/>
                <a:cs typeface="Arial" panose="020B0604020202020204" pitchFamily="34" charset="0"/>
              </a:rPr>
              <a:t>Exclusive v. Non-Exclusive</a:t>
            </a:r>
          </a:p>
        </p:txBody>
      </p:sp>
      <p:sp>
        <p:nvSpPr>
          <p:cNvPr id="3" name="Content Placeholder 2">
            <a:extLst>
              <a:ext uri="{FF2B5EF4-FFF2-40B4-BE49-F238E27FC236}">
                <a16:creationId xmlns:a16="http://schemas.microsoft.com/office/drawing/2014/main" id="{5EAF165B-377E-416C-B2F3-05C00C9882C4}"/>
              </a:ext>
            </a:extLst>
          </p:cNvPr>
          <p:cNvSpPr>
            <a:spLocks noGrp="1"/>
          </p:cNvSpPr>
          <p:nvPr>
            <p:ph idx="1"/>
          </p:nvPr>
        </p:nvSpPr>
        <p:spPr/>
        <p:txBody>
          <a:bodyPr>
            <a:normAutofit/>
          </a:bodyPr>
          <a:lstStyle/>
          <a:p>
            <a:pPr marL="0" indent="0" algn="just">
              <a:lnSpc>
                <a:spcPct val="100000"/>
              </a:lnSpc>
              <a:spcBef>
                <a:spcPts val="0"/>
              </a:spcBef>
              <a:buNone/>
            </a:pPr>
            <a:r>
              <a:rPr lang="en-US" sz="2000" dirty="0">
                <a:latin typeface="Arial" panose="020B0604020202020204" pitchFamily="34" charset="0"/>
                <a:cs typeface="Arial" panose="020B0604020202020204" pitchFamily="34" charset="0"/>
              </a:rPr>
              <a:t>Normally, the grantor will want a non-exclusive easement, but not always.  Here, the child and parent owned adjacent lots.  The child lived in a mobile home on the parent’s lot and wanted an exclusive easement from the parent to maintain the mobile home on the parent’s lot.</a:t>
            </a:r>
          </a:p>
          <a:p>
            <a:pPr marL="0" indent="0" algn="just">
              <a:lnSpc>
                <a:spcPct val="100000"/>
              </a:lnSpc>
              <a:spcBef>
                <a:spcPts val="0"/>
              </a:spcBef>
              <a:buNone/>
            </a:pPr>
            <a:endParaRPr lang="en-US" sz="2000" dirty="0">
              <a:latin typeface="Arial" panose="020B0604020202020204" pitchFamily="34" charset="0"/>
              <a:cs typeface="Arial" panose="020B0604020202020204" pitchFamily="34" charset="0"/>
            </a:endParaRPr>
          </a:p>
          <a:p>
            <a:pPr marL="0" indent="0" algn="just">
              <a:lnSpc>
                <a:spcPct val="100000"/>
              </a:lnSpc>
              <a:spcBef>
                <a:spcPts val="0"/>
              </a:spcBef>
              <a:buNone/>
            </a:pPr>
            <a:endParaRPr lang="en-US" sz="2000" b="1" dirty="0">
              <a:solidFill>
                <a:schemeClr val="accent1"/>
              </a:solidFill>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F8060C6-225C-45E7-8FFE-7428031E6EB7}"/>
              </a:ext>
            </a:extLst>
          </p:cNvPr>
          <p:cNvSpPr>
            <a:spLocks noGrp="1"/>
          </p:cNvSpPr>
          <p:nvPr>
            <p:ph type="ftr" sz="quarter" idx="11"/>
          </p:nvPr>
        </p:nvSpPr>
        <p:spPr/>
        <p:txBody>
          <a:bodyPr/>
          <a:lstStyle/>
          <a:p>
            <a:r>
              <a:rPr lang="en-US" dirty="0"/>
              <a:t>Copyright 2020 Mark Cohen, J.D., LL.M.</a:t>
            </a:r>
          </a:p>
        </p:txBody>
      </p:sp>
      <p:pic>
        <p:nvPicPr>
          <p:cNvPr id="6" name="Picture 5">
            <a:extLst>
              <a:ext uri="{FF2B5EF4-FFF2-40B4-BE49-F238E27FC236}">
                <a16:creationId xmlns:a16="http://schemas.microsoft.com/office/drawing/2014/main" id="{B9E9D7E2-B6BB-4190-A676-85BCF3A42A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9264" y="2885123"/>
            <a:ext cx="4713471" cy="3291840"/>
          </a:xfrm>
          <a:prstGeom prst="rect">
            <a:avLst/>
          </a:prstGeom>
        </p:spPr>
      </p:pic>
    </p:spTree>
    <p:extLst>
      <p:ext uri="{BB962C8B-B14F-4D97-AF65-F5344CB8AC3E}">
        <p14:creationId xmlns:p14="http://schemas.microsoft.com/office/powerpoint/2010/main" val="9652699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1A12-ABF3-4469-856C-C96AF54DF44C}"/>
              </a:ext>
            </a:extLst>
          </p:cNvPr>
          <p:cNvSpPr>
            <a:spLocks noGrp="1"/>
          </p:cNvSpPr>
          <p:nvPr>
            <p:ph type="title"/>
          </p:nvPr>
        </p:nvSpPr>
        <p:spPr/>
        <p:txBody>
          <a:bodyPr>
            <a:normAutofit/>
          </a:bodyPr>
          <a:lstStyle/>
          <a:p>
            <a:pPr algn="ctr"/>
            <a:r>
              <a:rPr lang="en-US" b="1" dirty="0">
                <a:latin typeface="Arial" panose="020B0604020202020204" pitchFamily="34" charset="0"/>
                <a:cs typeface="Arial" panose="020B0604020202020204" pitchFamily="34" charset="0"/>
              </a:rPr>
              <a:t>Appurtenant or In Gross</a:t>
            </a:r>
          </a:p>
        </p:txBody>
      </p:sp>
      <p:sp>
        <p:nvSpPr>
          <p:cNvPr id="3" name="Content Placeholder 2">
            <a:extLst>
              <a:ext uri="{FF2B5EF4-FFF2-40B4-BE49-F238E27FC236}">
                <a16:creationId xmlns:a16="http://schemas.microsoft.com/office/drawing/2014/main" id="{5EAF165B-377E-416C-B2F3-05C00C9882C4}"/>
              </a:ext>
            </a:extLst>
          </p:cNvPr>
          <p:cNvSpPr>
            <a:spLocks noGrp="1"/>
          </p:cNvSpPr>
          <p:nvPr>
            <p:ph idx="1"/>
          </p:nvPr>
        </p:nvSpPr>
        <p:spPr/>
        <p:txBody>
          <a:bodyPr>
            <a:normAutofit/>
          </a:bodyPr>
          <a:lstStyle/>
          <a:p>
            <a:pPr marL="0" indent="0" algn="just">
              <a:lnSpc>
                <a:spcPct val="100000"/>
              </a:lnSpc>
              <a:spcBef>
                <a:spcPts val="0"/>
              </a:spcBef>
              <a:buNone/>
            </a:pPr>
            <a:r>
              <a:rPr lang="en-US" sz="3600" b="1" dirty="0">
                <a:solidFill>
                  <a:srgbClr val="212121"/>
                </a:solidFill>
                <a:latin typeface="Arial" panose="020B0604020202020204" pitchFamily="34" charset="0"/>
                <a:cs typeface="Arial" panose="020B0604020202020204" pitchFamily="34" charset="0"/>
              </a:rPr>
              <a:t>Sample clause:</a:t>
            </a:r>
          </a:p>
          <a:p>
            <a:pPr marL="0" indent="0" algn="just">
              <a:lnSpc>
                <a:spcPct val="100000"/>
              </a:lnSpc>
              <a:spcBef>
                <a:spcPts val="0"/>
              </a:spcBef>
              <a:buNone/>
            </a:pPr>
            <a:endParaRPr lang="en-US" sz="3600" b="1" dirty="0">
              <a:solidFill>
                <a:schemeClr val="accent1"/>
              </a:solidFill>
              <a:latin typeface="Arial" panose="020B0604020202020204" pitchFamily="34" charset="0"/>
              <a:cs typeface="Arial" panose="020B0604020202020204" pitchFamily="34" charset="0"/>
            </a:endParaRPr>
          </a:p>
          <a:p>
            <a:pPr marL="0" indent="0" algn="just">
              <a:lnSpc>
                <a:spcPct val="100000"/>
              </a:lnSpc>
              <a:spcBef>
                <a:spcPts val="0"/>
              </a:spcBef>
              <a:buNone/>
            </a:pPr>
            <a:r>
              <a:rPr lang="en-US" sz="3600"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The Easement shall be an easement appurtenant to GRANTEE’S property, and shall inure to the benefit of GRANTEE’S heirs, successors, assigns, and personal representatives.  </a:t>
            </a:r>
          </a:p>
          <a:p>
            <a:pPr marL="0" indent="0" algn="just">
              <a:lnSpc>
                <a:spcPct val="100000"/>
              </a:lnSpc>
              <a:spcBef>
                <a:spcPts val="0"/>
              </a:spcBef>
              <a:buNone/>
            </a:pPr>
            <a:endParaRPr lang="en-US" sz="2000" b="1" dirty="0">
              <a:solidFill>
                <a:schemeClr val="accent1"/>
              </a:solidFill>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F8060C6-225C-45E7-8FFE-7428031E6EB7}"/>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20010127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1A12-ABF3-4469-856C-C96AF54DF44C}"/>
              </a:ext>
            </a:extLst>
          </p:cNvPr>
          <p:cNvSpPr>
            <a:spLocks noGrp="1"/>
          </p:cNvSpPr>
          <p:nvPr>
            <p:ph type="title"/>
          </p:nvPr>
        </p:nvSpPr>
        <p:spPr/>
        <p:txBody>
          <a:bodyPr>
            <a:normAutofit/>
          </a:bodyPr>
          <a:lstStyle/>
          <a:p>
            <a:pPr algn="ctr"/>
            <a:r>
              <a:rPr lang="en-US" b="1" dirty="0">
                <a:latin typeface="Arial" panose="020B0604020202020204" pitchFamily="34" charset="0"/>
                <a:cs typeface="Arial" panose="020B0604020202020204" pitchFamily="34" charset="0"/>
              </a:rPr>
              <a:t>Maintenance</a:t>
            </a:r>
          </a:p>
        </p:txBody>
      </p:sp>
      <p:sp>
        <p:nvSpPr>
          <p:cNvPr id="3" name="Content Placeholder 2">
            <a:extLst>
              <a:ext uri="{FF2B5EF4-FFF2-40B4-BE49-F238E27FC236}">
                <a16:creationId xmlns:a16="http://schemas.microsoft.com/office/drawing/2014/main" id="{5EAF165B-377E-416C-B2F3-05C00C9882C4}"/>
              </a:ext>
            </a:extLst>
          </p:cNvPr>
          <p:cNvSpPr>
            <a:spLocks noGrp="1"/>
          </p:cNvSpPr>
          <p:nvPr>
            <p:ph idx="1"/>
          </p:nvPr>
        </p:nvSpPr>
        <p:spPr/>
        <p:txBody>
          <a:bodyPr>
            <a:normAutofit/>
          </a:bodyPr>
          <a:lstStyle/>
          <a:p>
            <a:pPr marL="0" indent="0" algn="just">
              <a:lnSpc>
                <a:spcPct val="100000"/>
              </a:lnSpc>
              <a:spcBef>
                <a:spcPts val="0"/>
              </a:spcBef>
              <a:buNone/>
            </a:pPr>
            <a:r>
              <a:rPr lang="en-US" sz="4000" b="1" dirty="0">
                <a:solidFill>
                  <a:srgbClr val="212121"/>
                </a:solidFill>
                <a:latin typeface="Arial" panose="020B0604020202020204" pitchFamily="34" charset="0"/>
                <a:cs typeface="Arial" panose="020B0604020202020204" pitchFamily="34" charset="0"/>
              </a:rPr>
              <a:t>Sample clause:</a:t>
            </a:r>
          </a:p>
          <a:p>
            <a:pPr marL="0" indent="0" algn="just">
              <a:lnSpc>
                <a:spcPct val="100000"/>
              </a:lnSpc>
              <a:spcBef>
                <a:spcPts val="0"/>
              </a:spcBef>
              <a:buNone/>
            </a:pPr>
            <a:endParaRPr lang="en-US" sz="4000" b="1" dirty="0">
              <a:solidFill>
                <a:schemeClr val="accent1"/>
              </a:solidFill>
              <a:latin typeface="Arial" panose="020B0604020202020204" pitchFamily="34" charset="0"/>
              <a:cs typeface="Arial" panose="020B0604020202020204" pitchFamily="34" charset="0"/>
            </a:endParaRPr>
          </a:p>
          <a:p>
            <a:pPr marL="0" indent="0">
              <a:lnSpc>
                <a:spcPct val="100000"/>
              </a:lnSpc>
              <a:spcBef>
                <a:spcPts val="0"/>
              </a:spcBef>
              <a:buNone/>
            </a:pPr>
            <a:r>
              <a:rPr lang="en-US" sz="4000"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Neither GRANTOR nor GRANTOR'S heirs, successors, assigns, personal representatives, shall have any obligation to maintain the Easement. </a:t>
            </a:r>
          </a:p>
          <a:p>
            <a:pPr marL="0" indent="0" algn="just">
              <a:lnSpc>
                <a:spcPct val="100000"/>
              </a:lnSpc>
              <a:spcBef>
                <a:spcPts val="0"/>
              </a:spcBef>
              <a:buNone/>
            </a:pPr>
            <a:endParaRPr lang="en-US" sz="3600"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00000"/>
              </a:lnSpc>
              <a:spcBef>
                <a:spcPts val="0"/>
              </a:spcBef>
              <a:buNone/>
            </a:pPr>
            <a:endParaRPr lang="en-US" sz="2000" b="1" dirty="0">
              <a:solidFill>
                <a:schemeClr val="accent1"/>
              </a:solidFill>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F8060C6-225C-45E7-8FFE-7428031E6EB7}"/>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34066588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1A12-ABF3-4469-856C-C96AF54DF44C}"/>
              </a:ext>
            </a:extLst>
          </p:cNvPr>
          <p:cNvSpPr>
            <a:spLocks noGrp="1"/>
          </p:cNvSpPr>
          <p:nvPr>
            <p:ph type="title"/>
          </p:nvPr>
        </p:nvSpPr>
        <p:spPr/>
        <p:txBody>
          <a:bodyPr>
            <a:normAutofit/>
          </a:bodyPr>
          <a:lstStyle/>
          <a:p>
            <a:pPr algn="ctr"/>
            <a:r>
              <a:rPr lang="en-US" b="1" dirty="0">
                <a:latin typeface="Arial" panose="020B0604020202020204" pitchFamily="34" charset="0"/>
                <a:cs typeface="Arial" panose="020B0604020202020204" pitchFamily="34" charset="0"/>
              </a:rPr>
              <a:t>Improvements</a:t>
            </a:r>
          </a:p>
        </p:txBody>
      </p:sp>
      <p:sp>
        <p:nvSpPr>
          <p:cNvPr id="3" name="Content Placeholder 2">
            <a:extLst>
              <a:ext uri="{FF2B5EF4-FFF2-40B4-BE49-F238E27FC236}">
                <a16:creationId xmlns:a16="http://schemas.microsoft.com/office/drawing/2014/main" id="{5EAF165B-377E-416C-B2F3-05C00C9882C4}"/>
              </a:ext>
            </a:extLst>
          </p:cNvPr>
          <p:cNvSpPr>
            <a:spLocks noGrp="1"/>
          </p:cNvSpPr>
          <p:nvPr>
            <p:ph idx="1"/>
          </p:nvPr>
        </p:nvSpPr>
        <p:spPr/>
        <p:txBody>
          <a:bodyPr>
            <a:normAutofit/>
          </a:bodyPr>
          <a:lstStyle/>
          <a:p>
            <a:pPr marL="0" indent="0" algn="just">
              <a:lnSpc>
                <a:spcPct val="100000"/>
              </a:lnSpc>
              <a:spcBef>
                <a:spcPts val="0"/>
              </a:spcBef>
              <a:buNone/>
            </a:pPr>
            <a:r>
              <a:rPr lang="en-US" sz="3600" b="1" dirty="0">
                <a:solidFill>
                  <a:srgbClr val="212121"/>
                </a:solidFill>
                <a:latin typeface="Arial" panose="020B0604020202020204" pitchFamily="34" charset="0"/>
                <a:cs typeface="Arial" panose="020B0604020202020204" pitchFamily="34" charset="0"/>
              </a:rPr>
              <a:t>Sample clause:</a:t>
            </a:r>
          </a:p>
          <a:p>
            <a:pPr marL="0" indent="0" algn="just">
              <a:lnSpc>
                <a:spcPct val="100000"/>
              </a:lnSpc>
              <a:spcBef>
                <a:spcPts val="0"/>
              </a:spcBef>
              <a:buNone/>
            </a:pPr>
            <a:endParaRPr lang="en-US" sz="3600" b="1" dirty="0">
              <a:solidFill>
                <a:schemeClr val="accent1"/>
              </a:solidFill>
              <a:latin typeface="Arial" panose="020B0604020202020204" pitchFamily="34" charset="0"/>
              <a:cs typeface="Arial" panose="020B0604020202020204" pitchFamily="34" charset="0"/>
            </a:endParaRPr>
          </a:p>
          <a:p>
            <a:pPr marL="0" indent="0" algn="just">
              <a:lnSpc>
                <a:spcPct val="100000"/>
              </a:lnSpc>
              <a:spcBef>
                <a:spcPts val="0"/>
              </a:spcBef>
              <a:buNone/>
            </a:pPr>
            <a:r>
              <a:rPr lang="en-US" sz="3600"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This Easement does not authorize GRANTEE or GRANTEE'S heirs, successors, assigns, and personal representatives to alter the road in any way or to alter or improve GRANTOR'S property.</a:t>
            </a:r>
          </a:p>
          <a:p>
            <a:pPr marL="0" indent="0" algn="just">
              <a:lnSpc>
                <a:spcPct val="100000"/>
              </a:lnSpc>
              <a:spcBef>
                <a:spcPts val="0"/>
              </a:spcBef>
              <a:buNone/>
            </a:pPr>
            <a:endParaRPr lang="en-US" sz="3600"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00000"/>
              </a:lnSpc>
              <a:spcBef>
                <a:spcPts val="0"/>
              </a:spcBef>
              <a:buNone/>
            </a:pPr>
            <a:endParaRPr lang="en-US" sz="3600"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00000"/>
              </a:lnSpc>
              <a:spcBef>
                <a:spcPts val="0"/>
              </a:spcBef>
              <a:buNone/>
            </a:pPr>
            <a:endParaRPr lang="en-US" sz="2000" b="1" dirty="0">
              <a:solidFill>
                <a:schemeClr val="accent1"/>
              </a:solidFill>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F8060C6-225C-45E7-8FFE-7428031E6EB7}"/>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6850382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1A12-ABF3-4469-856C-C96AF54DF44C}"/>
              </a:ext>
            </a:extLst>
          </p:cNvPr>
          <p:cNvSpPr>
            <a:spLocks noGrp="1"/>
          </p:cNvSpPr>
          <p:nvPr>
            <p:ph type="title"/>
          </p:nvPr>
        </p:nvSpPr>
        <p:spPr/>
        <p:txBody>
          <a:bodyPr>
            <a:normAutofit/>
          </a:bodyPr>
          <a:lstStyle/>
          <a:p>
            <a:pPr algn="ctr"/>
            <a:r>
              <a:rPr lang="en-US" b="1" dirty="0">
                <a:latin typeface="Arial" panose="020B0604020202020204" pitchFamily="34" charset="0"/>
                <a:cs typeface="Arial" panose="020B0604020202020204" pitchFamily="34" charset="0"/>
              </a:rPr>
              <a:t>Indemnification</a:t>
            </a:r>
          </a:p>
        </p:txBody>
      </p:sp>
      <p:sp>
        <p:nvSpPr>
          <p:cNvPr id="3" name="Content Placeholder 2">
            <a:extLst>
              <a:ext uri="{FF2B5EF4-FFF2-40B4-BE49-F238E27FC236}">
                <a16:creationId xmlns:a16="http://schemas.microsoft.com/office/drawing/2014/main" id="{5EAF165B-377E-416C-B2F3-05C00C9882C4}"/>
              </a:ext>
            </a:extLst>
          </p:cNvPr>
          <p:cNvSpPr>
            <a:spLocks noGrp="1"/>
          </p:cNvSpPr>
          <p:nvPr>
            <p:ph idx="1"/>
          </p:nvPr>
        </p:nvSpPr>
        <p:spPr/>
        <p:txBody>
          <a:bodyPr>
            <a:normAutofit/>
          </a:bodyPr>
          <a:lstStyle/>
          <a:p>
            <a:pPr marL="0" indent="0" algn="just">
              <a:lnSpc>
                <a:spcPct val="100000"/>
              </a:lnSpc>
              <a:spcBef>
                <a:spcPts val="0"/>
              </a:spcBef>
              <a:buNone/>
            </a:pPr>
            <a:r>
              <a:rPr lang="en-US" b="1" dirty="0">
                <a:solidFill>
                  <a:srgbClr val="212121"/>
                </a:solidFill>
                <a:latin typeface="Arial" panose="020B0604020202020204" pitchFamily="34" charset="0"/>
                <a:cs typeface="Arial" panose="020B0604020202020204" pitchFamily="34" charset="0"/>
              </a:rPr>
              <a:t>Sample clause:</a:t>
            </a:r>
          </a:p>
          <a:p>
            <a:pPr marL="0" indent="0" algn="just">
              <a:lnSpc>
                <a:spcPct val="100000"/>
              </a:lnSpc>
              <a:spcBef>
                <a:spcPts val="0"/>
              </a:spcBef>
              <a:buNone/>
            </a:pPr>
            <a:endParaRPr lang="en-US" b="1" dirty="0">
              <a:solidFill>
                <a:schemeClr val="accent1"/>
              </a:solidFill>
              <a:latin typeface="Arial" panose="020B0604020202020204" pitchFamily="34" charset="0"/>
              <a:cs typeface="Arial" panose="020B0604020202020204" pitchFamily="34" charset="0"/>
            </a:endParaRPr>
          </a:p>
          <a:p>
            <a:pPr marL="0" indent="0" algn="just">
              <a:lnSpc>
                <a:spcPct val="100000"/>
              </a:lnSpc>
              <a:spcBef>
                <a:spcPts val="0"/>
              </a:spcBef>
              <a:buNone/>
            </a:pPr>
            <a:r>
              <a:rPr lang="en-US"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If GRANTEE, or any invitee or licensee of GRANTEE, brings a claim against GRANTOR arising out use of the easement, GRANTEE shall defend and indemnify GRANTOR for all expenses of any kind GRANTOR incurs because of such claim, including attorney's fees and costs.  GRANTEE uses the easement at GRANTEE'S own risk.</a:t>
            </a:r>
          </a:p>
          <a:p>
            <a:pPr marL="0" indent="0" algn="just">
              <a:lnSpc>
                <a:spcPct val="100000"/>
              </a:lnSpc>
              <a:spcBef>
                <a:spcPts val="0"/>
              </a:spcBef>
              <a:buNone/>
            </a:pPr>
            <a:endParaRPr lang="en-US" sz="3600"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00000"/>
              </a:lnSpc>
              <a:spcBef>
                <a:spcPts val="0"/>
              </a:spcBef>
              <a:buNone/>
            </a:pPr>
            <a:endParaRPr lang="en-US" sz="3600"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00000"/>
              </a:lnSpc>
              <a:spcBef>
                <a:spcPts val="0"/>
              </a:spcBef>
              <a:buNone/>
            </a:pPr>
            <a:endParaRPr lang="en-US" sz="2000" b="1" dirty="0">
              <a:solidFill>
                <a:schemeClr val="accent1"/>
              </a:solidFill>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F8060C6-225C-45E7-8FFE-7428031E6EB7}"/>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27203614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1A12-ABF3-4469-856C-C96AF54DF44C}"/>
              </a:ext>
            </a:extLst>
          </p:cNvPr>
          <p:cNvSpPr>
            <a:spLocks noGrp="1"/>
          </p:cNvSpPr>
          <p:nvPr>
            <p:ph type="title"/>
          </p:nvPr>
        </p:nvSpPr>
        <p:spPr/>
        <p:txBody>
          <a:bodyPr>
            <a:normAutofit/>
          </a:bodyPr>
          <a:lstStyle/>
          <a:p>
            <a:pPr algn="ctr"/>
            <a:r>
              <a:rPr lang="en-US" b="1" dirty="0">
                <a:latin typeface="Arial" panose="020B0604020202020204" pitchFamily="34" charset="0"/>
                <a:cs typeface="Arial" panose="020B0604020202020204" pitchFamily="34" charset="0"/>
              </a:rPr>
              <a:t>Common Problems</a:t>
            </a:r>
          </a:p>
        </p:txBody>
      </p:sp>
      <p:sp>
        <p:nvSpPr>
          <p:cNvPr id="3" name="Content Placeholder 2">
            <a:extLst>
              <a:ext uri="{FF2B5EF4-FFF2-40B4-BE49-F238E27FC236}">
                <a16:creationId xmlns:a16="http://schemas.microsoft.com/office/drawing/2014/main" id="{5EAF165B-377E-416C-B2F3-05C00C9882C4}"/>
              </a:ext>
            </a:extLst>
          </p:cNvPr>
          <p:cNvSpPr>
            <a:spLocks noGrp="1"/>
          </p:cNvSpPr>
          <p:nvPr>
            <p:ph idx="1"/>
          </p:nvPr>
        </p:nvSpPr>
        <p:spPr/>
        <p:txBody>
          <a:bodyPr>
            <a:normAutofit fontScale="77500" lnSpcReduction="20000"/>
          </a:bodyPr>
          <a:lstStyle/>
          <a:p>
            <a:pPr algn="just">
              <a:lnSpc>
                <a:spcPct val="120000"/>
              </a:lnSpc>
              <a:spcBef>
                <a:spcPts val="0"/>
              </a:spcBef>
            </a:pPr>
            <a:r>
              <a:rPr lang="en-US" dirty="0">
                <a:latin typeface="Arial" panose="020B0604020202020204" pitchFamily="34" charset="0"/>
                <a:cs typeface="Arial" panose="020B0604020202020204" pitchFamily="34" charset="0"/>
              </a:rPr>
              <a:t>The location actually used by the grantee differs from the location described in the easement.</a:t>
            </a:r>
          </a:p>
          <a:p>
            <a:pPr algn="just">
              <a:lnSpc>
                <a:spcPct val="120000"/>
              </a:lnSpc>
              <a:spcBef>
                <a:spcPts val="0"/>
              </a:spcBef>
            </a:pPr>
            <a:r>
              <a:rPr lang="en-US" dirty="0">
                <a:latin typeface="Arial" panose="020B0604020202020204" pitchFamily="34" charset="0"/>
                <a:cs typeface="Arial" panose="020B0604020202020204" pitchFamily="34" charset="0"/>
              </a:rPr>
              <a:t>The dominant owner uses his/her property in a way that interferes with the servient owner’s use of the easement. </a:t>
            </a:r>
          </a:p>
          <a:p>
            <a:pPr algn="just">
              <a:lnSpc>
                <a:spcPct val="120000"/>
              </a:lnSpc>
              <a:spcBef>
                <a:spcPts val="0"/>
              </a:spcBef>
            </a:pPr>
            <a:r>
              <a:rPr lang="en-US" dirty="0">
                <a:latin typeface="Arial" panose="020B0604020202020204" pitchFamily="34" charset="0"/>
                <a:cs typeface="Arial" panose="020B0604020202020204" pitchFamily="34" charset="0"/>
              </a:rPr>
              <a:t>The servient owner uses the servient property in a way that interferes with the dominant owner’s use of his/her property.</a:t>
            </a:r>
          </a:p>
          <a:p>
            <a:pPr algn="just">
              <a:lnSpc>
                <a:spcPct val="120000"/>
              </a:lnSpc>
              <a:spcBef>
                <a:spcPts val="0"/>
              </a:spcBef>
            </a:pPr>
            <a:r>
              <a:rPr lang="en-US" dirty="0">
                <a:latin typeface="Arial" panose="020B0604020202020204" pitchFamily="34" charset="0"/>
                <a:cs typeface="Arial" panose="020B0604020202020204" pitchFamily="34" charset="0"/>
              </a:rPr>
              <a:t>The easement failed to address maintenance.</a:t>
            </a:r>
          </a:p>
          <a:p>
            <a:pPr algn="just">
              <a:lnSpc>
                <a:spcPct val="120000"/>
              </a:lnSpc>
              <a:spcBef>
                <a:spcPts val="0"/>
              </a:spcBef>
            </a:pPr>
            <a:r>
              <a:rPr lang="en-US" dirty="0">
                <a:latin typeface="Arial" panose="020B0604020202020204" pitchFamily="34" charset="0"/>
                <a:cs typeface="Arial" panose="020B0604020202020204" pitchFamily="34" charset="0"/>
              </a:rPr>
              <a:t>The servient owner wants to improve the easement against the dominant owner’s wishes.</a:t>
            </a:r>
          </a:p>
          <a:p>
            <a:pPr algn="just">
              <a:lnSpc>
                <a:spcPct val="120000"/>
              </a:lnSpc>
              <a:spcBef>
                <a:spcPts val="0"/>
              </a:spcBef>
            </a:pPr>
            <a:r>
              <a:rPr lang="en-US" dirty="0">
                <a:latin typeface="Arial" panose="020B0604020202020204" pitchFamily="34" charset="0"/>
                <a:cs typeface="Arial" panose="020B0604020202020204" pitchFamily="34" charset="0"/>
              </a:rPr>
              <a:t>The servient owner wants to expand the easement, either in size or scope of use.</a:t>
            </a:r>
          </a:p>
          <a:p>
            <a:pPr algn="just">
              <a:lnSpc>
                <a:spcPct val="120000"/>
              </a:lnSpc>
              <a:spcBef>
                <a:spcPts val="0"/>
              </a:spcBef>
            </a:pPr>
            <a:r>
              <a:rPr lang="en-US" dirty="0">
                <a:latin typeface="Arial" panose="020B0604020202020204" pitchFamily="34" charset="0"/>
                <a:cs typeface="Arial" panose="020B0604020202020204" pitchFamily="34" charset="0"/>
              </a:rPr>
              <a:t>The servient owner wants to relocate the easement.</a:t>
            </a:r>
          </a:p>
          <a:p>
            <a:pPr marL="0" indent="0">
              <a:buNone/>
            </a:pPr>
            <a:endParaRPr lang="en-US" b="1" dirty="0"/>
          </a:p>
        </p:txBody>
      </p:sp>
      <p:sp>
        <p:nvSpPr>
          <p:cNvPr id="4" name="Footer Placeholder 3">
            <a:extLst>
              <a:ext uri="{FF2B5EF4-FFF2-40B4-BE49-F238E27FC236}">
                <a16:creationId xmlns:a16="http://schemas.microsoft.com/office/drawing/2014/main" id="{5F8060C6-225C-45E7-8FFE-7428031E6EB7}"/>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26826558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1A12-ABF3-4469-856C-C96AF54DF44C}"/>
              </a:ext>
            </a:extLst>
          </p:cNvPr>
          <p:cNvSpPr>
            <a:spLocks noGrp="1"/>
          </p:cNvSpPr>
          <p:nvPr>
            <p:ph type="title"/>
          </p:nvPr>
        </p:nvSpPr>
        <p:spPr/>
        <p:txBody>
          <a:bodyPr>
            <a:normAutofit/>
          </a:bodyPr>
          <a:lstStyle/>
          <a:p>
            <a:pPr algn="ctr"/>
            <a:r>
              <a:rPr lang="en-US" b="1" dirty="0">
                <a:latin typeface="Arial" panose="020B0604020202020204" pitchFamily="34" charset="0"/>
                <a:cs typeface="Arial" panose="020B0604020202020204" pitchFamily="34" charset="0"/>
              </a:rPr>
              <a:t>Changes in Use</a:t>
            </a:r>
          </a:p>
        </p:txBody>
      </p:sp>
      <p:sp>
        <p:nvSpPr>
          <p:cNvPr id="3" name="Content Placeholder 2">
            <a:extLst>
              <a:ext uri="{FF2B5EF4-FFF2-40B4-BE49-F238E27FC236}">
                <a16:creationId xmlns:a16="http://schemas.microsoft.com/office/drawing/2014/main" id="{5EAF165B-377E-416C-B2F3-05C00C9882C4}"/>
              </a:ext>
            </a:extLst>
          </p:cNvPr>
          <p:cNvSpPr>
            <a:spLocks noGrp="1"/>
          </p:cNvSpPr>
          <p:nvPr>
            <p:ph idx="1"/>
          </p:nvPr>
        </p:nvSpPr>
        <p:spPr/>
        <p:txBody>
          <a:bodyPr>
            <a:normAutofit fontScale="92500"/>
          </a:bodyPr>
          <a:lstStyle/>
          <a:p>
            <a:pPr marL="0" indent="0" algn="just">
              <a:lnSpc>
                <a:spcPct val="100000"/>
              </a:lnSpc>
              <a:spcBef>
                <a:spcPts val="0"/>
              </a:spcBef>
              <a:buNone/>
            </a:pPr>
            <a:r>
              <a:rPr lang="en-US" dirty="0">
                <a:latin typeface="Arial" panose="020B0604020202020204" pitchFamily="34" charset="0"/>
                <a:cs typeface="Arial" panose="020B0604020202020204" pitchFamily="34" charset="0"/>
              </a:rPr>
              <a:t>In ascertaining whether a particular use is permissible under an easement created by prescription a comparison must be made between such use and the use by which the easement was created with respect to (a) their physical character, (b) their purpose, (c) the relative burden caused by them upon the servient tenement.</a:t>
            </a:r>
          </a:p>
          <a:p>
            <a:pPr marL="0" indent="0" algn="just">
              <a:lnSpc>
                <a:spcPct val="100000"/>
              </a:lnSpc>
              <a:spcBef>
                <a:spcPts val="0"/>
              </a:spcBef>
              <a:buNone/>
            </a:pPr>
            <a:endParaRPr lang="en-US" dirty="0">
              <a:latin typeface="Arial" panose="020B0604020202020204" pitchFamily="34" charset="0"/>
              <a:cs typeface="Arial" panose="020B0604020202020204" pitchFamily="34" charset="0"/>
            </a:endParaRPr>
          </a:p>
          <a:p>
            <a:pPr marL="0" indent="0" algn="just">
              <a:lnSpc>
                <a:spcPct val="100000"/>
              </a:lnSpc>
              <a:spcBef>
                <a:spcPts val="0"/>
              </a:spcBef>
              <a:buNone/>
            </a:pPr>
            <a:r>
              <a:rPr lang="en-US" dirty="0">
                <a:latin typeface="Arial" panose="020B0604020202020204" pitchFamily="34" charset="0"/>
                <a:cs typeface="Arial" panose="020B0604020202020204" pitchFamily="34" charset="0"/>
              </a:rPr>
              <a:t>Owner that established prescriptive easement to use road for agricultural purposes could not expand scope of easement to use road for residential purposes after portions of area were subdivided.  </a:t>
            </a:r>
            <a:r>
              <a:rPr lang="en-US" b="1" i="0" u="sng" dirty="0">
                <a:solidFill>
                  <a:srgbClr val="145DA4"/>
                </a:solidFill>
                <a:effectLst/>
                <a:latin typeface="Arial" panose="020B0604020202020204" pitchFamily="34" charset="0"/>
                <a:hlinkClick r:id="rId2"/>
              </a:rPr>
              <a:t> </a:t>
            </a:r>
            <a:r>
              <a:rPr lang="en-US" i="1" u="sng" dirty="0">
                <a:solidFill>
                  <a:srgbClr val="145DA4"/>
                </a:solidFill>
                <a:effectLst/>
                <a:latin typeface="Arial" panose="020B0604020202020204" pitchFamily="34" charset="0"/>
                <a:hlinkClick r:id="rId2"/>
              </a:rPr>
              <a:t>Wright v. Horse Creek Ranches</a:t>
            </a:r>
            <a:r>
              <a:rPr lang="en-US" i="0" u="sng" dirty="0">
                <a:solidFill>
                  <a:srgbClr val="145DA4"/>
                </a:solidFill>
                <a:effectLst/>
                <a:latin typeface="Arial" panose="020B0604020202020204" pitchFamily="34" charset="0"/>
              </a:rPr>
              <a:t>, 697, P.2d 384 (Colo. 1985). </a:t>
            </a:r>
            <a:endParaRPr lang="en-US"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F8060C6-225C-45E7-8FFE-7428031E6EB7}"/>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13823675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1A12-ABF3-4469-856C-C96AF54DF44C}"/>
              </a:ext>
            </a:extLst>
          </p:cNvPr>
          <p:cNvSpPr>
            <a:spLocks noGrp="1"/>
          </p:cNvSpPr>
          <p:nvPr>
            <p:ph type="title"/>
          </p:nvPr>
        </p:nvSpPr>
        <p:spPr/>
        <p:txBody>
          <a:bodyPr>
            <a:normAutofit/>
          </a:bodyPr>
          <a:lstStyle/>
          <a:p>
            <a:pPr algn="ctr"/>
            <a:r>
              <a:rPr lang="en-US" b="1" dirty="0">
                <a:latin typeface="Arial" panose="020B0604020202020204" pitchFamily="34" charset="0"/>
                <a:cs typeface="Arial" panose="020B0604020202020204" pitchFamily="34" charset="0"/>
              </a:rPr>
              <a:t>Relocation of Easement</a:t>
            </a:r>
          </a:p>
        </p:txBody>
      </p:sp>
      <p:sp>
        <p:nvSpPr>
          <p:cNvPr id="3" name="Content Placeholder 2">
            <a:extLst>
              <a:ext uri="{FF2B5EF4-FFF2-40B4-BE49-F238E27FC236}">
                <a16:creationId xmlns:a16="http://schemas.microsoft.com/office/drawing/2014/main" id="{5EAF165B-377E-416C-B2F3-05C00C9882C4}"/>
              </a:ext>
            </a:extLst>
          </p:cNvPr>
          <p:cNvSpPr>
            <a:spLocks noGrp="1"/>
          </p:cNvSpPr>
          <p:nvPr>
            <p:ph idx="1"/>
          </p:nvPr>
        </p:nvSpPr>
        <p:spPr/>
        <p:txBody>
          <a:bodyPr>
            <a:normAutofit fontScale="92500"/>
          </a:bodyPr>
          <a:lstStyle/>
          <a:p>
            <a:pPr marL="0" indent="0" algn="just">
              <a:lnSpc>
                <a:spcPct val="100000"/>
              </a:lnSpc>
              <a:spcBef>
                <a:spcPts val="0"/>
              </a:spcBef>
              <a:buNone/>
            </a:pPr>
            <a:r>
              <a:rPr lang="en-US" sz="2600" i="0" dirty="0">
                <a:solidFill>
                  <a:srgbClr val="212121"/>
                </a:solidFill>
                <a:effectLst/>
                <a:latin typeface="Arial" panose="020B0604020202020204" pitchFamily="34" charset="0"/>
              </a:rPr>
              <a:t>Unless expressly denied by the terms of an </a:t>
            </a:r>
            <a:r>
              <a:rPr lang="en-US" sz="2600" i="0" dirty="0">
                <a:solidFill>
                  <a:srgbClr val="252525"/>
                </a:solidFill>
                <a:effectLst/>
                <a:latin typeface="Arial" panose="020B0604020202020204" pitchFamily="34" charset="0"/>
              </a:rPr>
              <a:t>easement</a:t>
            </a:r>
            <a:r>
              <a:rPr lang="en-US" sz="2600" i="0" dirty="0">
                <a:solidFill>
                  <a:srgbClr val="212121"/>
                </a:solidFill>
                <a:effectLst/>
                <a:latin typeface="Arial" panose="020B0604020202020204" pitchFamily="34" charset="0"/>
              </a:rPr>
              <a:t>, ... the owner of the servient estate is entitled to make reasonable changes in the location or dimensions of an </a:t>
            </a:r>
            <a:r>
              <a:rPr lang="en-US" sz="2600" i="0" dirty="0">
                <a:solidFill>
                  <a:srgbClr val="252525"/>
                </a:solidFill>
                <a:effectLst/>
                <a:latin typeface="Arial" panose="020B0604020202020204" pitchFamily="34" charset="0"/>
              </a:rPr>
              <a:t>easement</a:t>
            </a:r>
            <a:r>
              <a:rPr lang="en-US" sz="2600" i="0" dirty="0">
                <a:solidFill>
                  <a:srgbClr val="212121"/>
                </a:solidFill>
                <a:effectLst/>
                <a:latin typeface="Arial" panose="020B0604020202020204" pitchFamily="34" charset="0"/>
              </a:rPr>
              <a:t>, at the servient owner's expense, to permit normal use or development of the servient estate, but only if the changes do not (a) significantly lessen the utility of the </a:t>
            </a:r>
            <a:r>
              <a:rPr lang="en-US" sz="2600" i="0" dirty="0">
                <a:solidFill>
                  <a:srgbClr val="252525"/>
                </a:solidFill>
                <a:effectLst/>
                <a:latin typeface="Arial" panose="020B0604020202020204" pitchFamily="34" charset="0"/>
              </a:rPr>
              <a:t>easement</a:t>
            </a:r>
            <a:r>
              <a:rPr lang="en-US" sz="2600" i="0" dirty="0">
                <a:solidFill>
                  <a:srgbClr val="212121"/>
                </a:solidFill>
                <a:effectLst/>
                <a:latin typeface="Arial" panose="020B0604020202020204" pitchFamily="34" charset="0"/>
              </a:rPr>
              <a:t>, (b) increase the burdens on the owner of the </a:t>
            </a:r>
            <a:r>
              <a:rPr lang="en-US" sz="2600" i="0" dirty="0">
                <a:solidFill>
                  <a:srgbClr val="252525"/>
                </a:solidFill>
                <a:effectLst/>
                <a:latin typeface="Arial" panose="020B0604020202020204" pitchFamily="34" charset="0"/>
              </a:rPr>
              <a:t>easement</a:t>
            </a:r>
            <a:r>
              <a:rPr lang="en-US" sz="2600" i="0" dirty="0">
                <a:solidFill>
                  <a:srgbClr val="212121"/>
                </a:solidFill>
                <a:effectLst/>
                <a:latin typeface="Arial" panose="020B0604020202020204" pitchFamily="34" charset="0"/>
              </a:rPr>
              <a:t> in its use and enjoyment, or (c) frustrate the purpose for which the </a:t>
            </a:r>
            <a:r>
              <a:rPr lang="en-US" sz="2600" i="0" dirty="0">
                <a:solidFill>
                  <a:srgbClr val="252525"/>
                </a:solidFill>
                <a:effectLst/>
                <a:latin typeface="Arial" panose="020B0604020202020204" pitchFamily="34" charset="0"/>
              </a:rPr>
              <a:t>easement</a:t>
            </a:r>
            <a:r>
              <a:rPr lang="en-US" sz="2600" i="0" dirty="0">
                <a:solidFill>
                  <a:srgbClr val="212121"/>
                </a:solidFill>
                <a:effectLst/>
                <a:latin typeface="Arial" panose="020B0604020202020204" pitchFamily="34" charset="0"/>
              </a:rPr>
              <a:t> was created.  </a:t>
            </a:r>
            <a:r>
              <a:rPr lang="en-US" sz="2600" i="1" u="sng" dirty="0">
                <a:solidFill>
                  <a:srgbClr val="145DA4"/>
                </a:solidFill>
                <a:effectLst/>
                <a:latin typeface="Arial" panose="020B0604020202020204" pitchFamily="34" charset="0"/>
                <a:hlinkClick r:id="rId2"/>
              </a:rPr>
              <a:t>Roaring Fork Club, L.P. v. St. Jude's Co.</a:t>
            </a:r>
            <a:r>
              <a:rPr lang="en-US" sz="2600" i="0" u="sng" dirty="0">
                <a:solidFill>
                  <a:srgbClr val="145DA4"/>
                </a:solidFill>
                <a:effectLst/>
                <a:latin typeface="Arial" panose="020B0604020202020204" pitchFamily="34" charset="0"/>
              </a:rPr>
              <a:t>, 36 P.3d 1229 (Colo. 2001).</a:t>
            </a:r>
          </a:p>
          <a:p>
            <a:pPr marL="0" indent="0" algn="just">
              <a:lnSpc>
                <a:spcPct val="100000"/>
              </a:lnSpc>
              <a:spcBef>
                <a:spcPts val="0"/>
              </a:spcBef>
              <a:buNone/>
            </a:pPr>
            <a:endParaRPr lang="en-US" sz="2600" dirty="0">
              <a:latin typeface="Arial" panose="020B0604020202020204" pitchFamily="34" charset="0"/>
            </a:endParaRPr>
          </a:p>
          <a:p>
            <a:pPr marL="0" indent="0" algn="just">
              <a:lnSpc>
                <a:spcPct val="100000"/>
              </a:lnSpc>
              <a:spcBef>
                <a:spcPts val="0"/>
              </a:spcBef>
              <a:buNone/>
            </a:pPr>
            <a:r>
              <a:rPr lang="en-US" sz="2600" i="0" dirty="0">
                <a:effectLst/>
                <a:latin typeface="Arial" panose="020B0604020202020204" pitchFamily="34" charset="0"/>
              </a:rPr>
              <a:t>At least with regar</a:t>
            </a:r>
            <a:r>
              <a:rPr lang="en-US" sz="2600" dirty="0">
                <a:latin typeface="Arial" panose="020B0604020202020204" pitchFamily="34" charset="0"/>
              </a:rPr>
              <a:t>d to a ditch easement, the court held the servient owner must seek court approval and not unilaterally relocate the easement.</a:t>
            </a:r>
            <a:endParaRPr lang="en-US" sz="2600" i="0" dirty="0">
              <a:effectLst/>
              <a:latin typeface="Arial" panose="020B0604020202020204" pitchFamily="34" charset="0"/>
            </a:endParaRPr>
          </a:p>
          <a:p>
            <a:pPr marL="0" indent="0" algn="just">
              <a:lnSpc>
                <a:spcPct val="100000"/>
              </a:lnSpc>
              <a:spcBef>
                <a:spcPts val="0"/>
              </a:spcBef>
              <a:buNone/>
            </a:pPr>
            <a:endParaRPr lang="en-US"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F8060C6-225C-45E7-8FFE-7428031E6EB7}"/>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5415461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1A12-ABF3-4469-856C-C96AF54DF44C}"/>
              </a:ext>
            </a:extLst>
          </p:cNvPr>
          <p:cNvSpPr>
            <a:spLocks noGrp="1"/>
          </p:cNvSpPr>
          <p:nvPr>
            <p:ph type="title"/>
          </p:nvPr>
        </p:nvSpPr>
        <p:spPr/>
        <p:txBody>
          <a:bodyPr>
            <a:normAutofit/>
          </a:bodyPr>
          <a:lstStyle/>
          <a:p>
            <a:pPr algn="ctr"/>
            <a:r>
              <a:rPr lang="en-US" b="1" dirty="0">
                <a:latin typeface="Arial" panose="020B0604020202020204" pitchFamily="34" charset="0"/>
                <a:cs typeface="Arial" panose="020B0604020202020204" pitchFamily="34" charset="0"/>
              </a:rPr>
              <a:t>Remedies for Obstruction </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of Easement</a:t>
            </a:r>
          </a:p>
        </p:txBody>
      </p:sp>
      <p:sp>
        <p:nvSpPr>
          <p:cNvPr id="3" name="Content Placeholder 2">
            <a:extLst>
              <a:ext uri="{FF2B5EF4-FFF2-40B4-BE49-F238E27FC236}">
                <a16:creationId xmlns:a16="http://schemas.microsoft.com/office/drawing/2014/main" id="{5EAF165B-377E-416C-B2F3-05C00C9882C4}"/>
              </a:ext>
            </a:extLst>
          </p:cNvPr>
          <p:cNvSpPr>
            <a:spLocks noGrp="1"/>
          </p:cNvSpPr>
          <p:nvPr>
            <p:ph idx="1"/>
          </p:nvPr>
        </p:nvSpPr>
        <p:spPr/>
        <p:txBody>
          <a:bodyPr>
            <a:normAutofit lnSpcReduction="10000"/>
          </a:bodyPr>
          <a:lstStyle/>
          <a:p>
            <a:pPr marL="0" indent="0" algn="just">
              <a:lnSpc>
                <a:spcPct val="100000"/>
              </a:lnSpc>
              <a:spcBef>
                <a:spcPts val="0"/>
              </a:spcBef>
              <a:buNone/>
            </a:pPr>
            <a:r>
              <a:rPr lang="en-US" b="1" dirty="0">
                <a:latin typeface="Arial" panose="020B0604020202020204" pitchFamily="34" charset="0"/>
              </a:rPr>
              <a:t>Trespass. </a:t>
            </a:r>
            <a:r>
              <a:rPr lang="en-US" dirty="0">
                <a:latin typeface="Arial" panose="020B0604020202020204" pitchFamily="34" charset="0"/>
              </a:rPr>
              <a:t>The dominant owner may bring a trespass claim against the servient owner for obstructing the use of the easement.  </a:t>
            </a:r>
            <a:r>
              <a:rPr lang="en-US" sz="2600" i="1" u="sng" dirty="0">
                <a:solidFill>
                  <a:srgbClr val="0563C1"/>
                </a:solidFill>
                <a:latin typeface="Arial" panose="020B0604020202020204" pitchFamily="34" charset="0"/>
              </a:rPr>
              <a:t>Ro</a:t>
            </a:r>
            <a:r>
              <a:rPr lang="en-US" sz="2600" i="1" u="sng" dirty="0">
                <a:solidFill>
                  <a:srgbClr val="0563C1"/>
                </a:solidFill>
                <a:effectLst/>
                <a:latin typeface="Arial" panose="020B0604020202020204" pitchFamily="34" charset="0"/>
                <a:hlinkClick r:id="rId2">
                  <a:extLst>
                    <a:ext uri="{A12FA001-AC4F-418D-AE19-62706E023703}">
                      <ahyp:hlinkClr xmlns:ahyp="http://schemas.microsoft.com/office/drawing/2018/hyperlinkcolor" val="tx"/>
                    </a:ext>
                  </a:extLst>
                </a:hlinkClick>
              </a:rPr>
              <a:t>aring Fork Club, L.P. v. St. Jude's Co.</a:t>
            </a:r>
            <a:r>
              <a:rPr lang="en-US" sz="2600" i="0" u="sng" dirty="0">
                <a:solidFill>
                  <a:srgbClr val="145DA4"/>
                </a:solidFill>
                <a:effectLst/>
                <a:latin typeface="Arial" panose="020B0604020202020204" pitchFamily="34" charset="0"/>
              </a:rPr>
              <a:t>, 36 P.3d 1229 (Colo. 2001).</a:t>
            </a:r>
            <a:r>
              <a:rPr lang="en-US" sz="2600" i="0" dirty="0">
                <a:solidFill>
                  <a:srgbClr val="145DA4"/>
                </a:solidFill>
                <a:effectLst/>
                <a:latin typeface="Arial" panose="020B0604020202020204" pitchFamily="34" charset="0"/>
              </a:rPr>
              <a:t>  </a:t>
            </a:r>
            <a:r>
              <a:rPr lang="en-US" sz="2600" dirty="0">
                <a:latin typeface="Arial" panose="020B0604020202020204" pitchFamily="34" charset="0"/>
              </a:rPr>
              <a:t>Damages for Interference with Easement may be appropriate. </a:t>
            </a:r>
            <a:r>
              <a:rPr lang="en-US" sz="2600" b="1" dirty="0">
                <a:latin typeface="Arial" panose="020B0604020202020204" pitchFamily="34" charset="0"/>
              </a:rPr>
              <a:t> </a:t>
            </a:r>
            <a:r>
              <a:rPr lang="en-US" sz="2600" i="1" dirty="0">
                <a:solidFill>
                  <a:schemeClr val="accent1"/>
                </a:solidFill>
                <a:effectLst/>
                <a:latin typeface="Arial" panose="020B0604020202020204" pitchFamily="34" charset="0"/>
              </a:rPr>
              <a:t>Proper v. Greager</a:t>
            </a:r>
            <a:r>
              <a:rPr lang="en-US" sz="2600" i="0" dirty="0">
                <a:solidFill>
                  <a:schemeClr val="accent1"/>
                </a:solidFill>
                <a:effectLst/>
                <a:latin typeface="Arial" panose="020B0604020202020204" pitchFamily="34" charset="0"/>
              </a:rPr>
              <a:t>, 827 P.2d 59 </a:t>
            </a:r>
            <a:r>
              <a:rPr lang="en-US" sz="2600" dirty="0">
                <a:solidFill>
                  <a:schemeClr val="accent1"/>
                </a:solidFill>
                <a:latin typeface="Arial" panose="020B0604020202020204" pitchFamily="34" charset="0"/>
              </a:rPr>
              <a:t>(Colo. App. 1992).</a:t>
            </a:r>
          </a:p>
          <a:p>
            <a:pPr marL="0" indent="0" algn="just">
              <a:lnSpc>
                <a:spcPct val="100000"/>
              </a:lnSpc>
              <a:spcBef>
                <a:spcPts val="0"/>
              </a:spcBef>
              <a:buNone/>
            </a:pPr>
            <a:endParaRPr lang="en-US" sz="2600" dirty="0">
              <a:solidFill>
                <a:schemeClr val="accent1"/>
              </a:solidFill>
              <a:latin typeface="Arial" panose="020B0604020202020204" pitchFamily="34" charset="0"/>
            </a:endParaRPr>
          </a:p>
          <a:p>
            <a:pPr marL="0" indent="0" algn="just">
              <a:lnSpc>
                <a:spcPct val="100000"/>
              </a:lnSpc>
              <a:spcBef>
                <a:spcPts val="0"/>
              </a:spcBef>
              <a:buNone/>
            </a:pPr>
            <a:r>
              <a:rPr lang="en-US" sz="2600" b="1" dirty="0">
                <a:latin typeface="Arial" panose="020B0604020202020204" pitchFamily="34" charset="0"/>
              </a:rPr>
              <a:t>Breach of Contract </a:t>
            </a:r>
            <a:r>
              <a:rPr lang="en-US" sz="2600" dirty="0">
                <a:latin typeface="Arial" panose="020B0604020202020204" pitchFamily="34" charset="0"/>
              </a:rPr>
              <a:t>(if both parties signed)</a:t>
            </a:r>
          </a:p>
          <a:p>
            <a:pPr marL="0" indent="0" algn="just">
              <a:lnSpc>
                <a:spcPct val="100000"/>
              </a:lnSpc>
              <a:spcBef>
                <a:spcPts val="0"/>
              </a:spcBef>
              <a:buNone/>
            </a:pPr>
            <a:endParaRPr lang="en-US" dirty="0">
              <a:latin typeface="Arial" panose="020B0604020202020204" pitchFamily="34" charset="0"/>
              <a:cs typeface="Arial" panose="020B0604020202020204" pitchFamily="34" charset="0"/>
            </a:endParaRPr>
          </a:p>
          <a:p>
            <a:pPr marL="0" indent="0" algn="just">
              <a:lnSpc>
                <a:spcPct val="100000"/>
              </a:lnSpc>
              <a:spcBef>
                <a:spcPts val="0"/>
              </a:spcBef>
              <a:buNone/>
            </a:pPr>
            <a:r>
              <a:rPr lang="en-US" b="1" dirty="0">
                <a:latin typeface="Arial" panose="020B0604020202020204" pitchFamily="34" charset="0"/>
                <a:cs typeface="Arial" panose="020B0604020202020204" pitchFamily="34" charset="0"/>
              </a:rPr>
              <a:t>Injunctive Relief</a:t>
            </a:r>
            <a:r>
              <a:rPr lang="en-US" dirty="0">
                <a:latin typeface="Arial" panose="020B0604020202020204" pitchFamily="34" charset="0"/>
                <a:cs typeface="Arial" panose="020B0604020202020204" pitchFamily="34" charset="0"/>
              </a:rPr>
              <a:t>. See, C.R.C.P. 65.</a:t>
            </a:r>
          </a:p>
          <a:p>
            <a:pPr marL="0" indent="0" algn="just">
              <a:lnSpc>
                <a:spcPct val="100000"/>
              </a:lnSpc>
              <a:spcBef>
                <a:spcPts val="0"/>
              </a:spcBef>
              <a:buNone/>
            </a:pPr>
            <a:endParaRPr lang="en-US" dirty="0">
              <a:latin typeface="Arial" panose="020B0604020202020204" pitchFamily="34" charset="0"/>
              <a:cs typeface="Arial" panose="020B0604020202020204" pitchFamily="34" charset="0"/>
            </a:endParaRPr>
          </a:p>
          <a:p>
            <a:pPr marL="0" indent="0" algn="just">
              <a:lnSpc>
                <a:spcPct val="100000"/>
              </a:lnSpc>
              <a:spcBef>
                <a:spcPts val="0"/>
              </a:spcBef>
              <a:buNone/>
            </a:pPr>
            <a:r>
              <a:rPr lang="en-US" b="1" dirty="0">
                <a:latin typeface="Arial" panose="020B0604020202020204" pitchFamily="34" charset="0"/>
                <a:cs typeface="Arial" panose="020B0604020202020204" pitchFamily="34" charset="0"/>
              </a:rPr>
              <a:t>Declaratory Relief</a:t>
            </a:r>
            <a:r>
              <a:rPr lang="en-US" dirty="0">
                <a:latin typeface="Arial" panose="020B0604020202020204" pitchFamily="34" charset="0"/>
                <a:cs typeface="Arial" panose="020B0604020202020204" pitchFamily="34" charset="0"/>
              </a:rPr>
              <a:t>.  See, C.R.C.P. 67</a:t>
            </a:r>
          </a:p>
        </p:txBody>
      </p:sp>
      <p:sp>
        <p:nvSpPr>
          <p:cNvPr id="4" name="Footer Placeholder 3">
            <a:extLst>
              <a:ext uri="{FF2B5EF4-FFF2-40B4-BE49-F238E27FC236}">
                <a16:creationId xmlns:a16="http://schemas.microsoft.com/office/drawing/2014/main" id="{5F8060C6-225C-45E7-8FFE-7428031E6EB7}"/>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323038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2EC6-1D69-4883-9935-D707FAFC6FC5}"/>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Easement v. License</a:t>
            </a:r>
          </a:p>
        </p:txBody>
      </p:sp>
      <p:sp>
        <p:nvSpPr>
          <p:cNvPr id="3" name="Content Placeholder 2">
            <a:extLst>
              <a:ext uri="{FF2B5EF4-FFF2-40B4-BE49-F238E27FC236}">
                <a16:creationId xmlns:a16="http://schemas.microsoft.com/office/drawing/2014/main" id="{F6F3C835-1A5A-4A70-9282-186BBD7FEC49}"/>
              </a:ext>
            </a:extLst>
          </p:cNvPr>
          <p:cNvSpPr>
            <a:spLocks noGrp="1"/>
          </p:cNvSpPr>
          <p:nvPr>
            <p:ph idx="1"/>
          </p:nvPr>
        </p:nvSpPr>
        <p:spPr/>
        <p:txBody>
          <a:bodyPr>
            <a:normAutofit/>
          </a:bodyPr>
          <a:lstStyle/>
          <a:p>
            <a:pPr marL="0" indent="0" algn="just">
              <a:lnSpc>
                <a:spcPct val="100000"/>
              </a:lnSpc>
              <a:spcBef>
                <a:spcPts val="0"/>
              </a:spcBef>
              <a:buNone/>
            </a:pPr>
            <a:r>
              <a:rPr lang="en-US" sz="2400" dirty="0">
                <a:latin typeface="Arial" panose="020B0604020202020204" pitchFamily="34" charset="0"/>
                <a:cs typeface="Arial" panose="020B0604020202020204" pitchFamily="34" charset="0"/>
              </a:rPr>
              <a:t>A license is sufficient to establish access under a title policy. </a:t>
            </a:r>
            <a:r>
              <a:rPr lang="en-US" sz="2400" i="1" dirty="0">
                <a:solidFill>
                  <a:schemeClr val="accent1"/>
                </a:solidFill>
                <a:latin typeface="Arial" panose="020B0604020202020204" pitchFamily="34" charset="0"/>
                <a:cs typeface="Arial" panose="020B0604020202020204" pitchFamily="34" charset="0"/>
              </a:rPr>
              <a:t>Fid. Nat'l Title Ins. Co. v. Woody Creek Ventures, LLC</a:t>
            </a:r>
            <a:r>
              <a:rPr lang="en-US" sz="2400" dirty="0">
                <a:latin typeface="Arial" panose="020B0604020202020204" pitchFamily="34" charset="0"/>
                <a:cs typeface="Arial" panose="020B0604020202020204" pitchFamily="34" charset="0"/>
              </a:rPr>
              <a:t>, 830 F.3d 1209 (10</a:t>
            </a:r>
            <a:r>
              <a:rPr lang="en-US" sz="2400" baseline="30000" dirty="0">
                <a:latin typeface="Arial" panose="020B0604020202020204" pitchFamily="34" charset="0"/>
                <a:cs typeface="Arial" panose="020B0604020202020204" pitchFamily="34" charset="0"/>
              </a:rPr>
              <a:t>th</a:t>
            </a:r>
            <a:r>
              <a:rPr lang="en-US" sz="2400" dirty="0">
                <a:latin typeface="Arial" panose="020B0604020202020204" pitchFamily="34" charset="0"/>
                <a:cs typeface="Arial" panose="020B0604020202020204" pitchFamily="34" charset="0"/>
              </a:rPr>
              <a:t> Cir. 2016).  The court held that a 30 year revocable right of way was sufficient to constitute “access” under a title policy, so the owner’s claim against the title company based on an alleged lack of access as dismissed.  The court noted a claim might arise if the owner ever lost that access, but that was “a question for another day.”</a:t>
            </a:r>
          </a:p>
          <a:p>
            <a:pPr marL="0" indent="0" algn="just">
              <a:lnSpc>
                <a:spcPct val="100000"/>
              </a:lnSpc>
              <a:spcBef>
                <a:spcPts val="0"/>
              </a:spcBef>
              <a:buNone/>
            </a:pPr>
            <a:endParaRPr lang="en-US" sz="2400" dirty="0">
              <a:latin typeface="Arial" panose="020B0604020202020204" pitchFamily="34" charset="0"/>
              <a:cs typeface="Arial" panose="020B0604020202020204" pitchFamily="34" charset="0"/>
            </a:endParaRPr>
          </a:p>
          <a:p>
            <a:pPr marL="0" indent="0" algn="just">
              <a:lnSpc>
                <a:spcPct val="100000"/>
              </a:lnSpc>
              <a:spcBef>
                <a:spcPts val="0"/>
              </a:spcBef>
              <a:buNone/>
            </a:pPr>
            <a:r>
              <a:rPr lang="en-US" sz="2400" dirty="0">
                <a:latin typeface="Arial" panose="020B0604020202020204" pitchFamily="34" charset="0"/>
                <a:cs typeface="Arial" panose="020B0604020202020204" pitchFamily="34" charset="0"/>
              </a:rPr>
              <a:t>But will a license be sufficient access for a county to issue a building permit?  Counties generally require “legal access” 24/7/365.  A revocable license may not satisfy this requirement.</a:t>
            </a:r>
          </a:p>
          <a:p>
            <a:pPr marL="0" indent="0">
              <a:buNone/>
            </a:pPr>
            <a:endParaRPr lang="en-US" sz="3600" i="1"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AB420058-D1F6-4A1B-85C3-A77CCCE94B19}"/>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91072086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1A12-ABF3-4469-856C-C96AF54DF44C}"/>
              </a:ext>
            </a:extLst>
          </p:cNvPr>
          <p:cNvSpPr>
            <a:spLocks noGrp="1"/>
          </p:cNvSpPr>
          <p:nvPr>
            <p:ph type="title"/>
          </p:nvPr>
        </p:nvSpPr>
        <p:spPr/>
        <p:txBody>
          <a:bodyPr>
            <a:normAutofit/>
          </a:bodyPr>
          <a:lstStyle/>
          <a:p>
            <a:pPr algn="ct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EAF165B-377E-416C-B2F3-05C00C9882C4}"/>
              </a:ext>
            </a:extLst>
          </p:cNvPr>
          <p:cNvSpPr>
            <a:spLocks noGrp="1"/>
          </p:cNvSpPr>
          <p:nvPr>
            <p:ph idx="1"/>
          </p:nvPr>
        </p:nvSpPr>
        <p:spPr/>
        <p:txBody>
          <a:bodyPr>
            <a:normAutofit lnSpcReduction="10000"/>
          </a:bodyPr>
          <a:lstStyle/>
          <a:p>
            <a:pPr marL="0" indent="0" algn="ctr">
              <a:lnSpc>
                <a:spcPct val="100000"/>
              </a:lnSpc>
              <a:spcBef>
                <a:spcPts val="0"/>
              </a:spcBef>
              <a:buNone/>
            </a:pPr>
            <a:r>
              <a:rPr lang="en-US" sz="5400" b="1" dirty="0">
                <a:latin typeface="Arial" panose="020B0604020202020204" pitchFamily="34" charset="0"/>
                <a:cs typeface="Arial" panose="020B0604020202020204" pitchFamily="34" charset="0"/>
              </a:rPr>
              <a:t>Termination of Easements</a:t>
            </a:r>
          </a:p>
          <a:p>
            <a:pPr marL="0" indent="0" algn="ctr">
              <a:lnSpc>
                <a:spcPct val="100000"/>
              </a:lnSpc>
              <a:spcBef>
                <a:spcPts val="0"/>
              </a:spcBef>
              <a:buNone/>
            </a:pPr>
            <a:endParaRPr lang="en-US" sz="1400" b="1" dirty="0">
              <a:latin typeface="Arial" panose="020B0604020202020204" pitchFamily="34" charset="0"/>
              <a:cs typeface="Arial" panose="020B0604020202020204" pitchFamily="34" charset="0"/>
            </a:endParaRPr>
          </a:p>
          <a:p>
            <a:pPr>
              <a:lnSpc>
                <a:spcPct val="100000"/>
              </a:lnSpc>
              <a:spcBef>
                <a:spcPts val="0"/>
              </a:spcBef>
            </a:pPr>
            <a:r>
              <a:rPr lang="en-US" sz="3600" dirty="0">
                <a:latin typeface="Arial" panose="020B0604020202020204" pitchFamily="34" charset="0"/>
                <a:cs typeface="Arial" panose="020B0604020202020204" pitchFamily="34" charset="0"/>
              </a:rPr>
              <a:t>Termination by agreement</a:t>
            </a:r>
          </a:p>
          <a:p>
            <a:pPr>
              <a:lnSpc>
                <a:spcPct val="100000"/>
              </a:lnSpc>
              <a:spcBef>
                <a:spcPts val="0"/>
              </a:spcBef>
            </a:pPr>
            <a:r>
              <a:rPr lang="en-US" sz="3600" dirty="0">
                <a:latin typeface="Arial" panose="020B0604020202020204" pitchFamily="34" charset="0"/>
                <a:cs typeface="Arial" panose="020B0604020202020204" pitchFamily="34" charset="0"/>
              </a:rPr>
              <a:t>Termination by abandonment</a:t>
            </a:r>
          </a:p>
          <a:p>
            <a:pPr>
              <a:lnSpc>
                <a:spcPct val="100000"/>
              </a:lnSpc>
              <a:spcBef>
                <a:spcPts val="0"/>
              </a:spcBef>
            </a:pPr>
            <a:r>
              <a:rPr lang="en-US" sz="3600" dirty="0">
                <a:latin typeface="Arial" panose="020B0604020202020204" pitchFamily="34" charset="0"/>
                <a:cs typeface="Arial" panose="020B0604020202020204" pitchFamily="34" charset="0"/>
              </a:rPr>
              <a:t>Termination by merger</a:t>
            </a:r>
          </a:p>
          <a:p>
            <a:pPr>
              <a:lnSpc>
                <a:spcPct val="100000"/>
              </a:lnSpc>
              <a:spcBef>
                <a:spcPts val="0"/>
              </a:spcBef>
            </a:pPr>
            <a:r>
              <a:rPr lang="en-US" sz="3600" dirty="0">
                <a:latin typeface="Arial" panose="020B0604020202020204" pitchFamily="34" charset="0"/>
                <a:cs typeface="Arial" panose="020B0604020202020204" pitchFamily="34" charset="0"/>
              </a:rPr>
              <a:t>Termination for lack of necessity</a:t>
            </a:r>
          </a:p>
          <a:p>
            <a:pPr>
              <a:lnSpc>
                <a:spcPct val="100000"/>
              </a:lnSpc>
              <a:spcBef>
                <a:spcPts val="0"/>
              </a:spcBef>
            </a:pPr>
            <a:r>
              <a:rPr lang="en-US" sz="3600" dirty="0">
                <a:latin typeface="Arial" panose="020B0604020202020204" pitchFamily="34" charset="0"/>
                <a:cs typeface="Arial" panose="020B0604020202020204" pitchFamily="34" charset="0"/>
              </a:rPr>
              <a:t>Adverse possession of easement</a:t>
            </a:r>
          </a:p>
          <a:p>
            <a:pPr>
              <a:lnSpc>
                <a:spcPct val="100000"/>
              </a:lnSpc>
              <a:spcBef>
                <a:spcPts val="0"/>
              </a:spcBef>
            </a:pPr>
            <a:r>
              <a:rPr lang="en-US" sz="3600" dirty="0">
                <a:latin typeface="Arial" panose="020B0604020202020204" pitchFamily="34" charset="0"/>
                <a:cs typeface="Arial" panose="020B0604020202020204" pitchFamily="34" charset="0"/>
              </a:rPr>
              <a:t>Termination by estoppel</a:t>
            </a:r>
          </a:p>
        </p:txBody>
      </p:sp>
      <p:sp>
        <p:nvSpPr>
          <p:cNvPr id="4" name="Footer Placeholder 3">
            <a:extLst>
              <a:ext uri="{FF2B5EF4-FFF2-40B4-BE49-F238E27FC236}">
                <a16:creationId xmlns:a16="http://schemas.microsoft.com/office/drawing/2014/main" id="{5F8060C6-225C-45E7-8FFE-7428031E6EB7}"/>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37143235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1A12-ABF3-4469-856C-C96AF54DF44C}"/>
              </a:ext>
            </a:extLst>
          </p:cNvPr>
          <p:cNvSpPr>
            <a:spLocks noGrp="1"/>
          </p:cNvSpPr>
          <p:nvPr>
            <p:ph type="title"/>
          </p:nvPr>
        </p:nvSpPr>
        <p:spPr/>
        <p:txBody>
          <a:bodyPr>
            <a:normAutofit/>
          </a:bodyPr>
          <a:lstStyle/>
          <a:p>
            <a:pPr algn="ctr"/>
            <a:r>
              <a:rPr lang="en-US" b="1" dirty="0">
                <a:latin typeface="Arial" panose="020B0604020202020204" pitchFamily="34" charset="0"/>
                <a:cs typeface="Arial" panose="020B0604020202020204" pitchFamily="34" charset="0"/>
              </a:rPr>
              <a:t>Termination by Agreement</a:t>
            </a:r>
          </a:p>
        </p:txBody>
      </p:sp>
      <p:sp>
        <p:nvSpPr>
          <p:cNvPr id="3" name="Content Placeholder 2">
            <a:extLst>
              <a:ext uri="{FF2B5EF4-FFF2-40B4-BE49-F238E27FC236}">
                <a16:creationId xmlns:a16="http://schemas.microsoft.com/office/drawing/2014/main" id="{5EAF165B-377E-416C-B2F3-05C00C9882C4}"/>
              </a:ext>
            </a:extLst>
          </p:cNvPr>
          <p:cNvSpPr>
            <a:spLocks noGrp="1"/>
          </p:cNvSpPr>
          <p:nvPr>
            <p:ph idx="1"/>
          </p:nvPr>
        </p:nvSpPr>
        <p:spPr>
          <a:xfrm>
            <a:off x="838200" y="1915886"/>
            <a:ext cx="10515600" cy="4351338"/>
          </a:xfrm>
        </p:spPr>
        <p:txBody>
          <a:bodyPr>
            <a:normAutofit/>
          </a:bodyPr>
          <a:lstStyle/>
          <a:p>
            <a:pPr marL="0" indent="0" algn="just">
              <a:buNone/>
            </a:pPr>
            <a:r>
              <a:rPr lang="en-US" b="0" i="0" dirty="0">
                <a:solidFill>
                  <a:srgbClr val="252525"/>
                </a:solidFill>
                <a:effectLst/>
                <a:latin typeface="Arial" panose="020B0604020202020204" pitchFamily="34" charset="0"/>
                <a:cs typeface="Arial" panose="020B0604020202020204" pitchFamily="34" charset="0"/>
              </a:rPr>
              <a:t>§ 38-10-108, C.R.S.</a:t>
            </a:r>
          </a:p>
          <a:p>
            <a:pPr marL="0" indent="0" algn="ctr">
              <a:buNone/>
            </a:pPr>
            <a:endParaRPr lang="en-US" b="0" i="0" dirty="0">
              <a:solidFill>
                <a:srgbClr val="212121"/>
              </a:solidFill>
              <a:effectLst/>
              <a:latin typeface="georgia" panose="02040502050405020303" pitchFamily="18" charset="0"/>
            </a:endParaRPr>
          </a:p>
          <a:p>
            <a:pPr marL="0" indent="0" algn="just">
              <a:buNone/>
            </a:pPr>
            <a:r>
              <a:rPr lang="en-US" b="0" i="0" dirty="0">
                <a:solidFill>
                  <a:schemeClr val="accent1"/>
                </a:solidFill>
                <a:effectLst/>
                <a:latin typeface="Arial" panose="020B0604020202020204" pitchFamily="34" charset="0"/>
              </a:rPr>
              <a:t>Every contract for the leasing for a longer period than one year or for the sale of any lands or any interest in lands is void unless the contract or some note or memorandum thereof expressing the consideration is in writing and subscribed by the party by whom the lease or sale is to be made.</a:t>
            </a:r>
          </a:p>
          <a:p>
            <a:pPr marL="0" indent="0" algn="just">
              <a:lnSpc>
                <a:spcPct val="100000"/>
              </a:lnSpc>
              <a:spcBef>
                <a:spcPts val="0"/>
              </a:spcBef>
              <a:buNone/>
            </a:pPr>
            <a:endParaRPr lang="en-US"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F8060C6-225C-45E7-8FFE-7428031E6EB7}"/>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4598404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1A12-ABF3-4469-856C-C96AF54DF44C}"/>
              </a:ext>
            </a:extLst>
          </p:cNvPr>
          <p:cNvSpPr>
            <a:spLocks noGrp="1"/>
          </p:cNvSpPr>
          <p:nvPr>
            <p:ph type="title"/>
          </p:nvPr>
        </p:nvSpPr>
        <p:spPr/>
        <p:txBody>
          <a:bodyPr>
            <a:normAutofit/>
          </a:bodyPr>
          <a:lstStyle/>
          <a:p>
            <a:pPr algn="ctr"/>
            <a:r>
              <a:rPr lang="en-US" b="1" dirty="0">
                <a:latin typeface="Arial" panose="020B0604020202020204" pitchFamily="34" charset="0"/>
                <a:cs typeface="Arial" panose="020B0604020202020204" pitchFamily="34" charset="0"/>
              </a:rPr>
              <a:t>Abandonment of an Easement</a:t>
            </a:r>
          </a:p>
        </p:txBody>
      </p:sp>
      <p:sp>
        <p:nvSpPr>
          <p:cNvPr id="3" name="Content Placeholder 2">
            <a:extLst>
              <a:ext uri="{FF2B5EF4-FFF2-40B4-BE49-F238E27FC236}">
                <a16:creationId xmlns:a16="http://schemas.microsoft.com/office/drawing/2014/main" id="{5EAF165B-377E-416C-B2F3-05C00C9882C4}"/>
              </a:ext>
            </a:extLst>
          </p:cNvPr>
          <p:cNvSpPr>
            <a:spLocks noGrp="1"/>
          </p:cNvSpPr>
          <p:nvPr>
            <p:ph idx="1"/>
          </p:nvPr>
        </p:nvSpPr>
        <p:spPr>
          <a:xfrm>
            <a:off x="838200" y="1841954"/>
            <a:ext cx="10515600" cy="4351338"/>
          </a:xfrm>
        </p:spPr>
        <p:txBody>
          <a:bodyPr>
            <a:normAutofit fontScale="77500" lnSpcReduction="20000"/>
          </a:bodyPr>
          <a:lstStyle/>
          <a:p>
            <a:pPr marL="0" indent="0" algn="just">
              <a:lnSpc>
                <a:spcPct val="120000"/>
              </a:lnSpc>
              <a:spcBef>
                <a:spcPts val="0"/>
              </a:spcBef>
              <a:buNone/>
            </a:pPr>
            <a:r>
              <a:rPr lang="en-US" dirty="0">
                <a:solidFill>
                  <a:srgbClr val="212121"/>
                </a:solidFill>
                <a:latin typeface="Arial" panose="020B0604020202020204" pitchFamily="34" charset="0"/>
              </a:rPr>
              <a:t>T</a:t>
            </a:r>
            <a:r>
              <a:rPr lang="en-US" i="0" dirty="0">
                <a:solidFill>
                  <a:srgbClr val="212121"/>
                </a:solidFill>
                <a:effectLst/>
                <a:latin typeface="Arial" panose="020B0604020202020204" pitchFamily="34" charset="0"/>
              </a:rPr>
              <a:t>o establish common law </a:t>
            </a:r>
            <a:r>
              <a:rPr lang="en-US" i="0" dirty="0">
                <a:solidFill>
                  <a:srgbClr val="252525"/>
                </a:solidFill>
                <a:effectLst/>
                <a:latin typeface="Arial" panose="020B0604020202020204" pitchFamily="34" charset="0"/>
              </a:rPr>
              <a:t>abandonment</a:t>
            </a:r>
            <a:r>
              <a:rPr lang="en-US" i="0" dirty="0">
                <a:solidFill>
                  <a:srgbClr val="212121"/>
                </a:solidFill>
                <a:effectLst/>
                <a:latin typeface="Arial" panose="020B0604020202020204" pitchFamily="34" charset="0"/>
              </a:rPr>
              <a:t> of an </a:t>
            </a:r>
            <a:r>
              <a:rPr lang="en-US" i="0" dirty="0">
                <a:solidFill>
                  <a:srgbClr val="252525"/>
                </a:solidFill>
                <a:effectLst/>
                <a:latin typeface="Arial" panose="020B0604020202020204" pitchFamily="34" charset="0"/>
              </a:rPr>
              <a:t>easement</a:t>
            </a:r>
            <a:r>
              <a:rPr lang="en-US" i="0" dirty="0">
                <a:solidFill>
                  <a:srgbClr val="212121"/>
                </a:solidFill>
                <a:effectLst/>
                <a:latin typeface="Arial" panose="020B0604020202020204" pitchFamily="34" charset="0"/>
              </a:rPr>
              <a:t>, a party must present clear, unequivocal, and decisive evidence of affirmative acts demonstrating the </a:t>
            </a:r>
            <a:r>
              <a:rPr lang="en-US" i="0" dirty="0">
                <a:solidFill>
                  <a:srgbClr val="252525"/>
                </a:solidFill>
                <a:effectLst/>
                <a:latin typeface="Arial" panose="020B0604020202020204" pitchFamily="34" charset="0"/>
              </a:rPr>
              <a:t>easement</a:t>
            </a:r>
            <a:r>
              <a:rPr lang="en-US" i="0" dirty="0">
                <a:solidFill>
                  <a:srgbClr val="212121"/>
                </a:solidFill>
                <a:effectLst/>
                <a:latin typeface="Arial" panose="020B0604020202020204" pitchFamily="34" charset="0"/>
              </a:rPr>
              <a:t> owner's intent to abandon the easement. </a:t>
            </a:r>
            <a:r>
              <a:rPr lang="en-US" i="1" u="none" strike="noStrike" dirty="0">
                <a:solidFill>
                  <a:srgbClr val="145DA4"/>
                </a:solidFill>
                <a:effectLst/>
                <a:latin typeface="Arial" panose="020B0604020202020204" pitchFamily="34" charset="0"/>
                <a:hlinkClick r:id="rId2"/>
              </a:rPr>
              <a:t>Westpac Aspen Invs., LLC v. Residences at Little Nell Dev., LLC,</a:t>
            </a:r>
            <a:r>
              <a:rPr lang="en-US" i="0" u="none" strike="noStrike" dirty="0">
                <a:solidFill>
                  <a:srgbClr val="145DA4"/>
                </a:solidFill>
                <a:effectLst/>
                <a:latin typeface="Arial" panose="020B0604020202020204" pitchFamily="34" charset="0"/>
                <a:hlinkClick r:id="rId2"/>
              </a:rPr>
              <a:t> 284 P.3d 131, 137 (Colo.App.2011)</a:t>
            </a:r>
            <a:r>
              <a:rPr lang="en-US" i="0" dirty="0">
                <a:solidFill>
                  <a:srgbClr val="212121"/>
                </a:solidFill>
                <a:effectLst/>
                <a:latin typeface="Arial" panose="020B0604020202020204" pitchFamily="34" charset="0"/>
              </a:rPr>
              <a:t>.  The same standard has been applied in cases alleging abandonment of a prescriptive easement. </a:t>
            </a:r>
            <a:r>
              <a:rPr lang="en-US" i="0" dirty="0">
                <a:solidFill>
                  <a:schemeClr val="accent1"/>
                </a:solidFill>
                <a:effectLst/>
                <a:latin typeface="Arial" panose="020B0604020202020204" pitchFamily="34" charset="0"/>
              </a:rPr>
              <a:t>Clinger v. Hartshorn, 89 P.3d 462 (Colo. App. 2003).</a:t>
            </a:r>
          </a:p>
          <a:p>
            <a:pPr marL="0" indent="0">
              <a:lnSpc>
                <a:spcPct val="120000"/>
              </a:lnSpc>
              <a:spcBef>
                <a:spcPts val="0"/>
              </a:spcBef>
              <a:buNone/>
            </a:pPr>
            <a:endParaRPr lang="en-US" dirty="0">
              <a:solidFill>
                <a:srgbClr val="212121"/>
              </a:solidFill>
              <a:latin typeface="Arial" panose="020B0604020202020204" pitchFamily="34" charset="0"/>
            </a:endParaRPr>
          </a:p>
          <a:p>
            <a:pPr marL="0" indent="0" algn="just">
              <a:lnSpc>
                <a:spcPct val="120000"/>
              </a:lnSpc>
              <a:spcBef>
                <a:spcPts val="0"/>
              </a:spcBef>
              <a:buNone/>
            </a:pPr>
            <a:r>
              <a:rPr lang="en-US" i="0" dirty="0">
                <a:solidFill>
                  <a:srgbClr val="212121"/>
                </a:solidFill>
                <a:effectLst/>
                <a:latin typeface="Arial" panose="020B0604020202020204" pitchFamily="34" charset="0"/>
              </a:rPr>
              <a:t>Mere nonuse of an </a:t>
            </a:r>
            <a:r>
              <a:rPr lang="en-US" i="0" dirty="0">
                <a:solidFill>
                  <a:srgbClr val="252525"/>
                </a:solidFill>
                <a:effectLst/>
                <a:latin typeface="Arial" panose="020B0604020202020204" pitchFamily="34" charset="0"/>
              </a:rPr>
              <a:t>easement</a:t>
            </a:r>
            <a:r>
              <a:rPr lang="en-US" i="0" dirty="0">
                <a:solidFill>
                  <a:srgbClr val="212121"/>
                </a:solidFill>
                <a:effectLst/>
                <a:latin typeface="Arial" panose="020B0604020202020204" pitchFamily="34" charset="0"/>
              </a:rPr>
              <a:t> acquired by grant, however long continued, does not constitute an </a:t>
            </a:r>
            <a:r>
              <a:rPr lang="en-US" i="0" dirty="0">
                <a:solidFill>
                  <a:srgbClr val="252525"/>
                </a:solidFill>
                <a:effectLst/>
                <a:latin typeface="Arial" panose="020B0604020202020204" pitchFamily="34" charset="0"/>
              </a:rPr>
              <a:t>abandonment</a:t>
            </a:r>
            <a:r>
              <a:rPr lang="en-US" i="0" dirty="0">
                <a:solidFill>
                  <a:srgbClr val="212121"/>
                </a:solidFill>
                <a:effectLst/>
                <a:latin typeface="Arial" panose="020B0604020202020204" pitchFamily="34" charset="0"/>
              </a:rPr>
              <a:t>. </a:t>
            </a:r>
            <a:r>
              <a:rPr lang="en-US" i="1" u="none" strike="noStrike" dirty="0">
                <a:solidFill>
                  <a:srgbClr val="145DA4"/>
                </a:solidFill>
                <a:effectLst/>
                <a:latin typeface="Arial" panose="020B0604020202020204" pitchFamily="34" charset="0"/>
                <a:hlinkClick r:id="rId3"/>
              </a:rPr>
              <a:t>Westland Nursing Home, Inc. v. Benson,</a:t>
            </a:r>
            <a:r>
              <a:rPr lang="en-US" i="0" u="none" strike="noStrike" dirty="0">
                <a:solidFill>
                  <a:srgbClr val="145DA4"/>
                </a:solidFill>
                <a:effectLst/>
                <a:latin typeface="Arial" panose="020B0604020202020204" pitchFamily="34" charset="0"/>
                <a:hlinkClick r:id="rId3"/>
              </a:rPr>
              <a:t> 517 P.2d 862, 866 (1974)</a:t>
            </a:r>
            <a:r>
              <a:rPr lang="en-US" i="0" dirty="0">
                <a:solidFill>
                  <a:srgbClr val="212121"/>
                </a:solidFill>
                <a:effectLst/>
                <a:latin typeface="Arial" panose="020B0604020202020204" pitchFamily="34" charset="0"/>
              </a:rPr>
              <a:t>.  Even if the easement was never used, mere nonuse is not abandonment.  </a:t>
            </a:r>
            <a:r>
              <a:rPr lang="en-US" i="1" dirty="0">
                <a:solidFill>
                  <a:schemeClr val="accent1"/>
                </a:solidFill>
                <a:effectLst/>
                <a:latin typeface="Arial" panose="020B0604020202020204" pitchFamily="34" charset="0"/>
              </a:rPr>
              <a:t>Matoush v. Lovingood</a:t>
            </a:r>
            <a:r>
              <a:rPr lang="en-US" i="0" dirty="0">
                <a:solidFill>
                  <a:schemeClr val="accent1"/>
                </a:solidFill>
                <a:effectLst/>
                <a:latin typeface="Arial" panose="020B0604020202020204" pitchFamily="34" charset="0"/>
              </a:rPr>
              <a:t>, 177 P.3e 1262, 1271, (Colo. 2008).</a:t>
            </a:r>
          </a:p>
          <a:p>
            <a:pPr marL="0" indent="0" algn="just">
              <a:lnSpc>
                <a:spcPct val="100000"/>
              </a:lnSpc>
              <a:spcBef>
                <a:spcPts val="0"/>
              </a:spcBef>
              <a:buNone/>
            </a:pPr>
            <a:endParaRPr lang="en-US"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F8060C6-225C-45E7-8FFE-7428031E6EB7}"/>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1319357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1A12-ABF3-4469-856C-C96AF54DF44C}"/>
              </a:ext>
            </a:extLst>
          </p:cNvPr>
          <p:cNvSpPr>
            <a:spLocks noGrp="1"/>
          </p:cNvSpPr>
          <p:nvPr>
            <p:ph type="title"/>
          </p:nvPr>
        </p:nvSpPr>
        <p:spPr/>
        <p:txBody>
          <a:bodyPr>
            <a:normAutofit/>
          </a:bodyPr>
          <a:lstStyle/>
          <a:p>
            <a:pPr algn="ctr"/>
            <a:r>
              <a:rPr lang="en-US" b="1" dirty="0">
                <a:latin typeface="Arial" panose="020B0604020202020204" pitchFamily="34" charset="0"/>
                <a:cs typeface="Arial" panose="020B0604020202020204" pitchFamily="34" charset="0"/>
              </a:rPr>
              <a:t>Termination by Merger</a:t>
            </a:r>
          </a:p>
        </p:txBody>
      </p:sp>
      <p:sp>
        <p:nvSpPr>
          <p:cNvPr id="3" name="Content Placeholder 2">
            <a:extLst>
              <a:ext uri="{FF2B5EF4-FFF2-40B4-BE49-F238E27FC236}">
                <a16:creationId xmlns:a16="http://schemas.microsoft.com/office/drawing/2014/main" id="{5EAF165B-377E-416C-B2F3-05C00C9882C4}"/>
              </a:ext>
            </a:extLst>
          </p:cNvPr>
          <p:cNvSpPr>
            <a:spLocks noGrp="1"/>
          </p:cNvSpPr>
          <p:nvPr>
            <p:ph idx="1"/>
          </p:nvPr>
        </p:nvSpPr>
        <p:spPr>
          <a:xfrm>
            <a:off x="838200" y="1841954"/>
            <a:ext cx="10515600" cy="4351338"/>
          </a:xfrm>
        </p:spPr>
        <p:txBody>
          <a:bodyPr>
            <a:normAutofit/>
          </a:bodyPr>
          <a:lstStyle/>
          <a:p>
            <a:pPr marL="0" indent="0" algn="just">
              <a:lnSpc>
                <a:spcPct val="100000"/>
              </a:lnSpc>
              <a:spcBef>
                <a:spcPts val="0"/>
              </a:spcBef>
              <a:buNone/>
            </a:pPr>
            <a:r>
              <a:rPr lang="en-US" sz="2400" dirty="0">
                <a:latin typeface="Arial" panose="020B0604020202020204" pitchFamily="34" charset="0"/>
                <a:cs typeface="Arial" panose="020B0604020202020204" pitchFamily="34" charset="0"/>
              </a:rPr>
              <a:t>When the servient estate and dominant estate have a common owner, there is no need for the easement and it is terminated by merger.  </a:t>
            </a:r>
            <a:r>
              <a:rPr lang="en-US" sz="2400" i="1" dirty="0">
                <a:solidFill>
                  <a:schemeClr val="accent1"/>
                </a:solidFill>
                <a:latin typeface="Arial" panose="020B0604020202020204" pitchFamily="34" charset="0"/>
                <a:cs typeface="Arial" panose="020B0604020202020204" pitchFamily="34" charset="0"/>
              </a:rPr>
              <a:t>Westpac Aspen Invs., LLC v Residences at Little Nell Dev, LLC</a:t>
            </a:r>
            <a:r>
              <a:rPr lang="en-US" sz="2400" dirty="0">
                <a:solidFill>
                  <a:schemeClr val="accent1"/>
                </a:solidFill>
                <a:latin typeface="Arial" panose="020B0604020202020204" pitchFamily="34" charset="0"/>
                <a:cs typeface="Arial" panose="020B0604020202020204" pitchFamily="34" charset="0"/>
              </a:rPr>
              <a:t>, 284 P.3d 131 (Colo. App. 2011).</a:t>
            </a:r>
          </a:p>
          <a:p>
            <a:pPr marL="0" indent="0" algn="just">
              <a:lnSpc>
                <a:spcPct val="100000"/>
              </a:lnSpc>
              <a:spcBef>
                <a:spcPts val="0"/>
              </a:spcBef>
              <a:buNone/>
            </a:pPr>
            <a:endParaRPr lang="en-US" sz="2400" dirty="0">
              <a:solidFill>
                <a:schemeClr val="accent1"/>
              </a:solidFill>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F8060C6-225C-45E7-8FFE-7428031E6EB7}"/>
              </a:ext>
            </a:extLst>
          </p:cNvPr>
          <p:cNvSpPr>
            <a:spLocks noGrp="1"/>
          </p:cNvSpPr>
          <p:nvPr>
            <p:ph type="ftr" sz="quarter" idx="11"/>
          </p:nvPr>
        </p:nvSpPr>
        <p:spPr/>
        <p:txBody>
          <a:bodyPr/>
          <a:lstStyle/>
          <a:p>
            <a:r>
              <a:rPr lang="en-US" dirty="0"/>
              <a:t>Copyright 2020 Mark Cohen, J.D., LL.M.</a:t>
            </a:r>
          </a:p>
        </p:txBody>
      </p:sp>
      <p:pic>
        <p:nvPicPr>
          <p:cNvPr id="8" name="Picture 7">
            <a:extLst>
              <a:ext uri="{FF2B5EF4-FFF2-40B4-BE49-F238E27FC236}">
                <a16:creationId xmlns:a16="http://schemas.microsoft.com/office/drawing/2014/main" id="{04DE4ED3-4B71-4BD3-A506-BEE2DC0F1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4875" y="3165861"/>
            <a:ext cx="4247568" cy="3108960"/>
          </a:xfrm>
          <a:prstGeom prst="rect">
            <a:avLst/>
          </a:prstGeom>
        </p:spPr>
      </p:pic>
    </p:spTree>
    <p:extLst>
      <p:ext uri="{BB962C8B-B14F-4D97-AF65-F5344CB8AC3E}">
        <p14:creationId xmlns:p14="http://schemas.microsoft.com/office/powerpoint/2010/main" val="39630096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1A12-ABF3-4469-856C-C96AF54DF44C}"/>
              </a:ext>
            </a:extLst>
          </p:cNvPr>
          <p:cNvSpPr>
            <a:spLocks noGrp="1"/>
          </p:cNvSpPr>
          <p:nvPr>
            <p:ph type="title"/>
          </p:nvPr>
        </p:nvSpPr>
        <p:spPr/>
        <p:txBody>
          <a:bodyPr>
            <a:normAutofit/>
          </a:bodyPr>
          <a:lstStyle/>
          <a:p>
            <a:pPr algn="ctr"/>
            <a:r>
              <a:rPr lang="en-US" b="1" dirty="0">
                <a:latin typeface="Arial" panose="020B0604020202020204" pitchFamily="34" charset="0"/>
                <a:cs typeface="Arial" panose="020B0604020202020204" pitchFamily="34" charset="0"/>
              </a:rPr>
              <a:t>Termination by Merger</a:t>
            </a:r>
          </a:p>
        </p:txBody>
      </p:sp>
      <p:sp>
        <p:nvSpPr>
          <p:cNvPr id="3" name="Content Placeholder 2">
            <a:extLst>
              <a:ext uri="{FF2B5EF4-FFF2-40B4-BE49-F238E27FC236}">
                <a16:creationId xmlns:a16="http://schemas.microsoft.com/office/drawing/2014/main" id="{5EAF165B-377E-416C-B2F3-05C00C9882C4}"/>
              </a:ext>
            </a:extLst>
          </p:cNvPr>
          <p:cNvSpPr>
            <a:spLocks noGrp="1"/>
          </p:cNvSpPr>
          <p:nvPr>
            <p:ph idx="1"/>
          </p:nvPr>
        </p:nvSpPr>
        <p:spPr>
          <a:xfrm>
            <a:off x="838200" y="1841954"/>
            <a:ext cx="10515600" cy="4351338"/>
          </a:xfrm>
        </p:spPr>
        <p:txBody>
          <a:bodyPr>
            <a:normAutofit/>
          </a:bodyPr>
          <a:lstStyle/>
          <a:p>
            <a:pPr marL="0" indent="0" algn="just">
              <a:lnSpc>
                <a:spcPct val="100000"/>
              </a:lnSpc>
              <a:spcBef>
                <a:spcPts val="0"/>
              </a:spcBef>
              <a:buNone/>
            </a:pPr>
            <a:r>
              <a:rPr lang="en-US" sz="2200" dirty="0">
                <a:latin typeface="Arial" panose="020B0604020202020204" pitchFamily="34" charset="0"/>
                <a:cs typeface="Arial" panose="020B0604020202020204" pitchFamily="34" charset="0"/>
              </a:rPr>
              <a:t>What happens if a common owner creates easement before transferring one parcel?  I would argue the merger doctrine does not apply, and there is some support for this.  </a:t>
            </a:r>
            <a:r>
              <a:rPr lang="en-US" sz="2200" i="1" dirty="0">
                <a:solidFill>
                  <a:schemeClr val="accent1"/>
                </a:solidFill>
                <a:latin typeface="Arial" panose="020B0604020202020204" pitchFamily="34" charset="0"/>
                <a:cs typeface="Arial" panose="020B0604020202020204" pitchFamily="34" charset="0"/>
              </a:rPr>
              <a:t>Shah v. Smith</a:t>
            </a:r>
            <a:r>
              <a:rPr lang="en-US" sz="2200" dirty="0">
                <a:solidFill>
                  <a:schemeClr val="accent1"/>
                </a:solidFill>
                <a:latin typeface="Arial" panose="020B0604020202020204" pitchFamily="34" charset="0"/>
                <a:cs typeface="Arial" panose="020B0604020202020204" pitchFamily="34" charset="0"/>
              </a:rPr>
              <a:t>, 908 N.E.2d 983 (Ohio. App. 2009). </a:t>
            </a:r>
            <a:r>
              <a:rPr lang="en-US" sz="2200" dirty="0">
                <a:latin typeface="Arial" panose="020B0604020202020204" pitchFamily="34" charset="0"/>
                <a:cs typeface="Arial" panose="020B0604020202020204" pitchFamily="34" charset="0"/>
              </a:rPr>
              <a:t>(</a:t>
            </a:r>
            <a:r>
              <a:rPr lang="en-US" sz="2200" b="0" i="0" u="none" strike="noStrike" baseline="0" dirty="0">
                <a:latin typeface="Arial" panose="020B0604020202020204" pitchFamily="34" charset="0"/>
                <a:cs typeface="Arial" panose="020B0604020202020204" pitchFamily="34" charset="0"/>
              </a:rPr>
              <a:t>Provision in a sales contract pertaining to the conveyance of an easement was not extinguished at the time the deed was conveyed, and the “merger by deed” doctrine did not apply to preclude trial court from considering sales contract and deed together to ascertain the parties' intent.</a:t>
            </a:r>
          </a:p>
          <a:p>
            <a:pPr marL="0" indent="0" algn="just">
              <a:lnSpc>
                <a:spcPct val="100000"/>
              </a:lnSpc>
              <a:spcBef>
                <a:spcPts val="0"/>
              </a:spcBef>
              <a:buNone/>
            </a:pPr>
            <a:endParaRPr lang="en-US" sz="2200" dirty="0">
              <a:latin typeface="Arial" panose="020B0604020202020204" pitchFamily="34" charset="0"/>
              <a:cs typeface="Arial" panose="020B0604020202020204" pitchFamily="34" charset="0"/>
            </a:endParaRPr>
          </a:p>
          <a:p>
            <a:pPr marL="0" indent="0" algn="just">
              <a:lnSpc>
                <a:spcPct val="100000"/>
              </a:lnSpc>
              <a:spcBef>
                <a:spcPts val="0"/>
              </a:spcBef>
              <a:buNone/>
            </a:pPr>
            <a:r>
              <a:rPr lang="en-US" sz="2200" dirty="0">
                <a:latin typeface="Arial" panose="020B0604020202020204" pitchFamily="34" charset="0"/>
                <a:cs typeface="Arial" panose="020B0604020202020204" pitchFamily="34" charset="0"/>
              </a:rPr>
              <a:t>At least one title company has disagreed with me, so one way around the  issue is to find a  different title company or draft the sales contract that requires the seller to execute the Deed of Easement at closing and reference the contract.</a:t>
            </a:r>
          </a:p>
        </p:txBody>
      </p:sp>
      <p:sp>
        <p:nvSpPr>
          <p:cNvPr id="4" name="Footer Placeholder 3">
            <a:extLst>
              <a:ext uri="{FF2B5EF4-FFF2-40B4-BE49-F238E27FC236}">
                <a16:creationId xmlns:a16="http://schemas.microsoft.com/office/drawing/2014/main" id="{5F8060C6-225C-45E7-8FFE-7428031E6EB7}"/>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35175618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1A12-ABF3-4469-856C-C96AF54DF44C}"/>
              </a:ext>
            </a:extLst>
          </p:cNvPr>
          <p:cNvSpPr>
            <a:spLocks noGrp="1"/>
          </p:cNvSpPr>
          <p:nvPr>
            <p:ph type="title"/>
          </p:nvPr>
        </p:nvSpPr>
        <p:spPr/>
        <p:txBody>
          <a:bodyPr>
            <a:normAutofit/>
          </a:bodyPr>
          <a:lstStyle/>
          <a:p>
            <a:pPr algn="ctr"/>
            <a:r>
              <a:rPr lang="en-US" b="1" dirty="0">
                <a:latin typeface="Arial" panose="020B0604020202020204" pitchFamily="34" charset="0"/>
                <a:cs typeface="Arial" panose="020B0604020202020204" pitchFamily="34" charset="0"/>
              </a:rPr>
              <a:t>Termination for Lack of Necessity</a:t>
            </a:r>
          </a:p>
        </p:txBody>
      </p:sp>
      <p:sp>
        <p:nvSpPr>
          <p:cNvPr id="3" name="Content Placeholder 2">
            <a:extLst>
              <a:ext uri="{FF2B5EF4-FFF2-40B4-BE49-F238E27FC236}">
                <a16:creationId xmlns:a16="http://schemas.microsoft.com/office/drawing/2014/main" id="{5EAF165B-377E-416C-B2F3-05C00C9882C4}"/>
              </a:ext>
            </a:extLst>
          </p:cNvPr>
          <p:cNvSpPr>
            <a:spLocks noGrp="1"/>
          </p:cNvSpPr>
          <p:nvPr>
            <p:ph idx="1"/>
          </p:nvPr>
        </p:nvSpPr>
        <p:spPr>
          <a:xfrm>
            <a:off x="838200" y="1841954"/>
            <a:ext cx="10515600" cy="4351338"/>
          </a:xfrm>
        </p:spPr>
        <p:txBody>
          <a:bodyPr>
            <a:normAutofit/>
          </a:bodyPr>
          <a:lstStyle/>
          <a:p>
            <a:pPr marL="0" indent="0" algn="just">
              <a:lnSpc>
                <a:spcPct val="100000"/>
              </a:lnSpc>
              <a:spcBef>
                <a:spcPts val="0"/>
              </a:spcBef>
              <a:buNone/>
            </a:pPr>
            <a:r>
              <a:rPr lang="en-US" sz="3200" b="0" i="0" dirty="0">
                <a:solidFill>
                  <a:srgbClr val="212121"/>
                </a:solidFill>
                <a:effectLst/>
                <a:latin typeface="Arial" panose="020B0604020202020204" pitchFamily="34" charset="0"/>
                <a:cs typeface="Arial" panose="020B0604020202020204" pitchFamily="34" charset="0"/>
              </a:rPr>
              <a:t>A common law easement by necessity lasts only as long as the necessity continues.</a:t>
            </a:r>
            <a:r>
              <a:rPr lang="en-US" sz="3200" b="0" i="1" dirty="0">
                <a:solidFill>
                  <a:srgbClr val="212121"/>
                </a:solidFill>
                <a:effectLst/>
                <a:latin typeface="Arial" panose="020B0604020202020204" pitchFamily="34" charset="0"/>
                <a:cs typeface="Arial" panose="020B0604020202020204" pitchFamily="34" charset="0"/>
              </a:rPr>
              <a:t>  </a:t>
            </a:r>
            <a:r>
              <a:rPr lang="en-US" sz="3200" b="0" i="1" u="sng" dirty="0">
                <a:solidFill>
                  <a:srgbClr val="145DA4"/>
                </a:solidFill>
                <a:effectLst/>
                <a:latin typeface="Arial" panose="020B0604020202020204" pitchFamily="34" charset="0"/>
                <a:cs typeface="Arial" panose="020B0604020202020204" pitchFamily="34" charset="0"/>
                <a:hlinkClick r:id="rId2"/>
              </a:rPr>
              <a:t>Proper v. Greager,</a:t>
            </a:r>
            <a:r>
              <a:rPr lang="en-US" sz="3200" b="0" i="0" u="sng" dirty="0">
                <a:solidFill>
                  <a:srgbClr val="145DA4"/>
                </a:solidFill>
                <a:effectLst/>
                <a:latin typeface="Arial" panose="020B0604020202020204" pitchFamily="34" charset="0"/>
                <a:cs typeface="Arial" panose="020B0604020202020204" pitchFamily="34" charset="0"/>
                <a:hlinkClick r:id="rId2"/>
              </a:rPr>
              <a:t> 827 P.2d 591 (Colo.App.1992)</a:t>
            </a:r>
            <a:r>
              <a:rPr lang="en-US" sz="3200" b="0" i="0" u="sng" dirty="0">
                <a:solidFill>
                  <a:srgbClr val="145DA4"/>
                </a:solidFill>
                <a:effectLst/>
                <a:latin typeface="Arial" panose="020B0604020202020204" pitchFamily="34" charset="0"/>
                <a:cs typeface="Arial" panose="020B0604020202020204" pitchFamily="34" charset="0"/>
              </a:rPr>
              <a:t>.</a:t>
            </a:r>
            <a:r>
              <a:rPr lang="en-US" sz="3200" b="0" i="0" dirty="0">
                <a:solidFill>
                  <a:srgbClr val="145DA4"/>
                </a:solidFill>
                <a:effectLst/>
                <a:latin typeface="Arial" panose="020B0604020202020204" pitchFamily="34" charset="0"/>
                <a:cs typeface="Arial" panose="020B0604020202020204" pitchFamily="34" charset="0"/>
              </a:rPr>
              <a:t>  </a:t>
            </a:r>
          </a:p>
          <a:p>
            <a:pPr marL="0" indent="0" algn="just">
              <a:lnSpc>
                <a:spcPct val="100000"/>
              </a:lnSpc>
              <a:spcBef>
                <a:spcPts val="0"/>
              </a:spcBef>
              <a:buNone/>
            </a:pPr>
            <a:endParaRPr lang="en-US" sz="3200" dirty="0">
              <a:solidFill>
                <a:srgbClr val="145DA4"/>
              </a:solidFill>
              <a:latin typeface="Arial" panose="020B0604020202020204" pitchFamily="34" charset="0"/>
              <a:cs typeface="Arial" panose="020B0604020202020204" pitchFamily="34" charset="0"/>
            </a:endParaRPr>
          </a:p>
          <a:p>
            <a:pPr marL="0" indent="0" algn="just">
              <a:lnSpc>
                <a:spcPct val="100000"/>
              </a:lnSpc>
              <a:spcBef>
                <a:spcPts val="0"/>
              </a:spcBef>
              <a:buNone/>
            </a:pPr>
            <a:r>
              <a:rPr lang="en-US" sz="3200" b="0" i="0" dirty="0">
                <a:effectLst/>
                <a:latin typeface="Arial" panose="020B0604020202020204" pitchFamily="34" charset="0"/>
                <a:cs typeface="Arial" panose="020B0604020202020204" pitchFamily="34" charset="0"/>
              </a:rPr>
              <a:t>The same is true for a way of necessity obtained by condemnation.  </a:t>
            </a:r>
            <a:r>
              <a:rPr lang="en-US" sz="3200" i="1" u="sng" dirty="0">
                <a:solidFill>
                  <a:srgbClr val="145DA4"/>
                </a:solidFill>
                <a:effectLst/>
                <a:latin typeface="Arial" panose="020B0604020202020204" pitchFamily="34" charset="0"/>
                <a:cs typeface="Arial" panose="020B0604020202020204" pitchFamily="34" charset="0"/>
                <a:hlinkClick r:id="rId3"/>
              </a:rPr>
              <a:t>Bear Creek Development Corp. v. Genesee Foundation</a:t>
            </a:r>
            <a:r>
              <a:rPr lang="en-US" sz="3200" i="0" u="sng" dirty="0">
                <a:solidFill>
                  <a:srgbClr val="145DA4"/>
                </a:solidFill>
                <a:effectLst/>
                <a:latin typeface="Arial" panose="020B0604020202020204" pitchFamily="34" charset="0"/>
                <a:cs typeface="Arial" panose="020B0604020202020204" pitchFamily="34" charset="0"/>
              </a:rPr>
              <a:t>, 919 P.2d 948 (Colo. App. 1996).</a:t>
            </a:r>
          </a:p>
          <a:p>
            <a:pPr marL="0" indent="0" algn="just">
              <a:lnSpc>
                <a:spcPct val="100000"/>
              </a:lnSpc>
              <a:spcBef>
                <a:spcPts val="0"/>
              </a:spcBef>
              <a:buNone/>
            </a:pPr>
            <a:endParaRPr lang="en-US" sz="22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F8060C6-225C-45E7-8FFE-7428031E6EB7}"/>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39089508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1A12-ABF3-4469-856C-C96AF54DF44C}"/>
              </a:ext>
            </a:extLst>
          </p:cNvPr>
          <p:cNvSpPr>
            <a:spLocks noGrp="1"/>
          </p:cNvSpPr>
          <p:nvPr>
            <p:ph type="title"/>
          </p:nvPr>
        </p:nvSpPr>
        <p:spPr/>
        <p:txBody>
          <a:bodyPr>
            <a:normAutofit/>
          </a:bodyPr>
          <a:lstStyle/>
          <a:p>
            <a:pPr algn="ctr"/>
            <a:r>
              <a:rPr lang="en-US" b="1" dirty="0">
                <a:latin typeface="Arial" panose="020B0604020202020204" pitchFamily="34" charset="0"/>
                <a:cs typeface="Arial" panose="020B0604020202020204" pitchFamily="34" charset="0"/>
              </a:rPr>
              <a:t>Termination by Adverse Possession</a:t>
            </a:r>
          </a:p>
        </p:txBody>
      </p:sp>
      <p:sp>
        <p:nvSpPr>
          <p:cNvPr id="3" name="Content Placeholder 2">
            <a:extLst>
              <a:ext uri="{FF2B5EF4-FFF2-40B4-BE49-F238E27FC236}">
                <a16:creationId xmlns:a16="http://schemas.microsoft.com/office/drawing/2014/main" id="{5EAF165B-377E-416C-B2F3-05C00C9882C4}"/>
              </a:ext>
            </a:extLst>
          </p:cNvPr>
          <p:cNvSpPr>
            <a:spLocks noGrp="1"/>
          </p:cNvSpPr>
          <p:nvPr>
            <p:ph idx="1"/>
          </p:nvPr>
        </p:nvSpPr>
        <p:spPr>
          <a:xfrm>
            <a:off x="838200" y="1841954"/>
            <a:ext cx="10515600" cy="4351338"/>
          </a:xfrm>
        </p:spPr>
        <p:txBody>
          <a:bodyPr>
            <a:normAutofit/>
          </a:bodyPr>
          <a:lstStyle/>
          <a:p>
            <a:pPr marL="0" indent="0" algn="just">
              <a:lnSpc>
                <a:spcPct val="100000"/>
              </a:lnSpc>
              <a:spcBef>
                <a:spcPts val="0"/>
              </a:spcBef>
              <a:buNone/>
            </a:pPr>
            <a:r>
              <a:rPr lang="en-US" sz="2400" dirty="0">
                <a:latin typeface="Arial" panose="020B0604020202020204" pitchFamily="34" charset="0"/>
                <a:cs typeface="Arial" panose="020B0604020202020204" pitchFamily="34" charset="0"/>
              </a:rPr>
              <a:t>Section 38-41-101(1) applies to “any right or interest of or to real property.”  Thus, an easement may be terminated if the servient owner uses the easement in a manner that is adverse to the easement holder’s right of use, open or notorious, and continuous and uninterrupted for eighteen years.  </a:t>
            </a:r>
            <a:r>
              <a:rPr lang="en-US" sz="2400" i="1" dirty="0">
                <a:solidFill>
                  <a:schemeClr val="accent1"/>
                </a:solidFill>
                <a:latin typeface="Arial" panose="020B0604020202020204" pitchFamily="34" charset="0"/>
                <a:cs typeface="Arial" panose="020B0604020202020204" pitchFamily="34" charset="0"/>
              </a:rPr>
              <a:t>Matoush v. Lovingood</a:t>
            </a:r>
            <a:r>
              <a:rPr lang="en-US" sz="2400" dirty="0">
                <a:solidFill>
                  <a:schemeClr val="accent1"/>
                </a:solidFill>
                <a:latin typeface="Arial" panose="020B0604020202020204" pitchFamily="34" charset="0"/>
                <a:cs typeface="Arial" panose="020B0604020202020204" pitchFamily="34" charset="0"/>
              </a:rPr>
              <a:t>, 177 P.3d 1626 (Colo. 2008).</a:t>
            </a:r>
          </a:p>
          <a:p>
            <a:pPr marL="0" indent="0" algn="just">
              <a:lnSpc>
                <a:spcPct val="100000"/>
              </a:lnSpc>
              <a:spcBef>
                <a:spcPts val="0"/>
              </a:spcBef>
              <a:buNone/>
            </a:pPr>
            <a:endParaRPr lang="en-US" sz="2400" dirty="0">
              <a:latin typeface="Arial" panose="020B0604020202020204" pitchFamily="34" charset="0"/>
              <a:cs typeface="Arial" panose="020B0604020202020204" pitchFamily="34" charset="0"/>
            </a:endParaRPr>
          </a:p>
          <a:p>
            <a:pPr marL="0" indent="0" algn="just">
              <a:lnSpc>
                <a:spcPct val="100000"/>
              </a:lnSpc>
              <a:spcBef>
                <a:spcPts val="0"/>
              </a:spcBef>
              <a:buNone/>
            </a:pPr>
            <a:endParaRPr lang="en-US" sz="2400" dirty="0">
              <a:latin typeface="Arial" panose="020B0604020202020204" pitchFamily="34" charset="0"/>
              <a:cs typeface="Arial" panose="020B0604020202020204" pitchFamily="34" charset="0"/>
            </a:endParaRPr>
          </a:p>
          <a:p>
            <a:pPr marL="0" indent="0" algn="just">
              <a:lnSpc>
                <a:spcPct val="100000"/>
              </a:lnSpc>
              <a:spcBef>
                <a:spcPts val="0"/>
              </a:spcBef>
              <a:buNone/>
            </a:pPr>
            <a:r>
              <a:rPr lang="en-US" sz="2400" b="0" i="0" dirty="0">
                <a:solidFill>
                  <a:srgbClr val="212121"/>
                </a:solidFill>
                <a:effectLst/>
                <a:latin typeface="Arial" panose="020B0604020202020204" pitchFamily="34" charset="0"/>
              </a:rPr>
              <a:t>To be adverse, use of an easement area must be incompatible or irreconcilable with the easement holder's right to use the easement.  Id.</a:t>
            </a:r>
            <a:endParaRPr lang="en-US" sz="24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F8060C6-225C-45E7-8FFE-7428031E6EB7}"/>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40803962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1A12-ABF3-4469-856C-C96AF54DF44C}"/>
              </a:ext>
            </a:extLst>
          </p:cNvPr>
          <p:cNvSpPr>
            <a:spLocks noGrp="1"/>
          </p:cNvSpPr>
          <p:nvPr>
            <p:ph type="title"/>
          </p:nvPr>
        </p:nvSpPr>
        <p:spPr/>
        <p:txBody>
          <a:bodyPr>
            <a:normAutofit/>
          </a:bodyPr>
          <a:lstStyle/>
          <a:p>
            <a:pPr algn="ctr"/>
            <a:r>
              <a:rPr lang="en-US" b="1" dirty="0">
                <a:latin typeface="Arial" panose="020B0604020202020204" pitchFamily="34" charset="0"/>
                <a:cs typeface="Arial" panose="020B0604020202020204" pitchFamily="34" charset="0"/>
              </a:rPr>
              <a:t>Termination by Estoppel</a:t>
            </a:r>
          </a:p>
        </p:txBody>
      </p:sp>
      <p:sp>
        <p:nvSpPr>
          <p:cNvPr id="3" name="Content Placeholder 2">
            <a:extLst>
              <a:ext uri="{FF2B5EF4-FFF2-40B4-BE49-F238E27FC236}">
                <a16:creationId xmlns:a16="http://schemas.microsoft.com/office/drawing/2014/main" id="{5EAF165B-377E-416C-B2F3-05C00C9882C4}"/>
              </a:ext>
            </a:extLst>
          </p:cNvPr>
          <p:cNvSpPr>
            <a:spLocks noGrp="1"/>
          </p:cNvSpPr>
          <p:nvPr>
            <p:ph idx="1"/>
          </p:nvPr>
        </p:nvSpPr>
        <p:spPr>
          <a:xfrm>
            <a:off x="838200" y="1841954"/>
            <a:ext cx="10515600" cy="4351338"/>
          </a:xfrm>
        </p:spPr>
        <p:txBody>
          <a:bodyPr>
            <a:normAutofit/>
          </a:bodyPr>
          <a:lstStyle/>
          <a:p>
            <a:pPr marL="0" indent="0" algn="just">
              <a:lnSpc>
                <a:spcPct val="100000"/>
              </a:lnSpc>
              <a:spcBef>
                <a:spcPts val="0"/>
              </a:spcBef>
              <a:buNone/>
            </a:pPr>
            <a:r>
              <a:rPr lang="en-US" sz="3200" dirty="0">
                <a:latin typeface="Arial" panose="020B0604020202020204" pitchFamily="34" charset="0"/>
                <a:cs typeface="Arial" panose="020B0604020202020204" pitchFamily="34" charset="0"/>
              </a:rPr>
              <a:t>If the owner of the dominant estate takes some action indicating an intent  to relinquish the easement, and the servient owner relies on that to his/her detriment, the dominant owner may be estopped form denying termination of the easement.  </a:t>
            </a:r>
            <a:r>
              <a:rPr lang="en-US" sz="3200" i="1" dirty="0">
                <a:solidFill>
                  <a:schemeClr val="accent1"/>
                </a:solidFill>
                <a:latin typeface="Arial" panose="020B0604020202020204" pitchFamily="34" charset="0"/>
                <a:cs typeface="Arial" panose="020B0604020202020204" pitchFamily="34" charset="0"/>
              </a:rPr>
              <a:t>Romberg v. Slemon</a:t>
            </a:r>
            <a:r>
              <a:rPr lang="en-US" sz="3200" dirty="0">
                <a:solidFill>
                  <a:schemeClr val="accent1"/>
                </a:solidFill>
                <a:latin typeface="Arial" panose="020B0604020202020204" pitchFamily="34" charset="0"/>
                <a:cs typeface="Arial" panose="020B0604020202020204" pitchFamily="34" charset="0"/>
              </a:rPr>
              <a:t>, 778 P.2d 315 (Colo. App. 1989).  </a:t>
            </a:r>
            <a:r>
              <a:rPr lang="en-US" sz="3200" dirty="0">
                <a:latin typeface="Arial" panose="020B0604020202020204" pitchFamily="34" charset="0"/>
                <a:cs typeface="Arial" panose="020B0604020202020204" pitchFamily="34" charset="0"/>
              </a:rPr>
              <a:t>(Dominant owner was estopped from denying  existence of agreement to vacate the easement in return for alternative access).</a:t>
            </a:r>
            <a:endParaRPr lang="en-US" sz="3200" dirty="0">
              <a:solidFill>
                <a:schemeClr val="accent1"/>
              </a:solidFill>
              <a:latin typeface="Arial" panose="020B0604020202020204" pitchFamily="34" charset="0"/>
              <a:cs typeface="Arial" panose="020B0604020202020204" pitchFamily="34" charset="0"/>
            </a:endParaRPr>
          </a:p>
          <a:p>
            <a:pPr marL="0" indent="0" algn="just">
              <a:lnSpc>
                <a:spcPct val="100000"/>
              </a:lnSpc>
              <a:spcBef>
                <a:spcPts val="0"/>
              </a:spcBef>
              <a:buNone/>
            </a:pPr>
            <a:endParaRPr lang="en-US" sz="24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F8060C6-225C-45E7-8FFE-7428031E6EB7}"/>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272440130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258E5-9FC4-4CB1-AD2C-5D44F624E5E0}"/>
              </a:ext>
            </a:extLst>
          </p:cNvPr>
          <p:cNvSpPr>
            <a:spLocks noGrp="1"/>
          </p:cNvSpPr>
          <p:nvPr>
            <p:ph type="title"/>
          </p:nvPr>
        </p:nvSpPr>
        <p:spPr/>
        <p:txBody>
          <a:bodyPr/>
          <a:lstStyle/>
          <a:p>
            <a:pPr algn="ctr"/>
            <a:r>
              <a:rPr lang="en-US" b="1" dirty="0">
                <a:solidFill>
                  <a:srgbClr val="00CC99"/>
                </a:solidFill>
                <a:latin typeface="Arial" panose="020B0604020202020204" pitchFamily="34" charset="0"/>
                <a:cs typeface="Arial" panose="020B0604020202020204" pitchFamily="34" charset="0"/>
              </a:rPr>
              <a:t>About Mark</a:t>
            </a:r>
          </a:p>
        </p:txBody>
      </p:sp>
      <p:sp>
        <p:nvSpPr>
          <p:cNvPr id="3" name="Content Placeholder 2">
            <a:extLst>
              <a:ext uri="{FF2B5EF4-FFF2-40B4-BE49-F238E27FC236}">
                <a16:creationId xmlns:a16="http://schemas.microsoft.com/office/drawing/2014/main" id="{EC7DDE12-F956-4475-AC5B-13202029F88D}"/>
              </a:ext>
            </a:extLst>
          </p:cNvPr>
          <p:cNvSpPr>
            <a:spLocks noGrp="1"/>
          </p:cNvSpPr>
          <p:nvPr>
            <p:ph idx="1"/>
          </p:nvPr>
        </p:nvSpPr>
        <p:spPr>
          <a:xfrm>
            <a:off x="838200" y="1537252"/>
            <a:ext cx="10515600" cy="4955623"/>
          </a:xfrm>
        </p:spPr>
        <p:txBody>
          <a:bodyPr>
            <a:normAutofit fontScale="55000" lnSpcReduction="20000"/>
          </a:bodyPr>
          <a:lstStyle/>
          <a:p>
            <a:pPr marL="0" indent="0" algn="just">
              <a:lnSpc>
                <a:spcPct val="120000"/>
              </a:lnSpc>
              <a:spcBef>
                <a:spcPts val="0"/>
              </a:spcBef>
              <a:buNone/>
            </a:pPr>
            <a:r>
              <a:rPr lang="en-US" dirty="0">
                <a:latin typeface="Arial" panose="020B0604020202020204" pitchFamily="34" charset="0"/>
                <a:cs typeface="Arial" panose="020B0604020202020204" pitchFamily="34" charset="0"/>
              </a:rPr>
              <a:t>Mark Cohen has 37 years of experience as a lawyer, including twenty-one years in Nederland, CO (elevation 8,236 feet).</a:t>
            </a:r>
          </a:p>
          <a:p>
            <a:pPr marL="0" indent="0" algn="just">
              <a:lnSpc>
                <a:spcPct val="120000"/>
              </a:lnSpc>
              <a:spcBef>
                <a:spcPts val="0"/>
              </a:spcBef>
              <a:buNone/>
            </a:pPr>
            <a:endParaRPr lang="en-US" dirty="0">
              <a:latin typeface="Arial" panose="020B0604020202020204" pitchFamily="34" charset="0"/>
              <a:cs typeface="Arial" panose="020B0604020202020204" pitchFamily="34" charset="0"/>
            </a:endParaRPr>
          </a:p>
          <a:p>
            <a:pPr marL="0" indent="0" algn="just">
              <a:lnSpc>
                <a:spcPct val="120000"/>
              </a:lnSpc>
              <a:spcBef>
                <a:spcPts val="0"/>
              </a:spcBef>
              <a:buNone/>
            </a:pPr>
            <a:r>
              <a:rPr lang="en-US" dirty="0">
                <a:latin typeface="Arial" panose="020B0604020202020204" pitchFamily="34" charset="0"/>
                <a:cs typeface="Arial" panose="020B0604020202020204" pitchFamily="34" charset="0"/>
              </a:rPr>
              <a:t>Mark earned a B.A.in Economics at Whitman College and earned his law degree at the University of Colorado in Boulder. He earned an  LL.M. Agricultural and Food Law from the University of Arkansas, where he also taught advanced legal writing.  His diverse legal career includes service as an Air Force JAG, a Special Assistant U.S. Attorney, a prosecutor, a municipal judge for Boulder, six years on the Advisory Board of  </a:t>
            </a:r>
            <a:r>
              <a:rPr lang="en-US" i="1" dirty="0">
                <a:latin typeface="Arial" panose="020B0604020202020204" pitchFamily="34" charset="0"/>
                <a:cs typeface="Arial" panose="020B0604020202020204" pitchFamily="34" charset="0"/>
              </a:rPr>
              <a:t>The Colorado Lawyer </a:t>
            </a:r>
            <a:r>
              <a:rPr lang="en-US" dirty="0">
                <a:latin typeface="Arial" panose="020B0604020202020204" pitchFamily="34" charset="0"/>
                <a:cs typeface="Arial" panose="020B0604020202020204" pitchFamily="34" charset="0"/>
              </a:rPr>
              <a:t>(including one as chairperson), and service on the Executive Board of the Colorado Municipal League.</a:t>
            </a:r>
          </a:p>
          <a:p>
            <a:pPr marL="0" indent="0" algn="just">
              <a:lnSpc>
                <a:spcPct val="120000"/>
              </a:lnSpc>
              <a:spcBef>
                <a:spcPts val="0"/>
              </a:spcBef>
              <a:buNone/>
            </a:pPr>
            <a:endParaRPr lang="en-US" dirty="0">
              <a:latin typeface="Arial" panose="020B0604020202020204" pitchFamily="34" charset="0"/>
              <a:cs typeface="Arial" panose="020B0604020202020204" pitchFamily="34" charset="0"/>
            </a:endParaRPr>
          </a:p>
          <a:p>
            <a:pPr marL="0" indent="0" algn="just">
              <a:lnSpc>
                <a:spcPct val="120000"/>
              </a:lnSpc>
              <a:spcBef>
                <a:spcPts val="0"/>
              </a:spcBef>
              <a:buNone/>
            </a:pPr>
            <a:r>
              <a:rPr lang="en-US" dirty="0">
                <a:latin typeface="Arial" panose="020B0604020202020204" pitchFamily="34" charset="0"/>
                <a:cs typeface="Arial" panose="020B0604020202020204" pitchFamily="34" charset="0"/>
              </a:rPr>
              <a:t>Mark wrote six articles in the Am.Jur. </a:t>
            </a:r>
            <a:r>
              <a:rPr lang="en-US" i="1" dirty="0">
                <a:latin typeface="Arial" panose="020B0604020202020204" pitchFamily="34" charset="0"/>
                <a:cs typeface="Arial" panose="020B0604020202020204" pitchFamily="34" charset="0"/>
              </a:rPr>
              <a:t>Proof of Facts </a:t>
            </a:r>
            <a:r>
              <a:rPr lang="en-US" dirty="0">
                <a:latin typeface="Arial" panose="020B0604020202020204" pitchFamily="34" charset="0"/>
                <a:cs typeface="Arial" panose="020B0604020202020204" pitchFamily="34" charset="0"/>
              </a:rPr>
              <a:t>series, including the seminal article on piercing the corporate veil.  He has written numerous articles and book reviews for </a:t>
            </a:r>
            <a:r>
              <a:rPr lang="en-US" i="1" dirty="0">
                <a:latin typeface="Arial" panose="020B0604020202020204" pitchFamily="34" charset="0"/>
                <a:cs typeface="Arial" panose="020B0604020202020204" pitchFamily="34" charset="0"/>
              </a:rPr>
              <a:t>The Colorado Lawyer</a:t>
            </a:r>
            <a:r>
              <a:rPr lang="en-US" dirty="0">
                <a:latin typeface="Arial" panose="020B0604020202020204" pitchFamily="34" charset="0"/>
                <a:cs typeface="Arial" panose="020B0604020202020204" pitchFamily="34" charset="0"/>
              </a:rPr>
              <a:t>. His satirical article, </a:t>
            </a:r>
            <a:r>
              <a:rPr lang="en-US" i="1" dirty="0">
                <a:latin typeface="Arial" panose="020B0604020202020204" pitchFamily="34" charset="0"/>
                <a:cs typeface="Arial" panose="020B0604020202020204" pitchFamily="34" charset="0"/>
              </a:rPr>
              <a:t>How to Draft a Bad Contract</a:t>
            </a:r>
            <a:r>
              <a:rPr lang="en-US" dirty="0">
                <a:latin typeface="Arial" panose="020B0604020202020204" pitchFamily="34" charset="0"/>
                <a:cs typeface="Arial" panose="020B0604020202020204" pitchFamily="34" charset="0"/>
              </a:rPr>
              <a:t>, first published in </a:t>
            </a:r>
            <a:r>
              <a:rPr lang="en-US" i="1" dirty="0">
                <a:latin typeface="Arial" panose="020B0604020202020204" pitchFamily="34" charset="0"/>
                <a:cs typeface="Arial" panose="020B0604020202020204" pitchFamily="34" charset="0"/>
              </a:rPr>
              <a:t>The Colorado Lawyer</a:t>
            </a:r>
            <a:r>
              <a:rPr lang="en-US" dirty="0">
                <a:latin typeface="Arial" panose="020B0604020202020204" pitchFamily="34" charset="0"/>
                <a:cs typeface="Arial" panose="020B0604020202020204" pitchFamily="34" charset="0"/>
              </a:rPr>
              <a:t>, was praised by Harvard Professor Steven Pinker as “simply brilliant,” and was reprinted in several other journals.</a:t>
            </a:r>
          </a:p>
          <a:p>
            <a:pPr marL="0" indent="0" algn="just">
              <a:lnSpc>
                <a:spcPct val="120000"/>
              </a:lnSpc>
              <a:spcBef>
                <a:spcPts val="0"/>
              </a:spcBef>
              <a:buNone/>
            </a:pPr>
            <a:endParaRPr lang="en-US" dirty="0">
              <a:latin typeface="Arial" panose="020B0604020202020204" pitchFamily="34" charset="0"/>
              <a:cs typeface="Arial" panose="020B0604020202020204" pitchFamily="34" charset="0"/>
            </a:endParaRPr>
          </a:p>
          <a:p>
            <a:pPr marL="0" indent="0" algn="just">
              <a:lnSpc>
                <a:spcPct val="120000"/>
              </a:lnSpc>
              <a:spcBef>
                <a:spcPts val="0"/>
              </a:spcBef>
              <a:buNone/>
            </a:pPr>
            <a:r>
              <a:rPr lang="en-US" dirty="0">
                <a:latin typeface="Arial" panose="020B0604020202020204" pitchFamily="34" charset="0"/>
                <a:cs typeface="Arial" panose="020B0604020202020204" pitchFamily="34" charset="0"/>
              </a:rPr>
              <a:t>Mark wrote two mysteries published by Time Warner, and his first mystery, </a:t>
            </a:r>
            <a:r>
              <a:rPr lang="en-US" i="1" dirty="0">
                <a:latin typeface="Arial" panose="020B0604020202020204" pitchFamily="34" charset="0"/>
                <a:cs typeface="Arial" panose="020B0604020202020204" pitchFamily="34" charset="0"/>
              </a:rPr>
              <a:t>The Fractal Murders</a:t>
            </a:r>
            <a:r>
              <a:rPr lang="en-US" dirty="0">
                <a:latin typeface="Arial" panose="020B0604020202020204" pitchFamily="34" charset="0"/>
                <a:cs typeface="Arial" panose="020B0604020202020204" pitchFamily="34" charset="0"/>
              </a:rPr>
              <a:t>, became a Book Sense ® mystery pick and was a finalist for the Colorado Book of the Year. </a:t>
            </a:r>
          </a:p>
          <a:p>
            <a:pPr marL="0" indent="0" algn="just">
              <a:lnSpc>
                <a:spcPct val="120000"/>
              </a:lnSpc>
              <a:spcBef>
                <a:spcPts val="0"/>
              </a:spcBef>
              <a:buNone/>
            </a:pPr>
            <a:endParaRPr lang="en-US" dirty="0">
              <a:latin typeface="Arial" panose="020B0604020202020204" pitchFamily="34" charset="0"/>
              <a:cs typeface="Arial" panose="020B0604020202020204" pitchFamily="34" charset="0"/>
            </a:endParaRPr>
          </a:p>
          <a:p>
            <a:pPr marL="0" indent="0" algn="just">
              <a:lnSpc>
                <a:spcPct val="120000"/>
              </a:lnSpc>
              <a:spcBef>
                <a:spcPts val="0"/>
              </a:spcBef>
              <a:buNone/>
            </a:pPr>
            <a:r>
              <a:rPr lang="en-US" dirty="0">
                <a:latin typeface="Arial" panose="020B0604020202020204" pitchFamily="34" charset="0"/>
                <a:cs typeface="Arial" panose="020B0604020202020204" pitchFamily="34" charset="0"/>
              </a:rPr>
              <a:t>Mark’s practice focuses on business and real estate matters, corporate veil litigation, drafting and reviewing legal documents, and litigating disputes arising out of poorly drafted documents. </a:t>
            </a:r>
          </a:p>
          <a:p>
            <a:pPr marL="0" indent="0" algn="just">
              <a:lnSpc>
                <a:spcPct val="120000"/>
              </a:lnSpc>
              <a:spcBef>
                <a:spcPts val="0"/>
              </a:spcBef>
              <a:buNone/>
            </a:pPr>
            <a:endParaRPr lang="en-US" dirty="0">
              <a:latin typeface="Arial" panose="020B0604020202020204" pitchFamily="34" charset="0"/>
              <a:cs typeface="Arial" panose="020B0604020202020204" pitchFamily="34" charset="0"/>
            </a:endParaRPr>
          </a:p>
          <a:p>
            <a:pPr marL="0" indent="0" algn="just">
              <a:lnSpc>
                <a:spcPct val="120000"/>
              </a:lnSpc>
              <a:spcBef>
                <a:spcPts val="0"/>
              </a:spcBef>
              <a:buNone/>
            </a:pPr>
            <a:r>
              <a:rPr lang="en-US" dirty="0">
                <a:latin typeface="Arial" panose="020B0604020202020204" pitchFamily="34" charset="0"/>
                <a:cs typeface="Arial" panose="020B0604020202020204" pitchFamily="34" charset="0"/>
              </a:rPr>
              <a:t>Mark holds a black belt in karate and serves on the board of directors of a non-profit that offers training in personal safety, violence prevention, and appropriate dating relationships.</a:t>
            </a:r>
            <a:endParaRPr lang="en-US" dirty="0"/>
          </a:p>
          <a:p>
            <a:pPr marL="0" indent="0">
              <a:lnSpc>
                <a:spcPct val="120000"/>
              </a:lnSpc>
              <a:spcBef>
                <a:spcPts val="0"/>
              </a:spcBef>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AAEE6977-3545-4CD3-8CFF-6064B307D7EA}"/>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1140632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2EC6-1D69-4883-9935-D707FAFC6FC5}"/>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Easement v. License</a:t>
            </a:r>
          </a:p>
        </p:txBody>
      </p:sp>
      <p:sp>
        <p:nvSpPr>
          <p:cNvPr id="3" name="Content Placeholder 2">
            <a:extLst>
              <a:ext uri="{FF2B5EF4-FFF2-40B4-BE49-F238E27FC236}">
                <a16:creationId xmlns:a16="http://schemas.microsoft.com/office/drawing/2014/main" id="{F6F3C835-1A5A-4A70-9282-186BBD7FEC49}"/>
              </a:ext>
            </a:extLst>
          </p:cNvPr>
          <p:cNvSpPr>
            <a:spLocks noGrp="1"/>
          </p:cNvSpPr>
          <p:nvPr>
            <p:ph idx="1"/>
          </p:nvPr>
        </p:nvSpPr>
        <p:spPr/>
        <p:txBody>
          <a:bodyPr>
            <a:normAutofit fontScale="92500" lnSpcReduction="20000"/>
          </a:bodyPr>
          <a:lstStyle/>
          <a:p>
            <a:pPr marL="0" marR="0" indent="0" algn="just">
              <a:spcBef>
                <a:spcPts val="0"/>
              </a:spcBef>
              <a:spcAft>
                <a:spcPts val="0"/>
              </a:spcAft>
              <a:buNone/>
            </a:pPr>
            <a:r>
              <a:rPr lang="en-US" sz="1800"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Courts consider five factors in determining whether the parties intended to create an easement or a license.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l">
              <a:spcBef>
                <a:spcPts val="0"/>
              </a:spcBef>
              <a:spcAft>
                <a:spcPts val="0"/>
              </a:spcAft>
              <a:buNone/>
            </a:pPr>
            <a:r>
              <a:rPr lang="en-US" sz="1800"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1. </a:t>
            </a:r>
            <a:r>
              <a:rPr lang="en-US" sz="1800" b="1" i="1"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Manner of creation of right (oral or written</a:t>
            </a:r>
            <a:r>
              <a:rPr lang="en-US" sz="1800" i="1"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 The existence or absence of words that are ordinarily used in the conveyances of real estate is an important factor. </a:t>
            </a:r>
          </a:p>
          <a:p>
            <a:pPr marL="0" marR="0" indent="0" algn="just">
              <a:spcBef>
                <a:spcPts val="0"/>
              </a:spcBef>
              <a:spcAft>
                <a:spcPts val="0"/>
              </a:spcAft>
              <a:buNone/>
            </a:pPr>
            <a:endParaRPr lang="en-US" sz="1800"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lgn="just">
              <a:spcBef>
                <a:spcPts val="0"/>
              </a:spcBef>
              <a:spcAft>
                <a:spcPts val="0"/>
              </a:spcAft>
              <a:buNone/>
            </a:pPr>
            <a:r>
              <a:rPr lang="en-US" sz="1800"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2. </a:t>
            </a:r>
            <a:r>
              <a:rPr lang="en-US" sz="1800" b="1" i="1"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Nature of right created</a:t>
            </a:r>
            <a:r>
              <a:rPr lang="en-US" sz="1800" i="1"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 The creation of a right to be used in a particular portion of the servient estate indicates that an </a:t>
            </a:r>
            <a:r>
              <a:rPr lang="en-US" sz="1800" dirty="0">
                <a:solidFill>
                  <a:srgbClr val="252525"/>
                </a:solidFill>
                <a:effectLst/>
                <a:latin typeface="Arial" panose="020B0604020202020204" pitchFamily="34" charset="0"/>
                <a:ea typeface="Times New Roman" panose="02020603050405020304" pitchFamily="18" charset="0"/>
                <a:cs typeface="Times New Roman" panose="02020603050405020304" pitchFamily="18" charset="0"/>
              </a:rPr>
              <a:t>easement</a:t>
            </a:r>
            <a:r>
              <a:rPr lang="en-US" sz="1800"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 was intended. Likewise, the existence of authority in the holder of the right to maintain or improve the burdened property suggests an easement.</a:t>
            </a:r>
          </a:p>
          <a:p>
            <a:pPr marL="0" marR="0" indent="0" algn="just">
              <a:spcBef>
                <a:spcPts val="0"/>
              </a:spcBef>
              <a:spcAft>
                <a:spcPts val="0"/>
              </a:spcAft>
              <a:buNone/>
            </a:pPr>
            <a:r>
              <a:rPr lang="en-US" sz="1800"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3. </a:t>
            </a:r>
            <a:r>
              <a:rPr lang="en-US" sz="1800" b="1" i="1"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Duration of right</a:t>
            </a:r>
            <a:r>
              <a:rPr lang="en-US" sz="1800" i="1"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 A set duration indicates an </a:t>
            </a:r>
            <a:r>
              <a:rPr lang="en-US" sz="1800" dirty="0">
                <a:solidFill>
                  <a:srgbClr val="252525"/>
                </a:solidFill>
                <a:effectLst/>
                <a:latin typeface="Arial" panose="020B0604020202020204" pitchFamily="34" charset="0"/>
                <a:ea typeface="Times New Roman" panose="02020603050405020304" pitchFamily="18" charset="0"/>
                <a:cs typeface="Times New Roman" panose="02020603050405020304" pitchFamily="18" charset="0"/>
              </a:rPr>
              <a:t>easement</a:t>
            </a:r>
            <a:r>
              <a:rPr lang="en-US" sz="1800"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 A grant in perpetuity also indicates an </a:t>
            </a:r>
            <a:r>
              <a:rPr lang="en-US" sz="1800" dirty="0">
                <a:solidFill>
                  <a:srgbClr val="252525"/>
                </a:solidFill>
                <a:effectLst/>
                <a:latin typeface="Arial" panose="020B0604020202020204" pitchFamily="34" charset="0"/>
                <a:ea typeface="Times New Roman" panose="02020603050405020304" pitchFamily="18" charset="0"/>
                <a:cs typeface="Times New Roman" panose="02020603050405020304" pitchFamily="18" charset="0"/>
              </a:rPr>
              <a:t>easement</a:t>
            </a:r>
            <a:r>
              <a:rPr lang="en-US" sz="1800"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 Further, an express provision that the right benefits its holder's successors and assigns supports the conclusion that an </a:t>
            </a:r>
            <a:r>
              <a:rPr lang="en-US" sz="1800" dirty="0">
                <a:solidFill>
                  <a:srgbClr val="252525"/>
                </a:solidFill>
                <a:effectLst/>
                <a:latin typeface="Arial" panose="020B0604020202020204" pitchFamily="34" charset="0"/>
                <a:ea typeface="Times New Roman" panose="02020603050405020304" pitchFamily="18" charset="0"/>
                <a:cs typeface="Times New Roman" panose="02020603050405020304" pitchFamily="18" charset="0"/>
              </a:rPr>
              <a:t>easement</a:t>
            </a:r>
            <a:r>
              <a:rPr lang="en-US" sz="1800"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 was intended.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4</a:t>
            </a:r>
            <a:r>
              <a:rPr lang="en-US" sz="1800" b="1"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b="1" i="1"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Amount of consideration, if any, given for right</a:t>
            </a:r>
            <a:r>
              <a:rPr lang="en-US" sz="1800" i="1"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 Substantial consideration indicates an </a:t>
            </a:r>
            <a:r>
              <a:rPr lang="en-US" sz="1800" dirty="0">
                <a:solidFill>
                  <a:srgbClr val="252525"/>
                </a:solidFill>
                <a:effectLst/>
                <a:latin typeface="Arial" panose="020B0604020202020204" pitchFamily="34" charset="0"/>
                <a:ea typeface="Times New Roman" panose="02020603050405020304" pitchFamily="18" charset="0"/>
                <a:cs typeface="Times New Roman" panose="02020603050405020304" pitchFamily="18" charset="0"/>
              </a:rPr>
              <a:t>easement</a:t>
            </a:r>
            <a:r>
              <a:rPr lang="en-US" sz="1800"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 In this regard, it is necessary to distinguish consideration given for the right from money expended in reliance upon the right. </a:t>
            </a:r>
          </a:p>
          <a:p>
            <a:pPr marL="0" marR="0" indent="0" algn="just">
              <a:spcBef>
                <a:spcPts val="0"/>
              </a:spcBef>
              <a:spcAft>
                <a:spcPts val="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5. </a:t>
            </a:r>
            <a:r>
              <a:rPr lang="en-US" sz="1800" b="1" i="1"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Reservation of power to revoke right</a:t>
            </a:r>
            <a:r>
              <a:rPr lang="en-US" sz="1800" i="1"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 An express reservation of the power to cancel, revoke, or terminate the right may be considered to indicate a </a:t>
            </a:r>
            <a:r>
              <a:rPr lang="en-US" sz="1800" dirty="0">
                <a:solidFill>
                  <a:srgbClr val="252525"/>
                </a:solidFill>
                <a:effectLst/>
                <a:latin typeface="Arial" panose="020B0604020202020204" pitchFamily="34" charset="0"/>
                <a:ea typeface="Times New Roman" panose="02020603050405020304" pitchFamily="18" charset="0"/>
                <a:cs typeface="Times New Roman" panose="02020603050405020304" pitchFamily="18" charset="0"/>
              </a:rPr>
              <a:t>license</a:t>
            </a:r>
            <a:r>
              <a:rPr lang="en-US" sz="1800"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 </a:t>
            </a:r>
          </a:p>
          <a:p>
            <a:pPr marL="0" marR="0" indent="0" algn="just">
              <a:spcBef>
                <a:spcPts val="0"/>
              </a:spcBef>
              <a:spcAft>
                <a:spcPts val="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l">
              <a:spcBef>
                <a:spcPts val="0"/>
              </a:spcBef>
              <a:spcAft>
                <a:spcPts val="0"/>
              </a:spcAft>
              <a:buNone/>
            </a:pPr>
            <a:r>
              <a:rPr lang="en-US" sz="1800"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Bruce &amp; Ely, </a:t>
            </a:r>
            <a:r>
              <a:rPr lang="en-US" sz="1800" i="1"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The Law of Easements &amp; Licenses in Land</a:t>
            </a:r>
            <a:r>
              <a:rPr lang="en-US" sz="1800"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 § 1:5, pp. 1–12 to 1–17.</a:t>
            </a:r>
            <a:endParaRPr lang="en-US" sz="18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3600" i="1"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AB420058-D1F6-4A1B-85C3-A77CCCE94B19}"/>
              </a:ext>
            </a:extLst>
          </p:cNvPr>
          <p:cNvSpPr>
            <a:spLocks noGrp="1"/>
          </p:cNvSpPr>
          <p:nvPr>
            <p:ph type="ftr" sz="quarter" idx="11"/>
          </p:nvPr>
        </p:nvSpPr>
        <p:spPr/>
        <p:txBody>
          <a:bodyPr/>
          <a:lstStyle/>
          <a:p>
            <a:r>
              <a:rPr lang="en-US" dirty="0"/>
              <a:t>Copyright 2020 Mark Cohen, J.D., LL.M.</a:t>
            </a:r>
          </a:p>
        </p:txBody>
      </p:sp>
    </p:spTree>
    <p:extLst>
      <p:ext uri="{BB962C8B-B14F-4D97-AF65-F5344CB8AC3E}">
        <p14:creationId xmlns:p14="http://schemas.microsoft.com/office/powerpoint/2010/main" val="1734426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4804</TotalTime>
  <Words>9780</Words>
  <Application>Microsoft Office PowerPoint</Application>
  <PresentationFormat>Widescreen</PresentationFormat>
  <Paragraphs>625</Paragraphs>
  <Slides>88</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Arial</vt:lpstr>
      <vt:lpstr>Calibri</vt:lpstr>
      <vt:lpstr>Calibri Light</vt:lpstr>
      <vt:lpstr>Copperplate Gothic Light</vt:lpstr>
      <vt:lpstr>georgia</vt:lpstr>
      <vt:lpstr>Times New Roman</vt:lpstr>
      <vt:lpstr>Office Theme</vt:lpstr>
      <vt:lpstr>EASEMENTS IN COLORADO</vt:lpstr>
      <vt:lpstr>PowerPoint Presentation</vt:lpstr>
      <vt:lpstr>Easement Terminology</vt:lpstr>
      <vt:lpstr>Easement Defined</vt:lpstr>
      <vt:lpstr>Easement Defined</vt:lpstr>
      <vt:lpstr>Types of Easements</vt:lpstr>
      <vt:lpstr>Easement v. License</vt:lpstr>
      <vt:lpstr>Easement v. License</vt:lpstr>
      <vt:lpstr>Easement v. License</vt:lpstr>
      <vt:lpstr>Easement v. Right of Way</vt:lpstr>
      <vt:lpstr>Easement v. Right of Way</vt:lpstr>
      <vt:lpstr>Easement v. Right of Way</vt:lpstr>
      <vt:lpstr>Easement v. a Profit</vt:lpstr>
      <vt:lpstr>Affirmative and Negative Easements</vt:lpstr>
      <vt:lpstr>Easement Appurtenant and  Easements in Gross</vt:lpstr>
      <vt:lpstr>Dominant and Servient Estates</vt:lpstr>
      <vt:lpstr>Locating Existing Easements</vt:lpstr>
      <vt:lpstr>Locating Existing Easements</vt:lpstr>
      <vt:lpstr>Standard Title Policy Exceptions</vt:lpstr>
      <vt:lpstr>Other Exceptions</vt:lpstr>
      <vt:lpstr>PowerPoint Presentation</vt:lpstr>
      <vt:lpstr>Purposes of Easements</vt:lpstr>
      <vt:lpstr>PowerPoint Presentation</vt:lpstr>
      <vt:lpstr>Typical Plat in a Municipal Subdivision  Lot owners have direct access from a public road,  so access is not an  issue.</vt:lpstr>
      <vt:lpstr>Mountain Property</vt:lpstr>
      <vt:lpstr>Property May Not Be Accessible by Public Road</vt:lpstr>
      <vt:lpstr>Ways to Establish Access</vt:lpstr>
      <vt:lpstr>Easements  (other than express easements)</vt:lpstr>
      <vt:lpstr>Easement by Way of Necessity</vt:lpstr>
      <vt:lpstr>Here, the owner of Lot 5 claimed an easement by necessity over the shared driveway, but there was no necessity since she also had an easement allowing her to building a bridge to access her property.</vt:lpstr>
      <vt:lpstr>Easements by Pre-existing Use Sometimes called “Easements Implied from Prior Use”</vt:lpstr>
      <vt:lpstr>Easements by Pre-existing Use Sometimes called “Easements Implied from Prior Use”</vt:lpstr>
      <vt:lpstr>Easements by Pre-existing Use v. Easement by Necessity</vt:lpstr>
      <vt:lpstr>Prescriptive Easements</vt:lpstr>
      <vt:lpstr>Prescriptive Easements</vt:lpstr>
      <vt:lpstr>Prescriptive Easements</vt:lpstr>
      <vt:lpstr>Prescriptive Easements</vt:lpstr>
      <vt:lpstr>Prescriptive Easements</vt:lpstr>
      <vt:lpstr>Prescriptive Easements</vt:lpstr>
      <vt:lpstr>Prescriptive Easements</vt:lpstr>
      <vt:lpstr>Prescriptive Easements</vt:lpstr>
      <vt:lpstr>Easements by Estoppel</vt:lpstr>
      <vt:lpstr>R.S. 2477</vt:lpstr>
      <vt:lpstr>R.S. 2477</vt:lpstr>
      <vt:lpstr>Condemnation of an Easement</vt:lpstr>
      <vt:lpstr>PowerPoint Presentation</vt:lpstr>
      <vt:lpstr>Filing Suit to Establish an Easement</vt:lpstr>
      <vt:lpstr>Filing Suit to Establish an Easement Venue</vt:lpstr>
      <vt:lpstr>Filing Suit to Establish an Easement Provide Legal Descriptions of Relevant Parcels</vt:lpstr>
      <vt:lpstr>Filing Suit to Establish an Easement Defendants</vt:lpstr>
      <vt:lpstr>Filing Suit to Establish an Easement Should You Name Lienholders as Defendants?</vt:lpstr>
      <vt:lpstr>Filing Suit to Establish an Easement Defendants</vt:lpstr>
      <vt:lpstr>Filing Suit to Establish an Easement Unknown Defendants</vt:lpstr>
      <vt:lpstr>Filing Suit to Establish an Easement Unknown Defendants - Servicemembers</vt:lpstr>
      <vt:lpstr>Filing Suit to Establish an Easement Quiet Title v. Declaratory Judgment</vt:lpstr>
      <vt:lpstr>Filing Suit to Establish an Easement Other Claims for Relief</vt:lpstr>
      <vt:lpstr>Filing Suit to Declare an  Easement Void for Illegal Purpose or to Obtain Injunctive Relief</vt:lpstr>
      <vt:lpstr>Filing Suit to Establish an Easement Avoiding Simplified Procedure</vt:lpstr>
      <vt:lpstr>Filing Suit to Establish an Easement Lis Pendens</vt:lpstr>
      <vt:lpstr>Filing Suit to Establish an Easement Lis Pendens</vt:lpstr>
      <vt:lpstr>Filing Suit to Establish an Easement</vt:lpstr>
      <vt:lpstr>Filing Suit to Establish an Easement</vt:lpstr>
      <vt:lpstr>PowerPoint Presentation</vt:lpstr>
      <vt:lpstr>Drafting Easement Documents</vt:lpstr>
      <vt:lpstr>Easement Drafting Checklist</vt:lpstr>
      <vt:lpstr>Description of the Easement</vt:lpstr>
      <vt:lpstr>Description of the Easement</vt:lpstr>
      <vt:lpstr>Description of the Easement A map or drawing may be sufficient</vt:lpstr>
      <vt:lpstr>Purpose of the Easement</vt:lpstr>
      <vt:lpstr>Exclusive v. Non-Exclusive</vt:lpstr>
      <vt:lpstr>Exclusive v. Non-Exclusive</vt:lpstr>
      <vt:lpstr>Appurtenant or In Gross</vt:lpstr>
      <vt:lpstr>Maintenance</vt:lpstr>
      <vt:lpstr>Improvements</vt:lpstr>
      <vt:lpstr>Indemnification</vt:lpstr>
      <vt:lpstr>Common Problems</vt:lpstr>
      <vt:lpstr>Changes in Use</vt:lpstr>
      <vt:lpstr>Relocation of Easement</vt:lpstr>
      <vt:lpstr>Remedies for Obstruction  of Easement</vt:lpstr>
      <vt:lpstr>PowerPoint Presentation</vt:lpstr>
      <vt:lpstr>Termination by Agreement</vt:lpstr>
      <vt:lpstr>Abandonment of an Easement</vt:lpstr>
      <vt:lpstr>Termination by Merger</vt:lpstr>
      <vt:lpstr>Termination by Merger</vt:lpstr>
      <vt:lpstr>Termination for Lack of Necessity</vt:lpstr>
      <vt:lpstr>Termination by Adverse Possession</vt:lpstr>
      <vt:lpstr>Termination by Estoppel</vt:lpstr>
      <vt:lpstr>About Mark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Issues in Mountain Real Estate Transactions</dc:title>
  <dc:creator>Mark Cohen</dc:creator>
  <cp:lastModifiedBy>Mark Cohen</cp:lastModifiedBy>
  <cp:revision>158</cp:revision>
  <cp:lastPrinted>2020-12-31T23:09:10Z</cp:lastPrinted>
  <dcterms:created xsi:type="dcterms:W3CDTF">2019-03-01T22:33:45Z</dcterms:created>
  <dcterms:modified xsi:type="dcterms:W3CDTF">2021-01-01T15:58:16Z</dcterms:modified>
</cp:coreProperties>
</file>