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59" r:id="rId5"/>
    <p:sldId id="272" r:id="rId6"/>
    <p:sldId id="276" r:id="rId7"/>
    <p:sldId id="260" r:id="rId8"/>
    <p:sldId id="270" r:id="rId9"/>
    <p:sldId id="273" r:id="rId10"/>
    <p:sldId id="274" r:id="rId11"/>
    <p:sldId id="261" r:id="rId12"/>
    <p:sldId id="262" r:id="rId13"/>
    <p:sldId id="271" r:id="rId14"/>
    <p:sldId id="284" r:id="rId15"/>
    <p:sldId id="278" r:id="rId16"/>
    <p:sldId id="279" r:id="rId17"/>
    <p:sldId id="280" r:id="rId18"/>
    <p:sldId id="282" r:id="rId19"/>
    <p:sldId id="281" r:id="rId20"/>
    <p:sldId id="283" r:id="rId21"/>
    <p:sldId id="266" r:id="rId22"/>
    <p:sldId id="267" r:id="rId23"/>
    <p:sldId id="268" r:id="rId24"/>
    <p:sldId id="269" r:id="rId25"/>
  </p:sldIdLst>
  <p:sldSz cx="12192000" cy="6858000"/>
  <p:notesSz cx="6858000" cy="9144000"/>
  <p:embeddedFontLst>
    <p:embeddedFont>
      <p:font typeface="Centaur" panose="02030504050205020304" pitchFamily="18" charset="0"/>
      <p:regular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hPokRRB2W+gN4vu7vZLOMbhVe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4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7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517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93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15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c4828a4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9c4828a4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bccb3b9b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9bccb3b9b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bccb3b9b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9bccb3b9b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bccb3b9b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9bccb3b9b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31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3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6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3" name="Google Shape;143;p1" descr="A blue abstract watercolor pattern on a white background"/>
          <p:cNvPicPr preferRelativeResize="0"/>
          <p:nvPr/>
        </p:nvPicPr>
        <p:blipFill rotWithShape="1">
          <a:blip r:embed="rId4">
            <a:alphaModFix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>
            <a:off x="-16933" y="-16933"/>
            <a:ext cx="7340600" cy="6883400"/>
          </a:xfrm>
          <a:custGeom>
            <a:avLst/>
            <a:gdLst/>
            <a:ahLst/>
            <a:cxnLst/>
            <a:rect l="l" t="t" r="r" b="b"/>
            <a:pathLst>
              <a:path w="7340600" h="6883400" extrusionOk="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rgbClr val="0C0C0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397670" y="2357362"/>
            <a:ext cx="4080933" cy="161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br>
              <a:rPr lang="en-US" sz="5000" dirty="0">
                <a:solidFill>
                  <a:schemeClr val="lt1"/>
                </a:solidFill>
              </a:rPr>
            </a:br>
            <a:r>
              <a:rPr lang="en-US" sz="5000" dirty="0">
                <a:solidFill>
                  <a:schemeClr val="lt1"/>
                </a:solidFill>
              </a:rPr>
              <a:t>The US Real Estate Market:</a:t>
            </a:r>
            <a:br>
              <a:rPr lang="en-US" sz="5000" dirty="0">
                <a:solidFill>
                  <a:schemeClr val="lt1"/>
                </a:solidFill>
              </a:rPr>
            </a:br>
            <a:r>
              <a:rPr lang="en-US" sz="5000" dirty="0">
                <a:solidFill>
                  <a:schemeClr val="lt1"/>
                </a:solidFill>
              </a:rPr>
              <a:t>An Exploratory</a:t>
            </a:r>
            <a:br>
              <a:rPr lang="en-US" sz="5000" dirty="0">
                <a:solidFill>
                  <a:schemeClr val="lt1"/>
                </a:solidFill>
              </a:rPr>
            </a:br>
            <a:r>
              <a:rPr lang="en-US" sz="5000" dirty="0">
                <a:solidFill>
                  <a:schemeClr val="lt1"/>
                </a:solidFill>
              </a:rPr>
              <a:t>Data Analysis</a:t>
            </a:r>
            <a:endParaRPr dirty="0"/>
          </a:p>
        </p:txBody>
      </p:sp>
      <p:sp>
        <p:nvSpPr>
          <p:cNvPr id="146" name="Google Shape;146;p1"/>
          <p:cNvSpPr txBox="1">
            <a:spLocks noGrp="1"/>
          </p:cNvSpPr>
          <p:nvPr>
            <p:ph type="subTitle" idx="1"/>
          </p:nvPr>
        </p:nvSpPr>
        <p:spPr>
          <a:xfrm>
            <a:off x="573742" y="4679576"/>
            <a:ext cx="4192992" cy="120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 dirty="0">
                <a:solidFill>
                  <a:schemeClr val="lt1"/>
                </a:solidFill>
                <a:latin typeface="Centaur" panose="02030504050205020304" pitchFamily="18" charset="0"/>
                <a:ea typeface="Avenir"/>
                <a:cs typeface="Angsana New" panose="020B0502040204020203" pitchFamily="18" charset="-34"/>
                <a:sym typeface="Avenir"/>
              </a:rPr>
              <a:t>Chris Tanner, Noah </a:t>
            </a:r>
            <a:r>
              <a:rPr lang="en-US" dirty="0" err="1">
                <a:solidFill>
                  <a:schemeClr val="lt1"/>
                </a:solidFill>
                <a:latin typeface="Centaur" panose="02030504050205020304" pitchFamily="18" charset="0"/>
                <a:ea typeface="Avenir"/>
                <a:cs typeface="Angsana New" panose="020B0502040204020203" pitchFamily="18" charset="-34"/>
                <a:sym typeface="Avenir"/>
              </a:rPr>
              <a:t>Eiseman</a:t>
            </a:r>
            <a:r>
              <a:rPr lang="en-US" dirty="0">
                <a:solidFill>
                  <a:schemeClr val="lt1"/>
                </a:solidFill>
                <a:latin typeface="Centaur" panose="02030504050205020304" pitchFamily="18" charset="0"/>
                <a:ea typeface="Avenir"/>
                <a:cs typeface="Angsana New" panose="020B0502040204020203" pitchFamily="18" charset="-34"/>
                <a:sym typeface="Avenir"/>
              </a:rPr>
              <a:t>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 dirty="0">
                <a:solidFill>
                  <a:schemeClr val="lt1"/>
                </a:solidFill>
                <a:latin typeface="Centaur" panose="02030504050205020304" pitchFamily="18" charset="0"/>
                <a:ea typeface="Avenir"/>
                <a:cs typeface="Angsana New" panose="020B0502040204020203" pitchFamily="18" charset="-34"/>
                <a:sym typeface="Avenir"/>
              </a:rPr>
              <a:t>Joseph Lomas  </a:t>
            </a:r>
            <a:endParaRPr dirty="0">
              <a:solidFill>
                <a:schemeClr val="lt1"/>
              </a:solidFill>
              <a:latin typeface="Centaur" panose="02030504050205020304" pitchFamily="18" charset="0"/>
              <a:ea typeface="Avenir"/>
              <a:cs typeface="Angsana New" panose="020B0502040204020203" pitchFamily="18" charset="-34"/>
              <a:sym typeface="Avenir"/>
            </a:endParaRPr>
          </a:p>
        </p:txBody>
      </p:sp>
      <p:grpSp>
        <p:nvGrpSpPr>
          <p:cNvPr id="147" name="Google Shape;147;p1"/>
          <p:cNvGrpSpPr/>
          <p:nvPr/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8" name="Google Shape;148;p1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918FF6-E021-E47E-A27D-1FE56F70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77" y="3544820"/>
            <a:ext cx="3894898" cy="3027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8F59A8-7422-DA2F-4324-77CEF3D4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413222"/>
            <a:ext cx="3962761" cy="301577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0FC59C69-ADB0-8F7A-6146-A612D73C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8512"/>
            <a:ext cx="4611689" cy="1752599"/>
          </a:xfrm>
        </p:spPr>
        <p:txBody>
          <a:bodyPr/>
          <a:lstStyle/>
          <a:p>
            <a:r>
              <a:rPr lang="en-US" dirty="0"/>
              <a:t>Percent &amp; Value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2E33EB-089D-C803-3E2B-CEAC2D33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446" y="2084437"/>
            <a:ext cx="2801632" cy="3654512"/>
          </a:xfrm>
        </p:spPr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Percent Bottom 6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LA     -4.841%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WV    -0.771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AR    -0.775%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TX     -0.670%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IL     -0.361%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IA     -0.305%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E37D23C0-E276-2D15-F72A-3EEB5987D102}"/>
              </a:ext>
            </a:extLst>
          </p:cNvPr>
          <p:cNvSpPr txBox="1">
            <a:spLocks/>
          </p:cNvSpPr>
          <p:nvPr/>
        </p:nvSpPr>
        <p:spPr>
          <a:xfrm>
            <a:off x="3864078" y="2084437"/>
            <a:ext cx="3016044" cy="365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>
                <a:latin typeface="Centaur" panose="02030504050205020304" pitchFamily="18" charset="0"/>
              </a:rPr>
              <a:t>Numeric Bottom 6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LA    -$9367.68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TX     -$1091.19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WV     -$788.83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AR   -$771.66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IA     -$476.20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IL     -$394.13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AB58-BAD5-6426-4C91-6E31F8DBDCC1}"/>
              </a:ext>
            </a:extLst>
          </p:cNvPr>
          <p:cNvSpPr txBox="1"/>
          <p:nvPr/>
        </p:nvSpPr>
        <p:spPr>
          <a:xfrm>
            <a:off x="2591159" y="5738949"/>
            <a:ext cx="2397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entaur" panose="02030504050205020304" pitchFamily="18" charset="0"/>
              </a:rPr>
              <a:t>No Given Home Value: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MS     -2.940%*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AK     -2.725%*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ND    -2.528%*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NM     -0.827%*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Closing Time &amp; Percent of Homes Sold Above Listing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484310" y="2296885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Closing Time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dirty="0">
                <a:latin typeface="Centaur" panose="02030504050205020304" pitchFamily="18" charset="0"/>
              </a:rPr>
              <a:t>Home Inspection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dirty="0">
                <a:latin typeface="Centaur" panose="02030504050205020304" pitchFamily="18" charset="0"/>
              </a:rPr>
              <a:t>Appraisal Issues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dirty="0">
                <a:latin typeface="Centaur" panose="02030504050205020304" pitchFamily="18" charset="0"/>
              </a:rPr>
              <a:t>Ease of Process</a:t>
            </a:r>
            <a:endParaRPr dirty="0">
              <a:latin typeface="Centaur" panose="02030504050205020304" pitchFamily="18" charset="0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Percent Above Listing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dirty="0">
                <a:latin typeface="Centaur" panose="02030504050205020304" pitchFamily="18" charset="0"/>
              </a:rPr>
              <a:t>Competitiveness of that market</a:t>
            </a:r>
            <a:endParaRPr dirty="0">
              <a:latin typeface="Centaur" panose="020305040502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C01ED40-4A92-7486-FBF1-ADA960636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A4E6A1-1576-9FF7-8659-C975D23E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0945" y="681036"/>
            <a:ext cx="4895055" cy="3124201"/>
          </a:xfrm>
        </p:spPr>
        <p:txBody>
          <a:bodyPr/>
          <a:lstStyle/>
          <a:p>
            <a:r>
              <a:rPr lang="en-US" sz="2000" dirty="0">
                <a:latin typeface="Centaur" panose="02030504050205020304" pitchFamily="18" charset="0"/>
              </a:rPr>
              <a:t>Best for Sellers (Quadrant II)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WI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CA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UT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F680AD-CBCA-C2C6-E672-3A74AF62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9" y="200025"/>
            <a:ext cx="7089376" cy="6858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1A6B2-5AF8-6699-A95B-217369147F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00945" y="3429000"/>
            <a:ext cx="4895056" cy="3124200"/>
          </a:xfrm>
        </p:spPr>
        <p:txBody>
          <a:bodyPr/>
          <a:lstStyle/>
          <a:p>
            <a:r>
              <a:rPr lang="en-US" sz="2000" dirty="0">
                <a:latin typeface="Centaur" panose="02030504050205020304" pitchFamily="18" charset="0"/>
              </a:rPr>
              <a:t>Best for Buyers Quadrant (III)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TX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GA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AR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AZ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WY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WV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35C2-D29A-A3E7-963A-42BC521E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4" y="1676401"/>
            <a:ext cx="10018713" cy="1752599"/>
          </a:xfrm>
        </p:spPr>
        <p:txBody>
          <a:bodyPr/>
          <a:lstStyle/>
          <a:p>
            <a:r>
              <a:rPr lang="en-US" dirty="0"/>
              <a:t>Let’s Answer Our Questions</a:t>
            </a:r>
          </a:p>
        </p:txBody>
      </p:sp>
    </p:spTree>
    <p:extLst>
      <p:ext uri="{BB962C8B-B14F-4D97-AF65-F5344CB8AC3E}">
        <p14:creationId xmlns:p14="http://schemas.microsoft.com/office/powerpoint/2010/main" val="34321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397225" y="17199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buyer?</a:t>
            </a:r>
            <a:endParaRPr dirty="0"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1326562" y="1776548"/>
            <a:ext cx="10018713" cy="52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 dirty="0">
                <a:latin typeface="Centaur" panose="02030504050205020304" pitchFamily="18" charset="0"/>
              </a:rPr>
              <a:t>New Jersey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Top 14 Home Value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Top 4 in Numerical &amp; Percentage Home Value Increase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8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Highest Rental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Below Average Home Sold Above Listing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0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397225" y="17199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buyer?</a:t>
            </a:r>
            <a:endParaRPr dirty="0"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1326562" y="1776548"/>
            <a:ext cx="10018713" cy="52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 dirty="0">
                <a:latin typeface="Centaur" panose="02030504050205020304" pitchFamily="18" charset="0"/>
              </a:rPr>
              <a:t>Florida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Top 6 in rental pricing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4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Lowest in Percent Sold Above Listing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Top 10 in Percent and Numeric Value Change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Average Closing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81683-5206-2EB1-AC55-A484C60F5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171994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397225" y="17199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buyer?</a:t>
            </a:r>
            <a:endParaRPr dirty="0"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1397225" y="1741714"/>
            <a:ext cx="10018713" cy="52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indent="-285750">
              <a:spcBef>
                <a:spcPts val="0"/>
              </a:spcBef>
              <a:buSzPts val="3480"/>
            </a:pPr>
            <a:r>
              <a:rPr lang="en-US" b="1" dirty="0">
                <a:latin typeface="Centaur" panose="02030504050205020304" pitchFamily="18" charset="0"/>
              </a:rPr>
              <a:t>Arizona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7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Lowest Percent Sold Above Listing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12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Highest Percentage Forecast Value Change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 14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Highest Numerical Change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Low Closing Time</a:t>
            </a:r>
          </a:p>
          <a:p>
            <a:pPr marL="742950" lvl="1" indent="-285750">
              <a:spcBef>
                <a:spcPts val="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High 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E7B44-7E52-1805-4EC7-B67DCAB1D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7025" y="-583521"/>
            <a:ext cx="2085975" cy="2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1086643" y="9525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seller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1512885" y="184784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63880" indent="-342900">
              <a:spcBef>
                <a:spcPts val="1080"/>
              </a:spcBef>
              <a:buSzPts val="3480"/>
            </a:pPr>
            <a:r>
              <a:rPr lang="en-US" b="1" dirty="0">
                <a:latin typeface="Centaur" panose="02030504050205020304" pitchFamily="18" charset="0"/>
              </a:rPr>
              <a:t>Wisconsin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2</a:t>
            </a:r>
            <a:r>
              <a:rPr lang="en-US" baseline="30000" dirty="0">
                <a:latin typeface="Centaur" panose="02030504050205020304" pitchFamily="18" charset="0"/>
              </a:rPr>
              <a:t>nd</a:t>
            </a:r>
            <a:r>
              <a:rPr lang="en-US" dirty="0">
                <a:latin typeface="Centaur" panose="02030504050205020304" pitchFamily="18" charset="0"/>
              </a:rPr>
              <a:t> Highest State in Sold Above Listing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Lowest Average Days to Close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Bottom 10 in Monthly Rent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Above Average Home Value (16th) </a:t>
            </a:r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922EA-8409-DA00-E24C-4919D038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9862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1086643" y="9525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seller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1512885" y="206692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63880" indent="-342900">
              <a:spcBef>
                <a:spcPts val="1080"/>
              </a:spcBef>
              <a:buSzPts val="3480"/>
            </a:pPr>
            <a:r>
              <a:rPr lang="en-US" b="1" dirty="0">
                <a:latin typeface="Centaur" panose="02030504050205020304" pitchFamily="18" charset="0"/>
              </a:rPr>
              <a:t>California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7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Lowest Numerical Increase </a:t>
            </a:r>
          </a:p>
          <a:p>
            <a:pPr marL="1478280" lvl="2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Lowest of All Positive States</a:t>
            </a:r>
          </a:p>
          <a:p>
            <a:pPr marL="1478280" lvl="2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Only Top 10 State in Home Value that’s also in Bottom 20% of Percent &amp; Numeric Increase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 7</a:t>
            </a:r>
            <a:r>
              <a:rPr lang="en-US" baseline="30000" dirty="0">
                <a:latin typeface="Centaur" panose="02030504050205020304" pitchFamily="18" charset="0"/>
              </a:rPr>
              <a:t>th</a:t>
            </a:r>
            <a:r>
              <a:rPr lang="en-US" dirty="0">
                <a:latin typeface="Centaur" panose="02030504050205020304" pitchFamily="18" charset="0"/>
              </a:rPr>
              <a:t> Highest Sold Above Listing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2nd Lowest Average Days to Close</a:t>
            </a:r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922EA-8409-DA00-E24C-4919D038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9862" y="0"/>
            <a:ext cx="2143125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E77903-8C1D-3BC9-9E33-16263FAE3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75" y="57149"/>
            <a:ext cx="1914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1086643" y="9525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Where do you want to be a seller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1474785" y="2238375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63880" indent="-342900">
              <a:spcBef>
                <a:spcPts val="1080"/>
              </a:spcBef>
              <a:buSzPts val="3480"/>
            </a:pPr>
            <a:r>
              <a:rPr lang="en-US" b="1" dirty="0">
                <a:latin typeface="Centaur" panose="02030504050205020304" pitchFamily="18" charset="0"/>
              </a:rPr>
              <a:t>Kansas</a:t>
            </a:r>
            <a:r>
              <a:rPr lang="en-US" dirty="0">
                <a:latin typeface="Centaur" panose="02030504050205020304" pitchFamily="18" charset="0"/>
              </a:rPr>
              <a:t>: 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3</a:t>
            </a:r>
            <a:r>
              <a:rPr lang="en-US" baseline="30000" dirty="0">
                <a:latin typeface="Centaur" panose="02030504050205020304" pitchFamily="18" charset="0"/>
              </a:rPr>
              <a:t>rd</a:t>
            </a:r>
            <a:r>
              <a:rPr lang="en-US" dirty="0">
                <a:latin typeface="Centaur" panose="02030504050205020304" pitchFamily="18" charset="0"/>
              </a:rPr>
              <a:t> Lowest Rent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Top 16 In Percent Sold Above Listing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Bottom Half in Percentage Increase</a:t>
            </a:r>
          </a:p>
          <a:p>
            <a:pPr marL="1021080" lvl="1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Bottom 15 in Numerical Increase</a:t>
            </a:r>
          </a:p>
          <a:p>
            <a:pPr marL="1478280" lvl="2" indent="-342900">
              <a:spcBef>
                <a:spcPts val="1080"/>
              </a:spcBef>
              <a:buSzPts val="3480"/>
            </a:pPr>
            <a:r>
              <a:rPr lang="en-US" dirty="0">
                <a:latin typeface="Centaur" panose="02030504050205020304" pitchFamily="18" charset="0"/>
              </a:rPr>
              <a:t>Bottom 10 of positive increases</a:t>
            </a:r>
          </a:p>
          <a:p>
            <a:pPr marL="1478280" lvl="2" indent="-342900">
              <a:spcBef>
                <a:spcPts val="1080"/>
              </a:spcBef>
              <a:buSzPts val="3480"/>
            </a:pPr>
            <a:endParaRPr lang="en-US" dirty="0">
              <a:latin typeface="Centaur" panose="02030504050205020304" pitchFamily="18" charset="0"/>
            </a:endParaRPr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lang="en-US" dirty="0"/>
          </a:p>
          <a:p>
            <a:pPr marL="563880" indent="-342900">
              <a:spcBef>
                <a:spcPts val="1080"/>
              </a:spcBef>
              <a:buSzPts val="348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FD219-AE80-6D5E-F93B-A425B427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5" y="0"/>
            <a:ext cx="2301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1398425" y="-10"/>
            <a:ext cx="45339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1199525" y="1006753"/>
            <a:ext cx="45720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Using Zillow’s Public Data…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General Trends</a:t>
            </a:r>
            <a:endParaRPr dirty="0">
              <a:latin typeface="Centaur" panose="02030504050205020304" pitchFamily="18" charset="0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Where do you want to be a buyer?</a:t>
            </a: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latin typeface="Centaur" panose="02030504050205020304" pitchFamily="18" charset="0"/>
              </a:rPr>
              <a:t>Where do you want to be a seller?</a:t>
            </a: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endParaRPr dirty="0"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1535" y="0"/>
            <a:ext cx="64204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A5EF5-566A-3EEC-023F-D1BB9C00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and Seller? New Hampshire </a:t>
            </a:r>
          </a:p>
        </p:txBody>
      </p:sp>
      <p:pic>
        <p:nvPicPr>
          <p:cNvPr id="2050" name="Picture 2" descr="New Hampshire – Map Outline, Printable State, Shape, Stencil, Pattern – DIY  Projects, Patterns, Monograms, Designs, Templates">
            <a:extLst>
              <a:ext uri="{FF2B5EF4-FFF2-40B4-BE49-F238E27FC236}">
                <a16:creationId xmlns:a16="http://schemas.microsoft.com/office/drawing/2014/main" id="{F1B1E2B8-8988-F117-6A65-C33FD3EE0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99" y="82114"/>
            <a:ext cx="1254901" cy="221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B2C684-DB8E-9064-86BF-D08E956711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93667" y="1336917"/>
            <a:ext cx="4895056" cy="3124200"/>
          </a:xfrm>
        </p:spPr>
        <p:txBody>
          <a:bodyPr/>
          <a:lstStyle/>
          <a:p>
            <a:r>
              <a:rPr lang="en-US" sz="2400" dirty="0">
                <a:latin typeface="Centaur" panose="02030504050205020304" pitchFamily="18" charset="0"/>
              </a:rPr>
              <a:t>Seller</a:t>
            </a:r>
          </a:p>
          <a:p>
            <a:pPr lvl="1"/>
            <a:r>
              <a:rPr lang="en-US" sz="2000" dirty="0">
                <a:latin typeface="Centaur" panose="02030504050205020304" pitchFamily="18" charset="0"/>
              </a:rPr>
              <a:t>1</a:t>
            </a:r>
            <a:r>
              <a:rPr lang="en-US" sz="2000" baseline="30000" dirty="0">
                <a:latin typeface="Centaur" panose="02030504050205020304" pitchFamily="18" charset="0"/>
              </a:rPr>
              <a:t>st</a:t>
            </a:r>
            <a:r>
              <a:rPr lang="en-US" sz="2000" dirty="0">
                <a:latin typeface="Centaur" panose="02030504050205020304" pitchFamily="18" charset="0"/>
              </a:rPr>
              <a:t> in Homes Sold Above Listing</a:t>
            </a:r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20D48A-A350-17F6-F064-68FC2DC0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1672756"/>
            <a:ext cx="4895055" cy="3124201"/>
          </a:xfrm>
        </p:spPr>
        <p:txBody>
          <a:bodyPr/>
          <a:lstStyle/>
          <a:p>
            <a:r>
              <a:rPr lang="en-US" sz="2400" dirty="0">
                <a:latin typeface="Centaur" panose="02030504050205020304" pitchFamily="18" charset="0"/>
              </a:rPr>
              <a:t>Buyer</a:t>
            </a:r>
          </a:p>
          <a:p>
            <a:pPr lvl="1"/>
            <a:r>
              <a:rPr lang="en-US" sz="2000" dirty="0">
                <a:latin typeface="Centaur" panose="02030504050205020304" pitchFamily="18" charset="0"/>
              </a:rPr>
              <a:t>1</a:t>
            </a:r>
            <a:r>
              <a:rPr lang="en-US" sz="2000" baseline="30000" dirty="0">
                <a:latin typeface="Centaur" panose="02030504050205020304" pitchFamily="18" charset="0"/>
              </a:rPr>
              <a:t>st</a:t>
            </a:r>
            <a:r>
              <a:rPr lang="en-US" sz="2000" dirty="0">
                <a:latin typeface="Centaur" panose="02030504050205020304" pitchFamily="18" charset="0"/>
              </a:rPr>
              <a:t> in Numerical Home Value Increase</a:t>
            </a:r>
          </a:p>
          <a:p>
            <a:pPr lvl="1"/>
            <a:r>
              <a:rPr lang="en-US" sz="2000" dirty="0">
                <a:latin typeface="Centaur" panose="02030504050205020304" pitchFamily="18" charset="0"/>
              </a:rPr>
              <a:t>1</a:t>
            </a:r>
            <a:r>
              <a:rPr lang="en-US" sz="2000" baseline="30000" dirty="0">
                <a:latin typeface="Centaur" panose="02030504050205020304" pitchFamily="18" charset="0"/>
              </a:rPr>
              <a:t>st</a:t>
            </a:r>
            <a:r>
              <a:rPr lang="en-US" sz="2000" dirty="0">
                <a:latin typeface="Centaur" panose="02030504050205020304" pitchFamily="18" charset="0"/>
              </a:rPr>
              <a:t> in Percentage Home Value Increase</a:t>
            </a:r>
          </a:p>
          <a:p>
            <a:pPr lvl="1"/>
            <a:r>
              <a:rPr lang="en-US" sz="2000" dirty="0">
                <a:latin typeface="Centaur" panose="02030504050205020304" pitchFamily="18" charset="0"/>
              </a:rPr>
              <a:t>Top 10 in Rent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850E8-B4A4-5AEC-1A5A-97D57F74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16" y="3312598"/>
            <a:ext cx="3989273" cy="29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c4828a460_0_5"/>
          <p:cNvSpPr txBox="1">
            <a:spLocks noGrp="1"/>
          </p:cNvSpPr>
          <p:nvPr>
            <p:ph type="title" idx="4294967295"/>
          </p:nvPr>
        </p:nvSpPr>
        <p:spPr>
          <a:xfrm>
            <a:off x="1543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Appendix: Top Monthly Rent</a:t>
            </a:r>
            <a:endParaRPr dirty="0"/>
          </a:p>
        </p:txBody>
      </p:sp>
      <p:pic>
        <p:nvPicPr>
          <p:cNvPr id="214" name="Google Shape;214;g29c4828a46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66" y="1752600"/>
            <a:ext cx="4647581" cy="43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bccb3b9b8_1_6"/>
          <p:cNvSpPr txBox="1">
            <a:spLocks noGrp="1"/>
          </p:cNvSpPr>
          <p:nvPr>
            <p:ph type="title" idx="4294967295"/>
          </p:nvPr>
        </p:nvSpPr>
        <p:spPr>
          <a:xfrm>
            <a:off x="1543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Appendix: Bottom Monthly Rent</a:t>
            </a:r>
            <a:endParaRPr/>
          </a:p>
        </p:txBody>
      </p:sp>
      <p:pic>
        <p:nvPicPr>
          <p:cNvPr id="221" name="Google Shape;221;g29bccb3b9b8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32" y="1648034"/>
            <a:ext cx="4935800" cy="4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bccb3b9b8_1_20"/>
          <p:cNvSpPr txBox="1">
            <a:spLocks noGrp="1"/>
          </p:cNvSpPr>
          <p:nvPr>
            <p:ph type="title" idx="4294967295"/>
          </p:nvPr>
        </p:nvSpPr>
        <p:spPr>
          <a:xfrm>
            <a:off x="1543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Appendix: Top Home Value</a:t>
            </a:r>
            <a:endParaRPr/>
          </a:p>
        </p:txBody>
      </p:sp>
      <p:pic>
        <p:nvPicPr>
          <p:cNvPr id="228" name="Google Shape;228;g29bccb3b9b8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675" y="1462050"/>
            <a:ext cx="5034325" cy="473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9bccb3b9b8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175" y="1462050"/>
            <a:ext cx="5393400" cy="3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bccb3b9b8_1_14"/>
          <p:cNvSpPr txBox="1">
            <a:spLocks noGrp="1"/>
          </p:cNvSpPr>
          <p:nvPr>
            <p:ph type="title" idx="4294967295"/>
          </p:nvPr>
        </p:nvSpPr>
        <p:spPr>
          <a:xfrm>
            <a:off x="1543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Appendix: Bottom Home Value</a:t>
            </a:r>
            <a:endParaRPr/>
          </a:p>
        </p:txBody>
      </p:sp>
      <p:pic>
        <p:nvPicPr>
          <p:cNvPr id="235" name="Google Shape;235;g29bccb3b9b8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250" y="1752600"/>
            <a:ext cx="5303755" cy="48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9bccb3b9b8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300" y="1752594"/>
            <a:ext cx="5588249" cy="403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1938762" y="1489709"/>
            <a:ext cx="3075836" cy="387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101600" algn="l" rtl="0"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3D7C5-3C8C-6B03-1EE0-D017E529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41" y="1036320"/>
            <a:ext cx="8032497" cy="37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1938762" y="1489709"/>
            <a:ext cx="3075836" cy="387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101600" algn="l" rtl="0"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B91EC-8409-E7D2-80DE-A0F26946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47" y="1032680"/>
            <a:ext cx="8063592" cy="3696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5363A-753F-A9E7-8C51-3A64F8C2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25" y="976159"/>
            <a:ext cx="6140224" cy="4905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AA5E4-4B7E-DC91-9770-665031194088}"/>
              </a:ext>
            </a:extLst>
          </p:cNvPr>
          <p:cNvSpPr txBox="1"/>
          <p:nvPr/>
        </p:nvSpPr>
        <p:spPr>
          <a:xfrm>
            <a:off x="3696788" y="583474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The correlation between the rent price and median sale price is 0.87</a:t>
            </a:r>
          </a:p>
        </p:txBody>
      </p:sp>
    </p:spTree>
    <p:extLst>
      <p:ext uri="{BB962C8B-B14F-4D97-AF65-F5344CB8AC3E}">
        <p14:creationId xmlns:p14="http://schemas.microsoft.com/office/powerpoint/2010/main" val="352337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00EA-7215-F81D-AF9A-FDC74EEA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61" y="53299"/>
            <a:ext cx="10018713" cy="1752599"/>
          </a:xfrm>
        </p:spPr>
        <p:txBody>
          <a:bodyPr/>
          <a:lstStyle/>
          <a:p>
            <a:r>
              <a:rPr lang="en-US" dirty="0"/>
              <a:t>Rent Comparison Top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297BD-96C8-FF95-8564-CB091796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61" y="1924593"/>
            <a:ext cx="5145470" cy="3828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EAAC42-9F49-9D60-B8B4-ACA4D5D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63" y="1805897"/>
            <a:ext cx="5083411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1642671" y="1489709"/>
            <a:ext cx="3075836" cy="387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300" b="1" dirty="0">
                <a:latin typeface="Centaur" panose="02030504050205020304" pitchFamily="18" charset="0"/>
              </a:rPr>
              <a:t>Top 5 Increase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New Hampshire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Maine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Idaho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New Jersey</a:t>
            </a:r>
            <a:endParaRPr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Montana</a:t>
            </a:r>
            <a:endParaRPr dirty="0">
              <a:latin typeface="Centaur" panose="02030504050205020304" pitchFamily="18" charset="0"/>
            </a:endParaRPr>
          </a:p>
          <a:p>
            <a:pPr marL="285750" lvl="0" indent="-285750" algn="l" rtl="0">
              <a:spcBef>
                <a:spcPts val="922"/>
              </a:spcBef>
              <a:spcAft>
                <a:spcPts val="0"/>
              </a:spcAft>
              <a:buSzPct val="145000"/>
              <a:buChar char="•"/>
            </a:pPr>
            <a:r>
              <a:rPr lang="en-US" sz="2300" b="1" dirty="0">
                <a:latin typeface="Centaur" panose="02030504050205020304" pitchFamily="18" charset="0"/>
              </a:rPr>
              <a:t>Top 5 Decrease </a:t>
            </a:r>
            <a:endParaRPr lang="en-US" dirty="0">
              <a:latin typeface="Centaur" panose="02030504050205020304" pitchFamily="18" charset="0"/>
            </a:endParaRP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Louisiana</a:t>
            </a: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Mississippi </a:t>
            </a: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Arkansas </a:t>
            </a: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North Dakota</a:t>
            </a:r>
          </a:p>
          <a:p>
            <a:pPr marL="742950" lvl="1" indent="-285750" algn="l" rtl="0">
              <a:spcBef>
                <a:spcPts val="880"/>
              </a:spcBef>
              <a:spcAft>
                <a:spcPts val="0"/>
              </a:spcAft>
              <a:buSzPct val="145000"/>
              <a:buChar char="•"/>
            </a:pPr>
            <a:r>
              <a:rPr lang="en-US" dirty="0">
                <a:latin typeface="Centaur" panose="02030504050205020304" pitchFamily="18" charset="0"/>
              </a:rPr>
              <a:t>New Mexico</a:t>
            </a:r>
          </a:p>
          <a:p>
            <a:pPr marL="742950" lvl="1" indent="-156844" algn="l" rtl="0">
              <a:spcBef>
                <a:spcPts val="880"/>
              </a:spcBef>
              <a:spcAft>
                <a:spcPts val="0"/>
              </a:spcAft>
              <a:buSzPct val="145000"/>
              <a:buNone/>
            </a:pPr>
            <a:endParaRPr dirty="0"/>
          </a:p>
          <a:p>
            <a:pPr marL="742950" lvl="1" indent="-156844" algn="l" rtl="0">
              <a:spcBef>
                <a:spcPts val="880"/>
              </a:spcBef>
              <a:spcAft>
                <a:spcPts val="0"/>
              </a:spcAft>
              <a:buSzPct val="145000"/>
              <a:buNone/>
            </a:pPr>
            <a:endParaRPr dirty="0"/>
          </a:p>
          <a:p>
            <a:pPr marL="742950" lvl="1" indent="-156844" algn="l" rtl="0">
              <a:spcBef>
                <a:spcPts val="880"/>
              </a:spcBef>
              <a:spcAft>
                <a:spcPts val="0"/>
              </a:spcAft>
              <a:buSzPct val="1450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1AC6F-22B5-08D4-4614-35B0DD66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045" y="417084"/>
            <a:ext cx="7256172" cy="5522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F22757-7AD0-C776-8D40-C6D18B9F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69" y="580623"/>
            <a:ext cx="6815137" cy="5295622"/>
          </a:xfrm>
          <a:prstGeom prst="rect">
            <a:avLst/>
          </a:prstGeom>
        </p:spPr>
      </p:pic>
      <p:sp>
        <p:nvSpPr>
          <p:cNvPr id="20" name="Google Shape;178;p5">
            <a:extLst>
              <a:ext uri="{FF2B5EF4-FFF2-40B4-BE49-F238E27FC236}">
                <a16:creationId xmlns:a16="http://schemas.microsoft.com/office/drawing/2014/main" id="{0C263EBE-091E-0AE5-A711-BE8DBE91A872}"/>
              </a:ext>
            </a:extLst>
          </p:cNvPr>
          <p:cNvSpPr txBox="1">
            <a:spLocks/>
          </p:cNvSpPr>
          <p:nvPr/>
        </p:nvSpPr>
        <p:spPr>
          <a:xfrm>
            <a:off x="1633963" y="1489709"/>
            <a:ext cx="3075836" cy="387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285750" indent="-285750">
              <a:spcBef>
                <a:spcPts val="0"/>
              </a:spcBef>
              <a:buSzPct val="145000"/>
            </a:pPr>
            <a:r>
              <a:rPr lang="en-US" sz="2300" b="1" dirty="0">
                <a:latin typeface="Centaur" panose="02030504050205020304" pitchFamily="18" charset="0"/>
              </a:rPr>
              <a:t>Top 5 Increase</a:t>
            </a:r>
            <a:endParaRPr lang="en-US" dirty="0">
              <a:latin typeface="Centaur" panose="02030504050205020304" pitchFamily="18" charset="0"/>
            </a:endParaRP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sv-SE" dirty="0">
                <a:latin typeface="Centaur" panose="02030504050205020304" pitchFamily="18" charset="0"/>
              </a:rPr>
              <a:t>New Hampshire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sv-SE" dirty="0">
                <a:latin typeface="Centaur" panose="02030504050205020304" pitchFamily="18" charset="0"/>
              </a:rPr>
              <a:t>Hawaii 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sv-SE" dirty="0">
                <a:latin typeface="Centaur" panose="02030504050205020304" pitchFamily="18" charset="0"/>
              </a:rPr>
              <a:t>New Jersey     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sv-SE" dirty="0">
                <a:latin typeface="Centaur" panose="02030504050205020304" pitchFamily="18" charset="0"/>
              </a:rPr>
              <a:t>Massachusetts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sv-SE" dirty="0">
                <a:latin typeface="Centaur" panose="02030504050205020304" pitchFamily="18" charset="0"/>
              </a:rPr>
              <a:t>Utah</a:t>
            </a:r>
          </a:p>
          <a:p>
            <a:pPr marL="285750" indent="-285750">
              <a:spcBef>
                <a:spcPts val="922"/>
              </a:spcBef>
              <a:buSzPct val="145000"/>
            </a:pPr>
            <a:r>
              <a:rPr lang="en-US" sz="2300" b="1" dirty="0">
                <a:latin typeface="Centaur" panose="02030504050205020304" pitchFamily="18" charset="0"/>
              </a:rPr>
              <a:t>Top 5 Decrease </a:t>
            </a:r>
            <a:endParaRPr lang="en-US" dirty="0">
              <a:latin typeface="Centaur" panose="02030504050205020304" pitchFamily="18" charset="0"/>
            </a:endParaRP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en-US" dirty="0">
                <a:latin typeface="Centaur" panose="02030504050205020304" pitchFamily="18" charset="0"/>
              </a:rPr>
              <a:t>Louisiana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en-US" dirty="0">
                <a:latin typeface="Centaur" panose="02030504050205020304" pitchFamily="18" charset="0"/>
              </a:rPr>
              <a:t>Texas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en-US" dirty="0">
                <a:latin typeface="Centaur" panose="02030504050205020304" pitchFamily="18" charset="0"/>
              </a:rPr>
              <a:t>West Virginia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en-US" dirty="0">
                <a:latin typeface="Centaur" panose="02030504050205020304" pitchFamily="18" charset="0"/>
              </a:rPr>
              <a:t>Arkansas</a:t>
            </a:r>
          </a:p>
          <a:p>
            <a:pPr marL="742950" lvl="1" indent="-285750">
              <a:spcBef>
                <a:spcPts val="880"/>
              </a:spcBef>
              <a:buSzPct val="145000"/>
            </a:pPr>
            <a:r>
              <a:rPr lang="en-US" dirty="0">
                <a:latin typeface="Centaur" panose="02030504050205020304" pitchFamily="18" charset="0"/>
              </a:rPr>
              <a:t>Iowa</a:t>
            </a:r>
          </a:p>
          <a:p>
            <a:pPr marL="742950" lvl="1" indent="-156844">
              <a:spcBef>
                <a:spcPts val="880"/>
              </a:spcBef>
              <a:buSzPct val="145000"/>
              <a:buFont typeface="Arial"/>
              <a:buNone/>
            </a:pPr>
            <a:endParaRPr lang="en-US" dirty="0"/>
          </a:p>
          <a:p>
            <a:pPr marL="742950" lvl="1" indent="-156844">
              <a:spcBef>
                <a:spcPts val="880"/>
              </a:spcBef>
              <a:buSzPct val="145000"/>
              <a:buFont typeface="Arial"/>
              <a:buNone/>
            </a:pPr>
            <a:endParaRPr lang="en-US" dirty="0"/>
          </a:p>
          <a:p>
            <a:pPr marL="742950" lvl="1" indent="-156844">
              <a:spcBef>
                <a:spcPts val="880"/>
              </a:spcBef>
              <a:buSzPct val="145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918FF6-E021-E47E-A27D-1FE56F70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77" y="3544820"/>
            <a:ext cx="3894898" cy="3027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8F59A8-7422-DA2F-4324-77CEF3D4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413222"/>
            <a:ext cx="3962761" cy="301577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0FC59C69-ADB0-8F7A-6146-A612D73C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8512"/>
            <a:ext cx="4611689" cy="1752599"/>
          </a:xfrm>
        </p:spPr>
        <p:txBody>
          <a:bodyPr/>
          <a:lstStyle/>
          <a:p>
            <a:r>
              <a:rPr lang="en-US" dirty="0"/>
              <a:t>Percent &amp; Value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2E33EB-089D-C803-3E2B-CEAC2D33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298" y="2084437"/>
            <a:ext cx="2479780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aur" panose="02030504050205020304" pitchFamily="18" charset="0"/>
              </a:rPr>
              <a:t>Percent Top 11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NH     5.12%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ME     5.07%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ID     4.78%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NJ     4.17%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MT     4.04%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TN     3.98%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NC     3.88%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GA     3.73%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UT     3.72%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FL     3.59%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E37D23C0-E276-2D15-F72A-3EEB5987D102}"/>
              </a:ext>
            </a:extLst>
          </p:cNvPr>
          <p:cNvSpPr txBox="1">
            <a:spLocks/>
          </p:cNvSpPr>
          <p:nvPr/>
        </p:nvSpPr>
        <p:spPr>
          <a:xfrm>
            <a:off x="3864078" y="2084437"/>
            <a:ext cx="3016044" cy="312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>
                <a:latin typeface="Centaur" panose="02030504050205020304" pitchFamily="18" charset="0"/>
              </a:rPr>
              <a:t>Numeric Top 11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NH    $11,396.61 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HI     $9819.95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NJ     $9685.39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MA    $9653.55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UT     $9482.98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ID     $9049.18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CT    $7918.54	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ME  $7878.84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DE   $7697.81</a:t>
            </a:r>
          </a:p>
          <a:p>
            <a:pPr lvl="1"/>
            <a:r>
              <a:rPr lang="en-US" dirty="0">
                <a:latin typeface="Centaur" panose="02030504050205020304" pitchFamily="18" charset="0"/>
              </a:rPr>
              <a:t>WA   $7092.61  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FL     $6582.93</a:t>
            </a:r>
          </a:p>
        </p:txBody>
      </p:sp>
    </p:spTree>
    <p:extLst>
      <p:ext uri="{BB962C8B-B14F-4D97-AF65-F5344CB8AC3E}">
        <p14:creationId xmlns:p14="http://schemas.microsoft.com/office/powerpoint/2010/main" val="2587835846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568</Words>
  <Application>Microsoft Office PowerPoint</Application>
  <PresentationFormat>Widescreen</PresentationFormat>
  <Paragraphs>180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Corbel</vt:lpstr>
      <vt:lpstr>Arial</vt:lpstr>
      <vt:lpstr>Centaur</vt:lpstr>
      <vt:lpstr>Parallax</vt:lpstr>
      <vt:lpstr> The US Real Estate Market: An Exploratory Data Analysis</vt:lpstr>
      <vt:lpstr>Overview</vt:lpstr>
      <vt:lpstr>PowerPoint Presentation</vt:lpstr>
      <vt:lpstr>PowerPoint Presentation</vt:lpstr>
      <vt:lpstr>PowerPoint Presentation</vt:lpstr>
      <vt:lpstr>Rent Comparison Top 10</vt:lpstr>
      <vt:lpstr>PowerPoint Presentation</vt:lpstr>
      <vt:lpstr>PowerPoint Presentation</vt:lpstr>
      <vt:lpstr>Percent &amp; Value</vt:lpstr>
      <vt:lpstr>Percent &amp; Value</vt:lpstr>
      <vt:lpstr>Closing Time &amp; Percent of Homes Sold Above Listing</vt:lpstr>
      <vt:lpstr>PowerPoint Presentation</vt:lpstr>
      <vt:lpstr>Let’s Answer Our Questions</vt:lpstr>
      <vt:lpstr>Where do you want to be a buyer?</vt:lpstr>
      <vt:lpstr>Where do you want to be a buyer?</vt:lpstr>
      <vt:lpstr>Where do you want to be a buyer?</vt:lpstr>
      <vt:lpstr>Where do you want to be a seller</vt:lpstr>
      <vt:lpstr>Where do you want to be a seller</vt:lpstr>
      <vt:lpstr>Where do you want to be a seller</vt:lpstr>
      <vt:lpstr>Buyer and Seller? New Hampshire </vt:lpstr>
      <vt:lpstr>Appendix: Top Monthly Rent</vt:lpstr>
      <vt:lpstr>Appendix: Bottom Monthly Rent</vt:lpstr>
      <vt:lpstr>Appendix: Top Home Value</vt:lpstr>
      <vt:lpstr>Appendix: Bottom Home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 Real Estate Market: An Exploratory Data Analysis</dc:title>
  <dc:creator>Christopher Tanner</dc:creator>
  <cp:lastModifiedBy>Chris Tanner</cp:lastModifiedBy>
  <cp:revision>4</cp:revision>
  <dcterms:created xsi:type="dcterms:W3CDTF">2023-11-16T15:35:40Z</dcterms:created>
  <dcterms:modified xsi:type="dcterms:W3CDTF">2023-11-18T05:21:12Z</dcterms:modified>
</cp:coreProperties>
</file>