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75" r:id="rId4"/>
    <p:sldId id="259" r:id="rId5"/>
    <p:sldId id="276" r:id="rId6"/>
    <p:sldId id="272" r:id="rId7"/>
    <p:sldId id="260" r:id="rId8"/>
    <p:sldId id="270" r:id="rId9"/>
    <p:sldId id="273" r:id="rId10"/>
    <p:sldId id="274" r:id="rId11"/>
    <p:sldId id="261" r:id="rId12"/>
    <p:sldId id="285" r:id="rId13"/>
    <p:sldId id="271" r:id="rId14"/>
    <p:sldId id="284" r:id="rId15"/>
    <p:sldId id="286" r:id="rId16"/>
    <p:sldId id="287" r:id="rId17"/>
    <p:sldId id="288" r:id="rId18"/>
    <p:sldId id="289" r:id="rId19"/>
    <p:sldId id="290" r:id="rId20"/>
    <p:sldId id="291" r:id="rId21"/>
    <p:sldId id="292" r:id="rId22"/>
    <p:sldId id="266" r:id="rId23"/>
    <p:sldId id="267" r:id="rId24"/>
    <p:sldId id="268" r:id="rId25"/>
    <p:sldId id="269" r:id="rId26"/>
  </p:sldIdLst>
  <p:sldSz cx="12192000" cy="6858000"/>
  <p:notesSz cx="6858000" cy="9144000"/>
  <p:embeddedFontLst>
    <p:embeddedFont>
      <p:font typeface="Centaur" panose="02030504050205020304" pitchFamily="18" charset="77"/>
      <p:regular r:id="rId28"/>
    </p:embeddedFont>
    <p:embeddedFont>
      <p:font typeface="Corbel" panose="020B05030202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hPokRRB2W+gN4vu7vZLOMbhVe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51"/>
    <p:restoredTop sz="94836"/>
  </p:normalViewPr>
  <p:slideViewPr>
    <p:cSldViewPr snapToGrid="0">
      <p:cViewPr varScale="1">
        <p:scale>
          <a:sx n="104" d="100"/>
          <a:sy n="104" d="100"/>
        </p:scale>
        <p:origin x="2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www.bankrate.com</a:t>
            </a:r>
            <a:r>
              <a:rPr lang="en-US" dirty="0"/>
              <a:t>/real-estate/housing-market/</a:t>
            </a:r>
            <a:r>
              <a:rPr lang="en-US" dirty="0" err="1"/>
              <a:t>florida</a:t>
            </a:r>
            <a:r>
              <a:rPr lang="en-US" dirty="0"/>
              <a: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3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www.forbes.com</a:t>
            </a:r>
            <a:r>
              <a:rPr lang="en-US" dirty="0"/>
              <a:t>/advisor/mortgages/real-estate/</a:t>
            </a:r>
            <a:r>
              <a:rPr lang="en-US" dirty="0" err="1"/>
              <a:t>arizona</a:t>
            </a:r>
            <a:r>
              <a:rPr lang="en-US" dirty="0"/>
              <a:t>-housing-market/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12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029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www.wkow.com</a:t>
            </a:r>
            <a:r>
              <a:rPr lang="en-US" dirty="0"/>
              <a:t>/news/wisconsin-housing-market-remains-tight-realtors-offer-advice-for-first-time-buyers/article_933c0dec-1144-11ee-a4a8-57d051a0e338.html</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50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www.foxbusiness.com</a:t>
            </a:r>
            <a:r>
              <a:rPr lang="en-US" dirty="0"/>
              <a:t>/lifestyle/</a:t>
            </a:r>
            <a:r>
              <a:rPr lang="en-US" dirty="0" err="1"/>
              <a:t>kansas</a:t>
            </a:r>
            <a:r>
              <a:rPr lang="en-US" dirty="0"/>
              <a:t>-capital-top-emerging-housing-market-us</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10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278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c4828a4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c4828a4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bccb3b9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9bccb3b9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ccb3b9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9bccb3b9b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bccb3b9b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9bccb3b9b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3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44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www.houzeo.com</a:t>
            </a:r>
            <a:r>
              <a:rPr lang="en-US" dirty="0"/>
              <a:t>/blog/new-jersey-real-estate-market/</a:t>
            </a:r>
            <a:endParaRPr dirty="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8" name="Google Shape;98;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3" name="Google Shape;113;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dk1"/>
                </a:solidFill>
                <a:latin typeface="Corbel"/>
                <a:ea typeface="Corbel"/>
                <a:cs typeface="Corbel"/>
                <a:sym typeface="Corbel"/>
              </a:defRPr>
            </a:lvl1pPr>
            <a:lvl2pPr marL="0" marR="0" lvl="1" indent="0" algn="ctr" rtl="0">
              <a:spcBef>
                <a:spcPts val="0"/>
              </a:spcBef>
              <a:buNone/>
              <a:defRPr sz="1000" b="0" i="0" u="none" strike="noStrike" cap="none">
                <a:solidFill>
                  <a:schemeClr val="dk1"/>
                </a:solidFill>
                <a:latin typeface="Corbel"/>
                <a:ea typeface="Corbel"/>
                <a:cs typeface="Corbel"/>
                <a:sym typeface="Corbel"/>
              </a:defRPr>
            </a:lvl2pPr>
            <a:lvl3pPr marL="0" marR="0" lvl="2" indent="0" algn="ctr" rtl="0">
              <a:spcBef>
                <a:spcPts val="0"/>
              </a:spcBef>
              <a:buNone/>
              <a:defRPr sz="1000" b="0" i="0" u="none" strike="noStrike" cap="none">
                <a:solidFill>
                  <a:schemeClr val="dk1"/>
                </a:solidFill>
                <a:latin typeface="Corbel"/>
                <a:ea typeface="Corbel"/>
                <a:cs typeface="Corbel"/>
                <a:sym typeface="Corbel"/>
              </a:defRPr>
            </a:lvl3pPr>
            <a:lvl4pPr marL="0" marR="0" lvl="3" indent="0" algn="ctr" rtl="0">
              <a:spcBef>
                <a:spcPts val="0"/>
              </a:spcBef>
              <a:buNone/>
              <a:defRPr sz="1000" b="0" i="0" u="none" strike="noStrike" cap="none">
                <a:solidFill>
                  <a:schemeClr val="dk1"/>
                </a:solidFill>
                <a:latin typeface="Corbel"/>
                <a:ea typeface="Corbel"/>
                <a:cs typeface="Corbel"/>
                <a:sym typeface="Corbel"/>
              </a:defRPr>
            </a:lvl4pPr>
            <a:lvl5pPr marL="0" marR="0" lvl="4" indent="0" algn="ctr" rtl="0">
              <a:spcBef>
                <a:spcPts val="0"/>
              </a:spcBef>
              <a:buNone/>
              <a:defRPr sz="1000" b="0" i="0" u="none" strike="noStrike" cap="none">
                <a:solidFill>
                  <a:schemeClr val="dk1"/>
                </a:solidFill>
                <a:latin typeface="Corbel"/>
                <a:ea typeface="Corbel"/>
                <a:cs typeface="Corbel"/>
                <a:sym typeface="Corbel"/>
              </a:defRPr>
            </a:lvl5pPr>
            <a:lvl6pPr marL="0" marR="0" lvl="5" indent="0" algn="ctr" rtl="0">
              <a:spcBef>
                <a:spcPts val="0"/>
              </a:spcBef>
              <a:buNone/>
              <a:defRPr sz="1000" b="0" i="0" u="none" strike="noStrike" cap="none">
                <a:solidFill>
                  <a:schemeClr val="dk1"/>
                </a:solidFill>
                <a:latin typeface="Corbel"/>
                <a:ea typeface="Corbel"/>
                <a:cs typeface="Corbel"/>
                <a:sym typeface="Corbel"/>
              </a:defRPr>
            </a:lvl6pPr>
            <a:lvl7pPr marL="0" marR="0" lvl="6" indent="0" algn="ctr" rtl="0">
              <a:spcBef>
                <a:spcPts val="0"/>
              </a:spcBef>
              <a:buNone/>
              <a:defRPr sz="1000" b="0" i="0" u="none" strike="noStrike" cap="none">
                <a:solidFill>
                  <a:schemeClr val="dk1"/>
                </a:solidFill>
                <a:latin typeface="Corbel"/>
                <a:ea typeface="Corbel"/>
                <a:cs typeface="Corbel"/>
                <a:sym typeface="Corbel"/>
              </a:defRPr>
            </a:lvl7pPr>
            <a:lvl8pPr marL="0" marR="0" lvl="7" indent="0" algn="ctr" rtl="0">
              <a:spcBef>
                <a:spcPts val="0"/>
              </a:spcBef>
              <a:buNone/>
              <a:defRPr sz="1000" b="0" i="0" u="none" strike="noStrike" cap="none">
                <a:solidFill>
                  <a:schemeClr val="dk1"/>
                </a:solidFill>
                <a:latin typeface="Corbel"/>
                <a:ea typeface="Corbel"/>
                <a:cs typeface="Corbel"/>
                <a:sym typeface="Corbel"/>
              </a:defRPr>
            </a:lvl8pPr>
            <a:lvl9pPr marL="0" marR="0" lvl="8" indent="0" algn="ctr" rtl="0">
              <a:spcBef>
                <a:spcPts val="0"/>
              </a:spcBef>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43" name="Google Shape;143;p1" descr="A blue abstract watercolor pattern on a white background"/>
          <p:cNvPicPr preferRelativeResize="0"/>
          <p:nvPr/>
        </p:nvPicPr>
        <p:blipFill rotWithShape="1">
          <a:blip r:embed="rId4">
            <a:alphaModFix/>
          </a:blip>
          <a:srcRect t="23391" r="9091"/>
          <a:stretch/>
        </p:blipFill>
        <p:spPr>
          <a:xfrm>
            <a:off x="20" y="10"/>
            <a:ext cx="12191980" cy="6857990"/>
          </a:xfrm>
          <a:prstGeom prst="rect">
            <a:avLst/>
          </a:prstGeom>
          <a:noFill/>
          <a:ln>
            <a:noFill/>
          </a:ln>
        </p:spPr>
      </p:pic>
      <p:sp>
        <p:nvSpPr>
          <p:cNvPr id="144" name="Google Shape;144;p1"/>
          <p:cNvSpPr/>
          <p:nvPr/>
        </p:nvSpPr>
        <p:spPr>
          <a:xfrm>
            <a:off x="-16933" y="-16933"/>
            <a:ext cx="7340600" cy="6883400"/>
          </a:xfrm>
          <a:custGeom>
            <a:avLst/>
            <a:gdLst/>
            <a:ahLst/>
            <a:cxnLst/>
            <a:rect l="l" t="t" r="r" b="b"/>
            <a:pathLst>
              <a:path w="7340600" h="6883400" extrusionOk="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5" name="Google Shape;145;p1"/>
          <p:cNvSpPr txBox="1">
            <a:spLocks noGrp="1"/>
          </p:cNvSpPr>
          <p:nvPr>
            <p:ph type="ctrTitle"/>
          </p:nvPr>
        </p:nvSpPr>
        <p:spPr>
          <a:xfrm>
            <a:off x="397670" y="2357362"/>
            <a:ext cx="4080933" cy="161350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orbel"/>
              <a:buNone/>
            </a:pPr>
            <a:br>
              <a:rPr lang="en-US" sz="5000" dirty="0">
                <a:solidFill>
                  <a:schemeClr val="lt1"/>
                </a:solidFill>
              </a:rPr>
            </a:br>
            <a:r>
              <a:rPr lang="en-US" sz="5000" dirty="0">
                <a:solidFill>
                  <a:schemeClr val="lt1"/>
                </a:solidFill>
              </a:rPr>
              <a:t>The US Real Estate Market:</a:t>
            </a:r>
            <a:br>
              <a:rPr lang="en-US" sz="5000" dirty="0">
                <a:solidFill>
                  <a:schemeClr val="lt1"/>
                </a:solidFill>
              </a:rPr>
            </a:br>
            <a:r>
              <a:rPr lang="en-US" sz="5000" dirty="0">
                <a:solidFill>
                  <a:schemeClr val="lt1"/>
                </a:solidFill>
              </a:rPr>
              <a:t>An Exploratory</a:t>
            </a:r>
            <a:br>
              <a:rPr lang="en-US" sz="5000" dirty="0">
                <a:solidFill>
                  <a:schemeClr val="lt1"/>
                </a:solidFill>
              </a:rPr>
            </a:br>
            <a:r>
              <a:rPr lang="en-US" sz="5000" dirty="0">
                <a:solidFill>
                  <a:schemeClr val="lt1"/>
                </a:solidFill>
              </a:rPr>
              <a:t>Data Analysis</a:t>
            </a:r>
            <a:endParaRPr dirty="0"/>
          </a:p>
        </p:txBody>
      </p:sp>
      <p:sp>
        <p:nvSpPr>
          <p:cNvPr id="146" name="Google Shape;146;p1"/>
          <p:cNvSpPr txBox="1">
            <a:spLocks noGrp="1"/>
          </p:cNvSpPr>
          <p:nvPr>
            <p:ph type="subTitle" idx="1"/>
          </p:nvPr>
        </p:nvSpPr>
        <p:spPr>
          <a:xfrm>
            <a:off x="573742" y="4679576"/>
            <a:ext cx="4192992" cy="1204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Chris Tanner, Noah </a:t>
            </a:r>
            <a:r>
              <a:rPr lang="en-US" dirty="0" err="1">
                <a:solidFill>
                  <a:schemeClr val="lt1"/>
                </a:solidFill>
                <a:latin typeface="Centaur" panose="02030504050205020304" pitchFamily="18" charset="0"/>
                <a:ea typeface="Avenir"/>
                <a:cs typeface="Angsana New" panose="020B0502040204020203" pitchFamily="18" charset="-34"/>
                <a:sym typeface="Avenir"/>
              </a:rPr>
              <a:t>Eiseman</a:t>
            </a:r>
            <a:r>
              <a:rPr lang="en-US" dirty="0">
                <a:solidFill>
                  <a:schemeClr val="lt1"/>
                </a:solidFill>
                <a:latin typeface="Centaur" panose="02030504050205020304" pitchFamily="18" charset="0"/>
                <a:ea typeface="Avenir"/>
                <a:cs typeface="Angsana New" panose="020B0502040204020203" pitchFamily="18" charset="-34"/>
                <a:sym typeface="Avenir"/>
              </a:rPr>
              <a:t> &amp; </a:t>
            </a:r>
          </a:p>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Joseph Lomas  </a:t>
            </a:r>
            <a:endParaRPr dirty="0">
              <a:solidFill>
                <a:schemeClr val="lt1"/>
              </a:solidFill>
              <a:latin typeface="Centaur" panose="02030504050205020304" pitchFamily="18" charset="0"/>
              <a:ea typeface="Avenir"/>
              <a:cs typeface="Angsana New" panose="020B0502040204020203" pitchFamily="18" charset="-34"/>
              <a:sym typeface="Avenir"/>
            </a:endParaRPr>
          </a:p>
        </p:txBody>
      </p:sp>
      <p:grpSp>
        <p:nvGrpSpPr>
          <p:cNvPr id="147" name="Google Shape;147;p1"/>
          <p:cNvGrpSpPr/>
          <p:nvPr/>
        </p:nvGrpSpPr>
        <p:grpSpPr>
          <a:xfrm>
            <a:off x="4864100" y="-4763"/>
            <a:ext cx="5014912" cy="6862763"/>
            <a:chOff x="2928938" y="-4763"/>
            <a:chExt cx="5014912" cy="6862763"/>
          </a:xfrm>
        </p:grpSpPr>
        <p:sp>
          <p:nvSpPr>
            <p:cNvPr id="148" name="Google Shape;148;p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9" name="Google Shape;149;p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0" name="Google Shape;150;p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1" name="Google Shape;151;p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2" name="Google Shape;152;p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3" name="Google Shape;153;p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062446" y="2084437"/>
            <a:ext cx="2801632" cy="3654512"/>
          </a:xfrm>
        </p:spPr>
        <p:txBody>
          <a:bodyPr anchor="t">
            <a:normAutofit/>
          </a:bodyPr>
          <a:lstStyle/>
          <a:p>
            <a:r>
              <a:rPr lang="en-US" sz="2000" dirty="0">
                <a:latin typeface="+mn-lt"/>
              </a:rPr>
              <a:t>Percent Bottom 6</a:t>
            </a:r>
          </a:p>
          <a:p>
            <a:pPr lvl="1"/>
            <a:r>
              <a:rPr lang="en-US" dirty="0">
                <a:latin typeface="+mn-lt"/>
              </a:rPr>
              <a:t>LA     -4.841%</a:t>
            </a:r>
          </a:p>
          <a:p>
            <a:pPr lvl="1"/>
            <a:r>
              <a:rPr lang="en-US" dirty="0">
                <a:latin typeface="+mn-lt"/>
              </a:rPr>
              <a:t>WV    -0.771</a:t>
            </a:r>
          </a:p>
          <a:p>
            <a:pPr lvl="1"/>
            <a:r>
              <a:rPr lang="en-US" dirty="0">
                <a:latin typeface="+mn-lt"/>
              </a:rPr>
              <a:t>AR    -0.775%</a:t>
            </a:r>
          </a:p>
          <a:p>
            <a:pPr lvl="1"/>
            <a:r>
              <a:rPr lang="en-US" dirty="0">
                <a:latin typeface="+mn-lt"/>
              </a:rPr>
              <a:t>TX     -0.670%</a:t>
            </a:r>
          </a:p>
          <a:p>
            <a:pPr lvl="1"/>
            <a:r>
              <a:rPr lang="en-US" dirty="0">
                <a:latin typeface="+mn-lt"/>
              </a:rPr>
              <a:t>IL     -0.361%</a:t>
            </a:r>
          </a:p>
          <a:p>
            <a:pPr lvl="1"/>
            <a:r>
              <a:rPr lang="en-US" dirty="0">
                <a:latin typeface="+mn-lt"/>
              </a:rPr>
              <a:t>IA     -0.305%</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6545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sz="2000" dirty="0">
                <a:latin typeface="+mn-lt"/>
              </a:rPr>
              <a:t>Numeric Bottom 6</a:t>
            </a:r>
          </a:p>
          <a:p>
            <a:pPr lvl="1"/>
            <a:r>
              <a:rPr lang="en-US" dirty="0">
                <a:latin typeface="+mn-lt"/>
              </a:rPr>
              <a:t>LA    -$9367.68</a:t>
            </a:r>
          </a:p>
          <a:p>
            <a:pPr lvl="1"/>
            <a:r>
              <a:rPr lang="en-US" dirty="0">
                <a:latin typeface="+mn-lt"/>
              </a:rPr>
              <a:t>TX     -$1091.19</a:t>
            </a:r>
          </a:p>
          <a:p>
            <a:pPr lvl="1"/>
            <a:r>
              <a:rPr lang="en-US" dirty="0">
                <a:latin typeface="+mn-lt"/>
              </a:rPr>
              <a:t>WV     -$788.83</a:t>
            </a:r>
          </a:p>
          <a:p>
            <a:pPr lvl="1"/>
            <a:r>
              <a:rPr lang="en-US" dirty="0">
                <a:latin typeface="+mn-lt"/>
              </a:rPr>
              <a:t>AR   -$771.66</a:t>
            </a:r>
          </a:p>
          <a:p>
            <a:pPr lvl="1"/>
            <a:r>
              <a:rPr lang="en-US" dirty="0">
                <a:latin typeface="+mn-lt"/>
              </a:rPr>
              <a:t>IA     -$476.20</a:t>
            </a:r>
          </a:p>
          <a:p>
            <a:pPr lvl="1"/>
            <a:r>
              <a:rPr lang="en-US" dirty="0">
                <a:latin typeface="+mn-lt"/>
              </a:rPr>
              <a:t>IL     -$394.13</a:t>
            </a:r>
          </a:p>
        </p:txBody>
      </p:sp>
      <p:sp>
        <p:nvSpPr>
          <p:cNvPr id="3" name="TextBox 2">
            <a:extLst>
              <a:ext uri="{FF2B5EF4-FFF2-40B4-BE49-F238E27FC236}">
                <a16:creationId xmlns:a16="http://schemas.microsoft.com/office/drawing/2014/main" id="{E2A9AB58-BAD5-6426-4C91-6E31F8DBDCC1}"/>
              </a:ext>
            </a:extLst>
          </p:cNvPr>
          <p:cNvSpPr txBox="1"/>
          <p:nvPr/>
        </p:nvSpPr>
        <p:spPr>
          <a:xfrm>
            <a:off x="3218623" y="5464254"/>
            <a:ext cx="1694018" cy="1107996"/>
          </a:xfrm>
          <a:prstGeom prst="rect">
            <a:avLst/>
          </a:prstGeom>
          <a:noFill/>
        </p:spPr>
        <p:txBody>
          <a:bodyPr wrap="square" rtlCol="0">
            <a:spAutoFit/>
          </a:bodyPr>
          <a:lstStyle/>
          <a:p>
            <a:pPr lvl="1" algn="ctr"/>
            <a:r>
              <a:rPr lang="en-US" sz="1100" dirty="0">
                <a:latin typeface="Centaur" panose="02030504050205020304" pitchFamily="18" charset="0"/>
              </a:rPr>
              <a:t>No Given Home Value:</a:t>
            </a:r>
          </a:p>
          <a:p>
            <a:pPr lvl="1" algn="ctr"/>
            <a:r>
              <a:rPr lang="en-US" sz="1100" dirty="0">
                <a:latin typeface="Centaur" panose="02030504050205020304" pitchFamily="18" charset="0"/>
              </a:rPr>
              <a:t>MS     -2.940%*</a:t>
            </a:r>
          </a:p>
          <a:p>
            <a:pPr lvl="1" algn="ctr"/>
            <a:r>
              <a:rPr lang="en-US" sz="1100" dirty="0">
                <a:latin typeface="Centaur" panose="02030504050205020304" pitchFamily="18" charset="0"/>
              </a:rPr>
              <a:t>AK     -2.725%*</a:t>
            </a:r>
          </a:p>
          <a:p>
            <a:pPr lvl="1" algn="ctr"/>
            <a:r>
              <a:rPr lang="en-US" sz="1100" dirty="0">
                <a:latin typeface="Centaur" panose="02030504050205020304" pitchFamily="18" charset="0"/>
              </a:rPr>
              <a:t>ND    -2.528%*</a:t>
            </a:r>
          </a:p>
          <a:p>
            <a:pPr lvl="1" algn="ctr"/>
            <a:r>
              <a:rPr lang="en-US" sz="1100" dirty="0">
                <a:latin typeface="Centaur" panose="02030504050205020304" pitchFamily="18" charset="0"/>
              </a:rPr>
              <a:t>NM     -0.827%*</a:t>
            </a:r>
          </a:p>
          <a:p>
            <a:pPr algn="ctr"/>
            <a:endParaRPr lang="en-US" sz="1100" dirty="0"/>
          </a:p>
        </p:txBody>
      </p:sp>
      <p:pic>
        <p:nvPicPr>
          <p:cNvPr id="2" name="Picture 1">
            <a:extLst>
              <a:ext uri="{FF2B5EF4-FFF2-40B4-BE49-F238E27FC236}">
                <a16:creationId xmlns:a16="http://schemas.microsoft.com/office/drawing/2014/main" id="{3BCE83C6-9387-5C3F-0CAF-175789801097}"/>
              </a:ext>
            </a:extLst>
          </p:cNvPr>
          <p:cNvPicPr>
            <a:picLocks noChangeAspect="1"/>
          </p:cNvPicPr>
          <p:nvPr/>
        </p:nvPicPr>
        <p:blipFill>
          <a:blip r:embed="rId2"/>
          <a:stretch>
            <a:fillRect/>
          </a:stretch>
        </p:blipFill>
        <p:spPr>
          <a:xfrm>
            <a:off x="6743135" y="92233"/>
            <a:ext cx="5144996" cy="3336767"/>
          </a:xfrm>
          <a:prstGeom prst="rect">
            <a:avLst/>
          </a:prstGeom>
        </p:spPr>
      </p:pic>
      <p:pic>
        <p:nvPicPr>
          <p:cNvPr id="4" name="Picture 3">
            <a:extLst>
              <a:ext uri="{FF2B5EF4-FFF2-40B4-BE49-F238E27FC236}">
                <a16:creationId xmlns:a16="http://schemas.microsoft.com/office/drawing/2014/main" id="{DB9B24D1-D71F-CA69-6453-82DD4EA95779}"/>
              </a:ext>
            </a:extLst>
          </p:cNvPr>
          <p:cNvPicPr>
            <a:picLocks noChangeAspect="1"/>
          </p:cNvPicPr>
          <p:nvPr/>
        </p:nvPicPr>
        <p:blipFill>
          <a:blip r:embed="rId3"/>
          <a:stretch>
            <a:fillRect/>
          </a:stretch>
        </p:blipFill>
        <p:spPr>
          <a:xfrm>
            <a:off x="6711946" y="3540254"/>
            <a:ext cx="5176185" cy="3336767"/>
          </a:xfrm>
          <a:prstGeom prst="rect">
            <a:avLst/>
          </a:prstGeom>
        </p:spPr>
      </p:pic>
    </p:spTree>
    <p:extLst>
      <p:ext uri="{BB962C8B-B14F-4D97-AF65-F5344CB8AC3E}">
        <p14:creationId xmlns:p14="http://schemas.microsoft.com/office/powerpoint/2010/main" val="5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a:spLocks noGrp="1"/>
          </p:cNvSpPr>
          <p:nvPr>
            <p:ph type="body" idx="1"/>
          </p:nvPr>
        </p:nvSpPr>
        <p:spPr>
          <a:xfrm>
            <a:off x="1524067" y="304799"/>
            <a:ext cx="3749390" cy="54598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480"/>
              <a:buNone/>
            </a:pPr>
            <a:r>
              <a:rPr lang="en-US" sz="1400" dirty="0">
                <a:latin typeface="+mn-lt"/>
              </a:rPr>
              <a:t>Average Days to Close is defined as the number of days between the listing going pending and the sale date.</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Percentage of Homes Sold Above List is defined as the percentage of homes that were sold above the original price listed on Zillow.</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The relationship between these two variables give insight into whether the market is better for a buyer or a seller.</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Days to Close is impacted by factors like home inspection, home appraisal, and overall ease of process with buyer, seller and agent.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Percent Above Listing indicates the competitiveness of the market.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r>
              <a:rPr lang="en-US" sz="1400" dirty="0">
                <a:latin typeface="+mn-lt"/>
              </a:rPr>
              <a:t>The Zones are defined below:</a:t>
            </a:r>
          </a:p>
          <a:p>
            <a:pPr marL="0" lvl="0" indent="0" algn="l" rtl="0">
              <a:spcBef>
                <a:spcPts val="0"/>
              </a:spcBef>
              <a:spcAft>
                <a:spcPts val="0"/>
              </a:spcAft>
              <a:buSzPts val="3480"/>
              <a:buNone/>
            </a:pPr>
            <a:r>
              <a:rPr lang="en-US" sz="1400" dirty="0">
                <a:latin typeface="+mn-lt"/>
              </a:rPr>
              <a:t>1. Advantage to the seller</a:t>
            </a:r>
          </a:p>
          <a:p>
            <a:pPr marL="0" lvl="0" indent="0" algn="l" rtl="0">
              <a:spcBef>
                <a:spcPts val="0"/>
              </a:spcBef>
              <a:spcAft>
                <a:spcPts val="0"/>
              </a:spcAft>
              <a:buSzPts val="3480"/>
              <a:buNone/>
            </a:pPr>
            <a:r>
              <a:rPr lang="en-US" sz="1400" dirty="0">
                <a:latin typeface="+mn-lt"/>
              </a:rPr>
              <a:t>2. Advantage to the seller – lesser extent</a:t>
            </a:r>
          </a:p>
          <a:p>
            <a:pPr marL="0" lvl="0" indent="0" algn="l" rtl="0">
              <a:spcBef>
                <a:spcPts val="0"/>
              </a:spcBef>
              <a:spcAft>
                <a:spcPts val="0"/>
              </a:spcAft>
              <a:buSzPts val="3480"/>
              <a:buNone/>
            </a:pPr>
            <a:r>
              <a:rPr lang="en-US" sz="1400" dirty="0">
                <a:latin typeface="+mn-lt"/>
              </a:rPr>
              <a:t>3. Advantage to buyer</a:t>
            </a:r>
          </a:p>
          <a:p>
            <a:pPr marL="0" lvl="0" indent="0" algn="l" rtl="0">
              <a:spcBef>
                <a:spcPts val="0"/>
              </a:spcBef>
              <a:spcAft>
                <a:spcPts val="0"/>
              </a:spcAft>
              <a:buSzPts val="3480"/>
              <a:buNone/>
            </a:pPr>
            <a:r>
              <a:rPr lang="en-US" sz="1400" dirty="0">
                <a:latin typeface="+mn-lt"/>
              </a:rPr>
              <a:t>4. Advantage to buyer – lesser extent</a:t>
            </a: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endParaRPr lang="en-US" sz="1400" dirty="0">
              <a:latin typeface="+mn-lt"/>
            </a:endParaRPr>
          </a:p>
          <a:p>
            <a:pPr marL="0" lvl="0" indent="0" algn="l" rtl="0">
              <a:spcBef>
                <a:spcPts val="0"/>
              </a:spcBef>
              <a:spcAft>
                <a:spcPts val="0"/>
              </a:spcAft>
              <a:buSzPts val="3480"/>
              <a:buNone/>
            </a:pPr>
            <a:endParaRPr lang="en-US" sz="1400" dirty="0">
              <a:latin typeface="+mn-lt"/>
            </a:endParaRPr>
          </a:p>
        </p:txBody>
      </p:sp>
      <p:pic>
        <p:nvPicPr>
          <p:cNvPr id="4" name="Picture 3">
            <a:extLst>
              <a:ext uri="{FF2B5EF4-FFF2-40B4-BE49-F238E27FC236}">
                <a16:creationId xmlns:a16="http://schemas.microsoft.com/office/drawing/2014/main" id="{8F2FECC6-173C-E94A-4563-5BEE077C7285}"/>
              </a:ext>
            </a:extLst>
          </p:cNvPr>
          <p:cNvPicPr>
            <a:picLocks noChangeAspect="1"/>
          </p:cNvPicPr>
          <p:nvPr/>
        </p:nvPicPr>
        <p:blipFill>
          <a:blip r:embed="rId3"/>
          <a:stretch>
            <a:fillRect/>
          </a:stretch>
        </p:blipFill>
        <p:spPr>
          <a:xfrm>
            <a:off x="5273457" y="273678"/>
            <a:ext cx="6523553" cy="6310644"/>
          </a:xfrm>
          <a:prstGeom prst="rect">
            <a:avLst/>
          </a:prstGeom>
        </p:spPr>
      </p:pic>
      <p:pic>
        <p:nvPicPr>
          <p:cNvPr id="6" name="Graphic 5" descr="Badge 4 with solid fill">
            <a:extLst>
              <a:ext uri="{FF2B5EF4-FFF2-40B4-BE49-F238E27FC236}">
                <a16:creationId xmlns:a16="http://schemas.microsoft.com/office/drawing/2014/main" id="{E633DD42-2D58-4B61-FF23-0037126307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9385" y="5384087"/>
            <a:ext cx="692948" cy="692948"/>
          </a:xfrm>
          <a:prstGeom prst="rect">
            <a:avLst/>
          </a:prstGeom>
        </p:spPr>
      </p:pic>
      <p:pic>
        <p:nvPicPr>
          <p:cNvPr id="8" name="Graphic 7" descr="Badge 3 with solid fill">
            <a:extLst>
              <a:ext uri="{FF2B5EF4-FFF2-40B4-BE49-F238E27FC236}">
                <a16:creationId xmlns:a16="http://schemas.microsoft.com/office/drawing/2014/main" id="{F643DEB7-BAE2-EC34-8D45-FDAC718FEB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0496" y="5384087"/>
            <a:ext cx="692948" cy="692948"/>
          </a:xfrm>
          <a:prstGeom prst="rect">
            <a:avLst/>
          </a:prstGeom>
        </p:spPr>
      </p:pic>
      <p:pic>
        <p:nvPicPr>
          <p:cNvPr id="10" name="Graphic 9" descr="Badge with solid fill">
            <a:extLst>
              <a:ext uri="{FF2B5EF4-FFF2-40B4-BE49-F238E27FC236}">
                <a16:creationId xmlns:a16="http://schemas.microsoft.com/office/drawing/2014/main" id="{51B5DCC7-6C44-F915-9EFA-AEA44F4D90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9385" y="816313"/>
            <a:ext cx="692948" cy="692948"/>
          </a:xfrm>
          <a:prstGeom prst="rect">
            <a:avLst/>
          </a:prstGeom>
        </p:spPr>
      </p:pic>
      <p:pic>
        <p:nvPicPr>
          <p:cNvPr id="12" name="Graphic 11" descr="Badge 1 with solid fill">
            <a:extLst>
              <a:ext uri="{FF2B5EF4-FFF2-40B4-BE49-F238E27FC236}">
                <a16:creationId xmlns:a16="http://schemas.microsoft.com/office/drawing/2014/main" id="{D5DCA2F9-9593-D791-034C-38F075DF3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1678" y="795130"/>
            <a:ext cx="692948" cy="692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a:spLocks noGrp="1"/>
          </p:cNvSpPr>
          <p:nvPr>
            <p:ph type="body" idx="1"/>
          </p:nvPr>
        </p:nvSpPr>
        <p:spPr>
          <a:xfrm>
            <a:off x="1524067" y="304799"/>
            <a:ext cx="3749390" cy="5772236"/>
          </a:xfrm>
          <a:prstGeom prst="rect">
            <a:avLst/>
          </a:prstGeom>
          <a:noFill/>
          <a:ln>
            <a:noFill/>
          </a:ln>
        </p:spPr>
        <p:txBody>
          <a:bodyPr spcFirstLastPara="1" wrap="square" lIns="91425" tIns="45700" rIns="91425" bIns="45700" anchor="ctr" anchorCtr="0">
            <a:normAutofit/>
          </a:bodyPr>
          <a:lstStyle/>
          <a:p>
            <a:pPr marL="62865" indent="0">
              <a:buNone/>
            </a:pPr>
            <a:r>
              <a:rPr lang="en-US" sz="2000" dirty="0">
                <a:latin typeface="+mn-lt"/>
              </a:rPr>
              <a:t>Best for Sellers (Quadrant 1): </a:t>
            </a:r>
          </a:p>
          <a:p>
            <a:pPr marL="62865" indent="0">
              <a:buNone/>
            </a:pPr>
            <a:r>
              <a:rPr lang="en-US" sz="2000" dirty="0">
                <a:latin typeface="+mn-lt"/>
              </a:rPr>
              <a:t>- Wisconsin</a:t>
            </a:r>
          </a:p>
          <a:p>
            <a:pPr marL="62865" indent="0">
              <a:buNone/>
            </a:pPr>
            <a:r>
              <a:rPr lang="en-US" sz="2000" dirty="0">
                <a:latin typeface="+mn-lt"/>
              </a:rPr>
              <a:t>- California</a:t>
            </a:r>
          </a:p>
          <a:p>
            <a:pPr marL="62865" indent="0">
              <a:buNone/>
            </a:pPr>
            <a:r>
              <a:rPr lang="en-US" sz="2000" dirty="0">
                <a:latin typeface="+mn-lt"/>
              </a:rPr>
              <a:t>- Utah</a:t>
            </a:r>
          </a:p>
          <a:p>
            <a:pPr marL="62865" indent="0">
              <a:buNone/>
            </a:pPr>
            <a:r>
              <a:rPr lang="en-US" sz="2000" dirty="0">
                <a:latin typeface="+mn-lt"/>
              </a:rPr>
              <a:t>- Washington</a:t>
            </a:r>
          </a:p>
          <a:p>
            <a:pPr marL="62865" indent="0">
              <a:buNone/>
            </a:pPr>
            <a:endParaRPr lang="en-US" sz="2000" dirty="0">
              <a:latin typeface="+mn-lt"/>
            </a:endParaRPr>
          </a:p>
          <a:p>
            <a:pPr marL="62865" indent="0">
              <a:buNone/>
            </a:pPr>
            <a:endParaRPr lang="en-US" sz="2000" dirty="0">
              <a:latin typeface="+mn-lt"/>
            </a:endParaRPr>
          </a:p>
          <a:p>
            <a:pPr marL="62865" indent="0">
              <a:buNone/>
            </a:pPr>
            <a:r>
              <a:rPr lang="en-US" sz="2000" dirty="0">
                <a:latin typeface="+mn-lt"/>
              </a:rPr>
              <a:t>Best for Buyers (Quadrant 3): </a:t>
            </a:r>
          </a:p>
          <a:p>
            <a:pPr marL="62865" indent="0">
              <a:buNone/>
            </a:pPr>
            <a:r>
              <a:rPr lang="en-US" sz="2000" dirty="0">
                <a:latin typeface="+mn-lt"/>
              </a:rPr>
              <a:t>- Texas</a:t>
            </a:r>
          </a:p>
          <a:p>
            <a:pPr marL="62865" indent="0">
              <a:buNone/>
            </a:pPr>
            <a:r>
              <a:rPr lang="en-US" sz="2000" dirty="0">
                <a:latin typeface="+mn-lt"/>
              </a:rPr>
              <a:t>- Georgia</a:t>
            </a:r>
          </a:p>
          <a:p>
            <a:pPr marL="62865" indent="0">
              <a:buNone/>
            </a:pPr>
            <a:r>
              <a:rPr lang="en-US" sz="2000" dirty="0">
                <a:latin typeface="+mn-lt"/>
              </a:rPr>
              <a:t>- Arkansas</a:t>
            </a:r>
          </a:p>
          <a:p>
            <a:pPr marL="62865" indent="0">
              <a:buNone/>
            </a:pPr>
            <a:r>
              <a:rPr lang="en-US" sz="2000" dirty="0">
                <a:latin typeface="+mn-lt"/>
              </a:rPr>
              <a:t>- Arizona </a:t>
            </a:r>
          </a:p>
          <a:p>
            <a:pPr marL="62865" indent="0">
              <a:buNone/>
            </a:pPr>
            <a:endParaRPr lang="en-US" sz="2000" dirty="0">
              <a:latin typeface="+mn-lt"/>
            </a:endParaRPr>
          </a:p>
          <a:p>
            <a:pPr marL="0" lvl="0" indent="0" algn="l" rtl="0">
              <a:spcBef>
                <a:spcPts val="0"/>
              </a:spcBef>
              <a:spcAft>
                <a:spcPts val="0"/>
              </a:spcAft>
              <a:buSzPts val="3480"/>
              <a:buNone/>
            </a:pPr>
            <a:endParaRPr lang="en-US" sz="1400" dirty="0">
              <a:latin typeface="+mn-lt"/>
            </a:endParaRPr>
          </a:p>
        </p:txBody>
      </p:sp>
      <p:pic>
        <p:nvPicPr>
          <p:cNvPr id="4" name="Picture 3">
            <a:extLst>
              <a:ext uri="{FF2B5EF4-FFF2-40B4-BE49-F238E27FC236}">
                <a16:creationId xmlns:a16="http://schemas.microsoft.com/office/drawing/2014/main" id="{8F2FECC6-173C-E94A-4563-5BEE077C7285}"/>
              </a:ext>
            </a:extLst>
          </p:cNvPr>
          <p:cNvPicPr>
            <a:picLocks noChangeAspect="1"/>
          </p:cNvPicPr>
          <p:nvPr/>
        </p:nvPicPr>
        <p:blipFill>
          <a:blip r:embed="rId3"/>
          <a:stretch>
            <a:fillRect/>
          </a:stretch>
        </p:blipFill>
        <p:spPr>
          <a:xfrm>
            <a:off x="5273457" y="273678"/>
            <a:ext cx="6523553" cy="6310644"/>
          </a:xfrm>
          <a:prstGeom prst="rect">
            <a:avLst/>
          </a:prstGeom>
        </p:spPr>
      </p:pic>
      <p:pic>
        <p:nvPicPr>
          <p:cNvPr id="6" name="Graphic 5" descr="Badge 4 with solid fill">
            <a:extLst>
              <a:ext uri="{FF2B5EF4-FFF2-40B4-BE49-F238E27FC236}">
                <a16:creationId xmlns:a16="http://schemas.microsoft.com/office/drawing/2014/main" id="{E633DD42-2D58-4B61-FF23-0037126307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9385" y="5384087"/>
            <a:ext cx="692948" cy="692948"/>
          </a:xfrm>
          <a:prstGeom prst="rect">
            <a:avLst/>
          </a:prstGeom>
        </p:spPr>
      </p:pic>
      <p:pic>
        <p:nvPicPr>
          <p:cNvPr id="8" name="Graphic 7" descr="Badge 3 with solid fill">
            <a:extLst>
              <a:ext uri="{FF2B5EF4-FFF2-40B4-BE49-F238E27FC236}">
                <a16:creationId xmlns:a16="http://schemas.microsoft.com/office/drawing/2014/main" id="{F643DEB7-BAE2-EC34-8D45-FDAC718FEB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70496" y="5384087"/>
            <a:ext cx="692948" cy="692948"/>
          </a:xfrm>
          <a:prstGeom prst="rect">
            <a:avLst/>
          </a:prstGeom>
        </p:spPr>
      </p:pic>
      <p:pic>
        <p:nvPicPr>
          <p:cNvPr id="10" name="Graphic 9" descr="Badge with solid fill">
            <a:extLst>
              <a:ext uri="{FF2B5EF4-FFF2-40B4-BE49-F238E27FC236}">
                <a16:creationId xmlns:a16="http://schemas.microsoft.com/office/drawing/2014/main" id="{51B5DCC7-6C44-F915-9EFA-AEA44F4D90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9385" y="816313"/>
            <a:ext cx="692948" cy="692948"/>
          </a:xfrm>
          <a:prstGeom prst="rect">
            <a:avLst/>
          </a:prstGeom>
        </p:spPr>
      </p:pic>
      <p:pic>
        <p:nvPicPr>
          <p:cNvPr id="12" name="Graphic 11" descr="Badge 1 with solid fill">
            <a:extLst>
              <a:ext uri="{FF2B5EF4-FFF2-40B4-BE49-F238E27FC236}">
                <a16:creationId xmlns:a16="http://schemas.microsoft.com/office/drawing/2014/main" id="{D5DCA2F9-9593-D791-034C-38F075DF3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1678" y="795130"/>
            <a:ext cx="692948" cy="692948"/>
          </a:xfrm>
          <a:prstGeom prst="rect">
            <a:avLst/>
          </a:prstGeom>
        </p:spPr>
      </p:pic>
    </p:spTree>
    <p:extLst>
      <p:ext uri="{BB962C8B-B14F-4D97-AF65-F5344CB8AC3E}">
        <p14:creationId xmlns:p14="http://schemas.microsoft.com/office/powerpoint/2010/main" val="37578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5C2-D29A-A3E7-963A-42BC521E4D1D}"/>
              </a:ext>
            </a:extLst>
          </p:cNvPr>
          <p:cNvSpPr>
            <a:spLocks noGrp="1"/>
          </p:cNvSpPr>
          <p:nvPr>
            <p:ph type="title"/>
          </p:nvPr>
        </p:nvSpPr>
        <p:spPr>
          <a:xfrm>
            <a:off x="1333544" y="1676401"/>
            <a:ext cx="10018713" cy="1752599"/>
          </a:xfrm>
        </p:spPr>
        <p:txBody>
          <a:bodyPr/>
          <a:lstStyle/>
          <a:p>
            <a:r>
              <a:rPr lang="en-US" dirty="0"/>
              <a:t>Let’s Answer Our Questions</a:t>
            </a:r>
          </a:p>
        </p:txBody>
      </p:sp>
    </p:spTree>
    <p:extLst>
      <p:ext uri="{BB962C8B-B14F-4D97-AF65-F5344CB8AC3E}">
        <p14:creationId xmlns:p14="http://schemas.microsoft.com/office/powerpoint/2010/main" val="343217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New Jersey</a:t>
            </a:r>
            <a:r>
              <a:rPr lang="en-US" dirty="0">
                <a:latin typeface="+mn-lt"/>
              </a:rPr>
              <a:t>: </a:t>
            </a:r>
          </a:p>
          <a:p>
            <a:pPr marL="742950" lvl="1" indent="-285750">
              <a:lnSpc>
                <a:spcPct val="150000"/>
              </a:lnSpc>
              <a:spcBef>
                <a:spcPts val="0"/>
              </a:spcBef>
              <a:buSzPts val="3480"/>
            </a:pPr>
            <a:r>
              <a:rPr lang="en-US" sz="1800" dirty="0">
                <a:latin typeface="+mn-lt"/>
              </a:rPr>
              <a:t>Median Sale Price = 9</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Rental Price = 8</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Forecasted Home Value = Top 5</a:t>
            </a:r>
          </a:p>
          <a:p>
            <a:pPr marL="742950" lvl="1" indent="-285750">
              <a:lnSpc>
                <a:spcPct val="150000"/>
              </a:lnSpc>
              <a:spcBef>
                <a:spcPts val="0"/>
              </a:spcBef>
              <a:buSzPts val="3480"/>
            </a:pPr>
            <a:r>
              <a:rPr lang="en-US" sz="1800" dirty="0">
                <a:latin typeface="+mn-lt"/>
              </a:rPr>
              <a:t>Below Average Home Sold Above Listing </a:t>
            </a:r>
          </a:p>
          <a:p>
            <a:pPr marL="457200" lvl="1" indent="0">
              <a:spcBef>
                <a:spcPts val="0"/>
              </a:spcBef>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According to </a:t>
            </a:r>
            <a:r>
              <a:rPr lang="en-US" sz="1800" dirty="0" err="1">
                <a:latin typeface="+mn-lt"/>
              </a:rPr>
              <a:t>Houzeo</a:t>
            </a:r>
            <a:r>
              <a:rPr lang="en-US" sz="1800" dirty="0">
                <a:latin typeface="+mn-lt"/>
              </a:rPr>
              <a:t>, buyers in New Jersey have the upper hand, with the housing market slowing down compared to the post-pandemic highs. New Jersey is representative of the entire U.S. market with high demand and low supply, but the high rental prices and forecasted home value might prove it be worth it for buyers who are looking for primary residency and investors.</a:t>
            </a:r>
            <a:endParaRPr lang="en-US" dirty="0"/>
          </a:p>
          <a:p>
            <a:pPr marL="285750" lvl="0" indent="-285750" algn="l" rtl="0">
              <a:spcBef>
                <a:spcPts val="0"/>
              </a:spcBef>
              <a:spcAft>
                <a:spcPts val="0"/>
              </a:spcAft>
              <a:buSzPts val="3480"/>
              <a:buChar char="•"/>
            </a:pPr>
            <a:endParaRPr dirty="0"/>
          </a:p>
        </p:txBody>
      </p:sp>
      <p:pic>
        <p:nvPicPr>
          <p:cNvPr id="1028" name="Picture 4" descr="New Jersey – Map Outline, Printable State, Shape, Stencil, Pattern – DIY  Projects, Patterns, Monograms, Designs, Templates">
            <a:extLst>
              <a:ext uri="{FF2B5EF4-FFF2-40B4-BE49-F238E27FC236}">
                <a16:creationId xmlns:a16="http://schemas.microsoft.com/office/drawing/2014/main" id="{159AF8E4-0A94-6727-989E-5B7CD5AB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682" y="1776549"/>
            <a:ext cx="23622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3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Florida</a:t>
            </a:r>
            <a:r>
              <a:rPr lang="en-US" dirty="0">
                <a:latin typeface="+mn-lt"/>
              </a:rPr>
              <a:t>: </a:t>
            </a:r>
          </a:p>
          <a:p>
            <a:pPr marL="742950" lvl="1" indent="-285750">
              <a:lnSpc>
                <a:spcPct val="150000"/>
              </a:lnSpc>
              <a:spcBef>
                <a:spcPts val="0"/>
              </a:spcBef>
              <a:buSzPts val="3480"/>
            </a:pPr>
            <a:r>
              <a:rPr lang="en-US" sz="1800" dirty="0">
                <a:latin typeface="+mn-lt"/>
              </a:rPr>
              <a:t>Rental Price = 6</a:t>
            </a:r>
            <a:r>
              <a:rPr lang="en-US" sz="1800" baseline="30000" dirty="0">
                <a:latin typeface="+mn-lt"/>
              </a:rPr>
              <a:t>th</a:t>
            </a:r>
            <a:r>
              <a:rPr lang="en-US" sz="1800" dirty="0">
                <a:latin typeface="+mn-lt"/>
              </a:rPr>
              <a:t> </a:t>
            </a:r>
          </a:p>
          <a:p>
            <a:pPr marL="742950" lvl="1" indent="-285750">
              <a:lnSpc>
                <a:spcPct val="150000"/>
              </a:lnSpc>
              <a:spcBef>
                <a:spcPts val="0"/>
              </a:spcBef>
              <a:buSzPts val="3480"/>
            </a:pPr>
            <a:r>
              <a:rPr lang="en-US" sz="1800" dirty="0">
                <a:latin typeface="+mn-lt"/>
              </a:rPr>
              <a:t>Forecasted Home Value = Top 10</a:t>
            </a:r>
          </a:p>
          <a:p>
            <a:pPr marL="742950" lvl="1" indent="-285750">
              <a:lnSpc>
                <a:spcPct val="150000"/>
              </a:lnSpc>
              <a:spcBef>
                <a:spcPts val="0"/>
              </a:spcBef>
              <a:buSzPts val="3480"/>
            </a:pPr>
            <a:r>
              <a:rPr lang="en-US" sz="1800" dirty="0">
                <a:latin typeface="+mn-lt"/>
              </a:rPr>
              <a:t>4</a:t>
            </a:r>
            <a:r>
              <a:rPr lang="en-US" sz="1800" baseline="30000" dirty="0">
                <a:latin typeface="+mn-lt"/>
              </a:rPr>
              <a:t>th</a:t>
            </a:r>
            <a:r>
              <a:rPr lang="en-US" sz="1800" dirty="0">
                <a:latin typeface="+mn-lt"/>
              </a:rPr>
              <a:t> Lowest in Percent Sold Above Listing</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Florida is attractive for buyers due to its warm weather and relatively low cost of living. Home value and rental price growth makes it an attractive market for primary residents and investors. There are unique risks to the Florida market, specifically related to high cost of homeowners insurance.</a:t>
            </a:r>
          </a:p>
        </p:txBody>
      </p:sp>
      <p:pic>
        <p:nvPicPr>
          <p:cNvPr id="2" name="Picture 1">
            <a:extLst>
              <a:ext uri="{FF2B5EF4-FFF2-40B4-BE49-F238E27FC236}">
                <a16:creationId xmlns:a16="http://schemas.microsoft.com/office/drawing/2014/main" id="{AAF5FC60-BEA2-C9A8-B2F3-6DF0644FC052}"/>
              </a:ext>
            </a:extLst>
          </p:cNvPr>
          <p:cNvPicPr>
            <a:picLocks noChangeAspect="1"/>
          </p:cNvPicPr>
          <p:nvPr/>
        </p:nvPicPr>
        <p:blipFill>
          <a:blip r:embed="rId3"/>
          <a:stretch>
            <a:fillRect/>
          </a:stretch>
        </p:blipFill>
        <p:spPr>
          <a:xfrm>
            <a:off x="7815570" y="2173344"/>
            <a:ext cx="4154550" cy="3667824"/>
          </a:xfrm>
          <a:prstGeom prst="rect">
            <a:avLst/>
          </a:prstGeom>
        </p:spPr>
      </p:pic>
    </p:spTree>
    <p:extLst>
      <p:ext uri="{BB962C8B-B14F-4D97-AF65-F5344CB8AC3E}">
        <p14:creationId xmlns:p14="http://schemas.microsoft.com/office/powerpoint/2010/main" val="468334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Arizona</a:t>
            </a:r>
            <a:r>
              <a:rPr lang="en-US" dirty="0">
                <a:latin typeface="+mn-lt"/>
              </a:rPr>
              <a:t>: </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Lowest Percent Sold Above Listing</a:t>
            </a:r>
          </a:p>
          <a:p>
            <a:pPr marL="742950" lvl="1" indent="-285750">
              <a:lnSpc>
                <a:spcPct val="150000"/>
              </a:lnSpc>
              <a:spcBef>
                <a:spcPts val="0"/>
              </a:spcBef>
              <a:buSzPts val="3480"/>
            </a:pPr>
            <a:r>
              <a:rPr lang="en-US" sz="1800" dirty="0">
                <a:latin typeface="+mn-lt"/>
              </a:rPr>
              <a:t>Forecasted Home Value = Top 15</a:t>
            </a:r>
          </a:p>
          <a:p>
            <a:pPr marL="742950" lvl="1" indent="-285750">
              <a:lnSpc>
                <a:spcPct val="150000"/>
              </a:lnSpc>
              <a:spcBef>
                <a:spcPts val="0"/>
              </a:spcBef>
              <a:buSzPts val="3480"/>
            </a:pPr>
            <a:r>
              <a:rPr lang="en-US" sz="1800" dirty="0">
                <a:latin typeface="+mn-lt"/>
              </a:rPr>
              <a:t>Low Closing Time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Arizona’s economy is attracting new business and government investment. Taiwan Semiconductor Manufacturing Co is investing $40 billion for a new chip facility in Phoenix. The Infrastructure Investment and Jobs Act accumulated $500 million dollars for other construction projects in Arizona. Investment in the state will create new jobs and higher demand for homes.</a:t>
            </a:r>
            <a:endParaRPr dirty="0"/>
          </a:p>
        </p:txBody>
      </p:sp>
      <p:pic>
        <p:nvPicPr>
          <p:cNvPr id="3" name="Picture 2">
            <a:extLst>
              <a:ext uri="{FF2B5EF4-FFF2-40B4-BE49-F238E27FC236}">
                <a16:creationId xmlns:a16="http://schemas.microsoft.com/office/drawing/2014/main" id="{36FB73B2-76F8-D8C7-3B3E-63C7063973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988297" y="620037"/>
            <a:ext cx="4498303" cy="6005466"/>
          </a:xfrm>
          <a:prstGeom prst="rect">
            <a:avLst/>
          </a:prstGeom>
        </p:spPr>
      </p:pic>
    </p:spTree>
    <p:extLst>
      <p:ext uri="{BB962C8B-B14F-4D97-AF65-F5344CB8AC3E}">
        <p14:creationId xmlns:p14="http://schemas.microsoft.com/office/powerpoint/2010/main" val="242913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Wisconsin</a:t>
            </a:r>
            <a:r>
              <a:rPr lang="en-US" dirty="0">
                <a:latin typeface="+mn-lt"/>
              </a:rPr>
              <a:t>: </a:t>
            </a:r>
          </a:p>
          <a:p>
            <a:pPr marL="742950" lvl="1" indent="-285750">
              <a:lnSpc>
                <a:spcPct val="150000"/>
              </a:lnSpc>
              <a:spcBef>
                <a:spcPts val="0"/>
              </a:spcBef>
              <a:buSzPts val="3480"/>
            </a:pPr>
            <a:r>
              <a:rPr lang="en-US" sz="1800" dirty="0">
                <a:latin typeface="+mn-lt"/>
              </a:rPr>
              <a:t>2</a:t>
            </a:r>
            <a:r>
              <a:rPr lang="en-US" sz="1800" baseline="30000" dirty="0">
                <a:latin typeface="+mn-lt"/>
              </a:rPr>
              <a:t>nd</a:t>
            </a:r>
            <a:r>
              <a:rPr lang="en-US" sz="1800" dirty="0">
                <a:latin typeface="+mn-lt"/>
              </a:rPr>
              <a:t> Highest in Percent Sold Above Listing</a:t>
            </a:r>
          </a:p>
          <a:p>
            <a:pPr marL="742950" lvl="1" indent="-285750">
              <a:lnSpc>
                <a:spcPct val="150000"/>
              </a:lnSpc>
              <a:spcBef>
                <a:spcPts val="0"/>
              </a:spcBef>
              <a:buSzPts val="3480"/>
            </a:pPr>
            <a:r>
              <a:rPr lang="en-US" sz="1800" dirty="0">
                <a:latin typeface="+mn-lt"/>
              </a:rPr>
              <a:t>Lowest Average Days to Close</a:t>
            </a:r>
          </a:p>
          <a:p>
            <a:pPr marL="742950" lvl="1" indent="-285750">
              <a:lnSpc>
                <a:spcPct val="150000"/>
              </a:lnSpc>
              <a:spcBef>
                <a:spcPts val="0"/>
              </a:spcBef>
              <a:buSzPts val="3480"/>
            </a:pPr>
            <a:r>
              <a:rPr lang="en-US" sz="1800" dirty="0">
                <a:latin typeface="+mn-lt"/>
              </a:rPr>
              <a:t>Above Average Home Value (16</a:t>
            </a:r>
            <a:r>
              <a:rPr lang="en-US" sz="1800" baseline="30000" dirty="0">
                <a:latin typeface="+mn-lt"/>
              </a:rPr>
              <a:t>th</a:t>
            </a:r>
            <a:r>
              <a:rPr lang="en-US" sz="1800" dirty="0">
                <a:latin typeface="+mn-lt"/>
              </a:rPr>
              <a:t>)</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High percentage sold above listing with a low average number of days to close make Wisconsin a great market for sellers. Wisconsin suburbs are an attractive location for people looking to move to the suburbs. This gives opportunity for home seller to capitalize on demand.</a:t>
            </a:r>
          </a:p>
          <a:p>
            <a:pPr marL="0" lvl="0" indent="0" algn="l" rtl="0">
              <a:spcBef>
                <a:spcPts val="0"/>
              </a:spcBef>
              <a:spcAft>
                <a:spcPts val="0"/>
              </a:spcAft>
              <a:buSzPts val="3480"/>
              <a:buNone/>
            </a:pPr>
            <a:endParaRPr dirty="0"/>
          </a:p>
        </p:txBody>
      </p:sp>
      <p:pic>
        <p:nvPicPr>
          <p:cNvPr id="2" name="Picture 1">
            <a:extLst>
              <a:ext uri="{FF2B5EF4-FFF2-40B4-BE49-F238E27FC236}">
                <a16:creationId xmlns:a16="http://schemas.microsoft.com/office/drawing/2014/main" id="{7E67D484-FEC3-064E-803C-AD15AAAE6E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148945" y="1454763"/>
            <a:ext cx="4465780" cy="4465780"/>
          </a:xfrm>
          <a:prstGeom prst="rect">
            <a:avLst/>
          </a:prstGeom>
        </p:spPr>
      </p:pic>
    </p:spTree>
    <p:extLst>
      <p:ext uri="{BB962C8B-B14F-4D97-AF65-F5344CB8AC3E}">
        <p14:creationId xmlns:p14="http://schemas.microsoft.com/office/powerpoint/2010/main" val="295243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California</a:t>
            </a:r>
            <a:r>
              <a:rPr lang="en-US" dirty="0">
                <a:latin typeface="+mn-lt"/>
              </a:rPr>
              <a:t>: </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Lowest in Forecasted Value Increase</a:t>
            </a:r>
          </a:p>
          <a:p>
            <a:pPr marL="1200150" lvl="2" indent="-285750">
              <a:lnSpc>
                <a:spcPct val="150000"/>
              </a:lnSpc>
              <a:spcBef>
                <a:spcPts val="0"/>
              </a:spcBef>
              <a:buSzPts val="3480"/>
            </a:pPr>
            <a:r>
              <a:rPr lang="en-US" dirty="0">
                <a:latin typeface="+mn-lt"/>
              </a:rPr>
              <a:t>Lowest of All Positive States</a:t>
            </a:r>
          </a:p>
          <a:p>
            <a:pPr marL="1200150" lvl="2" indent="-285750">
              <a:lnSpc>
                <a:spcPct val="150000"/>
              </a:lnSpc>
              <a:spcBef>
                <a:spcPts val="0"/>
              </a:spcBef>
              <a:buSzPts val="3480"/>
            </a:pPr>
            <a:r>
              <a:rPr lang="en-US" dirty="0">
                <a:latin typeface="+mn-lt"/>
              </a:rPr>
              <a:t>Only Top 10 State in Median Sale Price that is also bottom 20% in Home Value Increase</a:t>
            </a:r>
          </a:p>
          <a:p>
            <a:pPr marL="742950" lvl="1" indent="-285750">
              <a:lnSpc>
                <a:spcPct val="150000"/>
              </a:lnSpc>
              <a:spcBef>
                <a:spcPts val="0"/>
              </a:spcBef>
              <a:buSzPts val="3480"/>
            </a:pPr>
            <a:r>
              <a:rPr lang="en-US" sz="1800" dirty="0">
                <a:latin typeface="+mn-lt"/>
              </a:rPr>
              <a:t>7</a:t>
            </a:r>
            <a:r>
              <a:rPr lang="en-US" sz="1800" baseline="30000" dirty="0">
                <a:latin typeface="+mn-lt"/>
              </a:rPr>
              <a:t>th</a:t>
            </a:r>
            <a:r>
              <a:rPr lang="en-US" sz="1800" dirty="0">
                <a:latin typeface="+mn-lt"/>
              </a:rPr>
              <a:t> Highest Percent of Sold Above Listing</a:t>
            </a:r>
          </a:p>
          <a:p>
            <a:pPr marL="742950" lvl="1" indent="-285750">
              <a:lnSpc>
                <a:spcPct val="150000"/>
              </a:lnSpc>
              <a:spcBef>
                <a:spcPts val="0"/>
              </a:spcBef>
              <a:buSzPts val="3480"/>
            </a:pPr>
            <a:r>
              <a:rPr lang="en-US" sz="1800" dirty="0">
                <a:latin typeface="+mn-lt"/>
              </a:rPr>
              <a:t>2</a:t>
            </a:r>
            <a:r>
              <a:rPr lang="en-US" sz="1800" baseline="30000" dirty="0">
                <a:latin typeface="+mn-lt"/>
              </a:rPr>
              <a:t>nd</a:t>
            </a:r>
            <a:r>
              <a:rPr lang="en-US" sz="1800" dirty="0">
                <a:latin typeface="+mn-lt"/>
              </a:rPr>
              <a:t> Lowest Average Days to Close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Real estate prices are some of the highest in the country limiting forecasted value increase. Homeowners can capitalize on the high demand and high home value by selling their homes. </a:t>
            </a:r>
          </a:p>
        </p:txBody>
      </p:sp>
      <p:pic>
        <p:nvPicPr>
          <p:cNvPr id="3" name="Picture 2">
            <a:extLst>
              <a:ext uri="{FF2B5EF4-FFF2-40B4-BE49-F238E27FC236}">
                <a16:creationId xmlns:a16="http://schemas.microsoft.com/office/drawing/2014/main" id="{60C50606-72A9-CDC6-ECF8-EC71C1AE7175}"/>
              </a:ext>
            </a:extLst>
          </p:cNvPr>
          <p:cNvPicPr>
            <a:picLocks noChangeAspect="1"/>
          </p:cNvPicPr>
          <p:nvPr/>
        </p:nvPicPr>
        <p:blipFill>
          <a:blip r:embed="rId3"/>
          <a:stretch>
            <a:fillRect/>
          </a:stretch>
        </p:blipFill>
        <p:spPr>
          <a:xfrm>
            <a:off x="7828961" y="1776549"/>
            <a:ext cx="3586977" cy="4461414"/>
          </a:xfrm>
          <a:prstGeom prst="rect">
            <a:avLst/>
          </a:prstGeom>
        </p:spPr>
      </p:pic>
    </p:spTree>
    <p:extLst>
      <p:ext uri="{BB962C8B-B14F-4D97-AF65-F5344CB8AC3E}">
        <p14:creationId xmlns:p14="http://schemas.microsoft.com/office/powerpoint/2010/main" val="2352150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196" name="Google Shape;196;p8"/>
          <p:cNvSpPr txBox="1">
            <a:spLocks noGrp="1"/>
          </p:cNvSpPr>
          <p:nvPr>
            <p:ph type="body" idx="1"/>
          </p:nvPr>
        </p:nvSpPr>
        <p:spPr>
          <a:xfrm>
            <a:off x="1326563" y="1776549"/>
            <a:ext cx="6121160" cy="4461414"/>
          </a:xfrm>
          <a:prstGeom prst="rect">
            <a:avLst/>
          </a:prstGeom>
          <a:noFill/>
          <a:ln>
            <a:noFill/>
          </a:ln>
        </p:spPr>
        <p:txBody>
          <a:bodyPr spcFirstLastPara="1" wrap="square" lIns="91425" tIns="45700" rIns="91425" bIns="45700" anchor="t" anchorCtr="0">
            <a:normAutofit/>
          </a:bodyPr>
          <a:lstStyle/>
          <a:p>
            <a:pPr marL="342900" indent="-342900">
              <a:lnSpc>
                <a:spcPct val="150000"/>
              </a:lnSpc>
              <a:spcBef>
                <a:spcPts val="0"/>
              </a:spcBef>
              <a:buSzPts val="3480"/>
            </a:pPr>
            <a:r>
              <a:rPr lang="en-US" b="1" dirty="0">
                <a:latin typeface="+mn-lt"/>
              </a:rPr>
              <a:t>Kansas</a:t>
            </a:r>
            <a:r>
              <a:rPr lang="en-US" dirty="0">
                <a:latin typeface="+mn-lt"/>
              </a:rPr>
              <a:t>: </a:t>
            </a:r>
          </a:p>
          <a:p>
            <a:pPr marL="742950" lvl="1" indent="-285750">
              <a:lnSpc>
                <a:spcPct val="150000"/>
              </a:lnSpc>
              <a:spcBef>
                <a:spcPts val="0"/>
              </a:spcBef>
              <a:buSzPts val="3480"/>
            </a:pPr>
            <a:r>
              <a:rPr lang="en-US" sz="1800" dirty="0">
                <a:latin typeface="+mn-lt"/>
              </a:rPr>
              <a:t>3</a:t>
            </a:r>
            <a:r>
              <a:rPr lang="en-US" sz="1800" baseline="30000" dirty="0">
                <a:latin typeface="+mn-lt"/>
              </a:rPr>
              <a:t>rd</a:t>
            </a:r>
            <a:r>
              <a:rPr lang="en-US" sz="1800" dirty="0">
                <a:latin typeface="+mn-lt"/>
              </a:rPr>
              <a:t> Lowest Rent</a:t>
            </a:r>
          </a:p>
          <a:p>
            <a:pPr marL="742950" lvl="1" indent="-285750">
              <a:lnSpc>
                <a:spcPct val="150000"/>
              </a:lnSpc>
              <a:spcBef>
                <a:spcPts val="0"/>
              </a:spcBef>
              <a:buSzPts val="3480"/>
            </a:pPr>
            <a:r>
              <a:rPr lang="en-US" sz="1800" dirty="0">
                <a:latin typeface="+mn-lt"/>
              </a:rPr>
              <a:t>Top 20 in Percent Sold Above Listing</a:t>
            </a:r>
          </a:p>
          <a:p>
            <a:pPr marL="742950" lvl="1" indent="-285750">
              <a:lnSpc>
                <a:spcPct val="150000"/>
              </a:lnSpc>
              <a:spcBef>
                <a:spcPts val="0"/>
              </a:spcBef>
              <a:buSzPts val="3480"/>
            </a:pPr>
            <a:r>
              <a:rPr lang="en-US" sz="1800" dirty="0">
                <a:latin typeface="+mn-lt"/>
              </a:rPr>
              <a:t>Bottom Half in Forecasted Home Value</a:t>
            </a:r>
          </a:p>
          <a:p>
            <a:pPr marL="1200150" lvl="2" indent="-285750">
              <a:lnSpc>
                <a:spcPct val="150000"/>
              </a:lnSpc>
              <a:spcBef>
                <a:spcPts val="0"/>
              </a:spcBef>
              <a:buSzPts val="3480"/>
            </a:pPr>
            <a:r>
              <a:rPr lang="en-US" dirty="0">
                <a:latin typeface="+mn-lt"/>
              </a:rPr>
              <a:t>Bottom 15 in Numerical Increase</a:t>
            </a:r>
          </a:p>
          <a:p>
            <a:pPr marL="1200150" lvl="2" indent="-285750">
              <a:lnSpc>
                <a:spcPct val="150000"/>
              </a:lnSpc>
              <a:spcBef>
                <a:spcPts val="0"/>
              </a:spcBef>
              <a:buSzPts val="3480"/>
            </a:pPr>
            <a:r>
              <a:rPr lang="en-US" dirty="0">
                <a:latin typeface="+mn-lt"/>
              </a:rPr>
              <a:t>Bottom 10 in Percentage Increase</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According to Fox Business, Topeka, the capital of Kansas, is ranked as a top emerging housing market in the US. While home values are growing below the US average, demand is high making it a good time to be a seller. </a:t>
            </a:r>
          </a:p>
        </p:txBody>
      </p:sp>
      <p:pic>
        <p:nvPicPr>
          <p:cNvPr id="2" name="Picture 1">
            <a:extLst>
              <a:ext uri="{FF2B5EF4-FFF2-40B4-BE49-F238E27FC236}">
                <a16:creationId xmlns:a16="http://schemas.microsoft.com/office/drawing/2014/main" id="{BCAC9E94-8BFC-6DD6-1943-74B88C22FBF6}"/>
              </a:ext>
            </a:extLst>
          </p:cNvPr>
          <p:cNvPicPr>
            <a:picLocks noChangeAspect="1"/>
          </p:cNvPicPr>
          <p:nvPr/>
        </p:nvPicPr>
        <p:blipFill>
          <a:blip r:embed="rId3"/>
          <a:stretch>
            <a:fillRect/>
          </a:stretch>
        </p:blipFill>
        <p:spPr>
          <a:xfrm>
            <a:off x="7728816" y="2138146"/>
            <a:ext cx="4302847" cy="2581708"/>
          </a:xfrm>
          <a:prstGeom prst="rect">
            <a:avLst/>
          </a:prstGeom>
        </p:spPr>
      </p:pic>
    </p:spTree>
    <p:extLst>
      <p:ext uri="{BB962C8B-B14F-4D97-AF65-F5344CB8AC3E}">
        <p14:creationId xmlns:p14="http://schemas.microsoft.com/office/powerpoint/2010/main" val="39787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398425" y="-10"/>
            <a:ext cx="4533900" cy="1550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Overview</a:t>
            </a:r>
            <a:endParaRPr dirty="0"/>
          </a:p>
        </p:txBody>
      </p:sp>
      <p:pic>
        <p:nvPicPr>
          <p:cNvPr id="160" name="Google Shape;160;p2"/>
          <p:cNvPicPr preferRelativeResize="0"/>
          <p:nvPr/>
        </p:nvPicPr>
        <p:blipFill rotWithShape="1">
          <a:blip r:embed="rId3">
            <a:alphaModFix/>
          </a:blip>
          <a:srcRect/>
          <a:stretch/>
        </p:blipFill>
        <p:spPr>
          <a:xfrm>
            <a:off x="5771535" y="0"/>
            <a:ext cx="6420465" cy="6858000"/>
          </a:xfrm>
          <a:prstGeom prst="rect">
            <a:avLst/>
          </a:prstGeom>
          <a:noFill/>
          <a:ln>
            <a:noFill/>
          </a:ln>
        </p:spPr>
      </p:pic>
      <p:sp>
        <p:nvSpPr>
          <p:cNvPr id="2" name="Rectangle 1">
            <a:extLst>
              <a:ext uri="{FF2B5EF4-FFF2-40B4-BE49-F238E27FC236}">
                <a16:creationId xmlns:a16="http://schemas.microsoft.com/office/drawing/2014/main" id="{55FC70A2-9E3E-02DE-4BAC-BF26400843E0}"/>
              </a:ext>
            </a:extLst>
          </p:cNvPr>
          <p:cNvSpPr/>
          <p:nvPr/>
        </p:nvSpPr>
        <p:spPr>
          <a:xfrm>
            <a:off x="1720283" y="1164409"/>
            <a:ext cx="3890183" cy="47634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The Zillow’s public data files include datasets on home value, rental prices, sales, and other valuable statistics that can be used to evaluate the U.S. residential home market.</a:t>
            </a:r>
          </a:p>
          <a:p>
            <a:endParaRPr lang="en-US" sz="1600" dirty="0">
              <a:solidFill>
                <a:schemeClr val="tx1"/>
              </a:solidFill>
            </a:endParaRPr>
          </a:p>
          <a:p>
            <a:r>
              <a:rPr lang="en-US" sz="1600" dirty="0">
                <a:solidFill>
                  <a:schemeClr val="tx1"/>
                </a:solidFill>
              </a:rPr>
              <a:t>Data is available for all 50 states and close to 1,000 U.S regions.</a:t>
            </a:r>
          </a:p>
          <a:p>
            <a:endParaRPr lang="en-US" sz="1600" dirty="0">
              <a:solidFill>
                <a:schemeClr val="tx1"/>
              </a:solidFill>
            </a:endParaRPr>
          </a:p>
          <a:p>
            <a:r>
              <a:rPr lang="en-US" sz="1600" dirty="0">
                <a:solidFill>
                  <a:schemeClr val="tx1"/>
                </a:solidFill>
              </a:rPr>
              <a:t>Datasets used:</a:t>
            </a:r>
          </a:p>
          <a:p>
            <a:pPr marL="285750" indent="-285750">
              <a:buFont typeface="Arial" panose="020B0604020202020204" pitchFamily="34" charset="0"/>
              <a:buChar char="•"/>
            </a:pPr>
            <a:r>
              <a:rPr lang="en-US" sz="1600" i="0" dirty="0">
                <a:solidFill>
                  <a:srgbClr val="2A2A33"/>
                </a:solidFill>
                <a:effectLst/>
              </a:rPr>
              <a:t>Zillow Observed Rent Index</a:t>
            </a:r>
          </a:p>
          <a:p>
            <a:pPr marL="285750" indent="-285750">
              <a:buFont typeface="Arial" panose="020B0604020202020204" pitchFamily="34" charset="0"/>
              <a:buChar char="•"/>
            </a:pPr>
            <a:r>
              <a:rPr lang="en-US" sz="1600" dirty="0">
                <a:solidFill>
                  <a:schemeClr val="tx1"/>
                </a:solidFill>
              </a:rPr>
              <a:t>Median Sale Price</a:t>
            </a:r>
          </a:p>
          <a:p>
            <a:pPr marL="285750" indent="-285750">
              <a:buFont typeface="Arial" panose="020B0604020202020204" pitchFamily="34" charset="0"/>
              <a:buChar char="•"/>
            </a:pPr>
            <a:r>
              <a:rPr lang="en-US" sz="1600" dirty="0">
                <a:solidFill>
                  <a:schemeClr val="tx1"/>
                </a:solidFill>
              </a:rPr>
              <a:t>Home Value Forecast</a:t>
            </a:r>
          </a:p>
          <a:p>
            <a:pPr marL="285750" indent="-285750">
              <a:buFont typeface="Arial" panose="020B0604020202020204" pitchFamily="34" charset="0"/>
              <a:buChar char="•"/>
            </a:pPr>
            <a:r>
              <a:rPr lang="en-US" sz="1600" i="0" dirty="0">
                <a:solidFill>
                  <a:schemeClr val="tx1"/>
                </a:solidFill>
                <a:effectLst/>
              </a:rPr>
              <a:t>Days to Close</a:t>
            </a:r>
          </a:p>
          <a:p>
            <a:pPr marL="285750" indent="-285750">
              <a:buFont typeface="Arial" panose="020B0604020202020204" pitchFamily="34" charset="0"/>
              <a:buChar char="•"/>
            </a:pPr>
            <a:r>
              <a:rPr lang="en-US" sz="1600" i="0" dirty="0">
                <a:solidFill>
                  <a:schemeClr val="tx1"/>
                </a:solidFill>
                <a:effectLst/>
              </a:rPr>
              <a:t>Percent of Sales </a:t>
            </a:r>
            <a:r>
              <a:rPr lang="en-US" sz="1600" dirty="0">
                <a:solidFill>
                  <a:schemeClr val="tx1"/>
                </a:solidFill>
              </a:rPr>
              <a:t>O</a:t>
            </a:r>
            <a:r>
              <a:rPr lang="en-US" sz="1600" i="0" dirty="0">
                <a:solidFill>
                  <a:schemeClr val="tx1"/>
                </a:solidFill>
                <a:effectLst/>
              </a:rPr>
              <a:t>ver List</a:t>
            </a:r>
            <a:endParaRPr lang="en-US" sz="1600" dirty="0">
              <a:solidFill>
                <a:schemeClr val="tx1"/>
              </a:solidFill>
            </a:endParaRPr>
          </a:p>
          <a:p>
            <a:endParaRPr lang="en-US" sz="1600" dirty="0">
              <a:solidFill>
                <a:schemeClr val="tx1"/>
              </a:solidFill>
            </a:endParaRPr>
          </a:p>
          <a:p>
            <a:r>
              <a:rPr lang="en-US" sz="1600" dirty="0">
                <a:solidFill>
                  <a:schemeClr val="tx1"/>
                </a:solidFill>
              </a:rPr>
              <a:t>Main Questions:</a:t>
            </a:r>
          </a:p>
          <a:p>
            <a:pPr marL="285750" indent="-285750">
              <a:buFont typeface="Arial" panose="020B0604020202020204" pitchFamily="34" charset="0"/>
              <a:buChar char="•"/>
            </a:pPr>
            <a:r>
              <a:rPr lang="en-US" sz="1600" dirty="0">
                <a:solidFill>
                  <a:schemeClr val="tx1"/>
                </a:solidFill>
              </a:rPr>
              <a:t>Where is it best to rent vs. buy?</a:t>
            </a:r>
          </a:p>
          <a:p>
            <a:pPr marL="285750" indent="-285750">
              <a:buFont typeface="Arial" panose="020B0604020202020204" pitchFamily="34" charset="0"/>
              <a:buChar char="•"/>
            </a:pPr>
            <a:r>
              <a:rPr lang="en-US" sz="1600" dirty="0">
                <a:solidFill>
                  <a:schemeClr val="tx1"/>
                </a:solidFill>
              </a:rPr>
              <a:t>Where is it best to be a buyer vs. seller?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 and seller?</a:t>
            </a:r>
            <a:endParaRPr dirty="0"/>
          </a:p>
        </p:txBody>
      </p:sp>
      <p:sp>
        <p:nvSpPr>
          <p:cNvPr id="196" name="Google Shape;196;p8"/>
          <p:cNvSpPr txBox="1">
            <a:spLocks noGrp="1"/>
          </p:cNvSpPr>
          <p:nvPr>
            <p:ph type="body" idx="1"/>
          </p:nvPr>
        </p:nvSpPr>
        <p:spPr>
          <a:xfrm>
            <a:off x="1326563" y="1502786"/>
            <a:ext cx="4481122" cy="4461414"/>
          </a:xfrm>
          <a:prstGeom prst="rect">
            <a:avLst/>
          </a:prstGeom>
          <a:noFill/>
          <a:ln>
            <a:noFill/>
          </a:ln>
        </p:spPr>
        <p:txBody>
          <a:bodyPr spcFirstLastPara="1" wrap="square" lIns="91425" tIns="45700" rIns="91425" bIns="45700" anchor="t" anchorCtr="0">
            <a:normAutofit lnSpcReduction="10000"/>
          </a:bodyPr>
          <a:lstStyle/>
          <a:p>
            <a:pPr marL="342900" indent="-342900">
              <a:lnSpc>
                <a:spcPct val="150000"/>
              </a:lnSpc>
              <a:spcBef>
                <a:spcPts val="0"/>
              </a:spcBef>
              <a:buSzPts val="3480"/>
            </a:pPr>
            <a:r>
              <a:rPr lang="en-US" b="1" dirty="0">
                <a:latin typeface="+mn-lt"/>
              </a:rPr>
              <a:t>New Hampshire</a:t>
            </a:r>
            <a:r>
              <a:rPr lang="en-US" dirty="0">
                <a:latin typeface="+mn-lt"/>
              </a:rPr>
              <a:t>: </a:t>
            </a:r>
          </a:p>
          <a:p>
            <a:pPr marL="742950" lvl="1" indent="-285750">
              <a:lnSpc>
                <a:spcPct val="150000"/>
              </a:lnSpc>
              <a:spcBef>
                <a:spcPts val="0"/>
              </a:spcBef>
              <a:buSzPts val="3480"/>
            </a:pPr>
            <a:r>
              <a:rPr lang="en-US" sz="1800" dirty="0">
                <a:latin typeface="+mn-lt"/>
              </a:rPr>
              <a:t>Leading in Home Value Forecast</a:t>
            </a:r>
          </a:p>
          <a:p>
            <a:pPr marL="742950" lvl="1" indent="-285750">
              <a:lnSpc>
                <a:spcPct val="150000"/>
              </a:lnSpc>
              <a:spcBef>
                <a:spcPts val="0"/>
              </a:spcBef>
              <a:buSzPts val="3480"/>
            </a:pPr>
            <a:r>
              <a:rPr lang="en-US" sz="1800" dirty="0">
                <a:latin typeface="+mn-lt"/>
              </a:rPr>
              <a:t>Leading Percentage Sold Above Listing</a:t>
            </a:r>
          </a:p>
          <a:p>
            <a:pPr marL="742950" lvl="1" indent="-285750">
              <a:lnSpc>
                <a:spcPct val="150000"/>
              </a:lnSpc>
              <a:spcBef>
                <a:spcPts val="0"/>
              </a:spcBef>
              <a:buSzPts val="3480"/>
            </a:pPr>
            <a:r>
              <a:rPr lang="en-US" sz="1800" dirty="0">
                <a:latin typeface="+mn-lt"/>
              </a:rPr>
              <a:t>Top 10 in Rent</a:t>
            </a:r>
          </a:p>
          <a:p>
            <a:pPr marL="0" lvl="0" indent="0" algn="l" rtl="0">
              <a:spcBef>
                <a:spcPts val="0"/>
              </a:spcBef>
              <a:spcAft>
                <a:spcPts val="0"/>
              </a:spcAft>
              <a:buSzPts val="3480"/>
              <a:buNone/>
            </a:pPr>
            <a:endParaRPr lang="en-US" sz="1800" dirty="0">
              <a:latin typeface="+mn-lt"/>
            </a:endParaRPr>
          </a:p>
          <a:p>
            <a:pPr marL="0" lvl="0" indent="0" algn="l" rtl="0">
              <a:spcBef>
                <a:spcPts val="0"/>
              </a:spcBef>
              <a:spcAft>
                <a:spcPts val="0"/>
              </a:spcAft>
              <a:buSzPts val="3480"/>
              <a:buNone/>
            </a:pPr>
            <a:r>
              <a:rPr lang="en-US" sz="1800" dirty="0">
                <a:latin typeface="+mn-lt"/>
              </a:rPr>
              <a:t>New Hampshire is the perfect storm for both buyers and sellers. Demand for homes is driven by growth in home value which is attractive for residential buyers and high rent which is attractive for investors. A leading percentage sold above listing indicates that sellers' homes are getting bid higher than expected.</a:t>
            </a:r>
          </a:p>
        </p:txBody>
      </p:sp>
      <p:pic>
        <p:nvPicPr>
          <p:cNvPr id="3" name="Picture 2" descr="New Hampshire – Map Outline, Printable State, Shape, Stencil, Pattern – DIY  Projects, Patterns, Monograms, Designs, Templates">
            <a:extLst>
              <a:ext uri="{FF2B5EF4-FFF2-40B4-BE49-F238E27FC236}">
                <a16:creationId xmlns:a16="http://schemas.microsoft.com/office/drawing/2014/main" id="{A79D9C88-D1A6-31C1-7500-2516769A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606" y="1502786"/>
            <a:ext cx="2184338" cy="3852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247701-F188-112F-9B98-5D9A533214A0}"/>
              </a:ext>
            </a:extLst>
          </p:cNvPr>
          <p:cNvPicPr>
            <a:picLocks noChangeAspect="1"/>
          </p:cNvPicPr>
          <p:nvPr/>
        </p:nvPicPr>
        <p:blipFill>
          <a:blip r:embed="rId4"/>
          <a:stretch>
            <a:fillRect/>
          </a:stretch>
        </p:blipFill>
        <p:spPr>
          <a:xfrm>
            <a:off x="5807685" y="2155544"/>
            <a:ext cx="3989273" cy="2968717"/>
          </a:xfrm>
          <a:prstGeom prst="rect">
            <a:avLst/>
          </a:prstGeom>
        </p:spPr>
      </p:pic>
    </p:spTree>
    <p:extLst>
      <p:ext uri="{BB962C8B-B14F-4D97-AF65-F5344CB8AC3E}">
        <p14:creationId xmlns:p14="http://schemas.microsoft.com/office/powerpoint/2010/main" val="2242148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5028CF-C545-052F-5C3C-D0607D36BCC5}"/>
              </a:ext>
            </a:extLst>
          </p:cNvPr>
          <p:cNvSpPr>
            <a:spLocks noGrp="1"/>
          </p:cNvSpPr>
          <p:nvPr>
            <p:ph type="body" idx="1"/>
          </p:nvPr>
        </p:nvSpPr>
        <p:spPr>
          <a:xfrm>
            <a:off x="1484310" y="1359243"/>
            <a:ext cx="10018713" cy="4431957"/>
          </a:xfrm>
        </p:spPr>
        <p:txBody>
          <a:bodyPr anchor="t">
            <a:normAutofit lnSpcReduction="10000"/>
          </a:bodyPr>
          <a:lstStyle/>
          <a:p>
            <a:r>
              <a:rPr lang="en-US" dirty="0"/>
              <a:t>Median home sales and rental prices are led by states on the East and West Coast. These two variables are highly correlated, indicating that being a renter or a buyer is less about where you are located, and more about other factors like income and interest rates.</a:t>
            </a:r>
          </a:p>
          <a:p>
            <a:r>
              <a:rPr lang="en-US" dirty="0"/>
              <a:t>The three key factors we considered when looking at whether it is better to be a buyer or a seller are home value forecast, percent homes sold above listing, and days to close.</a:t>
            </a:r>
          </a:p>
          <a:p>
            <a:r>
              <a:rPr lang="en-US" dirty="0"/>
              <a:t>New Jersey, Florida, and Arizona are best if you are a buyer due to high demand, high forecasted home values, and economic and demographic changes that make the states attractive</a:t>
            </a:r>
          </a:p>
          <a:p>
            <a:r>
              <a:rPr lang="en-US" dirty="0"/>
              <a:t>Wisconsin, California, and Kansas are best if you are a seller due to high percent sold above list coupled with low forecasted home value</a:t>
            </a:r>
          </a:p>
        </p:txBody>
      </p:sp>
      <p:sp>
        <p:nvSpPr>
          <p:cNvPr id="4" name="Google Shape;195;p8">
            <a:extLst>
              <a:ext uri="{FF2B5EF4-FFF2-40B4-BE49-F238E27FC236}">
                <a16:creationId xmlns:a16="http://schemas.microsoft.com/office/drawing/2014/main" id="{73ED8FB5-0753-4A3D-CB2E-0A9F104BA7F2}"/>
              </a:ext>
            </a:extLst>
          </p:cNvPr>
          <p:cNvSpPr txBox="1">
            <a:spLocks noGrp="1"/>
          </p:cNvSpPr>
          <p:nvPr>
            <p:ph type="title"/>
          </p:nvPr>
        </p:nvSpPr>
        <p:spPr>
          <a:xfrm>
            <a:off x="1397225" y="171995"/>
            <a:ext cx="10018713" cy="89480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Conclusion</a:t>
            </a:r>
            <a:endParaRPr dirty="0"/>
          </a:p>
        </p:txBody>
      </p:sp>
    </p:spTree>
    <p:extLst>
      <p:ext uri="{BB962C8B-B14F-4D97-AF65-F5344CB8AC3E}">
        <p14:creationId xmlns:p14="http://schemas.microsoft.com/office/powerpoint/2010/main" val="289330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9c4828a460_0_5"/>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Monthly Rent</a:t>
            </a:r>
            <a:endParaRPr dirty="0"/>
          </a:p>
        </p:txBody>
      </p:sp>
      <p:pic>
        <p:nvPicPr>
          <p:cNvPr id="3" name="Picture 2" descr="A graph of the top 25 regions&#10;&#10;Description automatically generated">
            <a:extLst>
              <a:ext uri="{FF2B5EF4-FFF2-40B4-BE49-F238E27FC236}">
                <a16:creationId xmlns:a16="http://schemas.microsoft.com/office/drawing/2014/main" id="{8A836507-DC5A-0CC9-2959-BFC49D76D225}"/>
              </a:ext>
            </a:extLst>
          </p:cNvPr>
          <p:cNvPicPr>
            <a:picLocks noChangeAspect="1"/>
          </p:cNvPicPr>
          <p:nvPr/>
        </p:nvPicPr>
        <p:blipFill>
          <a:blip r:embed="rId3"/>
          <a:stretch>
            <a:fillRect/>
          </a:stretch>
        </p:blipFill>
        <p:spPr>
          <a:xfrm>
            <a:off x="3783106" y="1280401"/>
            <a:ext cx="5528982" cy="53624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9bccb3b9b8_1_6"/>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Monthly Rent</a:t>
            </a:r>
            <a:endParaRPr/>
          </a:p>
        </p:txBody>
      </p:sp>
      <p:pic>
        <p:nvPicPr>
          <p:cNvPr id="3" name="Picture 2" descr="A graph of a number of states&#10;&#10;Description automatically generated">
            <a:extLst>
              <a:ext uri="{FF2B5EF4-FFF2-40B4-BE49-F238E27FC236}">
                <a16:creationId xmlns:a16="http://schemas.microsoft.com/office/drawing/2014/main" id="{95C878E3-46C6-EAEC-3E8C-A84D35F9B419}"/>
              </a:ext>
            </a:extLst>
          </p:cNvPr>
          <p:cNvPicPr>
            <a:picLocks noChangeAspect="1"/>
          </p:cNvPicPr>
          <p:nvPr/>
        </p:nvPicPr>
        <p:blipFill>
          <a:blip r:embed="rId3"/>
          <a:stretch>
            <a:fillRect/>
          </a:stretch>
        </p:blipFill>
        <p:spPr>
          <a:xfrm>
            <a:off x="1672836" y="1552799"/>
            <a:ext cx="5490248" cy="4169372"/>
          </a:xfrm>
          <a:prstGeom prst="rect">
            <a:avLst/>
          </a:prstGeom>
        </p:spPr>
      </p:pic>
      <p:pic>
        <p:nvPicPr>
          <p:cNvPr id="5" name="Picture 4" descr="A graph of a number of regions&#10;&#10;Description automatically generated">
            <a:extLst>
              <a:ext uri="{FF2B5EF4-FFF2-40B4-BE49-F238E27FC236}">
                <a16:creationId xmlns:a16="http://schemas.microsoft.com/office/drawing/2014/main" id="{4D37DC66-A8B3-6B7A-6131-046330B161EA}"/>
              </a:ext>
            </a:extLst>
          </p:cNvPr>
          <p:cNvPicPr>
            <a:picLocks noChangeAspect="1"/>
          </p:cNvPicPr>
          <p:nvPr/>
        </p:nvPicPr>
        <p:blipFill>
          <a:blip r:embed="rId4"/>
          <a:stretch>
            <a:fillRect/>
          </a:stretch>
        </p:blipFill>
        <p:spPr>
          <a:xfrm>
            <a:off x="7292608" y="1552799"/>
            <a:ext cx="4899392" cy="43826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bccb3b9b8_1_20"/>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Median Sale Price</a:t>
            </a:r>
            <a:endParaRPr dirty="0"/>
          </a:p>
        </p:txBody>
      </p:sp>
      <p:pic>
        <p:nvPicPr>
          <p:cNvPr id="3" name="Picture 2" descr="A graph of the top 25 regions by the median sale price&#10;&#10;Description automatically generated">
            <a:extLst>
              <a:ext uri="{FF2B5EF4-FFF2-40B4-BE49-F238E27FC236}">
                <a16:creationId xmlns:a16="http://schemas.microsoft.com/office/drawing/2014/main" id="{BDA4FF70-1E4B-7394-D8AF-64594EBAC6D7}"/>
              </a:ext>
            </a:extLst>
          </p:cNvPr>
          <p:cNvPicPr>
            <a:picLocks noChangeAspect="1"/>
          </p:cNvPicPr>
          <p:nvPr/>
        </p:nvPicPr>
        <p:blipFill>
          <a:blip r:embed="rId3"/>
          <a:stretch>
            <a:fillRect/>
          </a:stretch>
        </p:blipFill>
        <p:spPr>
          <a:xfrm>
            <a:off x="4196437" y="1573306"/>
            <a:ext cx="4712547" cy="4819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ccb3b9b8_1_14"/>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Bottom Median Sale Price</a:t>
            </a:r>
            <a:endParaRPr dirty="0"/>
          </a:p>
        </p:txBody>
      </p:sp>
      <p:pic>
        <p:nvPicPr>
          <p:cNvPr id="3" name="Picture 2" descr="A graph of a number of regions&#10;&#10;Description automatically generated">
            <a:extLst>
              <a:ext uri="{FF2B5EF4-FFF2-40B4-BE49-F238E27FC236}">
                <a16:creationId xmlns:a16="http://schemas.microsoft.com/office/drawing/2014/main" id="{4973C580-64B1-FE55-033C-51705643B883}"/>
              </a:ext>
            </a:extLst>
          </p:cNvPr>
          <p:cNvPicPr>
            <a:picLocks noChangeAspect="1"/>
          </p:cNvPicPr>
          <p:nvPr/>
        </p:nvPicPr>
        <p:blipFill>
          <a:blip r:embed="rId3"/>
          <a:stretch>
            <a:fillRect/>
          </a:stretch>
        </p:blipFill>
        <p:spPr>
          <a:xfrm>
            <a:off x="6749468" y="1483659"/>
            <a:ext cx="5442532" cy="4714688"/>
          </a:xfrm>
          <a:prstGeom prst="rect">
            <a:avLst/>
          </a:prstGeom>
        </p:spPr>
      </p:pic>
      <p:pic>
        <p:nvPicPr>
          <p:cNvPr id="5" name="Picture 4" descr="A graph of blue and white bars&#10;&#10;Description automatically generated">
            <a:extLst>
              <a:ext uri="{FF2B5EF4-FFF2-40B4-BE49-F238E27FC236}">
                <a16:creationId xmlns:a16="http://schemas.microsoft.com/office/drawing/2014/main" id="{2BC3057C-CF33-E00A-D3F6-C387C2B6FEF6}"/>
              </a:ext>
            </a:extLst>
          </p:cNvPr>
          <p:cNvPicPr>
            <a:picLocks noChangeAspect="1"/>
          </p:cNvPicPr>
          <p:nvPr/>
        </p:nvPicPr>
        <p:blipFill>
          <a:blip r:embed="rId4"/>
          <a:stretch>
            <a:fillRect/>
          </a:stretch>
        </p:blipFill>
        <p:spPr>
          <a:xfrm>
            <a:off x="1533169" y="1752600"/>
            <a:ext cx="5216299" cy="38938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3" name="Rectangle 2">
            <a:extLst>
              <a:ext uri="{FF2B5EF4-FFF2-40B4-BE49-F238E27FC236}">
                <a16:creationId xmlns:a16="http://schemas.microsoft.com/office/drawing/2014/main" id="{8E898DAA-FA89-41EE-5952-7F9B7D310919}"/>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Median sale price varies by region, with the West Coast experiencing higher sale prices than the East Cost</a:t>
            </a:r>
          </a:p>
          <a:p>
            <a:pPr marL="285750" indent="-285750">
              <a:buFont typeface="Arial" panose="020B0604020202020204" pitchFamily="34" charset="0"/>
              <a:buChar char="•"/>
            </a:pPr>
            <a:r>
              <a:rPr lang="en-US" sz="1600" dirty="0">
                <a:solidFill>
                  <a:schemeClr val="tx1"/>
                </a:solidFill>
              </a:rPr>
              <a:t>Hawaii, California, and Colorado lead the U.S. in median sale price</a:t>
            </a:r>
          </a:p>
          <a:p>
            <a:pPr marL="285750" indent="-285750">
              <a:buFont typeface="Arial" panose="020B0604020202020204" pitchFamily="34" charset="0"/>
              <a:buChar char="•"/>
            </a:pPr>
            <a:r>
              <a:rPr lang="en-US" sz="1600" dirty="0">
                <a:solidFill>
                  <a:schemeClr val="tx1"/>
                </a:solidFill>
              </a:rPr>
              <a:t>Hawaii’s median sale price is more than $100,000 greater than California’s median sale price. The combination of low housing supply and high demand for homes in Hawaii drives the price up.</a:t>
            </a:r>
          </a:p>
          <a:p>
            <a:pPr marL="285750" indent="-285750">
              <a:buFont typeface="Arial" panose="020B0604020202020204" pitchFamily="34" charset="0"/>
              <a:buChar char="•"/>
            </a:pPr>
            <a:r>
              <a:rPr lang="en-US" sz="1600" dirty="0">
                <a:solidFill>
                  <a:schemeClr val="tx1"/>
                </a:solidFill>
              </a:rPr>
              <a:t>California and Colorado are highly desirable states for home buyers that are looking for primary residents and vacation homes</a:t>
            </a:r>
          </a:p>
        </p:txBody>
      </p:sp>
      <p:pic>
        <p:nvPicPr>
          <p:cNvPr id="5" name="Picture 4" descr="A map of the united states&#10;&#10;Description automatically generated">
            <a:extLst>
              <a:ext uri="{FF2B5EF4-FFF2-40B4-BE49-F238E27FC236}">
                <a16:creationId xmlns:a16="http://schemas.microsoft.com/office/drawing/2014/main" id="{3BAB0B52-F7EA-4ECC-2AA0-A007FDB04733}"/>
              </a:ext>
            </a:extLst>
          </p:cNvPr>
          <p:cNvPicPr>
            <a:picLocks noChangeAspect="1"/>
          </p:cNvPicPr>
          <p:nvPr/>
        </p:nvPicPr>
        <p:blipFill>
          <a:blip r:embed="rId3"/>
          <a:stretch>
            <a:fillRect/>
          </a:stretch>
        </p:blipFill>
        <p:spPr>
          <a:xfrm>
            <a:off x="2528887" y="280202"/>
            <a:ext cx="7134225" cy="3314700"/>
          </a:xfrm>
          <a:prstGeom prst="rect">
            <a:avLst/>
          </a:prstGeom>
        </p:spPr>
      </p:pic>
    </p:spTree>
    <p:extLst>
      <p:ext uri="{BB962C8B-B14F-4D97-AF65-F5344CB8AC3E}">
        <p14:creationId xmlns:p14="http://schemas.microsoft.com/office/powerpoint/2010/main" val="922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2" name="Rectangle 1">
            <a:extLst>
              <a:ext uri="{FF2B5EF4-FFF2-40B4-BE49-F238E27FC236}">
                <a16:creationId xmlns:a16="http://schemas.microsoft.com/office/drawing/2014/main" id="{E1C53F82-C38F-94A4-E90E-FB305047A2EE}"/>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The regional trend somewhat holds up when looking at average monthly rent, with Hawaii, California, and Colorado leading, but East Coast states like Florida and Massachusetts also have high monthly rental rates.</a:t>
            </a:r>
          </a:p>
          <a:p>
            <a:pPr marL="285750" indent="-285750">
              <a:buFont typeface="Arial" panose="020B0604020202020204" pitchFamily="34" charset="0"/>
              <a:buChar char="•"/>
            </a:pPr>
            <a:r>
              <a:rPr lang="en-US" sz="1600" dirty="0">
                <a:solidFill>
                  <a:schemeClr val="tx1"/>
                </a:solidFill>
              </a:rPr>
              <a:t>In Massachusetts, Boston is home to leading college institutions and industry leaders like Microsoft, </a:t>
            </a:r>
            <a:r>
              <a:rPr lang="en-US" sz="1600" dirty="0" err="1">
                <a:solidFill>
                  <a:schemeClr val="tx1"/>
                </a:solidFill>
              </a:rPr>
              <a:t>StateStreet</a:t>
            </a:r>
            <a:r>
              <a:rPr lang="en-US" sz="1600" dirty="0">
                <a:solidFill>
                  <a:schemeClr val="tx1"/>
                </a:solidFill>
              </a:rPr>
              <a:t>, and Amazon that drive rental prices up</a:t>
            </a:r>
          </a:p>
          <a:p>
            <a:pPr marL="285750" indent="-285750">
              <a:buFont typeface="Arial" panose="020B0604020202020204" pitchFamily="34" charset="0"/>
              <a:buChar char="•"/>
            </a:pPr>
            <a:r>
              <a:rPr lang="en-US" sz="1600" dirty="0">
                <a:solidFill>
                  <a:schemeClr val="tx1"/>
                </a:solidFill>
              </a:rPr>
              <a:t>In Florida, advantageous tax laws and demand for homes close to the beach translates to higher rental prices</a:t>
            </a:r>
          </a:p>
          <a:p>
            <a:pPr marL="285750" indent="-285750">
              <a:buFont typeface="Arial" panose="020B0604020202020204" pitchFamily="34" charset="0"/>
              <a:buChar char="•"/>
            </a:pPr>
            <a:r>
              <a:rPr lang="en-US" sz="1600" dirty="0">
                <a:solidFill>
                  <a:schemeClr val="tx1"/>
                </a:solidFill>
              </a:rPr>
              <a:t>Furthermore, New Jersey’s proximity to New York City drives up rental prices specifically in North Jersey</a:t>
            </a:r>
          </a:p>
        </p:txBody>
      </p:sp>
      <p:pic>
        <p:nvPicPr>
          <p:cNvPr id="5" name="Picture 4" descr="A map of the united states&#10;&#10;Description automatically generated">
            <a:extLst>
              <a:ext uri="{FF2B5EF4-FFF2-40B4-BE49-F238E27FC236}">
                <a16:creationId xmlns:a16="http://schemas.microsoft.com/office/drawing/2014/main" id="{5C52D28E-7D05-EBF2-A734-6EC238FC982D}"/>
              </a:ext>
            </a:extLst>
          </p:cNvPr>
          <p:cNvPicPr>
            <a:picLocks noChangeAspect="1"/>
          </p:cNvPicPr>
          <p:nvPr/>
        </p:nvPicPr>
        <p:blipFill>
          <a:blip r:embed="rId3"/>
          <a:stretch>
            <a:fillRect/>
          </a:stretch>
        </p:blipFill>
        <p:spPr>
          <a:xfrm>
            <a:off x="2498138" y="258973"/>
            <a:ext cx="7124700" cy="3286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00EA-7215-F81D-AF9A-FDC74EEAE2AC}"/>
              </a:ext>
            </a:extLst>
          </p:cNvPr>
          <p:cNvSpPr>
            <a:spLocks noGrp="1"/>
          </p:cNvSpPr>
          <p:nvPr>
            <p:ph type="title"/>
          </p:nvPr>
        </p:nvSpPr>
        <p:spPr>
          <a:xfrm>
            <a:off x="1630961" y="0"/>
            <a:ext cx="10018713" cy="1752599"/>
          </a:xfrm>
        </p:spPr>
        <p:txBody>
          <a:bodyPr/>
          <a:lstStyle/>
          <a:p>
            <a:r>
              <a:rPr lang="en-US" dirty="0"/>
              <a:t>Rent Comparison</a:t>
            </a:r>
          </a:p>
        </p:txBody>
      </p:sp>
      <p:pic>
        <p:nvPicPr>
          <p:cNvPr id="6" name="Picture 5">
            <a:extLst>
              <a:ext uri="{FF2B5EF4-FFF2-40B4-BE49-F238E27FC236}">
                <a16:creationId xmlns:a16="http://schemas.microsoft.com/office/drawing/2014/main" id="{E755DBF3-8C16-0245-C1F5-7C53A0CE1F96}"/>
              </a:ext>
            </a:extLst>
          </p:cNvPr>
          <p:cNvPicPr>
            <a:picLocks noChangeAspect="1"/>
          </p:cNvPicPr>
          <p:nvPr/>
        </p:nvPicPr>
        <p:blipFill>
          <a:blip r:embed="rId2"/>
          <a:stretch>
            <a:fillRect/>
          </a:stretch>
        </p:blipFill>
        <p:spPr>
          <a:xfrm>
            <a:off x="1396080" y="1647495"/>
            <a:ext cx="5244237" cy="4015936"/>
          </a:xfrm>
          <a:prstGeom prst="rect">
            <a:avLst/>
          </a:prstGeom>
        </p:spPr>
      </p:pic>
      <p:pic>
        <p:nvPicPr>
          <p:cNvPr id="4" name="Picture 3" descr="A graph of the states by the state&#10;&#10;Description automatically generated">
            <a:extLst>
              <a:ext uri="{FF2B5EF4-FFF2-40B4-BE49-F238E27FC236}">
                <a16:creationId xmlns:a16="http://schemas.microsoft.com/office/drawing/2014/main" id="{670EAE8E-C3AF-A91D-598B-C706F62C16BE}"/>
              </a:ext>
            </a:extLst>
          </p:cNvPr>
          <p:cNvPicPr>
            <a:picLocks noChangeAspect="1"/>
          </p:cNvPicPr>
          <p:nvPr/>
        </p:nvPicPr>
        <p:blipFill>
          <a:blip r:embed="rId3"/>
          <a:stretch>
            <a:fillRect/>
          </a:stretch>
        </p:blipFill>
        <p:spPr>
          <a:xfrm>
            <a:off x="6640317" y="1647495"/>
            <a:ext cx="5534290" cy="4015936"/>
          </a:xfrm>
          <a:prstGeom prst="rect">
            <a:avLst/>
          </a:prstGeom>
        </p:spPr>
      </p:pic>
    </p:spTree>
    <p:extLst>
      <p:ext uri="{BB962C8B-B14F-4D97-AF65-F5344CB8AC3E}">
        <p14:creationId xmlns:p14="http://schemas.microsoft.com/office/powerpoint/2010/main" val="2458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a:extLst>
              <a:ext uri="{FF2B5EF4-FFF2-40B4-BE49-F238E27FC236}">
                <a16:creationId xmlns:a16="http://schemas.microsoft.com/office/drawing/2014/main" id="{210AA5E4-4B7E-DC91-9770-665031194088}"/>
              </a:ext>
            </a:extLst>
          </p:cNvPr>
          <p:cNvSpPr txBox="1"/>
          <p:nvPr/>
        </p:nvSpPr>
        <p:spPr>
          <a:xfrm>
            <a:off x="5859739" y="552697"/>
            <a:ext cx="6316269" cy="338554"/>
          </a:xfrm>
          <a:prstGeom prst="rect">
            <a:avLst/>
          </a:prstGeom>
          <a:noFill/>
        </p:spPr>
        <p:txBody>
          <a:bodyPr wrap="square" rtlCol="0">
            <a:spAutoFit/>
          </a:bodyPr>
          <a:lstStyle/>
          <a:p>
            <a:pPr algn="ctr"/>
            <a:r>
              <a:rPr lang="en-US" sz="1600" dirty="0">
                <a:latin typeface="+mn-lt"/>
              </a:rPr>
              <a:t>The correlation between the rent price and median sale price is 0.87</a:t>
            </a:r>
          </a:p>
        </p:txBody>
      </p:sp>
      <p:sp>
        <p:nvSpPr>
          <p:cNvPr id="4" name="Rectangle 3">
            <a:extLst>
              <a:ext uri="{FF2B5EF4-FFF2-40B4-BE49-F238E27FC236}">
                <a16:creationId xmlns:a16="http://schemas.microsoft.com/office/drawing/2014/main" id="{2C9DA47D-C835-D7B6-6FFA-6528386D98DC}"/>
              </a:ext>
            </a:extLst>
          </p:cNvPr>
          <p:cNvSpPr/>
          <p:nvPr/>
        </p:nvSpPr>
        <p:spPr>
          <a:xfrm>
            <a:off x="1486314" y="891251"/>
            <a:ext cx="4295987" cy="49905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The chart to the left shows a scatter plot of median sale price and monthly rent, showing the two variables are highly correlated</a:t>
            </a:r>
          </a:p>
          <a:p>
            <a:pPr marL="285750" indent="-285750">
              <a:buFont typeface="Arial" panose="020B0604020202020204" pitchFamily="34" charset="0"/>
              <a:buChar char="•"/>
            </a:pPr>
            <a:r>
              <a:rPr lang="en-US" sz="2000" dirty="0">
                <a:solidFill>
                  <a:schemeClr val="tx1"/>
                </a:solidFill>
              </a:rPr>
              <a:t>As monthly rent increases in a region, so does the median sale price</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renter? In regions above the red line.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homeowner? In regions below the red line.</a:t>
            </a:r>
          </a:p>
          <a:p>
            <a:pPr marL="285750" indent="-285750">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15722AA0-A0DD-4655-0AD7-962087B761E9}"/>
              </a:ext>
            </a:extLst>
          </p:cNvPr>
          <p:cNvPicPr>
            <a:picLocks noChangeAspect="1"/>
          </p:cNvPicPr>
          <p:nvPr/>
        </p:nvPicPr>
        <p:blipFill>
          <a:blip r:embed="rId3"/>
          <a:stretch>
            <a:fillRect/>
          </a:stretch>
        </p:blipFill>
        <p:spPr>
          <a:xfrm>
            <a:off x="5944117" y="1013730"/>
            <a:ext cx="6147515" cy="4745632"/>
          </a:xfrm>
          <a:prstGeom prst="rect">
            <a:avLst/>
          </a:prstGeom>
        </p:spPr>
      </p:pic>
    </p:spTree>
    <p:extLst>
      <p:ext uri="{BB962C8B-B14F-4D97-AF65-F5344CB8AC3E}">
        <p14:creationId xmlns:p14="http://schemas.microsoft.com/office/powerpoint/2010/main" val="35233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body" idx="1"/>
          </p:nvPr>
        </p:nvSpPr>
        <p:spPr>
          <a:xfrm>
            <a:off x="1642671" y="417084"/>
            <a:ext cx="3075836" cy="4951207"/>
          </a:xfrm>
          <a:prstGeom prst="rect">
            <a:avLst/>
          </a:prstGeom>
          <a:noFill/>
          <a:ln>
            <a:noFill/>
          </a:ln>
        </p:spPr>
        <p:txBody>
          <a:bodyPr spcFirstLastPara="1" wrap="square" lIns="91425" tIns="45700" rIns="91425" bIns="45700" anchor="t" anchorCtr="0">
            <a:normAutofit lnSpcReduction="10000"/>
          </a:bodyPr>
          <a:lstStyle/>
          <a:p>
            <a:pPr marL="285750" lvl="0" indent="-285750" algn="l" rtl="0">
              <a:spcBef>
                <a:spcPts val="0"/>
              </a:spcBef>
              <a:spcAft>
                <a:spcPts val="0"/>
              </a:spcAft>
              <a:buSzPct val="145000"/>
              <a:buChar char="•"/>
            </a:pPr>
            <a:r>
              <a:rPr lang="en-US" sz="2300" b="1" dirty="0">
                <a:latin typeface="+mn-lt"/>
              </a:rPr>
              <a:t>Top 5 Increase</a:t>
            </a:r>
            <a:endParaRPr dirty="0">
              <a:latin typeface="+mn-lt"/>
            </a:endParaRPr>
          </a:p>
          <a:p>
            <a:pPr marL="742950" lvl="1" indent="-285750" algn="l" rtl="0">
              <a:spcBef>
                <a:spcPts val="880"/>
              </a:spcBef>
              <a:spcAft>
                <a:spcPts val="0"/>
              </a:spcAft>
              <a:buSzPct val="145000"/>
              <a:buChar char="•"/>
            </a:pPr>
            <a:r>
              <a:rPr lang="en-US" dirty="0">
                <a:latin typeface="+mn-lt"/>
              </a:rPr>
              <a:t>New Hampshire</a:t>
            </a:r>
            <a:endParaRPr dirty="0">
              <a:latin typeface="+mn-lt"/>
            </a:endParaRPr>
          </a:p>
          <a:p>
            <a:pPr marL="742950" lvl="1" indent="-285750" algn="l" rtl="0">
              <a:spcBef>
                <a:spcPts val="880"/>
              </a:spcBef>
              <a:spcAft>
                <a:spcPts val="0"/>
              </a:spcAft>
              <a:buSzPct val="145000"/>
              <a:buChar char="•"/>
            </a:pPr>
            <a:r>
              <a:rPr lang="en-US" dirty="0">
                <a:latin typeface="+mn-lt"/>
              </a:rPr>
              <a:t>Maine</a:t>
            </a:r>
            <a:endParaRPr dirty="0">
              <a:latin typeface="+mn-lt"/>
            </a:endParaRPr>
          </a:p>
          <a:p>
            <a:pPr marL="742950" lvl="1" indent="-285750" algn="l" rtl="0">
              <a:spcBef>
                <a:spcPts val="880"/>
              </a:spcBef>
              <a:spcAft>
                <a:spcPts val="0"/>
              </a:spcAft>
              <a:buSzPct val="145000"/>
              <a:buChar char="•"/>
            </a:pPr>
            <a:r>
              <a:rPr lang="en-US" dirty="0">
                <a:latin typeface="+mn-lt"/>
              </a:rPr>
              <a:t>Idaho</a:t>
            </a:r>
            <a:endParaRPr dirty="0">
              <a:latin typeface="+mn-lt"/>
            </a:endParaRPr>
          </a:p>
          <a:p>
            <a:pPr marL="742950" lvl="1" indent="-285750" algn="l" rtl="0">
              <a:spcBef>
                <a:spcPts val="880"/>
              </a:spcBef>
              <a:spcAft>
                <a:spcPts val="0"/>
              </a:spcAft>
              <a:buSzPct val="145000"/>
              <a:buChar char="•"/>
            </a:pPr>
            <a:r>
              <a:rPr lang="en-US" dirty="0">
                <a:latin typeface="+mn-lt"/>
              </a:rPr>
              <a:t>New Jersey</a:t>
            </a:r>
            <a:endParaRPr dirty="0">
              <a:latin typeface="+mn-lt"/>
            </a:endParaRPr>
          </a:p>
          <a:p>
            <a:pPr marL="742950" lvl="1" indent="-285750" algn="l" rtl="0">
              <a:spcBef>
                <a:spcPts val="880"/>
              </a:spcBef>
              <a:spcAft>
                <a:spcPts val="0"/>
              </a:spcAft>
              <a:buSzPct val="145000"/>
              <a:buChar char="•"/>
            </a:pPr>
            <a:r>
              <a:rPr lang="en-US" dirty="0">
                <a:latin typeface="+mn-lt"/>
              </a:rPr>
              <a:t>Montana</a:t>
            </a:r>
            <a:endParaRPr dirty="0">
              <a:latin typeface="+mn-lt"/>
            </a:endParaRPr>
          </a:p>
          <a:p>
            <a:pPr marL="285750" lvl="0" indent="-285750" algn="l" rtl="0">
              <a:spcBef>
                <a:spcPts val="922"/>
              </a:spcBef>
              <a:spcAft>
                <a:spcPts val="0"/>
              </a:spcAft>
              <a:buSzPct val="145000"/>
              <a:buChar char="•"/>
            </a:pPr>
            <a:r>
              <a:rPr lang="en-US" sz="2300" b="1" dirty="0">
                <a:latin typeface="+mn-lt"/>
              </a:rPr>
              <a:t>Top 5 Decrease </a:t>
            </a:r>
            <a:endParaRPr lang="en-US" dirty="0">
              <a:latin typeface="+mn-lt"/>
            </a:endParaRPr>
          </a:p>
          <a:p>
            <a:pPr marL="742950" lvl="1" indent="-285750" algn="l" rtl="0">
              <a:spcBef>
                <a:spcPts val="880"/>
              </a:spcBef>
              <a:spcAft>
                <a:spcPts val="0"/>
              </a:spcAft>
              <a:buSzPct val="145000"/>
              <a:buChar char="•"/>
            </a:pPr>
            <a:r>
              <a:rPr lang="en-US" dirty="0">
                <a:latin typeface="+mn-lt"/>
              </a:rPr>
              <a:t>Louisiana</a:t>
            </a:r>
          </a:p>
          <a:p>
            <a:pPr marL="742950" lvl="1" indent="-285750" algn="l" rtl="0">
              <a:spcBef>
                <a:spcPts val="880"/>
              </a:spcBef>
              <a:spcAft>
                <a:spcPts val="0"/>
              </a:spcAft>
              <a:buSzPct val="145000"/>
              <a:buChar char="•"/>
            </a:pPr>
            <a:r>
              <a:rPr lang="en-US" dirty="0">
                <a:latin typeface="+mn-lt"/>
              </a:rPr>
              <a:t>Mississippi </a:t>
            </a:r>
          </a:p>
          <a:p>
            <a:pPr marL="742950" lvl="1" indent="-285750" algn="l" rtl="0">
              <a:spcBef>
                <a:spcPts val="880"/>
              </a:spcBef>
              <a:spcAft>
                <a:spcPts val="0"/>
              </a:spcAft>
              <a:buSzPct val="145000"/>
              <a:buChar char="•"/>
            </a:pPr>
            <a:r>
              <a:rPr lang="en-US" dirty="0">
                <a:latin typeface="+mn-lt"/>
              </a:rPr>
              <a:t>Arkansas </a:t>
            </a:r>
          </a:p>
          <a:p>
            <a:pPr marL="742950" lvl="1" indent="-285750" algn="l" rtl="0">
              <a:spcBef>
                <a:spcPts val="880"/>
              </a:spcBef>
              <a:spcAft>
                <a:spcPts val="0"/>
              </a:spcAft>
              <a:buSzPct val="145000"/>
              <a:buChar char="•"/>
            </a:pPr>
            <a:r>
              <a:rPr lang="en-US" dirty="0">
                <a:latin typeface="+mn-lt"/>
              </a:rPr>
              <a:t>North Dakota</a:t>
            </a:r>
          </a:p>
          <a:p>
            <a:pPr marL="742950" lvl="1" indent="-285750" algn="l" rtl="0">
              <a:spcBef>
                <a:spcPts val="880"/>
              </a:spcBef>
              <a:spcAft>
                <a:spcPts val="0"/>
              </a:spcAft>
              <a:buSzPct val="145000"/>
              <a:buChar char="•"/>
            </a:pPr>
            <a:r>
              <a:rPr lang="en-US" dirty="0">
                <a:latin typeface="+mn-lt"/>
              </a:rPr>
              <a:t>New Mexico</a:t>
            </a:r>
          </a:p>
        </p:txBody>
      </p:sp>
      <p:pic>
        <p:nvPicPr>
          <p:cNvPr id="3" name="Picture 2">
            <a:extLst>
              <a:ext uri="{FF2B5EF4-FFF2-40B4-BE49-F238E27FC236}">
                <a16:creationId xmlns:a16="http://schemas.microsoft.com/office/drawing/2014/main" id="{5369EBAD-D43A-697D-744D-86FF7B0CB620}"/>
              </a:ext>
            </a:extLst>
          </p:cNvPr>
          <p:cNvPicPr>
            <a:picLocks noChangeAspect="1"/>
          </p:cNvPicPr>
          <p:nvPr/>
        </p:nvPicPr>
        <p:blipFill>
          <a:blip r:embed="rId3"/>
          <a:stretch>
            <a:fillRect/>
          </a:stretch>
        </p:blipFill>
        <p:spPr>
          <a:xfrm>
            <a:off x="4419600" y="908620"/>
            <a:ext cx="7772400" cy="5040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178;p5">
            <a:extLst>
              <a:ext uri="{FF2B5EF4-FFF2-40B4-BE49-F238E27FC236}">
                <a16:creationId xmlns:a16="http://schemas.microsoft.com/office/drawing/2014/main" id="{0C263EBE-091E-0AE5-A711-BE8DBE91A872}"/>
              </a:ext>
            </a:extLst>
          </p:cNvPr>
          <p:cNvSpPr txBox="1">
            <a:spLocks/>
          </p:cNvSpPr>
          <p:nvPr/>
        </p:nvSpPr>
        <p:spPr>
          <a:xfrm>
            <a:off x="1633963" y="396669"/>
            <a:ext cx="3075836" cy="47560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pPr marL="285750" indent="-285750">
              <a:spcBef>
                <a:spcPts val="0"/>
              </a:spcBef>
              <a:buSzPct val="145000"/>
            </a:pPr>
            <a:r>
              <a:rPr lang="en-US" sz="2000" b="1" dirty="0">
                <a:latin typeface="+mn-lt"/>
              </a:rPr>
              <a:t>Top 5 Increase</a:t>
            </a:r>
            <a:endParaRPr lang="en-US" sz="2000" dirty="0">
              <a:latin typeface="+mn-lt"/>
            </a:endParaRPr>
          </a:p>
          <a:p>
            <a:pPr marL="742950" lvl="1" indent="-285750">
              <a:spcBef>
                <a:spcPts val="880"/>
              </a:spcBef>
              <a:buSzPct val="145000"/>
            </a:pPr>
            <a:r>
              <a:rPr lang="sv-SE" sz="1800" dirty="0">
                <a:latin typeface="+mn-lt"/>
              </a:rPr>
              <a:t>New Hampshire</a:t>
            </a:r>
          </a:p>
          <a:p>
            <a:pPr marL="742950" lvl="1" indent="-285750">
              <a:spcBef>
                <a:spcPts val="880"/>
              </a:spcBef>
              <a:buSzPct val="145000"/>
            </a:pPr>
            <a:r>
              <a:rPr lang="sv-SE" sz="1800" dirty="0">
                <a:latin typeface="+mn-lt"/>
              </a:rPr>
              <a:t>Hawaii </a:t>
            </a:r>
          </a:p>
          <a:p>
            <a:pPr marL="742950" lvl="1" indent="-285750">
              <a:spcBef>
                <a:spcPts val="880"/>
              </a:spcBef>
              <a:buSzPct val="145000"/>
            </a:pPr>
            <a:r>
              <a:rPr lang="sv-SE" sz="1800" dirty="0">
                <a:latin typeface="+mn-lt"/>
              </a:rPr>
              <a:t>New Jersey     </a:t>
            </a:r>
          </a:p>
          <a:p>
            <a:pPr marL="742950" lvl="1" indent="-285750">
              <a:spcBef>
                <a:spcPts val="880"/>
              </a:spcBef>
              <a:buSzPct val="145000"/>
            </a:pPr>
            <a:r>
              <a:rPr lang="sv-SE" sz="1800" dirty="0">
                <a:latin typeface="+mn-lt"/>
              </a:rPr>
              <a:t>Massachusetts</a:t>
            </a:r>
          </a:p>
          <a:p>
            <a:pPr marL="742950" lvl="1" indent="-285750">
              <a:spcBef>
                <a:spcPts val="880"/>
              </a:spcBef>
              <a:buSzPct val="145000"/>
            </a:pPr>
            <a:r>
              <a:rPr lang="sv-SE" sz="1800" dirty="0">
                <a:latin typeface="+mn-lt"/>
              </a:rPr>
              <a:t>Utah</a:t>
            </a:r>
          </a:p>
          <a:p>
            <a:pPr marL="285750" indent="-285750">
              <a:spcBef>
                <a:spcPts val="922"/>
              </a:spcBef>
              <a:buSzPct val="145000"/>
            </a:pPr>
            <a:r>
              <a:rPr lang="en-US" sz="2000" b="1" dirty="0">
                <a:latin typeface="+mn-lt"/>
              </a:rPr>
              <a:t>Top 5 Decrease </a:t>
            </a:r>
            <a:endParaRPr lang="en-US" sz="2000" dirty="0">
              <a:latin typeface="+mn-lt"/>
            </a:endParaRPr>
          </a:p>
          <a:p>
            <a:pPr marL="742950" lvl="1" indent="-285750">
              <a:spcBef>
                <a:spcPts val="880"/>
              </a:spcBef>
              <a:buSzPct val="145000"/>
            </a:pPr>
            <a:r>
              <a:rPr lang="en-US" sz="1800" dirty="0">
                <a:latin typeface="+mn-lt"/>
              </a:rPr>
              <a:t>Louisiana</a:t>
            </a:r>
          </a:p>
          <a:p>
            <a:pPr marL="742950" lvl="1" indent="-285750">
              <a:spcBef>
                <a:spcPts val="880"/>
              </a:spcBef>
              <a:buSzPct val="145000"/>
            </a:pPr>
            <a:r>
              <a:rPr lang="en-US" sz="1800" dirty="0">
                <a:latin typeface="+mn-lt"/>
              </a:rPr>
              <a:t>Texas</a:t>
            </a:r>
          </a:p>
          <a:p>
            <a:pPr marL="742950" lvl="1" indent="-285750">
              <a:spcBef>
                <a:spcPts val="880"/>
              </a:spcBef>
              <a:buSzPct val="145000"/>
            </a:pPr>
            <a:r>
              <a:rPr lang="en-US" sz="1800" dirty="0">
                <a:latin typeface="+mn-lt"/>
              </a:rPr>
              <a:t>West Virginia</a:t>
            </a:r>
          </a:p>
          <a:p>
            <a:pPr marL="742950" lvl="1" indent="-285750">
              <a:spcBef>
                <a:spcPts val="880"/>
              </a:spcBef>
              <a:buSzPct val="145000"/>
            </a:pPr>
            <a:r>
              <a:rPr lang="en-US" sz="1800" dirty="0">
                <a:latin typeface="+mn-lt"/>
              </a:rPr>
              <a:t>Arkansas</a:t>
            </a:r>
          </a:p>
          <a:p>
            <a:pPr marL="742950" lvl="1" indent="-285750">
              <a:spcBef>
                <a:spcPts val="880"/>
              </a:spcBef>
              <a:buSzPct val="145000"/>
            </a:pPr>
            <a:r>
              <a:rPr lang="en-US" sz="1800" dirty="0">
                <a:latin typeface="+mn-lt"/>
              </a:rPr>
              <a:t>Iowa</a:t>
            </a:r>
            <a:endParaRPr lang="en-US" dirty="0">
              <a:latin typeface="+mn-lt"/>
            </a:endParaRPr>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p:txBody>
      </p:sp>
      <p:pic>
        <p:nvPicPr>
          <p:cNvPr id="2" name="Picture 1">
            <a:extLst>
              <a:ext uri="{FF2B5EF4-FFF2-40B4-BE49-F238E27FC236}">
                <a16:creationId xmlns:a16="http://schemas.microsoft.com/office/drawing/2014/main" id="{77787630-786D-8D53-E645-5D8DBFA0D810}"/>
              </a:ext>
            </a:extLst>
          </p:cNvPr>
          <p:cNvPicPr>
            <a:picLocks noChangeAspect="1"/>
          </p:cNvPicPr>
          <p:nvPr/>
        </p:nvPicPr>
        <p:blipFill>
          <a:blip r:embed="rId2"/>
          <a:stretch>
            <a:fillRect/>
          </a:stretch>
        </p:blipFill>
        <p:spPr>
          <a:xfrm>
            <a:off x="4419600" y="923806"/>
            <a:ext cx="7772400" cy="5010387"/>
          </a:xfrm>
          <a:prstGeom prst="rect">
            <a:avLst/>
          </a:prstGeom>
        </p:spPr>
      </p:pic>
      <p:sp>
        <p:nvSpPr>
          <p:cNvPr id="3" name="Rectangle 2">
            <a:extLst>
              <a:ext uri="{FF2B5EF4-FFF2-40B4-BE49-F238E27FC236}">
                <a16:creationId xmlns:a16="http://schemas.microsoft.com/office/drawing/2014/main" id="{53879BF1-42F9-E201-4E93-21DAB434194E}"/>
              </a:ext>
            </a:extLst>
          </p:cNvPr>
          <p:cNvSpPr/>
          <p:nvPr/>
        </p:nvSpPr>
        <p:spPr>
          <a:xfrm>
            <a:off x="1633964" y="5152768"/>
            <a:ext cx="3075835"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Change in Value </a:t>
            </a:r>
            <a:r>
              <a:rPr lang="en-US" dirty="0">
                <a:solidFill>
                  <a:schemeClr val="tx1"/>
                </a:solidFill>
              </a:rPr>
              <a:t>= </a:t>
            </a:r>
          </a:p>
          <a:p>
            <a:pPr algn="ctr"/>
            <a:r>
              <a:rPr lang="en-US" dirty="0">
                <a:solidFill>
                  <a:schemeClr val="tx1"/>
                </a:solidFill>
              </a:rPr>
              <a:t>Average Home Value * </a:t>
            </a:r>
          </a:p>
          <a:p>
            <a:pPr algn="ctr"/>
            <a:r>
              <a:rPr lang="en-US" dirty="0">
                <a:solidFill>
                  <a:schemeClr val="tx1"/>
                </a:solidFill>
              </a:rPr>
              <a:t>(1 + Percent Value Change)</a:t>
            </a:r>
          </a:p>
        </p:txBody>
      </p:sp>
    </p:spTree>
    <p:extLst>
      <p:ext uri="{BB962C8B-B14F-4D97-AF65-F5344CB8AC3E}">
        <p14:creationId xmlns:p14="http://schemas.microsoft.com/office/powerpoint/2010/main" val="5013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384298" y="2084437"/>
            <a:ext cx="2479780" cy="3124201"/>
          </a:xfrm>
        </p:spPr>
        <p:txBody>
          <a:bodyPr>
            <a:normAutofit fontScale="77500" lnSpcReduction="20000"/>
          </a:bodyPr>
          <a:lstStyle/>
          <a:p>
            <a:r>
              <a:rPr lang="en-US" dirty="0">
                <a:latin typeface="+mn-lt"/>
              </a:rPr>
              <a:t>Percent Top 11</a:t>
            </a:r>
          </a:p>
          <a:p>
            <a:pPr lvl="1"/>
            <a:r>
              <a:rPr lang="en-US" b="1" dirty="0">
                <a:effectLst>
                  <a:outerShdw blurRad="38100" dist="38100" dir="2700000" algn="tl">
                    <a:srgbClr val="000000">
                      <a:alpha val="43137"/>
                    </a:srgbClr>
                  </a:outerShdw>
                </a:effectLst>
                <a:latin typeface="+mn-lt"/>
              </a:rPr>
              <a:t>NH     5.12%</a:t>
            </a:r>
          </a:p>
          <a:p>
            <a:pPr lvl="1"/>
            <a:r>
              <a:rPr lang="en-US" b="1" dirty="0">
                <a:effectLst>
                  <a:outerShdw blurRad="38100" dist="38100" dir="2700000" algn="tl">
                    <a:srgbClr val="000000">
                      <a:alpha val="43137"/>
                    </a:srgbClr>
                  </a:outerShdw>
                </a:effectLst>
                <a:latin typeface="+mn-lt"/>
              </a:rPr>
              <a:t>ME     5.07%</a:t>
            </a:r>
          </a:p>
          <a:p>
            <a:pPr lvl="1"/>
            <a:r>
              <a:rPr lang="en-US" b="1" dirty="0">
                <a:effectLst>
                  <a:outerShdw blurRad="38100" dist="38100" dir="2700000" algn="tl">
                    <a:srgbClr val="000000">
                      <a:alpha val="43137"/>
                    </a:srgbClr>
                  </a:outerShdw>
                </a:effectLst>
                <a:latin typeface="+mn-lt"/>
              </a:rPr>
              <a:t>ID     4.78%</a:t>
            </a:r>
          </a:p>
          <a:p>
            <a:pPr lvl="1"/>
            <a:r>
              <a:rPr lang="en-US" b="1" dirty="0">
                <a:effectLst>
                  <a:outerShdw blurRad="38100" dist="38100" dir="2700000" algn="tl">
                    <a:srgbClr val="000000">
                      <a:alpha val="43137"/>
                    </a:srgbClr>
                  </a:outerShdw>
                </a:effectLst>
                <a:latin typeface="+mn-lt"/>
              </a:rPr>
              <a:t>NJ     4.17%</a:t>
            </a:r>
          </a:p>
          <a:p>
            <a:pPr lvl="1"/>
            <a:r>
              <a:rPr lang="en-US" dirty="0">
                <a:latin typeface="+mn-lt"/>
              </a:rPr>
              <a:t>MT     4.04%</a:t>
            </a:r>
          </a:p>
          <a:p>
            <a:pPr lvl="1"/>
            <a:r>
              <a:rPr lang="en-US" dirty="0">
                <a:latin typeface="+mn-lt"/>
              </a:rPr>
              <a:t>TN     3.98%</a:t>
            </a:r>
          </a:p>
          <a:p>
            <a:pPr lvl="1"/>
            <a:r>
              <a:rPr lang="en-US" dirty="0">
                <a:latin typeface="+mn-lt"/>
              </a:rPr>
              <a:t>NC     3.88%</a:t>
            </a:r>
          </a:p>
          <a:p>
            <a:pPr lvl="1"/>
            <a:r>
              <a:rPr lang="en-US" dirty="0">
                <a:latin typeface="+mn-lt"/>
              </a:rPr>
              <a:t>GA     3.73%</a:t>
            </a:r>
          </a:p>
          <a:p>
            <a:pPr lvl="1"/>
            <a:r>
              <a:rPr lang="en-US" b="1" dirty="0">
                <a:effectLst>
                  <a:outerShdw blurRad="38100" dist="38100" dir="2700000" algn="tl">
                    <a:srgbClr val="000000">
                      <a:alpha val="43137"/>
                    </a:srgbClr>
                  </a:outerShdw>
                </a:effectLst>
                <a:latin typeface="+mn-lt"/>
              </a:rPr>
              <a:t>UT     3.72%</a:t>
            </a:r>
          </a:p>
          <a:p>
            <a:pPr lvl="1"/>
            <a:r>
              <a:rPr lang="en-US" b="1" dirty="0">
                <a:effectLst>
                  <a:outerShdw blurRad="38100" dist="38100" dir="2700000" algn="tl">
                    <a:srgbClr val="000000">
                      <a:alpha val="43137"/>
                    </a:srgbClr>
                  </a:outerShdw>
                </a:effectLst>
                <a:latin typeface="+mn-lt"/>
              </a:rPr>
              <a:t>FL     3.59%</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129115"/>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mn-lt"/>
              </a:rPr>
              <a:t>Numeric Top 11</a:t>
            </a:r>
          </a:p>
          <a:p>
            <a:pPr lvl="1"/>
            <a:r>
              <a:rPr lang="en-US" b="1" dirty="0">
                <a:effectLst>
                  <a:outerShdw blurRad="38100" dist="38100" dir="2700000" algn="tl">
                    <a:srgbClr val="000000">
                      <a:alpha val="43137"/>
                    </a:srgbClr>
                  </a:outerShdw>
                </a:effectLst>
                <a:latin typeface="+mn-lt"/>
              </a:rPr>
              <a:t>NH    $11,396.61 </a:t>
            </a:r>
          </a:p>
          <a:p>
            <a:pPr lvl="1"/>
            <a:r>
              <a:rPr lang="en-US" dirty="0">
                <a:latin typeface="+mn-lt"/>
              </a:rPr>
              <a:t>HI     $9819.95</a:t>
            </a:r>
          </a:p>
          <a:p>
            <a:pPr lvl="1"/>
            <a:r>
              <a:rPr lang="en-US" b="1" dirty="0">
                <a:effectLst>
                  <a:outerShdw blurRad="38100" dist="38100" dir="2700000" algn="tl">
                    <a:srgbClr val="000000">
                      <a:alpha val="43137"/>
                    </a:srgbClr>
                  </a:outerShdw>
                </a:effectLst>
                <a:latin typeface="+mn-lt"/>
              </a:rPr>
              <a:t>NJ     $9685.39</a:t>
            </a:r>
          </a:p>
          <a:p>
            <a:pPr lvl="1"/>
            <a:r>
              <a:rPr lang="en-US" dirty="0">
                <a:latin typeface="+mn-lt"/>
              </a:rPr>
              <a:t>MA    $9653.55</a:t>
            </a:r>
          </a:p>
          <a:p>
            <a:pPr lvl="1"/>
            <a:r>
              <a:rPr lang="en-US" b="1" dirty="0">
                <a:effectLst>
                  <a:outerShdw blurRad="38100" dist="38100" dir="2700000" algn="tl">
                    <a:srgbClr val="000000">
                      <a:alpha val="43137"/>
                    </a:srgbClr>
                  </a:outerShdw>
                </a:effectLst>
                <a:latin typeface="+mn-lt"/>
              </a:rPr>
              <a:t>UT     $9482.98</a:t>
            </a:r>
          </a:p>
          <a:p>
            <a:pPr lvl="1"/>
            <a:r>
              <a:rPr lang="en-US" b="1" dirty="0">
                <a:effectLst>
                  <a:outerShdw blurRad="38100" dist="38100" dir="2700000" algn="tl">
                    <a:srgbClr val="000000">
                      <a:alpha val="43137"/>
                    </a:srgbClr>
                  </a:outerShdw>
                </a:effectLst>
                <a:latin typeface="+mn-lt"/>
              </a:rPr>
              <a:t>ID     $9049.18</a:t>
            </a:r>
          </a:p>
          <a:p>
            <a:pPr lvl="1"/>
            <a:r>
              <a:rPr lang="en-US" dirty="0">
                <a:latin typeface="+mn-lt"/>
              </a:rPr>
              <a:t>CT    $7918.54	</a:t>
            </a:r>
          </a:p>
          <a:p>
            <a:pPr lvl="1"/>
            <a:r>
              <a:rPr lang="en-US" b="1" dirty="0">
                <a:effectLst>
                  <a:outerShdw blurRad="38100" dist="38100" dir="2700000" algn="tl">
                    <a:srgbClr val="000000">
                      <a:alpha val="43137"/>
                    </a:srgbClr>
                  </a:outerShdw>
                </a:effectLst>
                <a:latin typeface="+mn-lt"/>
              </a:rPr>
              <a:t>ME  $7878.84</a:t>
            </a:r>
          </a:p>
          <a:p>
            <a:pPr lvl="1"/>
            <a:r>
              <a:rPr lang="en-US" dirty="0">
                <a:latin typeface="+mn-lt"/>
              </a:rPr>
              <a:t>DE   $7697.81</a:t>
            </a:r>
          </a:p>
          <a:p>
            <a:pPr lvl="1"/>
            <a:r>
              <a:rPr lang="en-US" dirty="0">
                <a:latin typeface="+mn-lt"/>
              </a:rPr>
              <a:t>WA   $7092.61  </a:t>
            </a:r>
          </a:p>
          <a:p>
            <a:pPr lvl="1"/>
            <a:r>
              <a:rPr lang="en-US" b="1" dirty="0">
                <a:effectLst>
                  <a:outerShdw blurRad="38100" dist="38100" dir="2700000" algn="tl">
                    <a:srgbClr val="000000">
                      <a:alpha val="43137"/>
                    </a:srgbClr>
                  </a:outerShdw>
                </a:effectLst>
                <a:latin typeface="+mn-lt"/>
              </a:rPr>
              <a:t>FL     $6582.93</a:t>
            </a:r>
          </a:p>
        </p:txBody>
      </p:sp>
      <p:pic>
        <p:nvPicPr>
          <p:cNvPr id="2" name="Picture 1">
            <a:extLst>
              <a:ext uri="{FF2B5EF4-FFF2-40B4-BE49-F238E27FC236}">
                <a16:creationId xmlns:a16="http://schemas.microsoft.com/office/drawing/2014/main" id="{E1C04137-3235-3B03-E354-C1A5B0535475}"/>
              </a:ext>
            </a:extLst>
          </p:cNvPr>
          <p:cNvPicPr>
            <a:picLocks noChangeAspect="1"/>
          </p:cNvPicPr>
          <p:nvPr/>
        </p:nvPicPr>
        <p:blipFill>
          <a:blip r:embed="rId2"/>
          <a:stretch>
            <a:fillRect/>
          </a:stretch>
        </p:blipFill>
        <p:spPr>
          <a:xfrm>
            <a:off x="6743135" y="92233"/>
            <a:ext cx="5144996" cy="3336767"/>
          </a:xfrm>
          <a:prstGeom prst="rect">
            <a:avLst/>
          </a:prstGeom>
        </p:spPr>
      </p:pic>
      <p:pic>
        <p:nvPicPr>
          <p:cNvPr id="3" name="Picture 2">
            <a:extLst>
              <a:ext uri="{FF2B5EF4-FFF2-40B4-BE49-F238E27FC236}">
                <a16:creationId xmlns:a16="http://schemas.microsoft.com/office/drawing/2014/main" id="{CCA73AC1-462B-48A2-6B4E-A2436016E27C}"/>
              </a:ext>
            </a:extLst>
          </p:cNvPr>
          <p:cNvPicPr>
            <a:picLocks noChangeAspect="1"/>
          </p:cNvPicPr>
          <p:nvPr/>
        </p:nvPicPr>
        <p:blipFill>
          <a:blip r:embed="rId3"/>
          <a:stretch>
            <a:fillRect/>
          </a:stretch>
        </p:blipFill>
        <p:spPr>
          <a:xfrm>
            <a:off x="6711946" y="3540254"/>
            <a:ext cx="5176185" cy="3336767"/>
          </a:xfrm>
          <a:prstGeom prst="rect">
            <a:avLst/>
          </a:prstGeom>
        </p:spPr>
      </p:pic>
    </p:spTree>
    <p:extLst>
      <p:ext uri="{BB962C8B-B14F-4D97-AF65-F5344CB8AC3E}">
        <p14:creationId xmlns:p14="http://schemas.microsoft.com/office/powerpoint/2010/main" val="258783584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TotalTime>
  <Words>1595</Words>
  <Application>Microsoft Macintosh PowerPoint</Application>
  <PresentationFormat>Widescreen</PresentationFormat>
  <Paragraphs>205</Paragraphs>
  <Slides>25</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Corbel</vt:lpstr>
      <vt:lpstr>Centaur</vt:lpstr>
      <vt:lpstr>Arial</vt:lpstr>
      <vt:lpstr>Parallax</vt:lpstr>
      <vt:lpstr> The US Real Estate Market: An Exploratory Data Analysis</vt:lpstr>
      <vt:lpstr>Overview</vt:lpstr>
      <vt:lpstr>PowerPoint Presentation</vt:lpstr>
      <vt:lpstr>PowerPoint Presentation</vt:lpstr>
      <vt:lpstr>Rent Comparison</vt:lpstr>
      <vt:lpstr>PowerPoint Presentation</vt:lpstr>
      <vt:lpstr>PowerPoint Presentation</vt:lpstr>
      <vt:lpstr>PowerPoint Presentation</vt:lpstr>
      <vt:lpstr>Percent &amp; Value</vt:lpstr>
      <vt:lpstr>Percent &amp; Value</vt:lpstr>
      <vt:lpstr>PowerPoint Presentation</vt:lpstr>
      <vt:lpstr>PowerPoint Presentation</vt:lpstr>
      <vt:lpstr>Let’s Answer Our Questions</vt:lpstr>
      <vt:lpstr>Where do you want to be a buyer?</vt:lpstr>
      <vt:lpstr>Where do you want to be a buyer?</vt:lpstr>
      <vt:lpstr>Where do you want to be a buyer?</vt:lpstr>
      <vt:lpstr>Where do you want to be a seller?</vt:lpstr>
      <vt:lpstr>Where do you want to be a seller?</vt:lpstr>
      <vt:lpstr>Where do you want to be a seller?</vt:lpstr>
      <vt:lpstr>Where do you want to be a buyer and seller?</vt:lpstr>
      <vt:lpstr>Conclusion</vt:lpstr>
      <vt:lpstr>Appendix: Top Monthly Rent</vt:lpstr>
      <vt:lpstr>Appendix: Bottom Monthly Rent</vt:lpstr>
      <vt:lpstr>Appendix: Top Median Sale Price</vt:lpstr>
      <vt:lpstr>Appendix: Bottom Median Sale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Real Estate Market: An Exploratory Data Analysis</dc:title>
  <dc:creator>Christopher Tanner</dc:creator>
  <cp:lastModifiedBy>Noah Eiseman</cp:lastModifiedBy>
  <cp:revision>15</cp:revision>
  <dcterms:created xsi:type="dcterms:W3CDTF">2023-11-16T15:35:40Z</dcterms:created>
  <dcterms:modified xsi:type="dcterms:W3CDTF">2023-11-20T22:52:24Z</dcterms:modified>
</cp:coreProperties>
</file>