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75" r:id="rId4"/>
    <p:sldId id="259" r:id="rId5"/>
    <p:sldId id="276" r:id="rId6"/>
    <p:sldId id="272" r:id="rId7"/>
    <p:sldId id="260" r:id="rId8"/>
    <p:sldId id="270" r:id="rId9"/>
    <p:sldId id="273" r:id="rId10"/>
    <p:sldId id="274" r:id="rId11"/>
    <p:sldId id="261" r:id="rId12"/>
    <p:sldId id="285" r:id="rId13"/>
    <p:sldId id="271" r:id="rId14"/>
    <p:sldId id="284" r:id="rId15"/>
    <p:sldId id="286" r:id="rId16"/>
    <p:sldId id="287" r:id="rId17"/>
    <p:sldId id="288" r:id="rId18"/>
    <p:sldId id="289" r:id="rId19"/>
    <p:sldId id="290" r:id="rId20"/>
    <p:sldId id="291" r:id="rId21"/>
    <p:sldId id="266" r:id="rId22"/>
    <p:sldId id="267" r:id="rId23"/>
    <p:sldId id="268" r:id="rId24"/>
    <p:sldId id="269" r:id="rId25"/>
  </p:sldIdLst>
  <p:sldSz cx="12192000" cy="6858000"/>
  <p:notesSz cx="6858000" cy="9144000"/>
  <p:embeddedFontLst>
    <p:embeddedFont>
      <p:font typeface="Centaur" panose="02030504050205020304" pitchFamily="18" charset="77"/>
      <p:regular r:id="rId27"/>
    </p:embeddedFont>
    <p:embeddedFont>
      <p:font typeface="Corbel" panose="020B0503020204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ihPokRRB2W+gN4vu7vZLOMbhVe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16"/>
    <p:restoredTop sz="94766"/>
  </p:normalViewPr>
  <p:slideViewPr>
    <p:cSldViewPr snapToGrid="0">
      <p:cViewPr varScale="1">
        <p:scale>
          <a:sx n="104" d="100"/>
          <a:sy n="104" d="100"/>
        </p:scale>
        <p:origin x="27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www.bankrate.com</a:t>
            </a:r>
            <a:r>
              <a:rPr lang="en-US" dirty="0"/>
              <a:t>/real-estate/housing-market/</a:t>
            </a:r>
            <a:r>
              <a:rPr lang="en-US" dirty="0" err="1"/>
              <a:t>florida</a:t>
            </a:r>
            <a:r>
              <a:rPr lang="en-US" dirty="0"/>
              <a:t>/</a:t>
            </a:r>
            <a:endParaRPr dirty="0"/>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7333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www.forbes.com</a:t>
            </a:r>
            <a:r>
              <a:rPr lang="en-US" dirty="0"/>
              <a:t>/advisor/mortgages/real-estate/</a:t>
            </a:r>
            <a:r>
              <a:rPr lang="en-US" dirty="0" err="1"/>
              <a:t>arizona</a:t>
            </a:r>
            <a:r>
              <a:rPr lang="en-US" dirty="0"/>
              <a:t>-housing-market/</a:t>
            </a:r>
            <a:endParaRPr dirty="0"/>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5121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6029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www.wkow.com</a:t>
            </a:r>
            <a:r>
              <a:rPr lang="en-US" dirty="0"/>
              <a:t>/news/wisconsin-housing-market-remains-tight-realtors-offer-advice-for-first-time-buyers/article_933c0dec-1144-11ee-a4a8-57d051a0e338.html</a:t>
            </a:r>
            <a:endParaRPr dirty="0"/>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6502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www.foxbusiness.com</a:t>
            </a:r>
            <a:r>
              <a:rPr lang="en-US" dirty="0"/>
              <a:t>/lifestyle/</a:t>
            </a:r>
            <a:r>
              <a:rPr lang="en-US" dirty="0" err="1"/>
              <a:t>kansas</a:t>
            </a:r>
            <a:r>
              <a:rPr lang="en-US" dirty="0"/>
              <a:t>-capital-top-emerging-housing-market-us</a:t>
            </a:r>
            <a:endParaRPr dirty="0"/>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8106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2278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9c4828a46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g29c4828a46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9bccb3b9b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g29bccb3b9b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9bccb3b9b8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29bccb3b9b8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9bccb3b9b8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g29bccb3b9b8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2313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736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5446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www.houzeo.com</a:t>
            </a:r>
            <a:r>
              <a:rPr lang="en-US" dirty="0"/>
              <a:t>/blog/new-jersey-real-estate-market/</a:t>
            </a:r>
            <a:endParaRPr dirty="0"/>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5464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grpSp>
        <p:nvGrpSpPr>
          <p:cNvPr id="19" name="Google Shape;19;p12"/>
          <p:cNvGrpSpPr/>
          <p:nvPr/>
        </p:nvGrpSpPr>
        <p:grpSpPr>
          <a:xfrm>
            <a:off x="546100" y="-4763"/>
            <a:ext cx="5014912" cy="6862763"/>
            <a:chOff x="2928938" y="-4763"/>
            <a:chExt cx="5014912" cy="6862763"/>
          </a:xfrm>
        </p:grpSpPr>
        <p:sp>
          <p:nvSpPr>
            <p:cNvPr id="20" name="Google Shape;20;p12"/>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chemeClr val="accent1"/>
            </a:solidFill>
            <a:ln>
              <a:noFill/>
            </a:ln>
          </p:spPr>
        </p:sp>
        <p:sp>
          <p:nvSpPr>
            <p:cNvPr id="21" name="Google Shape;21;p12"/>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12"/>
            <p:cNvSpPr/>
            <p:nvPr/>
          </p:nvSpPr>
          <p:spPr>
            <a:xfrm>
              <a:off x="2928938" y="2582862"/>
              <a:ext cx="2693987" cy="4275138"/>
            </a:xfrm>
            <a:custGeom>
              <a:avLst/>
              <a:gdLst/>
              <a:ahLst/>
              <a:cxnLst/>
              <a:rect l="l" t="t" r="r" b="b"/>
              <a:pathLst>
                <a:path w="1697" h="2693" extrusionOk="0">
                  <a:moveTo>
                    <a:pt x="0" y="0"/>
                  </a:moveTo>
                  <a:lnTo>
                    <a:pt x="1622" y="2693"/>
                  </a:lnTo>
                  <a:lnTo>
                    <a:pt x="1697" y="2693"/>
                  </a:lnTo>
                  <a:lnTo>
                    <a:pt x="0" y="0"/>
                  </a:lnTo>
                  <a:close/>
                </a:path>
              </a:pathLst>
            </a:custGeom>
            <a:solidFill>
              <a:srgbClr val="262626"/>
            </a:solidFill>
            <a:ln>
              <a:noFill/>
            </a:ln>
          </p:spPr>
        </p:sp>
        <p:sp>
          <p:nvSpPr>
            <p:cNvPr id="23" name="Google Shape;23;p12"/>
            <p:cNvSpPr/>
            <p:nvPr/>
          </p:nvSpPr>
          <p:spPr>
            <a:xfrm>
              <a:off x="3371850" y="2692400"/>
              <a:ext cx="3332162" cy="4165600"/>
            </a:xfrm>
            <a:custGeom>
              <a:avLst/>
              <a:gdLst/>
              <a:ahLst/>
              <a:cxnLst/>
              <a:rect l="l" t="t" r="r" b="b"/>
              <a:pathLst>
                <a:path w="2099" h="2624" extrusionOk="0">
                  <a:moveTo>
                    <a:pt x="2099" y="2624"/>
                  </a:moveTo>
                  <a:lnTo>
                    <a:pt x="0" y="0"/>
                  </a:lnTo>
                  <a:lnTo>
                    <a:pt x="2021" y="2624"/>
                  </a:lnTo>
                  <a:lnTo>
                    <a:pt x="2099" y="2624"/>
                  </a:lnTo>
                  <a:close/>
                </a:path>
              </a:pathLst>
            </a:custGeom>
            <a:solidFill>
              <a:srgbClr val="0B5982"/>
            </a:solidFill>
            <a:ln>
              <a:noFill/>
            </a:ln>
          </p:spPr>
        </p:sp>
        <p:sp>
          <p:nvSpPr>
            <p:cNvPr id="24" name="Google Shape;24;p12"/>
            <p:cNvSpPr/>
            <p:nvPr/>
          </p:nvSpPr>
          <p:spPr>
            <a:xfrm>
              <a:off x="3367088" y="2687637"/>
              <a:ext cx="4576762"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1186C3"/>
            </a:solidFill>
            <a:ln>
              <a:noFill/>
            </a:ln>
          </p:spPr>
        </p:sp>
        <p:sp>
          <p:nvSpPr>
            <p:cNvPr id="25" name="Google Shape;25;p12"/>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12"/>
          <p:cNvSpPr txBox="1">
            <a:spLocks noGrp="1"/>
          </p:cNvSpPr>
          <p:nvPr>
            <p:ph type="ctrTitle"/>
          </p:nvPr>
        </p:nvSpPr>
        <p:spPr>
          <a:xfrm>
            <a:off x="2928401" y="1380068"/>
            <a:ext cx="8574622" cy="2616199"/>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2"/>
          <p:cNvSpPr txBox="1">
            <a:spLocks noGrp="1"/>
          </p:cNvSpPr>
          <p:nvPr>
            <p:ph type="subTitle" idx="1"/>
          </p:nvPr>
        </p:nvSpPr>
        <p:spPr>
          <a:xfrm>
            <a:off x="4515377" y="3996267"/>
            <a:ext cx="6987645" cy="1388534"/>
          </a:xfrm>
          <a:prstGeom prst="rect">
            <a:avLst/>
          </a:prstGeom>
          <a:noFill/>
          <a:ln>
            <a:noFill/>
          </a:ln>
        </p:spPr>
        <p:txBody>
          <a:bodyPr spcFirstLastPara="1" wrap="square" lIns="91425" tIns="45700" rIns="91425" bIns="45700" anchor="t" anchorCtr="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a:endParaRPr/>
          </a:p>
        </p:txBody>
      </p:sp>
      <p:sp>
        <p:nvSpPr>
          <p:cNvPr id="28" name="Google Shape;28;p1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2"/>
          <p:cNvSpPr txBox="1">
            <a:spLocks noGrp="1"/>
          </p:cNvSpPr>
          <p:nvPr>
            <p:ph type="ftr" idx="11"/>
          </p:nvPr>
        </p:nvSpPr>
        <p:spPr>
          <a:xfrm>
            <a:off x="5332412" y="5883275"/>
            <a:ext cx="432404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5"/>
        <p:cNvGrpSpPr/>
        <p:nvPr/>
      </p:nvGrpSpPr>
      <p:grpSpPr>
        <a:xfrm>
          <a:off x="0" y="0"/>
          <a:ext cx="0" cy="0"/>
          <a:chOff x="0" y="0"/>
          <a:chExt cx="0" cy="0"/>
        </a:xfrm>
      </p:grpSpPr>
      <p:sp>
        <p:nvSpPr>
          <p:cNvPr id="96" name="Google Shape;96;p23"/>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97" name="Google Shape;97;p23"/>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98" name="Google Shape;98;p23"/>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3"/>
          <p:cNvSpPr txBox="1">
            <a:spLocks noGrp="1"/>
          </p:cNvSpPr>
          <p:nvPr>
            <p:ph type="body" idx="1"/>
          </p:nvPr>
        </p:nvSpPr>
        <p:spPr>
          <a:xfrm>
            <a:off x="2436811" y="3428999"/>
            <a:ext cx="8532815"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2610"/>
              <a:buFont typeface="Corbel"/>
              <a:buNone/>
              <a:defRPr sz="1800"/>
            </a:lvl1pPr>
            <a:lvl2pPr marL="914400" lvl="1" indent="-228600" algn="l">
              <a:spcBef>
                <a:spcPts val="600"/>
              </a:spcBef>
              <a:spcAft>
                <a:spcPts val="0"/>
              </a:spcAft>
              <a:buSzPts val="2900"/>
              <a:buFont typeface="Corbel"/>
              <a:buNone/>
              <a:defRPr/>
            </a:lvl2pPr>
            <a:lvl3pPr marL="1371600" lvl="2" indent="-228600" algn="l">
              <a:spcBef>
                <a:spcPts val="600"/>
              </a:spcBef>
              <a:spcAft>
                <a:spcPts val="0"/>
              </a:spcAft>
              <a:buSzPts val="2610"/>
              <a:buFont typeface="Corbel"/>
              <a:buNone/>
              <a:defRPr/>
            </a:lvl3pPr>
            <a:lvl4pPr marL="1828800" lvl="3" indent="-228600" algn="l">
              <a:spcBef>
                <a:spcPts val="600"/>
              </a:spcBef>
              <a:spcAft>
                <a:spcPts val="0"/>
              </a:spcAft>
              <a:buSzPts val="2320"/>
              <a:buFont typeface="Corbel"/>
              <a:buNone/>
              <a:defRPr/>
            </a:lvl4pPr>
            <a:lvl5pPr marL="2286000" lvl="4" indent="-228600" algn="l">
              <a:spcBef>
                <a:spcPts val="600"/>
              </a:spcBef>
              <a:spcAft>
                <a:spcPts val="0"/>
              </a:spcAft>
              <a:buSzPts val="2030"/>
              <a:buFont typeface="Corbel"/>
              <a:buNone/>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00" name="Google Shape;100;p23"/>
          <p:cNvSpPr txBox="1">
            <a:spLocks noGrp="1"/>
          </p:cNvSpPr>
          <p:nvPr>
            <p:ph type="body" idx="2"/>
          </p:nvPr>
        </p:nvSpPr>
        <p:spPr>
          <a:xfrm>
            <a:off x="1484311" y="4343400"/>
            <a:ext cx="10018711"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1" name="Google Shape;101;p2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3"/>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4"/>
        <p:cNvGrpSpPr/>
        <p:nvPr/>
      </p:nvGrpSpPr>
      <p:grpSpPr>
        <a:xfrm>
          <a:off x="0" y="0"/>
          <a:ext cx="0" cy="0"/>
          <a:chOff x="0" y="0"/>
          <a:chExt cx="0" cy="0"/>
        </a:xfrm>
      </p:grpSpPr>
      <p:sp>
        <p:nvSpPr>
          <p:cNvPr id="105" name="Google Shape;105;p24"/>
          <p:cNvSpPr txBox="1">
            <a:spLocks noGrp="1"/>
          </p:cNvSpPr>
          <p:nvPr>
            <p:ph type="title"/>
          </p:nvPr>
        </p:nvSpPr>
        <p:spPr>
          <a:xfrm>
            <a:off x="1484313" y="3308581"/>
            <a:ext cx="10018709" cy="146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4"/>
          <p:cNvSpPr txBox="1">
            <a:spLocks noGrp="1"/>
          </p:cNvSpPr>
          <p:nvPr>
            <p:ph type="body" idx="1"/>
          </p:nvPr>
        </p:nvSpPr>
        <p:spPr>
          <a:xfrm>
            <a:off x="1484312" y="4777381"/>
            <a:ext cx="10018710"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7" name="Google Shape;107;p2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0"/>
        <p:cNvGrpSpPr/>
        <p:nvPr/>
      </p:nvGrpSpPr>
      <p:grpSpPr>
        <a:xfrm>
          <a:off x="0" y="0"/>
          <a:ext cx="0" cy="0"/>
          <a:chOff x="0" y="0"/>
          <a:chExt cx="0" cy="0"/>
        </a:xfrm>
      </p:grpSpPr>
      <p:sp>
        <p:nvSpPr>
          <p:cNvPr id="111" name="Google Shape;111;p25"/>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112" name="Google Shape;112;p25"/>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113" name="Google Shape;113;p25"/>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5"/>
          <p:cNvSpPr txBox="1">
            <a:spLocks noGrp="1"/>
          </p:cNvSpPr>
          <p:nvPr>
            <p:ph type="body" idx="1"/>
          </p:nvPr>
        </p:nvSpPr>
        <p:spPr>
          <a:xfrm>
            <a:off x="1484313" y="3886200"/>
            <a:ext cx="10018710" cy="889000"/>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15" name="Google Shape;115;p25"/>
          <p:cNvSpPr txBox="1">
            <a:spLocks noGrp="1"/>
          </p:cNvSpPr>
          <p:nvPr>
            <p:ph type="body" idx="2"/>
          </p:nvPr>
        </p:nvSpPr>
        <p:spPr>
          <a:xfrm>
            <a:off x="1484312" y="4775200"/>
            <a:ext cx="10018710" cy="1016000"/>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16" name="Google Shape;116;p2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9"/>
        <p:cNvGrpSpPr/>
        <p:nvPr/>
      </p:nvGrpSpPr>
      <p:grpSpPr>
        <a:xfrm>
          <a:off x="0" y="0"/>
          <a:ext cx="0" cy="0"/>
          <a:chOff x="0" y="0"/>
          <a:chExt cx="0" cy="0"/>
        </a:xfrm>
      </p:grpSpPr>
      <p:sp>
        <p:nvSpPr>
          <p:cNvPr id="120" name="Google Shape;120;p26"/>
          <p:cNvSpPr txBox="1">
            <a:spLocks noGrp="1"/>
          </p:cNvSpPr>
          <p:nvPr>
            <p:ph type="title"/>
          </p:nvPr>
        </p:nvSpPr>
        <p:spPr>
          <a:xfrm>
            <a:off x="1484313" y="685800"/>
            <a:ext cx="10018712" cy="27273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6"/>
          <p:cNvSpPr txBox="1">
            <a:spLocks noGrp="1"/>
          </p:cNvSpPr>
          <p:nvPr>
            <p:ph type="body" idx="1"/>
          </p:nvPr>
        </p:nvSpPr>
        <p:spPr>
          <a:xfrm>
            <a:off x="1484312" y="3505200"/>
            <a:ext cx="10018713"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560"/>
              </a:spcBef>
              <a:spcAft>
                <a:spcPts val="0"/>
              </a:spcAft>
              <a:buSzPts val="4060"/>
              <a:buNone/>
              <a:defRPr sz="28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2" name="Google Shape;122;p26"/>
          <p:cNvSpPr txBox="1">
            <a:spLocks noGrp="1"/>
          </p:cNvSpPr>
          <p:nvPr>
            <p:ph type="body" idx="2"/>
          </p:nvPr>
        </p:nvSpPr>
        <p:spPr>
          <a:xfrm>
            <a:off x="1484311" y="4343400"/>
            <a:ext cx="10018713"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3" name="Google Shape;123;p26"/>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6"/>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6"/>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6"/>
        <p:cNvGrpSpPr/>
        <p:nvPr/>
      </p:nvGrpSpPr>
      <p:grpSpPr>
        <a:xfrm>
          <a:off x="0" y="0"/>
          <a:ext cx="0" cy="0"/>
          <a:chOff x="0" y="0"/>
          <a:chExt cx="0" cy="0"/>
        </a:xfrm>
      </p:grpSpPr>
      <p:sp>
        <p:nvSpPr>
          <p:cNvPr id="127" name="Google Shape;127;p27"/>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7"/>
          <p:cNvSpPr txBox="1">
            <a:spLocks noGrp="1"/>
          </p:cNvSpPr>
          <p:nvPr>
            <p:ph type="body" idx="1"/>
          </p:nvPr>
        </p:nvSpPr>
        <p:spPr>
          <a:xfrm rot="5400000">
            <a:off x="4931566" y="-780257"/>
            <a:ext cx="3124201" cy="10018713"/>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9" name="Google Shape;129;p2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2"/>
        <p:cNvGrpSpPr/>
        <p:nvPr/>
      </p:nvGrpSpPr>
      <p:grpSpPr>
        <a:xfrm>
          <a:off x="0" y="0"/>
          <a:ext cx="0" cy="0"/>
          <a:chOff x="0" y="0"/>
          <a:chExt cx="0" cy="0"/>
        </a:xfrm>
      </p:grpSpPr>
      <p:sp>
        <p:nvSpPr>
          <p:cNvPr id="133" name="Google Shape;133;p28"/>
          <p:cNvSpPr txBox="1">
            <a:spLocks noGrp="1"/>
          </p:cNvSpPr>
          <p:nvPr>
            <p:ph type="title"/>
          </p:nvPr>
        </p:nvSpPr>
        <p:spPr>
          <a:xfrm rot="5400000">
            <a:off x="8065140" y="2353316"/>
            <a:ext cx="5105400" cy="177036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8"/>
          <p:cNvSpPr txBox="1">
            <a:spLocks noGrp="1"/>
          </p:cNvSpPr>
          <p:nvPr>
            <p:ph type="body" idx="1"/>
          </p:nvPr>
        </p:nvSpPr>
        <p:spPr>
          <a:xfrm rot="5400000">
            <a:off x="2941483" y="-771371"/>
            <a:ext cx="5105400" cy="801974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5" name="Google Shape;135;p2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13"/>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3"/>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34" name="Google Shape;34;p1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3"/>
          <p:cNvSpPr txBox="1">
            <a:spLocks noGrp="1"/>
          </p:cNvSpPr>
          <p:nvPr>
            <p:ph type="sldNum" idx="12"/>
          </p:nvPr>
        </p:nvSpPr>
        <p:spPr>
          <a:xfrm>
            <a:off x="10951856" y="5867131"/>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14"/>
          <p:cNvSpPr txBox="1">
            <a:spLocks noGrp="1"/>
          </p:cNvSpPr>
          <p:nvPr>
            <p:ph type="title"/>
          </p:nvPr>
        </p:nvSpPr>
        <p:spPr>
          <a:xfrm>
            <a:off x="2572279" y="2666999"/>
            <a:ext cx="8930747" cy="2110382"/>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4000"/>
              <a:buFont typeface="Corbel"/>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body" idx="1"/>
          </p:nvPr>
        </p:nvSpPr>
        <p:spPr>
          <a:xfrm>
            <a:off x="2572278" y="4777381"/>
            <a:ext cx="8930748"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40" name="Google Shape;40;p1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7"/>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1484312" y="1600200"/>
            <a:ext cx="3549121"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9"/>
          <p:cNvSpPr txBox="1">
            <a:spLocks noGrp="1"/>
          </p:cNvSpPr>
          <p:nvPr>
            <p:ph type="body" idx="1"/>
          </p:nvPr>
        </p:nvSpPr>
        <p:spPr>
          <a:xfrm>
            <a:off x="5262033" y="685799"/>
            <a:ext cx="6240990" cy="5105401"/>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lvl1pPr>
            <a:lvl2pPr marL="914400" lvl="1" indent="-394335" algn="l">
              <a:spcBef>
                <a:spcPts val="600"/>
              </a:spcBef>
              <a:spcAft>
                <a:spcPts val="0"/>
              </a:spcAft>
              <a:buSzPts val="2610"/>
              <a:buChar char="•"/>
              <a:defRPr sz="1800"/>
            </a:lvl2pPr>
            <a:lvl3pPr marL="1371600" lvl="2" indent="-375919" algn="l">
              <a:spcBef>
                <a:spcPts val="600"/>
              </a:spcBef>
              <a:spcAft>
                <a:spcPts val="0"/>
              </a:spcAft>
              <a:buSzPts val="2320"/>
              <a:buChar char="•"/>
              <a:defRPr sz="1600"/>
            </a:lvl3pPr>
            <a:lvl4pPr marL="1828800" lvl="3" indent="-357505" algn="l">
              <a:spcBef>
                <a:spcPts val="600"/>
              </a:spcBef>
              <a:spcAft>
                <a:spcPts val="0"/>
              </a:spcAft>
              <a:buSzPts val="2030"/>
              <a:buChar char="•"/>
              <a:defRPr sz="1400"/>
            </a:lvl4pPr>
            <a:lvl5pPr marL="2286000" lvl="4" indent="-357504" algn="l">
              <a:spcBef>
                <a:spcPts val="600"/>
              </a:spcBef>
              <a:spcAft>
                <a:spcPts val="0"/>
              </a:spcAft>
              <a:buSzPts val="2030"/>
              <a:buChar char="•"/>
              <a:defRPr sz="1400"/>
            </a:lvl5pPr>
            <a:lvl6pPr marL="2743200" lvl="5" indent="-357504" algn="l">
              <a:spcBef>
                <a:spcPts val="600"/>
              </a:spcBef>
              <a:spcAft>
                <a:spcPts val="0"/>
              </a:spcAft>
              <a:buSzPts val="2030"/>
              <a:buChar char="•"/>
              <a:defRPr sz="1400"/>
            </a:lvl6pPr>
            <a:lvl7pPr marL="3200400" lvl="6" indent="-357504" algn="l">
              <a:spcBef>
                <a:spcPts val="600"/>
              </a:spcBef>
              <a:spcAft>
                <a:spcPts val="0"/>
              </a:spcAft>
              <a:buSzPts val="2030"/>
              <a:buChar char="•"/>
              <a:defRPr sz="1400"/>
            </a:lvl7pPr>
            <a:lvl8pPr marL="3657600" lvl="7" indent="-357504" algn="l">
              <a:spcBef>
                <a:spcPts val="600"/>
              </a:spcBef>
              <a:spcAft>
                <a:spcPts val="0"/>
              </a:spcAft>
              <a:buSzPts val="2030"/>
              <a:buChar char="•"/>
              <a:defRPr sz="1400"/>
            </a:lvl8pPr>
            <a:lvl9pPr marL="4114800" lvl="8" indent="-357504" algn="l">
              <a:spcBef>
                <a:spcPts val="600"/>
              </a:spcBef>
              <a:spcAft>
                <a:spcPts val="600"/>
              </a:spcAft>
              <a:buSzPts val="2030"/>
              <a:buChar char="•"/>
              <a:defRPr sz="1400"/>
            </a:lvl9pPr>
          </a:lstStyle>
          <a:p>
            <a:endParaRPr/>
          </a:p>
        </p:txBody>
      </p:sp>
      <p:sp>
        <p:nvSpPr>
          <p:cNvPr id="71" name="Google Shape;71;p19"/>
          <p:cNvSpPr txBox="1">
            <a:spLocks noGrp="1"/>
          </p:cNvSpPr>
          <p:nvPr>
            <p:ph type="body" idx="2"/>
          </p:nvPr>
        </p:nvSpPr>
        <p:spPr>
          <a:xfrm>
            <a:off x="1484312" y="2971800"/>
            <a:ext cx="3549121"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SzPts val="2320"/>
              <a:buNone/>
              <a:defRPr sz="16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2" name="Google Shape;72;p19"/>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9"/>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9"/>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1482724" y="1752599"/>
            <a:ext cx="5426158"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800"/>
              <a:buFont typeface="Corbel"/>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a:spLocks noGrp="1"/>
          </p:cNvSpPr>
          <p:nvPr>
            <p:ph type="pic" idx="2"/>
          </p:nvPr>
        </p:nvSpPr>
        <p:spPr>
          <a:xfrm>
            <a:off x="7594682" y="914400"/>
            <a:ext cx="3280974" cy="4572000"/>
          </a:xfrm>
          <a:prstGeom prst="roundRect">
            <a:avLst>
              <a:gd name="adj" fmla="val 4280"/>
            </a:avLst>
          </a:prstGeom>
          <a:noFill/>
          <a:ln w="38100" cap="flat" cmpd="sng">
            <a:solidFill>
              <a:schemeClr val="lt2"/>
            </a:solidFill>
            <a:prstDash val="solid"/>
            <a:round/>
            <a:headEnd type="none" w="sm" len="sm"/>
            <a:tailEnd type="none" w="sm" len="sm"/>
          </a:ln>
        </p:spPr>
      </p:sp>
      <p:sp>
        <p:nvSpPr>
          <p:cNvPr id="78" name="Google Shape;78;p20"/>
          <p:cNvSpPr txBox="1">
            <a:spLocks noGrp="1"/>
          </p:cNvSpPr>
          <p:nvPr>
            <p:ph type="body" idx="1"/>
          </p:nvPr>
        </p:nvSpPr>
        <p:spPr>
          <a:xfrm>
            <a:off x="1482724" y="3124199"/>
            <a:ext cx="5426158"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9" name="Google Shape;79;p2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0"/>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0"/>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2"/>
        <p:cNvGrpSpPr/>
        <p:nvPr/>
      </p:nvGrpSpPr>
      <p:grpSpPr>
        <a:xfrm>
          <a:off x="0" y="0"/>
          <a:ext cx="0" cy="0"/>
          <a:chOff x="0" y="0"/>
          <a:chExt cx="0" cy="0"/>
        </a:xfrm>
      </p:grpSpPr>
      <p:sp>
        <p:nvSpPr>
          <p:cNvPr id="83" name="Google Shape;83;p21"/>
          <p:cNvSpPr txBox="1">
            <a:spLocks noGrp="1"/>
          </p:cNvSpPr>
          <p:nvPr>
            <p:ph type="title"/>
          </p:nvPr>
        </p:nvSpPr>
        <p:spPr>
          <a:xfrm>
            <a:off x="1484311" y="4732865"/>
            <a:ext cx="10018711"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1"/>
          <p:cNvSpPr>
            <a:spLocks noGrp="1"/>
          </p:cNvSpPr>
          <p:nvPr>
            <p:ph type="pic" idx="2"/>
          </p:nvPr>
        </p:nvSpPr>
        <p:spPr>
          <a:xfrm>
            <a:off x="2386012" y="932112"/>
            <a:ext cx="8225944" cy="3164976"/>
          </a:xfrm>
          <a:prstGeom prst="roundRect">
            <a:avLst>
              <a:gd name="adj" fmla="val 4380"/>
            </a:avLst>
          </a:prstGeom>
          <a:noFill/>
          <a:ln w="38100" cap="flat" cmpd="sng">
            <a:solidFill>
              <a:schemeClr val="lt2"/>
            </a:solidFill>
            <a:prstDash val="solid"/>
            <a:round/>
            <a:headEnd type="none" w="sm" len="sm"/>
            <a:tailEnd type="none" w="sm" len="sm"/>
          </a:ln>
        </p:spPr>
      </p:sp>
      <p:sp>
        <p:nvSpPr>
          <p:cNvPr id="85" name="Google Shape;85;p21"/>
          <p:cNvSpPr txBox="1">
            <a:spLocks noGrp="1"/>
          </p:cNvSpPr>
          <p:nvPr>
            <p:ph type="body" idx="1"/>
          </p:nvPr>
        </p:nvSpPr>
        <p:spPr>
          <a:xfrm>
            <a:off x="1484311" y="5299603"/>
            <a:ext cx="10018711" cy="493712"/>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86" name="Google Shape;86;p2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9"/>
        <p:cNvGrpSpPr/>
        <p:nvPr/>
      </p:nvGrpSpPr>
      <p:grpSpPr>
        <a:xfrm>
          <a:off x="0" y="0"/>
          <a:ext cx="0" cy="0"/>
          <a:chOff x="0" y="0"/>
          <a:chExt cx="0" cy="0"/>
        </a:xfrm>
      </p:grpSpPr>
      <p:sp>
        <p:nvSpPr>
          <p:cNvPr id="90" name="Google Shape;90;p22"/>
          <p:cNvSpPr txBox="1">
            <a:spLocks noGrp="1"/>
          </p:cNvSpPr>
          <p:nvPr>
            <p:ph type="title"/>
          </p:nvPr>
        </p:nvSpPr>
        <p:spPr>
          <a:xfrm>
            <a:off x="1484312" y="685800"/>
            <a:ext cx="10018711" cy="3048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2"/>
          <p:cNvSpPr txBox="1">
            <a:spLocks noGrp="1"/>
          </p:cNvSpPr>
          <p:nvPr>
            <p:ph type="body" idx="1"/>
          </p:nvPr>
        </p:nvSpPr>
        <p:spPr>
          <a:xfrm>
            <a:off x="1484312" y="4343400"/>
            <a:ext cx="10018713"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92" name="Google Shape;92;p2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grpSp>
        <p:nvGrpSpPr>
          <p:cNvPr id="6" name="Google Shape;6;p11"/>
          <p:cNvGrpSpPr/>
          <p:nvPr/>
        </p:nvGrpSpPr>
        <p:grpSpPr>
          <a:xfrm>
            <a:off x="150812" y="0"/>
            <a:ext cx="2436813" cy="6858001"/>
            <a:chOff x="1320800" y="0"/>
            <a:chExt cx="2436813" cy="6858001"/>
          </a:xfrm>
        </p:grpSpPr>
        <p:sp>
          <p:nvSpPr>
            <p:cNvPr id="7" name="Google Shape;7;p11"/>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8" name="Google Shape;8;p11"/>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9" name="Google Shape;9;p11"/>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0" name="Google Shape;10;p11"/>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0B5982"/>
            </a:solidFill>
            <a:ln>
              <a:noFill/>
            </a:ln>
          </p:spPr>
        </p:sp>
        <p:sp>
          <p:nvSpPr>
            <p:cNvPr id="11" name="Google Shape;11;p11"/>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11"/>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11"/>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 name="Google Shape;14;p11"/>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marR="0" lvl="0" indent="-449580" algn="l" rtl="0">
              <a:spcBef>
                <a:spcPts val="480"/>
              </a:spcBef>
              <a:spcAft>
                <a:spcPts val="0"/>
              </a:spcAft>
              <a:buClr>
                <a:srgbClr val="1186C3"/>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1186C3"/>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1186C3"/>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1186C3"/>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5" name="Google Shape;15;p1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6" name="Google Shape;16;p1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7" name="Google Shape;17;p1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0" i="0" u="none" strike="noStrike" cap="none">
                <a:solidFill>
                  <a:schemeClr val="dk1"/>
                </a:solidFill>
                <a:latin typeface="Corbel"/>
                <a:ea typeface="Corbel"/>
                <a:cs typeface="Corbel"/>
                <a:sym typeface="Corbel"/>
              </a:defRPr>
            </a:lvl1pPr>
            <a:lvl2pPr marL="0" marR="0" lvl="1" indent="0" algn="ctr" rtl="0">
              <a:spcBef>
                <a:spcPts val="0"/>
              </a:spcBef>
              <a:buNone/>
              <a:defRPr sz="1000" b="0" i="0" u="none" strike="noStrike" cap="none">
                <a:solidFill>
                  <a:schemeClr val="dk1"/>
                </a:solidFill>
                <a:latin typeface="Corbel"/>
                <a:ea typeface="Corbel"/>
                <a:cs typeface="Corbel"/>
                <a:sym typeface="Corbel"/>
              </a:defRPr>
            </a:lvl2pPr>
            <a:lvl3pPr marL="0" marR="0" lvl="2" indent="0" algn="ctr" rtl="0">
              <a:spcBef>
                <a:spcPts val="0"/>
              </a:spcBef>
              <a:buNone/>
              <a:defRPr sz="1000" b="0" i="0" u="none" strike="noStrike" cap="none">
                <a:solidFill>
                  <a:schemeClr val="dk1"/>
                </a:solidFill>
                <a:latin typeface="Corbel"/>
                <a:ea typeface="Corbel"/>
                <a:cs typeface="Corbel"/>
                <a:sym typeface="Corbel"/>
              </a:defRPr>
            </a:lvl3pPr>
            <a:lvl4pPr marL="0" marR="0" lvl="3" indent="0" algn="ctr" rtl="0">
              <a:spcBef>
                <a:spcPts val="0"/>
              </a:spcBef>
              <a:buNone/>
              <a:defRPr sz="1000" b="0" i="0" u="none" strike="noStrike" cap="none">
                <a:solidFill>
                  <a:schemeClr val="dk1"/>
                </a:solidFill>
                <a:latin typeface="Corbel"/>
                <a:ea typeface="Corbel"/>
                <a:cs typeface="Corbel"/>
                <a:sym typeface="Corbel"/>
              </a:defRPr>
            </a:lvl4pPr>
            <a:lvl5pPr marL="0" marR="0" lvl="4" indent="0" algn="ctr" rtl="0">
              <a:spcBef>
                <a:spcPts val="0"/>
              </a:spcBef>
              <a:buNone/>
              <a:defRPr sz="1000" b="0" i="0" u="none" strike="noStrike" cap="none">
                <a:solidFill>
                  <a:schemeClr val="dk1"/>
                </a:solidFill>
                <a:latin typeface="Corbel"/>
                <a:ea typeface="Corbel"/>
                <a:cs typeface="Corbel"/>
                <a:sym typeface="Corbel"/>
              </a:defRPr>
            </a:lvl5pPr>
            <a:lvl6pPr marL="0" marR="0" lvl="5" indent="0" algn="ctr" rtl="0">
              <a:spcBef>
                <a:spcPts val="0"/>
              </a:spcBef>
              <a:buNone/>
              <a:defRPr sz="1000" b="0" i="0" u="none" strike="noStrike" cap="none">
                <a:solidFill>
                  <a:schemeClr val="dk1"/>
                </a:solidFill>
                <a:latin typeface="Corbel"/>
                <a:ea typeface="Corbel"/>
                <a:cs typeface="Corbel"/>
                <a:sym typeface="Corbel"/>
              </a:defRPr>
            </a:lvl6pPr>
            <a:lvl7pPr marL="0" marR="0" lvl="6" indent="0" algn="ctr" rtl="0">
              <a:spcBef>
                <a:spcPts val="0"/>
              </a:spcBef>
              <a:buNone/>
              <a:defRPr sz="1000" b="0" i="0" u="none" strike="noStrike" cap="none">
                <a:solidFill>
                  <a:schemeClr val="dk1"/>
                </a:solidFill>
                <a:latin typeface="Corbel"/>
                <a:ea typeface="Corbel"/>
                <a:cs typeface="Corbel"/>
                <a:sym typeface="Corbel"/>
              </a:defRPr>
            </a:lvl7pPr>
            <a:lvl8pPr marL="0" marR="0" lvl="7" indent="0" algn="ctr" rtl="0">
              <a:spcBef>
                <a:spcPts val="0"/>
              </a:spcBef>
              <a:buNone/>
              <a:defRPr sz="1000" b="0" i="0" u="none" strike="noStrike" cap="none">
                <a:solidFill>
                  <a:schemeClr val="dk1"/>
                </a:solidFill>
                <a:latin typeface="Corbel"/>
                <a:ea typeface="Corbel"/>
                <a:cs typeface="Corbel"/>
                <a:sym typeface="Corbel"/>
              </a:defRPr>
            </a:lvl8pPr>
            <a:lvl9pPr marL="0" marR="0" lvl="8" indent="0" algn="ctr" rtl="0">
              <a:spcBef>
                <a:spcPts val="0"/>
              </a:spcBef>
              <a:buNone/>
              <a:defRPr sz="1000" b="0" i="0" u="none" strike="noStrike" cap="none">
                <a:solidFill>
                  <a:schemeClr val="dk1"/>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pic>
        <p:nvPicPr>
          <p:cNvPr id="143" name="Google Shape;143;p1" descr="A blue abstract watercolor pattern on a white background"/>
          <p:cNvPicPr preferRelativeResize="0"/>
          <p:nvPr/>
        </p:nvPicPr>
        <p:blipFill rotWithShape="1">
          <a:blip r:embed="rId4">
            <a:alphaModFix/>
          </a:blip>
          <a:srcRect t="23391" r="9091"/>
          <a:stretch/>
        </p:blipFill>
        <p:spPr>
          <a:xfrm>
            <a:off x="20" y="10"/>
            <a:ext cx="12191980" cy="6857990"/>
          </a:xfrm>
          <a:prstGeom prst="rect">
            <a:avLst/>
          </a:prstGeom>
          <a:noFill/>
          <a:ln>
            <a:noFill/>
          </a:ln>
        </p:spPr>
      </p:pic>
      <p:sp>
        <p:nvSpPr>
          <p:cNvPr id="144" name="Google Shape;144;p1"/>
          <p:cNvSpPr/>
          <p:nvPr/>
        </p:nvSpPr>
        <p:spPr>
          <a:xfrm>
            <a:off x="-16933" y="-16933"/>
            <a:ext cx="7340600" cy="6883400"/>
          </a:xfrm>
          <a:custGeom>
            <a:avLst/>
            <a:gdLst/>
            <a:ahLst/>
            <a:cxnLst/>
            <a:rect l="l" t="t" r="r" b="b"/>
            <a:pathLst>
              <a:path w="7340600" h="6883400" extrusionOk="0">
                <a:moveTo>
                  <a:pt x="5427133" y="8466"/>
                </a:moveTo>
                <a:lnTo>
                  <a:pt x="4783666" y="2573866"/>
                </a:lnTo>
                <a:lnTo>
                  <a:pt x="7340600" y="6874933"/>
                </a:lnTo>
                <a:lnTo>
                  <a:pt x="0" y="6883400"/>
                </a:lnTo>
                <a:lnTo>
                  <a:pt x="8466" y="0"/>
                </a:lnTo>
                <a:lnTo>
                  <a:pt x="5427133" y="8466"/>
                </a:lnTo>
                <a:close/>
              </a:path>
            </a:pathLst>
          </a:custGeom>
          <a:solidFill>
            <a:srgbClr val="0C0C0C">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45" name="Google Shape;145;p1"/>
          <p:cNvSpPr txBox="1">
            <a:spLocks noGrp="1"/>
          </p:cNvSpPr>
          <p:nvPr>
            <p:ph type="ctrTitle"/>
          </p:nvPr>
        </p:nvSpPr>
        <p:spPr>
          <a:xfrm>
            <a:off x="397670" y="2357362"/>
            <a:ext cx="4080933" cy="1613505"/>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ct val="100000"/>
              <a:buFont typeface="Corbel"/>
              <a:buNone/>
            </a:pPr>
            <a:br>
              <a:rPr lang="en-US" sz="5000" dirty="0">
                <a:solidFill>
                  <a:schemeClr val="lt1"/>
                </a:solidFill>
              </a:rPr>
            </a:br>
            <a:r>
              <a:rPr lang="en-US" sz="5000" dirty="0">
                <a:solidFill>
                  <a:schemeClr val="lt1"/>
                </a:solidFill>
              </a:rPr>
              <a:t>The US Real Estate Market:</a:t>
            </a:r>
            <a:br>
              <a:rPr lang="en-US" sz="5000" dirty="0">
                <a:solidFill>
                  <a:schemeClr val="lt1"/>
                </a:solidFill>
              </a:rPr>
            </a:br>
            <a:r>
              <a:rPr lang="en-US" sz="5000" dirty="0">
                <a:solidFill>
                  <a:schemeClr val="lt1"/>
                </a:solidFill>
              </a:rPr>
              <a:t>An Exploratory</a:t>
            </a:r>
            <a:br>
              <a:rPr lang="en-US" sz="5000" dirty="0">
                <a:solidFill>
                  <a:schemeClr val="lt1"/>
                </a:solidFill>
              </a:rPr>
            </a:br>
            <a:r>
              <a:rPr lang="en-US" sz="5000" dirty="0">
                <a:solidFill>
                  <a:schemeClr val="lt1"/>
                </a:solidFill>
              </a:rPr>
              <a:t>Data Analysis</a:t>
            </a:r>
            <a:endParaRPr dirty="0"/>
          </a:p>
        </p:txBody>
      </p:sp>
      <p:sp>
        <p:nvSpPr>
          <p:cNvPr id="146" name="Google Shape;146;p1"/>
          <p:cNvSpPr txBox="1">
            <a:spLocks noGrp="1"/>
          </p:cNvSpPr>
          <p:nvPr>
            <p:ph type="subTitle" idx="1"/>
          </p:nvPr>
        </p:nvSpPr>
        <p:spPr>
          <a:xfrm>
            <a:off x="573742" y="4679576"/>
            <a:ext cx="4192992" cy="1204757"/>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3045"/>
              <a:buNone/>
            </a:pPr>
            <a:r>
              <a:rPr lang="en-US" dirty="0">
                <a:solidFill>
                  <a:schemeClr val="lt1"/>
                </a:solidFill>
                <a:latin typeface="Centaur" panose="02030504050205020304" pitchFamily="18" charset="0"/>
                <a:ea typeface="Avenir"/>
                <a:cs typeface="Angsana New" panose="020B0502040204020203" pitchFamily="18" charset="-34"/>
                <a:sym typeface="Avenir"/>
              </a:rPr>
              <a:t>Chris Tanner, Noah </a:t>
            </a:r>
            <a:r>
              <a:rPr lang="en-US" dirty="0" err="1">
                <a:solidFill>
                  <a:schemeClr val="lt1"/>
                </a:solidFill>
                <a:latin typeface="Centaur" panose="02030504050205020304" pitchFamily="18" charset="0"/>
                <a:ea typeface="Avenir"/>
                <a:cs typeface="Angsana New" panose="020B0502040204020203" pitchFamily="18" charset="-34"/>
                <a:sym typeface="Avenir"/>
              </a:rPr>
              <a:t>Eiseman</a:t>
            </a:r>
            <a:r>
              <a:rPr lang="en-US" dirty="0">
                <a:solidFill>
                  <a:schemeClr val="lt1"/>
                </a:solidFill>
                <a:latin typeface="Centaur" panose="02030504050205020304" pitchFamily="18" charset="0"/>
                <a:ea typeface="Avenir"/>
                <a:cs typeface="Angsana New" panose="020B0502040204020203" pitchFamily="18" charset="-34"/>
                <a:sym typeface="Avenir"/>
              </a:rPr>
              <a:t> &amp; </a:t>
            </a:r>
          </a:p>
          <a:p>
            <a:pPr marL="0" lvl="0" indent="0" algn="ctr" rtl="0">
              <a:spcBef>
                <a:spcPts val="0"/>
              </a:spcBef>
              <a:spcAft>
                <a:spcPts val="0"/>
              </a:spcAft>
              <a:buSzPts val="3045"/>
              <a:buNone/>
            </a:pPr>
            <a:r>
              <a:rPr lang="en-US" dirty="0">
                <a:solidFill>
                  <a:schemeClr val="lt1"/>
                </a:solidFill>
                <a:latin typeface="Centaur" panose="02030504050205020304" pitchFamily="18" charset="0"/>
                <a:ea typeface="Avenir"/>
                <a:cs typeface="Angsana New" panose="020B0502040204020203" pitchFamily="18" charset="-34"/>
                <a:sym typeface="Avenir"/>
              </a:rPr>
              <a:t>Joseph Lomas  </a:t>
            </a:r>
            <a:endParaRPr dirty="0">
              <a:solidFill>
                <a:schemeClr val="lt1"/>
              </a:solidFill>
              <a:latin typeface="Centaur" panose="02030504050205020304" pitchFamily="18" charset="0"/>
              <a:ea typeface="Avenir"/>
              <a:cs typeface="Angsana New" panose="020B0502040204020203" pitchFamily="18" charset="-34"/>
              <a:sym typeface="Avenir"/>
            </a:endParaRPr>
          </a:p>
        </p:txBody>
      </p:sp>
      <p:grpSp>
        <p:nvGrpSpPr>
          <p:cNvPr id="147" name="Google Shape;147;p1"/>
          <p:cNvGrpSpPr/>
          <p:nvPr/>
        </p:nvGrpSpPr>
        <p:grpSpPr>
          <a:xfrm>
            <a:off x="4864100" y="-4763"/>
            <a:ext cx="5014912" cy="6862763"/>
            <a:chOff x="2928938" y="-4763"/>
            <a:chExt cx="5014912" cy="6862763"/>
          </a:xfrm>
        </p:grpSpPr>
        <p:sp>
          <p:nvSpPr>
            <p:cNvPr id="148" name="Google Shape;148;p1"/>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149" name="Google Shape;149;p1"/>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150" name="Google Shape;150;p1"/>
            <p:cNvSpPr/>
            <p:nvPr/>
          </p:nvSpPr>
          <p:spPr>
            <a:xfrm>
              <a:off x="2928938" y="2582862"/>
              <a:ext cx="2693987" cy="4275138"/>
            </a:xfrm>
            <a:custGeom>
              <a:avLst/>
              <a:gdLst/>
              <a:ahLst/>
              <a:cxnLst/>
              <a:rect l="l" t="t" r="r" b="b"/>
              <a:pathLst>
                <a:path w="1697" h="2693" extrusionOk="0">
                  <a:moveTo>
                    <a:pt x="0" y="0"/>
                  </a:moveTo>
                  <a:lnTo>
                    <a:pt x="1622" y="2693"/>
                  </a:lnTo>
                  <a:lnTo>
                    <a:pt x="1697" y="2693"/>
                  </a:lnTo>
                  <a:lnTo>
                    <a:pt x="0" y="0"/>
                  </a:lnTo>
                  <a:close/>
                </a:path>
              </a:pathLst>
            </a:custGeom>
            <a:solidFill>
              <a:srgbClr val="262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151" name="Google Shape;151;p1"/>
            <p:cNvSpPr/>
            <p:nvPr/>
          </p:nvSpPr>
          <p:spPr>
            <a:xfrm>
              <a:off x="3371850" y="2692400"/>
              <a:ext cx="3332162" cy="4165600"/>
            </a:xfrm>
            <a:custGeom>
              <a:avLst/>
              <a:gdLst/>
              <a:ahLst/>
              <a:cxnLst/>
              <a:rect l="l" t="t" r="r" b="b"/>
              <a:pathLst>
                <a:path w="2099" h="2624" extrusionOk="0">
                  <a:moveTo>
                    <a:pt x="2099" y="2624"/>
                  </a:moveTo>
                  <a:lnTo>
                    <a:pt x="0" y="0"/>
                  </a:lnTo>
                  <a:lnTo>
                    <a:pt x="2021" y="2624"/>
                  </a:lnTo>
                  <a:lnTo>
                    <a:pt x="2099" y="2624"/>
                  </a:lnTo>
                  <a:close/>
                </a:path>
              </a:pathLst>
            </a:custGeom>
            <a:solidFill>
              <a:srgbClr val="0B598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152" name="Google Shape;152;p1"/>
            <p:cNvSpPr/>
            <p:nvPr/>
          </p:nvSpPr>
          <p:spPr>
            <a:xfrm>
              <a:off x="3367088" y="2687637"/>
              <a:ext cx="4576762"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1186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153" name="Google Shape;153;p1"/>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FC59C69-ADB0-8F7A-6146-A612D73C32C9}"/>
              </a:ext>
            </a:extLst>
          </p:cNvPr>
          <p:cNvSpPr>
            <a:spLocks noGrp="1"/>
          </p:cNvSpPr>
          <p:nvPr>
            <p:ph type="title"/>
          </p:nvPr>
        </p:nvSpPr>
        <p:spPr>
          <a:xfrm>
            <a:off x="1484311" y="168512"/>
            <a:ext cx="4611689" cy="1752599"/>
          </a:xfrm>
        </p:spPr>
        <p:txBody>
          <a:bodyPr/>
          <a:lstStyle/>
          <a:p>
            <a:r>
              <a:rPr lang="en-US" dirty="0"/>
              <a:t>Percent &amp; Value</a:t>
            </a:r>
          </a:p>
        </p:txBody>
      </p:sp>
      <p:sp>
        <p:nvSpPr>
          <p:cNvPr id="17" name="Text Placeholder 16">
            <a:extLst>
              <a:ext uri="{FF2B5EF4-FFF2-40B4-BE49-F238E27FC236}">
                <a16:creationId xmlns:a16="http://schemas.microsoft.com/office/drawing/2014/main" id="{3E2E33EB-089D-C803-3E2B-CEAC2D332E7B}"/>
              </a:ext>
            </a:extLst>
          </p:cNvPr>
          <p:cNvSpPr>
            <a:spLocks noGrp="1"/>
          </p:cNvSpPr>
          <p:nvPr>
            <p:ph type="body" idx="1"/>
          </p:nvPr>
        </p:nvSpPr>
        <p:spPr>
          <a:xfrm>
            <a:off x="1062446" y="2084437"/>
            <a:ext cx="2801632" cy="3654512"/>
          </a:xfrm>
        </p:spPr>
        <p:txBody>
          <a:bodyPr anchor="t">
            <a:normAutofit/>
          </a:bodyPr>
          <a:lstStyle/>
          <a:p>
            <a:r>
              <a:rPr lang="en-US" sz="2000" dirty="0">
                <a:latin typeface="+mn-lt"/>
              </a:rPr>
              <a:t>Percent Bottom 6</a:t>
            </a:r>
          </a:p>
          <a:p>
            <a:pPr lvl="1"/>
            <a:r>
              <a:rPr lang="en-US" dirty="0">
                <a:latin typeface="+mn-lt"/>
              </a:rPr>
              <a:t>LA     -4.841%</a:t>
            </a:r>
          </a:p>
          <a:p>
            <a:pPr lvl="1"/>
            <a:r>
              <a:rPr lang="en-US" dirty="0">
                <a:latin typeface="+mn-lt"/>
              </a:rPr>
              <a:t>WV    -0.771</a:t>
            </a:r>
          </a:p>
          <a:p>
            <a:pPr lvl="1"/>
            <a:r>
              <a:rPr lang="en-US" dirty="0">
                <a:latin typeface="+mn-lt"/>
              </a:rPr>
              <a:t>AR    -0.775%</a:t>
            </a:r>
          </a:p>
          <a:p>
            <a:pPr lvl="1"/>
            <a:r>
              <a:rPr lang="en-US" dirty="0">
                <a:latin typeface="+mn-lt"/>
              </a:rPr>
              <a:t>TX     -0.670%</a:t>
            </a:r>
          </a:p>
          <a:p>
            <a:pPr lvl="1"/>
            <a:r>
              <a:rPr lang="en-US" dirty="0">
                <a:latin typeface="+mn-lt"/>
              </a:rPr>
              <a:t>IL     -0.361%</a:t>
            </a:r>
          </a:p>
          <a:p>
            <a:pPr lvl="1"/>
            <a:r>
              <a:rPr lang="en-US" dirty="0">
                <a:latin typeface="+mn-lt"/>
              </a:rPr>
              <a:t>IA     -0.305%</a:t>
            </a:r>
          </a:p>
        </p:txBody>
      </p:sp>
      <p:sp>
        <p:nvSpPr>
          <p:cNvPr id="19" name="Text Placeholder 16">
            <a:extLst>
              <a:ext uri="{FF2B5EF4-FFF2-40B4-BE49-F238E27FC236}">
                <a16:creationId xmlns:a16="http://schemas.microsoft.com/office/drawing/2014/main" id="{E37D23C0-E276-2D15-F72A-3EEB5987D102}"/>
              </a:ext>
            </a:extLst>
          </p:cNvPr>
          <p:cNvSpPr txBox="1">
            <a:spLocks/>
          </p:cNvSpPr>
          <p:nvPr/>
        </p:nvSpPr>
        <p:spPr>
          <a:xfrm>
            <a:off x="3864078" y="2084437"/>
            <a:ext cx="3016044" cy="365451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94335" algn="l" rtl="0">
              <a:lnSpc>
                <a:spcPct val="100000"/>
              </a:lnSpc>
              <a:spcBef>
                <a:spcPts val="360"/>
              </a:spcBef>
              <a:spcAft>
                <a:spcPts val="0"/>
              </a:spcAft>
              <a:buClr>
                <a:srgbClr val="1186C3"/>
              </a:buClr>
              <a:buSzPts val="2610"/>
              <a:buFont typeface="Arial"/>
              <a:buChar char="•"/>
              <a:defRPr sz="2400" b="0" i="0" u="none" strike="noStrike" cap="none">
                <a:solidFill>
                  <a:schemeClr val="dk1"/>
                </a:solidFill>
                <a:latin typeface="Corbel"/>
                <a:ea typeface="Corbel"/>
                <a:cs typeface="Corbel"/>
                <a:sym typeface="Corbel"/>
              </a:defRPr>
            </a:lvl1pPr>
            <a:lvl2pPr marL="914400" marR="0" lvl="1" indent="-394335" algn="l" rtl="0">
              <a:lnSpc>
                <a:spcPct val="100000"/>
              </a:lnSpc>
              <a:spcBef>
                <a:spcPts val="600"/>
              </a:spcBef>
              <a:spcAft>
                <a:spcPts val="0"/>
              </a:spcAft>
              <a:buClr>
                <a:srgbClr val="1186C3"/>
              </a:buClr>
              <a:buSzPts val="261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lnSpc>
                <a:spcPct val="100000"/>
              </a:lnSpc>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94335" algn="l" rtl="0">
              <a:lnSpc>
                <a:spcPct val="100000"/>
              </a:lnSpc>
              <a:spcBef>
                <a:spcPts val="600"/>
              </a:spcBef>
              <a:spcAft>
                <a:spcPts val="0"/>
              </a:spcAft>
              <a:buClr>
                <a:srgbClr val="1186C3"/>
              </a:buClr>
              <a:buSzPts val="2610"/>
              <a:buFont typeface="Arial"/>
              <a:buChar char="•"/>
              <a:defRPr sz="1600" b="0" i="0" u="none" strike="noStrike" cap="none">
                <a:solidFill>
                  <a:schemeClr val="dk1"/>
                </a:solidFill>
                <a:latin typeface="Corbel"/>
                <a:ea typeface="Corbel"/>
                <a:cs typeface="Corbel"/>
                <a:sym typeface="Corbel"/>
              </a:defRPr>
            </a:lvl4pPr>
            <a:lvl5pPr marL="2286000" marR="0" lvl="4"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5pPr>
            <a:lvl6pPr marL="2743200" marR="0" lvl="5"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6pPr>
            <a:lvl7pPr marL="3200400" marR="0" lvl="6"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7pPr>
            <a:lvl8pPr marL="3657600" marR="0" lvl="7" indent="-394334"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8pPr>
            <a:lvl9pPr marL="4114800" marR="0" lvl="8" indent="-394334" algn="l" rtl="0">
              <a:lnSpc>
                <a:spcPct val="100000"/>
              </a:lnSpc>
              <a:spcBef>
                <a:spcPts val="600"/>
              </a:spcBef>
              <a:spcAft>
                <a:spcPts val="600"/>
              </a:spcAft>
              <a:buClr>
                <a:srgbClr val="1186C3"/>
              </a:buClr>
              <a:buSzPts val="2610"/>
              <a:buFont typeface="Arial"/>
              <a:buChar char="•"/>
              <a:defRPr sz="1400" b="0" i="0" u="none" strike="noStrike" cap="none">
                <a:solidFill>
                  <a:schemeClr val="dk1"/>
                </a:solidFill>
                <a:latin typeface="Corbel"/>
                <a:ea typeface="Corbel"/>
                <a:cs typeface="Corbel"/>
                <a:sym typeface="Corbel"/>
              </a:defRPr>
            </a:lvl9pPr>
          </a:lstStyle>
          <a:p>
            <a:r>
              <a:rPr lang="en-US" sz="2000" dirty="0">
                <a:latin typeface="+mn-lt"/>
              </a:rPr>
              <a:t>Numeric Bottom 6</a:t>
            </a:r>
          </a:p>
          <a:p>
            <a:pPr lvl="1"/>
            <a:r>
              <a:rPr lang="en-US" dirty="0">
                <a:latin typeface="+mn-lt"/>
              </a:rPr>
              <a:t>LA    -$9367.68</a:t>
            </a:r>
          </a:p>
          <a:p>
            <a:pPr lvl="1"/>
            <a:r>
              <a:rPr lang="en-US" dirty="0">
                <a:latin typeface="+mn-lt"/>
              </a:rPr>
              <a:t>TX     -$1091.19</a:t>
            </a:r>
          </a:p>
          <a:p>
            <a:pPr lvl="1"/>
            <a:r>
              <a:rPr lang="en-US" dirty="0">
                <a:latin typeface="+mn-lt"/>
              </a:rPr>
              <a:t>WV     -$788.83</a:t>
            </a:r>
          </a:p>
          <a:p>
            <a:pPr lvl="1"/>
            <a:r>
              <a:rPr lang="en-US" dirty="0">
                <a:latin typeface="+mn-lt"/>
              </a:rPr>
              <a:t>AR   -$771.66</a:t>
            </a:r>
          </a:p>
          <a:p>
            <a:pPr lvl="1"/>
            <a:r>
              <a:rPr lang="en-US" dirty="0">
                <a:latin typeface="+mn-lt"/>
              </a:rPr>
              <a:t>IA     -$476.20</a:t>
            </a:r>
          </a:p>
          <a:p>
            <a:pPr lvl="1"/>
            <a:r>
              <a:rPr lang="en-US" dirty="0">
                <a:latin typeface="+mn-lt"/>
              </a:rPr>
              <a:t>IL     -$394.13</a:t>
            </a:r>
          </a:p>
        </p:txBody>
      </p:sp>
      <p:sp>
        <p:nvSpPr>
          <p:cNvPr id="3" name="TextBox 2">
            <a:extLst>
              <a:ext uri="{FF2B5EF4-FFF2-40B4-BE49-F238E27FC236}">
                <a16:creationId xmlns:a16="http://schemas.microsoft.com/office/drawing/2014/main" id="{E2A9AB58-BAD5-6426-4C91-6E31F8DBDCC1}"/>
              </a:ext>
            </a:extLst>
          </p:cNvPr>
          <p:cNvSpPr txBox="1"/>
          <p:nvPr/>
        </p:nvSpPr>
        <p:spPr>
          <a:xfrm>
            <a:off x="3218623" y="5464254"/>
            <a:ext cx="1694018" cy="1107996"/>
          </a:xfrm>
          <a:prstGeom prst="rect">
            <a:avLst/>
          </a:prstGeom>
          <a:noFill/>
        </p:spPr>
        <p:txBody>
          <a:bodyPr wrap="square" rtlCol="0">
            <a:spAutoFit/>
          </a:bodyPr>
          <a:lstStyle/>
          <a:p>
            <a:pPr lvl="1" algn="ctr"/>
            <a:r>
              <a:rPr lang="en-US" sz="1100" dirty="0">
                <a:latin typeface="Centaur" panose="02030504050205020304" pitchFamily="18" charset="0"/>
              </a:rPr>
              <a:t>No Given Home Value:</a:t>
            </a:r>
          </a:p>
          <a:p>
            <a:pPr lvl="1" algn="ctr"/>
            <a:r>
              <a:rPr lang="en-US" sz="1100" dirty="0">
                <a:latin typeface="Centaur" panose="02030504050205020304" pitchFamily="18" charset="0"/>
              </a:rPr>
              <a:t>MS     -2.940%*</a:t>
            </a:r>
          </a:p>
          <a:p>
            <a:pPr lvl="1" algn="ctr"/>
            <a:r>
              <a:rPr lang="en-US" sz="1100" dirty="0">
                <a:latin typeface="Centaur" panose="02030504050205020304" pitchFamily="18" charset="0"/>
              </a:rPr>
              <a:t>AK     -2.725%*</a:t>
            </a:r>
          </a:p>
          <a:p>
            <a:pPr lvl="1" algn="ctr"/>
            <a:r>
              <a:rPr lang="en-US" sz="1100" dirty="0">
                <a:latin typeface="Centaur" panose="02030504050205020304" pitchFamily="18" charset="0"/>
              </a:rPr>
              <a:t>ND    -2.528%*</a:t>
            </a:r>
          </a:p>
          <a:p>
            <a:pPr lvl="1" algn="ctr"/>
            <a:r>
              <a:rPr lang="en-US" sz="1100" dirty="0">
                <a:latin typeface="Centaur" panose="02030504050205020304" pitchFamily="18" charset="0"/>
              </a:rPr>
              <a:t>NM     -0.827%*</a:t>
            </a:r>
          </a:p>
          <a:p>
            <a:pPr algn="ctr"/>
            <a:endParaRPr lang="en-US" sz="1100" dirty="0"/>
          </a:p>
        </p:txBody>
      </p:sp>
      <p:pic>
        <p:nvPicPr>
          <p:cNvPr id="2" name="Picture 1">
            <a:extLst>
              <a:ext uri="{FF2B5EF4-FFF2-40B4-BE49-F238E27FC236}">
                <a16:creationId xmlns:a16="http://schemas.microsoft.com/office/drawing/2014/main" id="{3BCE83C6-9387-5C3F-0CAF-175789801097}"/>
              </a:ext>
            </a:extLst>
          </p:cNvPr>
          <p:cNvPicPr>
            <a:picLocks noChangeAspect="1"/>
          </p:cNvPicPr>
          <p:nvPr/>
        </p:nvPicPr>
        <p:blipFill>
          <a:blip r:embed="rId2"/>
          <a:stretch>
            <a:fillRect/>
          </a:stretch>
        </p:blipFill>
        <p:spPr>
          <a:xfrm>
            <a:off x="6743135" y="92233"/>
            <a:ext cx="5144996" cy="3336767"/>
          </a:xfrm>
          <a:prstGeom prst="rect">
            <a:avLst/>
          </a:prstGeom>
        </p:spPr>
      </p:pic>
      <p:pic>
        <p:nvPicPr>
          <p:cNvPr id="4" name="Picture 3">
            <a:extLst>
              <a:ext uri="{FF2B5EF4-FFF2-40B4-BE49-F238E27FC236}">
                <a16:creationId xmlns:a16="http://schemas.microsoft.com/office/drawing/2014/main" id="{DB9B24D1-D71F-CA69-6453-82DD4EA95779}"/>
              </a:ext>
            </a:extLst>
          </p:cNvPr>
          <p:cNvPicPr>
            <a:picLocks noChangeAspect="1"/>
          </p:cNvPicPr>
          <p:nvPr/>
        </p:nvPicPr>
        <p:blipFill>
          <a:blip r:embed="rId3"/>
          <a:stretch>
            <a:fillRect/>
          </a:stretch>
        </p:blipFill>
        <p:spPr>
          <a:xfrm>
            <a:off x="6711946" y="3540254"/>
            <a:ext cx="5176185" cy="3336767"/>
          </a:xfrm>
          <a:prstGeom prst="rect">
            <a:avLst/>
          </a:prstGeom>
        </p:spPr>
      </p:pic>
    </p:spTree>
    <p:extLst>
      <p:ext uri="{BB962C8B-B14F-4D97-AF65-F5344CB8AC3E}">
        <p14:creationId xmlns:p14="http://schemas.microsoft.com/office/powerpoint/2010/main" val="58512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6"/>
          <p:cNvSpPr txBox="1">
            <a:spLocks noGrp="1"/>
          </p:cNvSpPr>
          <p:nvPr>
            <p:ph type="body" idx="1"/>
          </p:nvPr>
        </p:nvSpPr>
        <p:spPr>
          <a:xfrm>
            <a:off x="1524067" y="304799"/>
            <a:ext cx="3749390" cy="545989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3480"/>
              <a:buNone/>
            </a:pPr>
            <a:r>
              <a:rPr lang="en-US" sz="1400" dirty="0">
                <a:latin typeface="+mn-lt"/>
              </a:rPr>
              <a:t>Average Days to Close is defined as the number of days between the listing going pending and the sale date.</a:t>
            </a:r>
          </a:p>
          <a:p>
            <a:pPr marL="0" lvl="0" indent="0" algn="l" rtl="0">
              <a:spcBef>
                <a:spcPts val="0"/>
              </a:spcBef>
              <a:spcAft>
                <a:spcPts val="0"/>
              </a:spcAft>
              <a:buSzPts val="3480"/>
              <a:buNone/>
            </a:pPr>
            <a:endParaRPr lang="en-US" sz="1400" dirty="0">
              <a:latin typeface="+mn-lt"/>
            </a:endParaRPr>
          </a:p>
          <a:p>
            <a:pPr marL="0" lvl="0" indent="0" algn="l" rtl="0">
              <a:spcBef>
                <a:spcPts val="0"/>
              </a:spcBef>
              <a:spcAft>
                <a:spcPts val="0"/>
              </a:spcAft>
              <a:buSzPts val="3480"/>
              <a:buNone/>
            </a:pPr>
            <a:r>
              <a:rPr lang="en-US" sz="1400" dirty="0">
                <a:latin typeface="+mn-lt"/>
              </a:rPr>
              <a:t>Percentage of Homes Sold Above List is defined as the percentage of homes that were sold above the original price listed on Zillow.</a:t>
            </a:r>
          </a:p>
          <a:p>
            <a:pPr marL="0" lvl="0" indent="0" algn="l" rtl="0">
              <a:spcBef>
                <a:spcPts val="0"/>
              </a:spcBef>
              <a:spcAft>
                <a:spcPts val="0"/>
              </a:spcAft>
              <a:buSzPts val="3480"/>
              <a:buNone/>
            </a:pPr>
            <a:endParaRPr lang="en-US" sz="1400" dirty="0">
              <a:latin typeface="+mn-lt"/>
            </a:endParaRPr>
          </a:p>
          <a:p>
            <a:pPr marL="0" lvl="0" indent="0" algn="l" rtl="0">
              <a:spcBef>
                <a:spcPts val="0"/>
              </a:spcBef>
              <a:spcAft>
                <a:spcPts val="0"/>
              </a:spcAft>
              <a:buSzPts val="3480"/>
              <a:buNone/>
            </a:pPr>
            <a:r>
              <a:rPr lang="en-US" sz="1400" dirty="0">
                <a:latin typeface="+mn-lt"/>
              </a:rPr>
              <a:t>The relationship between these two variables give insight into whether the market is better for a buyer or a seller.</a:t>
            </a:r>
          </a:p>
          <a:p>
            <a:pPr marL="0" lvl="0" indent="0" algn="l" rtl="0">
              <a:spcBef>
                <a:spcPts val="0"/>
              </a:spcBef>
              <a:spcAft>
                <a:spcPts val="0"/>
              </a:spcAft>
              <a:buSzPts val="3480"/>
              <a:buNone/>
            </a:pPr>
            <a:endParaRPr lang="en-US" sz="1400" dirty="0">
              <a:latin typeface="+mn-lt"/>
            </a:endParaRPr>
          </a:p>
          <a:p>
            <a:pPr marL="0" lvl="0" indent="0" algn="l" rtl="0">
              <a:spcBef>
                <a:spcPts val="0"/>
              </a:spcBef>
              <a:spcAft>
                <a:spcPts val="0"/>
              </a:spcAft>
              <a:buSzPts val="3480"/>
              <a:buNone/>
            </a:pPr>
            <a:r>
              <a:rPr lang="en-US" sz="1400" dirty="0">
                <a:latin typeface="+mn-lt"/>
              </a:rPr>
              <a:t>Days to Close is impacted by factors like home inspection, home appraisal, and overall ease of process with buyer, seller and agent.</a:t>
            </a:r>
          </a:p>
          <a:p>
            <a:pPr marL="0" lvl="0" indent="0" algn="l" rtl="0">
              <a:spcBef>
                <a:spcPts val="0"/>
              </a:spcBef>
              <a:spcAft>
                <a:spcPts val="0"/>
              </a:spcAft>
              <a:buSzPts val="3480"/>
              <a:buNone/>
            </a:pPr>
            <a:endParaRPr lang="en-US" sz="1400" dirty="0">
              <a:latin typeface="+mn-lt"/>
            </a:endParaRPr>
          </a:p>
          <a:p>
            <a:pPr marL="0" lvl="0" indent="0" algn="l" rtl="0">
              <a:spcBef>
                <a:spcPts val="0"/>
              </a:spcBef>
              <a:spcAft>
                <a:spcPts val="0"/>
              </a:spcAft>
              <a:buSzPts val="3480"/>
              <a:buNone/>
            </a:pPr>
            <a:r>
              <a:rPr lang="en-US" sz="1400" dirty="0">
                <a:latin typeface="+mn-lt"/>
              </a:rPr>
              <a:t>Percent Above Listing indicates the competitiveness of the market.</a:t>
            </a:r>
          </a:p>
          <a:p>
            <a:pPr marL="0" lvl="0" indent="0" algn="l" rtl="0">
              <a:spcBef>
                <a:spcPts val="0"/>
              </a:spcBef>
              <a:spcAft>
                <a:spcPts val="0"/>
              </a:spcAft>
              <a:buSzPts val="3480"/>
              <a:buNone/>
            </a:pPr>
            <a:endParaRPr lang="en-US" sz="1400" dirty="0">
              <a:latin typeface="+mn-lt"/>
            </a:endParaRPr>
          </a:p>
          <a:p>
            <a:pPr marL="0" lvl="0" indent="0" algn="l" rtl="0">
              <a:spcBef>
                <a:spcPts val="0"/>
              </a:spcBef>
              <a:spcAft>
                <a:spcPts val="0"/>
              </a:spcAft>
              <a:buSzPts val="3480"/>
              <a:buNone/>
            </a:pPr>
            <a:r>
              <a:rPr lang="en-US" sz="1400" dirty="0">
                <a:latin typeface="+mn-lt"/>
              </a:rPr>
              <a:t>The Zones are defined below:</a:t>
            </a:r>
          </a:p>
          <a:p>
            <a:pPr marL="0" lvl="0" indent="0" algn="l" rtl="0">
              <a:spcBef>
                <a:spcPts val="0"/>
              </a:spcBef>
              <a:spcAft>
                <a:spcPts val="0"/>
              </a:spcAft>
              <a:buSzPts val="3480"/>
              <a:buNone/>
            </a:pPr>
            <a:r>
              <a:rPr lang="en-US" sz="1400" dirty="0">
                <a:latin typeface="+mn-lt"/>
              </a:rPr>
              <a:t>1. Advantage to the seller</a:t>
            </a:r>
          </a:p>
          <a:p>
            <a:pPr marL="0" lvl="0" indent="0" algn="l" rtl="0">
              <a:spcBef>
                <a:spcPts val="0"/>
              </a:spcBef>
              <a:spcAft>
                <a:spcPts val="0"/>
              </a:spcAft>
              <a:buSzPts val="3480"/>
              <a:buNone/>
            </a:pPr>
            <a:r>
              <a:rPr lang="en-US" sz="1400" dirty="0">
                <a:latin typeface="+mn-lt"/>
              </a:rPr>
              <a:t>2. Advantage to the seller – lesser extent</a:t>
            </a:r>
          </a:p>
          <a:p>
            <a:pPr marL="0" lvl="0" indent="0" algn="l" rtl="0">
              <a:spcBef>
                <a:spcPts val="0"/>
              </a:spcBef>
              <a:spcAft>
                <a:spcPts val="0"/>
              </a:spcAft>
              <a:buSzPts val="3480"/>
              <a:buNone/>
            </a:pPr>
            <a:r>
              <a:rPr lang="en-US" sz="1400" dirty="0">
                <a:latin typeface="+mn-lt"/>
              </a:rPr>
              <a:t>3. Advantage to buyer</a:t>
            </a:r>
          </a:p>
          <a:p>
            <a:pPr marL="0" lvl="0" indent="0" algn="l" rtl="0">
              <a:spcBef>
                <a:spcPts val="0"/>
              </a:spcBef>
              <a:spcAft>
                <a:spcPts val="0"/>
              </a:spcAft>
              <a:buSzPts val="3480"/>
              <a:buNone/>
            </a:pPr>
            <a:r>
              <a:rPr lang="en-US" sz="1400" dirty="0">
                <a:latin typeface="+mn-lt"/>
              </a:rPr>
              <a:t>4. Advantage to buyer – lesser extent</a:t>
            </a:r>
          </a:p>
          <a:p>
            <a:pPr marL="0" lvl="0" indent="0" algn="l" rtl="0">
              <a:spcBef>
                <a:spcPts val="0"/>
              </a:spcBef>
              <a:spcAft>
                <a:spcPts val="0"/>
              </a:spcAft>
              <a:buSzPts val="3480"/>
              <a:buNone/>
            </a:pPr>
            <a:endParaRPr lang="en-US" sz="1400" dirty="0">
              <a:latin typeface="+mn-lt"/>
            </a:endParaRPr>
          </a:p>
          <a:p>
            <a:pPr marL="0" lvl="0" indent="0" algn="l" rtl="0">
              <a:spcBef>
                <a:spcPts val="0"/>
              </a:spcBef>
              <a:spcAft>
                <a:spcPts val="0"/>
              </a:spcAft>
              <a:buSzPts val="3480"/>
              <a:buNone/>
            </a:pPr>
            <a:endParaRPr lang="en-US" sz="1400" dirty="0">
              <a:latin typeface="+mn-lt"/>
            </a:endParaRPr>
          </a:p>
          <a:p>
            <a:pPr marL="0" lvl="0" indent="0" algn="l" rtl="0">
              <a:spcBef>
                <a:spcPts val="0"/>
              </a:spcBef>
              <a:spcAft>
                <a:spcPts val="0"/>
              </a:spcAft>
              <a:buSzPts val="3480"/>
              <a:buNone/>
            </a:pPr>
            <a:endParaRPr lang="en-US" sz="1400" dirty="0">
              <a:latin typeface="+mn-lt"/>
            </a:endParaRPr>
          </a:p>
        </p:txBody>
      </p:sp>
      <p:pic>
        <p:nvPicPr>
          <p:cNvPr id="4" name="Picture 3">
            <a:extLst>
              <a:ext uri="{FF2B5EF4-FFF2-40B4-BE49-F238E27FC236}">
                <a16:creationId xmlns:a16="http://schemas.microsoft.com/office/drawing/2014/main" id="{8F2FECC6-173C-E94A-4563-5BEE077C7285}"/>
              </a:ext>
            </a:extLst>
          </p:cNvPr>
          <p:cNvPicPr>
            <a:picLocks noChangeAspect="1"/>
          </p:cNvPicPr>
          <p:nvPr/>
        </p:nvPicPr>
        <p:blipFill>
          <a:blip r:embed="rId3"/>
          <a:stretch>
            <a:fillRect/>
          </a:stretch>
        </p:blipFill>
        <p:spPr>
          <a:xfrm>
            <a:off x="5273457" y="273678"/>
            <a:ext cx="6523553" cy="6310644"/>
          </a:xfrm>
          <a:prstGeom prst="rect">
            <a:avLst/>
          </a:prstGeom>
        </p:spPr>
      </p:pic>
      <p:pic>
        <p:nvPicPr>
          <p:cNvPr id="6" name="Graphic 5" descr="Badge 4 with solid fill">
            <a:extLst>
              <a:ext uri="{FF2B5EF4-FFF2-40B4-BE49-F238E27FC236}">
                <a16:creationId xmlns:a16="http://schemas.microsoft.com/office/drawing/2014/main" id="{E633DD42-2D58-4B61-FF23-0037126307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89385" y="5384087"/>
            <a:ext cx="692948" cy="692948"/>
          </a:xfrm>
          <a:prstGeom prst="rect">
            <a:avLst/>
          </a:prstGeom>
        </p:spPr>
      </p:pic>
      <p:pic>
        <p:nvPicPr>
          <p:cNvPr id="8" name="Graphic 7" descr="Badge 3 with solid fill">
            <a:extLst>
              <a:ext uri="{FF2B5EF4-FFF2-40B4-BE49-F238E27FC236}">
                <a16:creationId xmlns:a16="http://schemas.microsoft.com/office/drawing/2014/main" id="{F643DEB7-BAE2-EC34-8D45-FDAC718FEB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70496" y="5384087"/>
            <a:ext cx="692948" cy="692948"/>
          </a:xfrm>
          <a:prstGeom prst="rect">
            <a:avLst/>
          </a:prstGeom>
        </p:spPr>
      </p:pic>
      <p:pic>
        <p:nvPicPr>
          <p:cNvPr id="10" name="Graphic 9" descr="Badge with solid fill">
            <a:extLst>
              <a:ext uri="{FF2B5EF4-FFF2-40B4-BE49-F238E27FC236}">
                <a16:creationId xmlns:a16="http://schemas.microsoft.com/office/drawing/2014/main" id="{51B5DCC7-6C44-F915-9EFA-AEA44F4D903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89385" y="816313"/>
            <a:ext cx="692948" cy="692948"/>
          </a:xfrm>
          <a:prstGeom prst="rect">
            <a:avLst/>
          </a:prstGeom>
        </p:spPr>
      </p:pic>
      <p:pic>
        <p:nvPicPr>
          <p:cNvPr id="12" name="Graphic 11" descr="Badge 1 with solid fill">
            <a:extLst>
              <a:ext uri="{FF2B5EF4-FFF2-40B4-BE49-F238E27FC236}">
                <a16:creationId xmlns:a16="http://schemas.microsoft.com/office/drawing/2014/main" id="{D5DCA2F9-9593-D791-034C-38F075DF38F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621678" y="795130"/>
            <a:ext cx="692948" cy="6929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6"/>
          <p:cNvSpPr txBox="1">
            <a:spLocks noGrp="1"/>
          </p:cNvSpPr>
          <p:nvPr>
            <p:ph type="body" idx="1"/>
          </p:nvPr>
        </p:nvSpPr>
        <p:spPr>
          <a:xfrm>
            <a:off x="1524067" y="304799"/>
            <a:ext cx="3749390" cy="5772236"/>
          </a:xfrm>
          <a:prstGeom prst="rect">
            <a:avLst/>
          </a:prstGeom>
          <a:noFill/>
          <a:ln>
            <a:noFill/>
          </a:ln>
        </p:spPr>
        <p:txBody>
          <a:bodyPr spcFirstLastPara="1" wrap="square" lIns="91425" tIns="45700" rIns="91425" bIns="45700" anchor="ctr" anchorCtr="0">
            <a:normAutofit/>
          </a:bodyPr>
          <a:lstStyle/>
          <a:p>
            <a:pPr marL="62865" indent="0">
              <a:buNone/>
            </a:pPr>
            <a:r>
              <a:rPr lang="en-US" sz="2000" dirty="0">
                <a:latin typeface="+mn-lt"/>
              </a:rPr>
              <a:t>Best for Sellers (Quadrant 1): </a:t>
            </a:r>
          </a:p>
          <a:p>
            <a:pPr marL="62865" indent="0">
              <a:buNone/>
            </a:pPr>
            <a:r>
              <a:rPr lang="en-US" sz="2000" dirty="0">
                <a:latin typeface="+mn-lt"/>
              </a:rPr>
              <a:t>- Wisconsin</a:t>
            </a:r>
          </a:p>
          <a:p>
            <a:pPr marL="62865" indent="0">
              <a:buNone/>
            </a:pPr>
            <a:r>
              <a:rPr lang="en-US" sz="2000" dirty="0">
                <a:latin typeface="+mn-lt"/>
              </a:rPr>
              <a:t>- California</a:t>
            </a:r>
          </a:p>
          <a:p>
            <a:pPr marL="62865" indent="0">
              <a:buNone/>
            </a:pPr>
            <a:r>
              <a:rPr lang="en-US" sz="2000" dirty="0">
                <a:latin typeface="+mn-lt"/>
              </a:rPr>
              <a:t>- Utah</a:t>
            </a:r>
          </a:p>
          <a:p>
            <a:pPr marL="62865" indent="0">
              <a:buNone/>
            </a:pPr>
            <a:r>
              <a:rPr lang="en-US" sz="2000" dirty="0">
                <a:latin typeface="+mn-lt"/>
              </a:rPr>
              <a:t>- Washington</a:t>
            </a:r>
          </a:p>
          <a:p>
            <a:pPr marL="62865" indent="0">
              <a:buNone/>
            </a:pPr>
            <a:endParaRPr lang="en-US" sz="2000" dirty="0">
              <a:latin typeface="+mn-lt"/>
            </a:endParaRPr>
          </a:p>
          <a:p>
            <a:pPr marL="62865" indent="0">
              <a:buNone/>
            </a:pPr>
            <a:endParaRPr lang="en-US" sz="2000" dirty="0">
              <a:latin typeface="+mn-lt"/>
            </a:endParaRPr>
          </a:p>
          <a:p>
            <a:pPr marL="62865" indent="0">
              <a:buNone/>
            </a:pPr>
            <a:r>
              <a:rPr lang="en-US" sz="2000" dirty="0">
                <a:latin typeface="+mn-lt"/>
              </a:rPr>
              <a:t>Best for Buyers (Quadrant 3): </a:t>
            </a:r>
          </a:p>
          <a:p>
            <a:pPr marL="62865" indent="0">
              <a:buNone/>
            </a:pPr>
            <a:r>
              <a:rPr lang="en-US" sz="2000" dirty="0">
                <a:latin typeface="+mn-lt"/>
              </a:rPr>
              <a:t>- Texas</a:t>
            </a:r>
          </a:p>
          <a:p>
            <a:pPr marL="62865" indent="0">
              <a:buNone/>
            </a:pPr>
            <a:r>
              <a:rPr lang="en-US" sz="2000" dirty="0">
                <a:latin typeface="+mn-lt"/>
              </a:rPr>
              <a:t>- Georgia</a:t>
            </a:r>
          </a:p>
          <a:p>
            <a:pPr marL="62865" indent="0">
              <a:buNone/>
            </a:pPr>
            <a:r>
              <a:rPr lang="en-US" sz="2000" dirty="0">
                <a:latin typeface="+mn-lt"/>
              </a:rPr>
              <a:t>- Arkansas</a:t>
            </a:r>
          </a:p>
          <a:p>
            <a:pPr marL="62865" indent="0">
              <a:buNone/>
            </a:pPr>
            <a:r>
              <a:rPr lang="en-US" sz="2000" dirty="0">
                <a:latin typeface="+mn-lt"/>
              </a:rPr>
              <a:t>- Arizona </a:t>
            </a:r>
          </a:p>
          <a:p>
            <a:pPr marL="62865" indent="0">
              <a:buNone/>
            </a:pPr>
            <a:endParaRPr lang="en-US" sz="2000" dirty="0">
              <a:latin typeface="+mn-lt"/>
            </a:endParaRPr>
          </a:p>
          <a:p>
            <a:pPr marL="0" lvl="0" indent="0" algn="l" rtl="0">
              <a:spcBef>
                <a:spcPts val="0"/>
              </a:spcBef>
              <a:spcAft>
                <a:spcPts val="0"/>
              </a:spcAft>
              <a:buSzPts val="3480"/>
              <a:buNone/>
            </a:pPr>
            <a:endParaRPr lang="en-US" sz="1400" dirty="0">
              <a:latin typeface="+mn-lt"/>
            </a:endParaRPr>
          </a:p>
        </p:txBody>
      </p:sp>
      <p:pic>
        <p:nvPicPr>
          <p:cNvPr id="4" name="Picture 3">
            <a:extLst>
              <a:ext uri="{FF2B5EF4-FFF2-40B4-BE49-F238E27FC236}">
                <a16:creationId xmlns:a16="http://schemas.microsoft.com/office/drawing/2014/main" id="{8F2FECC6-173C-E94A-4563-5BEE077C7285}"/>
              </a:ext>
            </a:extLst>
          </p:cNvPr>
          <p:cNvPicPr>
            <a:picLocks noChangeAspect="1"/>
          </p:cNvPicPr>
          <p:nvPr/>
        </p:nvPicPr>
        <p:blipFill>
          <a:blip r:embed="rId3"/>
          <a:stretch>
            <a:fillRect/>
          </a:stretch>
        </p:blipFill>
        <p:spPr>
          <a:xfrm>
            <a:off x="5273457" y="273678"/>
            <a:ext cx="6523553" cy="6310644"/>
          </a:xfrm>
          <a:prstGeom prst="rect">
            <a:avLst/>
          </a:prstGeom>
        </p:spPr>
      </p:pic>
      <p:pic>
        <p:nvPicPr>
          <p:cNvPr id="6" name="Graphic 5" descr="Badge 4 with solid fill">
            <a:extLst>
              <a:ext uri="{FF2B5EF4-FFF2-40B4-BE49-F238E27FC236}">
                <a16:creationId xmlns:a16="http://schemas.microsoft.com/office/drawing/2014/main" id="{E633DD42-2D58-4B61-FF23-0037126307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89385" y="5384087"/>
            <a:ext cx="692948" cy="692948"/>
          </a:xfrm>
          <a:prstGeom prst="rect">
            <a:avLst/>
          </a:prstGeom>
        </p:spPr>
      </p:pic>
      <p:pic>
        <p:nvPicPr>
          <p:cNvPr id="8" name="Graphic 7" descr="Badge 3 with solid fill">
            <a:extLst>
              <a:ext uri="{FF2B5EF4-FFF2-40B4-BE49-F238E27FC236}">
                <a16:creationId xmlns:a16="http://schemas.microsoft.com/office/drawing/2014/main" id="{F643DEB7-BAE2-EC34-8D45-FDAC718FEB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70496" y="5384087"/>
            <a:ext cx="692948" cy="692948"/>
          </a:xfrm>
          <a:prstGeom prst="rect">
            <a:avLst/>
          </a:prstGeom>
        </p:spPr>
      </p:pic>
      <p:pic>
        <p:nvPicPr>
          <p:cNvPr id="10" name="Graphic 9" descr="Badge with solid fill">
            <a:extLst>
              <a:ext uri="{FF2B5EF4-FFF2-40B4-BE49-F238E27FC236}">
                <a16:creationId xmlns:a16="http://schemas.microsoft.com/office/drawing/2014/main" id="{51B5DCC7-6C44-F915-9EFA-AEA44F4D903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89385" y="816313"/>
            <a:ext cx="692948" cy="692948"/>
          </a:xfrm>
          <a:prstGeom prst="rect">
            <a:avLst/>
          </a:prstGeom>
        </p:spPr>
      </p:pic>
      <p:pic>
        <p:nvPicPr>
          <p:cNvPr id="12" name="Graphic 11" descr="Badge 1 with solid fill">
            <a:extLst>
              <a:ext uri="{FF2B5EF4-FFF2-40B4-BE49-F238E27FC236}">
                <a16:creationId xmlns:a16="http://schemas.microsoft.com/office/drawing/2014/main" id="{D5DCA2F9-9593-D791-034C-38F075DF38F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621678" y="795130"/>
            <a:ext cx="692948" cy="692948"/>
          </a:xfrm>
          <a:prstGeom prst="rect">
            <a:avLst/>
          </a:prstGeom>
        </p:spPr>
      </p:pic>
    </p:spTree>
    <p:extLst>
      <p:ext uri="{BB962C8B-B14F-4D97-AF65-F5344CB8AC3E}">
        <p14:creationId xmlns:p14="http://schemas.microsoft.com/office/powerpoint/2010/main" val="375786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35C2-D29A-A3E7-963A-42BC521E4D1D}"/>
              </a:ext>
            </a:extLst>
          </p:cNvPr>
          <p:cNvSpPr>
            <a:spLocks noGrp="1"/>
          </p:cNvSpPr>
          <p:nvPr>
            <p:ph type="title"/>
          </p:nvPr>
        </p:nvSpPr>
        <p:spPr>
          <a:xfrm>
            <a:off x="1333544" y="1676401"/>
            <a:ext cx="10018713" cy="1752599"/>
          </a:xfrm>
        </p:spPr>
        <p:txBody>
          <a:bodyPr/>
          <a:lstStyle/>
          <a:p>
            <a:r>
              <a:rPr lang="en-US" dirty="0"/>
              <a:t>Let’s Answer Our Questions</a:t>
            </a:r>
          </a:p>
        </p:txBody>
      </p:sp>
    </p:spTree>
    <p:extLst>
      <p:ext uri="{BB962C8B-B14F-4D97-AF65-F5344CB8AC3E}">
        <p14:creationId xmlns:p14="http://schemas.microsoft.com/office/powerpoint/2010/main" val="3432178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1397225" y="171994"/>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buyer?</a:t>
            </a:r>
            <a:endParaRPr dirty="0"/>
          </a:p>
        </p:txBody>
      </p:sp>
      <p:sp>
        <p:nvSpPr>
          <p:cNvPr id="196" name="Google Shape;196;p8"/>
          <p:cNvSpPr txBox="1">
            <a:spLocks noGrp="1"/>
          </p:cNvSpPr>
          <p:nvPr>
            <p:ph type="body" idx="1"/>
          </p:nvPr>
        </p:nvSpPr>
        <p:spPr>
          <a:xfrm>
            <a:off x="1326563" y="1776549"/>
            <a:ext cx="6121160" cy="4461414"/>
          </a:xfrm>
          <a:prstGeom prst="rect">
            <a:avLst/>
          </a:prstGeom>
          <a:noFill/>
          <a:ln>
            <a:noFill/>
          </a:ln>
        </p:spPr>
        <p:txBody>
          <a:bodyPr spcFirstLastPara="1" wrap="square" lIns="91425" tIns="45700" rIns="91425" bIns="45700" anchor="t" anchorCtr="0">
            <a:normAutofit lnSpcReduction="10000"/>
          </a:bodyPr>
          <a:lstStyle/>
          <a:p>
            <a:pPr marL="342900" indent="-342900">
              <a:lnSpc>
                <a:spcPct val="150000"/>
              </a:lnSpc>
              <a:spcBef>
                <a:spcPts val="0"/>
              </a:spcBef>
              <a:buSzPts val="3480"/>
            </a:pPr>
            <a:r>
              <a:rPr lang="en-US" b="1" dirty="0">
                <a:latin typeface="+mn-lt"/>
              </a:rPr>
              <a:t>New Jersey</a:t>
            </a:r>
            <a:r>
              <a:rPr lang="en-US" dirty="0">
                <a:latin typeface="+mn-lt"/>
              </a:rPr>
              <a:t>: </a:t>
            </a:r>
          </a:p>
          <a:p>
            <a:pPr marL="742950" lvl="1" indent="-285750">
              <a:lnSpc>
                <a:spcPct val="150000"/>
              </a:lnSpc>
              <a:spcBef>
                <a:spcPts val="0"/>
              </a:spcBef>
              <a:buSzPts val="3480"/>
            </a:pPr>
            <a:r>
              <a:rPr lang="en-US" sz="1800" dirty="0">
                <a:latin typeface="+mn-lt"/>
              </a:rPr>
              <a:t>Median Sale Price = 9</a:t>
            </a:r>
            <a:r>
              <a:rPr lang="en-US" sz="1800" baseline="30000" dirty="0">
                <a:latin typeface="+mn-lt"/>
              </a:rPr>
              <a:t>th</a:t>
            </a:r>
            <a:r>
              <a:rPr lang="en-US" sz="1800" dirty="0">
                <a:latin typeface="+mn-lt"/>
              </a:rPr>
              <a:t> </a:t>
            </a:r>
          </a:p>
          <a:p>
            <a:pPr marL="742950" lvl="1" indent="-285750">
              <a:lnSpc>
                <a:spcPct val="150000"/>
              </a:lnSpc>
              <a:spcBef>
                <a:spcPts val="0"/>
              </a:spcBef>
              <a:buSzPts val="3480"/>
            </a:pPr>
            <a:r>
              <a:rPr lang="en-US" sz="1800" dirty="0">
                <a:latin typeface="+mn-lt"/>
              </a:rPr>
              <a:t>Rental Price = 8</a:t>
            </a:r>
            <a:r>
              <a:rPr lang="en-US" sz="1800" baseline="30000" dirty="0">
                <a:latin typeface="+mn-lt"/>
              </a:rPr>
              <a:t>th</a:t>
            </a:r>
            <a:r>
              <a:rPr lang="en-US" sz="1800" dirty="0">
                <a:latin typeface="+mn-lt"/>
              </a:rPr>
              <a:t> </a:t>
            </a:r>
          </a:p>
          <a:p>
            <a:pPr marL="742950" lvl="1" indent="-285750">
              <a:lnSpc>
                <a:spcPct val="150000"/>
              </a:lnSpc>
              <a:spcBef>
                <a:spcPts val="0"/>
              </a:spcBef>
              <a:buSzPts val="3480"/>
            </a:pPr>
            <a:r>
              <a:rPr lang="en-US" sz="1800" dirty="0">
                <a:latin typeface="+mn-lt"/>
              </a:rPr>
              <a:t>Forecasted Home Value = Top 5</a:t>
            </a:r>
          </a:p>
          <a:p>
            <a:pPr marL="742950" lvl="1" indent="-285750">
              <a:lnSpc>
                <a:spcPct val="150000"/>
              </a:lnSpc>
              <a:spcBef>
                <a:spcPts val="0"/>
              </a:spcBef>
              <a:buSzPts val="3480"/>
            </a:pPr>
            <a:r>
              <a:rPr lang="en-US" sz="1800" dirty="0">
                <a:latin typeface="+mn-lt"/>
              </a:rPr>
              <a:t>Below Average Home Sold Above Listing </a:t>
            </a:r>
          </a:p>
          <a:p>
            <a:pPr marL="457200" lvl="1" indent="0">
              <a:spcBef>
                <a:spcPts val="0"/>
              </a:spcBef>
              <a:buSzPts val="3480"/>
              <a:buNone/>
            </a:pPr>
            <a:endParaRPr lang="en-US" sz="1800" dirty="0">
              <a:latin typeface="+mn-lt"/>
            </a:endParaRPr>
          </a:p>
          <a:p>
            <a:pPr marL="0" lvl="0" indent="0" algn="l" rtl="0">
              <a:spcBef>
                <a:spcPts val="0"/>
              </a:spcBef>
              <a:spcAft>
                <a:spcPts val="0"/>
              </a:spcAft>
              <a:buSzPts val="3480"/>
              <a:buNone/>
            </a:pPr>
            <a:r>
              <a:rPr lang="en-US" sz="1800" dirty="0">
                <a:latin typeface="+mn-lt"/>
              </a:rPr>
              <a:t>According to </a:t>
            </a:r>
            <a:r>
              <a:rPr lang="en-US" sz="1800" dirty="0" err="1">
                <a:latin typeface="+mn-lt"/>
              </a:rPr>
              <a:t>Houzeo</a:t>
            </a:r>
            <a:r>
              <a:rPr lang="en-US" sz="1800" dirty="0">
                <a:latin typeface="+mn-lt"/>
              </a:rPr>
              <a:t>, buyers in New Jersey have the upper hand, with the housing market slowing down compared to the post-pandemic highs. New Jersey is representative of the entire U.S. market with high demand and low supply, but the high rental prices and forecasted home value might prove it be worth it for buyers who are looking for primary residency and investors.</a:t>
            </a:r>
            <a:endParaRPr lang="en-US" dirty="0"/>
          </a:p>
          <a:p>
            <a:pPr marL="285750" lvl="0" indent="-285750" algn="l" rtl="0">
              <a:spcBef>
                <a:spcPts val="0"/>
              </a:spcBef>
              <a:spcAft>
                <a:spcPts val="0"/>
              </a:spcAft>
              <a:buSzPts val="3480"/>
              <a:buChar char="•"/>
            </a:pPr>
            <a:endParaRPr dirty="0"/>
          </a:p>
        </p:txBody>
      </p:sp>
      <p:pic>
        <p:nvPicPr>
          <p:cNvPr id="1028" name="Picture 4" descr="New Jersey – Map Outline, Printable State, Shape, Stencil, Pattern – DIY  Projects, Patterns, Monograms, Designs, Templates">
            <a:extLst>
              <a:ext uri="{FF2B5EF4-FFF2-40B4-BE49-F238E27FC236}">
                <a16:creationId xmlns:a16="http://schemas.microsoft.com/office/drawing/2014/main" id="{159AF8E4-0A94-6727-989E-5B7CD5AB3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1682" y="1776549"/>
            <a:ext cx="2362200" cy="444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302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1397225" y="171994"/>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buyer?</a:t>
            </a:r>
            <a:endParaRPr dirty="0"/>
          </a:p>
        </p:txBody>
      </p:sp>
      <p:sp>
        <p:nvSpPr>
          <p:cNvPr id="196" name="Google Shape;196;p8"/>
          <p:cNvSpPr txBox="1">
            <a:spLocks noGrp="1"/>
          </p:cNvSpPr>
          <p:nvPr>
            <p:ph type="body" idx="1"/>
          </p:nvPr>
        </p:nvSpPr>
        <p:spPr>
          <a:xfrm>
            <a:off x="1326563" y="1776549"/>
            <a:ext cx="6121160" cy="4461414"/>
          </a:xfrm>
          <a:prstGeom prst="rect">
            <a:avLst/>
          </a:prstGeom>
          <a:noFill/>
          <a:ln>
            <a:noFill/>
          </a:ln>
        </p:spPr>
        <p:txBody>
          <a:bodyPr spcFirstLastPara="1" wrap="square" lIns="91425" tIns="45700" rIns="91425" bIns="45700" anchor="t" anchorCtr="0">
            <a:normAutofit/>
          </a:bodyPr>
          <a:lstStyle/>
          <a:p>
            <a:pPr marL="342900" indent="-342900">
              <a:lnSpc>
                <a:spcPct val="150000"/>
              </a:lnSpc>
              <a:spcBef>
                <a:spcPts val="0"/>
              </a:spcBef>
              <a:buSzPts val="3480"/>
            </a:pPr>
            <a:r>
              <a:rPr lang="en-US" b="1" dirty="0">
                <a:latin typeface="+mn-lt"/>
              </a:rPr>
              <a:t>Florida</a:t>
            </a:r>
            <a:r>
              <a:rPr lang="en-US" dirty="0">
                <a:latin typeface="+mn-lt"/>
              </a:rPr>
              <a:t>: </a:t>
            </a:r>
          </a:p>
          <a:p>
            <a:pPr marL="742950" lvl="1" indent="-285750">
              <a:lnSpc>
                <a:spcPct val="150000"/>
              </a:lnSpc>
              <a:spcBef>
                <a:spcPts val="0"/>
              </a:spcBef>
              <a:buSzPts val="3480"/>
            </a:pPr>
            <a:r>
              <a:rPr lang="en-US" sz="1800" dirty="0">
                <a:latin typeface="+mn-lt"/>
              </a:rPr>
              <a:t>Rental Price = 6</a:t>
            </a:r>
            <a:r>
              <a:rPr lang="en-US" sz="1800" baseline="30000" dirty="0">
                <a:latin typeface="+mn-lt"/>
              </a:rPr>
              <a:t>th</a:t>
            </a:r>
            <a:r>
              <a:rPr lang="en-US" sz="1800" dirty="0">
                <a:latin typeface="+mn-lt"/>
              </a:rPr>
              <a:t> </a:t>
            </a:r>
          </a:p>
          <a:p>
            <a:pPr marL="742950" lvl="1" indent="-285750">
              <a:lnSpc>
                <a:spcPct val="150000"/>
              </a:lnSpc>
              <a:spcBef>
                <a:spcPts val="0"/>
              </a:spcBef>
              <a:buSzPts val="3480"/>
            </a:pPr>
            <a:r>
              <a:rPr lang="en-US" sz="1800" dirty="0">
                <a:latin typeface="+mn-lt"/>
              </a:rPr>
              <a:t>Forecasted Home Value = Top 10</a:t>
            </a:r>
          </a:p>
          <a:p>
            <a:pPr marL="742950" lvl="1" indent="-285750">
              <a:lnSpc>
                <a:spcPct val="150000"/>
              </a:lnSpc>
              <a:spcBef>
                <a:spcPts val="0"/>
              </a:spcBef>
              <a:buSzPts val="3480"/>
            </a:pPr>
            <a:r>
              <a:rPr lang="en-US" sz="1800" dirty="0">
                <a:latin typeface="+mn-lt"/>
              </a:rPr>
              <a:t>4</a:t>
            </a:r>
            <a:r>
              <a:rPr lang="en-US" sz="1800" baseline="30000" dirty="0">
                <a:latin typeface="+mn-lt"/>
              </a:rPr>
              <a:t>th</a:t>
            </a:r>
            <a:r>
              <a:rPr lang="en-US" sz="1800" dirty="0">
                <a:latin typeface="+mn-lt"/>
              </a:rPr>
              <a:t> Lowest in Percent Sold Above Listing</a:t>
            </a:r>
          </a:p>
          <a:p>
            <a:pPr marL="0" lvl="0" indent="0" algn="l" rtl="0">
              <a:spcBef>
                <a:spcPts val="0"/>
              </a:spcBef>
              <a:spcAft>
                <a:spcPts val="0"/>
              </a:spcAft>
              <a:buSzPts val="3480"/>
              <a:buNone/>
            </a:pPr>
            <a:endParaRPr lang="en-US" sz="1800" dirty="0">
              <a:latin typeface="+mn-lt"/>
            </a:endParaRPr>
          </a:p>
          <a:p>
            <a:pPr marL="0" lvl="0" indent="0" algn="l" rtl="0">
              <a:spcBef>
                <a:spcPts val="0"/>
              </a:spcBef>
              <a:spcAft>
                <a:spcPts val="0"/>
              </a:spcAft>
              <a:buSzPts val="3480"/>
              <a:buNone/>
            </a:pPr>
            <a:r>
              <a:rPr lang="en-US" sz="1800" dirty="0">
                <a:latin typeface="+mn-lt"/>
              </a:rPr>
              <a:t>Florida is attractive for buyers due to its warm weather and relatively low cost of living. Home value and rental price growth makes it an attractive market for primary residents and investors. There are unique risks to the Florida market, specifically related to high cost of homeowners insurance.</a:t>
            </a:r>
          </a:p>
        </p:txBody>
      </p:sp>
      <p:pic>
        <p:nvPicPr>
          <p:cNvPr id="2" name="Picture 1">
            <a:extLst>
              <a:ext uri="{FF2B5EF4-FFF2-40B4-BE49-F238E27FC236}">
                <a16:creationId xmlns:a16="http://schemas.microsoft.com/office/drawing/2014/main" id="{AAF5FC60-BEA2-C9A8-B2F3-6DF0644FC052}"/>
              </a:ext>
            </a:extLst>
          </p:cNvPr>
          <p:cNvPicPr>
            <a:picLocks noChangeAspect="1"/>
          </p:cNvPicPr>
          <p:nvPr/>
        </p:nvPicPr>
        <p:blipFill>
          <a:blip r:embed="rId3"/>
          <a:stretch>
            <a:fillRect/>
          </a:stretch>
        </p:blipFill>
        <p:spPr>
          <a:xfrm>
            <a:off x="7815570" y="2173344"/>
            <a:ext cx="4154550" cy="3667824"/>
          </a:xfrm>
          <a:prstGeom prst="rect">
            <a:avLst/>
          </a:prstGeom>
        </p:spPr>
      </p:pic>
    </p:spTree>
    <p:extLst>
      <p:ext uri="{BB962C8B-B14F-4D97-AF65-F5344CB8AC3E}">
        <p14:creationId xmlns:p14="http://schemas.microsoft.com/office/powerpoint/2010/main" val="468334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1397225" y="171994"/>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buyer?</a:t>
            </a:r>
            <a:endParaRPr dirty="0"/>
          </a:p>
        </p:txBody>
      </p:sp>
      <p:sp>
        <p:nvSpPr>
          <p:cNvPr id="196" name="Google Shape;196;p8"/>
          <p:cNvSpPr txBox="1">
            <a:spLocks noGrp="1"/>
          </p:cNvSpPr>
          <p:nvPr>
            <p:ph type="body" idx="1"/>
          </p:nvPr>
        </p:nvSpPr>
        <p:spPr>
          <a:xfrm>
            <a:off x="1326563" y="1776549"/>
            <a:ext cx="6121160" cy="4461414"/>
          </a:xfrm>
          <a:prstGeom prst="rect">
            <a:avLst/>
          </a:prstGeom>
          <a:noFill/>
          <a:ln>
            <a:noFill/>
          </a:ln>
        </p:spPr>
        <p:txBody>
          <a:bodyPr spcFirstLastPara="1" wrap="square" lIns="91425" tIns="45700" rIns="91425" bIns="45700" anchor="t" anchorCtr="0">
            <a:normAutofit/>
          </a:bodyPr>
          <a:lstStyle/>
          <a:p>
            <a:pPr marL="342900" indent="-342900">
              <a:lnSpc>
                <a:spcPct val="150000"/>
              </a:lnSpc>
              <a:spcBef>
                <a:spcPts val="0"/>
              </a:spcBef>
              <a:buSzPts val="3480"/>
            </a:pPr>
            <a:r>
              <a:rPr lang="en-US" b="1" dirty="0">
                <a:latin typeface="+mn-lt"/>
              </a:rPr>
              <a:t>Arizona</a:t>
            </a:r>
            <a:r>
              <a:rPr lang="en-US" dirty="0">
                <a:latin typeface="+mn-lt"/>
              </a:rPr>
              <a:t>: </a:t>
            </a:r>
          </a:p>
          <a:p>
            <a:pPr marL="742950" lvl="1" indent="-285750">
              <a:lnSpc>
                <a:spcPct val="150000"/>
              </a:lnSpc>
              <a:spcBef>
                <a:spcPts val="0"/>
              </a:spcBef>
              <a:buSzPts val="3480"/>
            </a:pPr>
            <a:r>
              <a:rPr lang="en-US" sz="1800" dirty="0">
                <a:latin typeface="+mn-lt"/>
              </a:rPr>
              <a:t>7</a:t>
            </a:r>
            <a:r>
              <a:rPr lang="en-US" sz="1800" baseline="30000" dirty="0">
                <a:latin typeface="+mn-lt"/>
              </a:rPr>
              <a:t>th</a:t>
            </a:r>
            <a:r>
              <a:rPr lang="en-US" sz="1800" dirty="0">
                <a:latin typeface="+mn-lt"/>
              </a:rPr>
              <a:t> Lowest Percent Sold Above Listing</a:t>
            </a:r>
          </a:p>
          <a:p>
            <a:pPr marL="742950" lvl="1" indent="-285750">
              <a:lnSpc>
                <a:spcPct val="150000"/>
              </a:lnSpc>
              <a:spcBef>
                <a:spcPts val="0"/>
              </a:spcBef>
              <a:buSzPts val="3480"/>
            </a:pPr>
            <a:r>
              <a:rPr lang="en-US" sz="1800" dirty="0">
                <a:latin typeface="+mn-lt"/>
              </a:rPr>
              <a:t>Forecasted Home Value = Top 15</a:t>
            </a:r>
          </a:p>
          <a:p>
            <a:pPr marL="742950" lvl="1" indent="-285750">
              <a:lnSpc>
                <a:spcPct val="150000"/>
              </a:lnSpc>
              <a:spcBef>
                <a:spcPts val="0"/>
              </a:spcBef>
              <a:buSzPts val="3480"/>
            </a:pPr>
            <a:r>
              <a:rPr lang="en-US" sz="1800" dirty="0">
                <a:latin typeface="+mn-lt"/>
              </a:rPr>
              <a:t>Low Closing Time</a:t>
            </a:r>
          </a:p>
          <a:p>
            <a:pPr marL="0" lvl="0" indent="0" algn="l" rtl="0">
              <a:spcBef>
                <a:spcPts val="0"/>
              </a:spcBef>
              <a:spcAft>
                <a:spcPts val="0"/>
              </a:spcAft>
              <a:buSzPts val="3480"/>
              <a:buNone/>
            </a:pPr>
            <a:endParaRPr lang="en-US" sz="1800" dirty="0">
              <a:latin typeface="+mn-lt"/>
            </a:endParaRPr>
          </a:p>
          <a:p>
            <a:pPr marL="0" lvl="0" indent="0" algn="l" rtl="0">
              <a:spcBef>
                <a:spcPts val="0"/>
              </a:spcBef>
              <a:spcAft>
                <a:spcPts val="0"/>
              </a:spcAft>
              <a:buSzPts val="3480"/>
              <a:buNone/>
            </a:pPr>
            <a:r>
              <a:rPr lang="en-US" sz="1800" dirty="0">
                <a:latin typeface="+mn-lt"/>
              </a:rPr>
              <a:t>Arizona’s economy is attracting new business and government investment. Taiwan Semiconductor Manufacturing Co is investing $40 billion for a new chip facility in Phoenix. The Infrastructure Investment and Jobs Act accumulated $500 million dollars for other construction projects in Arizona. Investment in the state will create new jobs and higher demand for homes.</a:t>
            </a:r>
            <a:endParaRPr dirty="0"/>
          </a:p>
        </p:txBody>
      </p:sp>
      <p:pic>
        <p:nvPicPr>
          <p:cNvPr id="3" name="Picture 2">
            <a:extLst>
              <a:ext uri="{FF2B5EF4-FFF2-40B4-BE49-F238E27FC236}">
                <a16:creationId xmlns:a16="http://schemas.microsoft.com/office/drawing/2014/main" id="{36FB73B2-76F8-D8C7-3B3E-63C70639731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6988297" y="620037"/>
            <a:ext cx="4498303" cy="6005466"/>
          </a:xfrm>
          <a:prstGeom prst="rect">
            <a:avLst/>
          </a:prstGeom>
        </p:spPr>
      </p:pic>
    </p:spTree>
    <p:extLst>
      <p:ext uri="{BB962C8B-B14F-4D97-AF65-F5344CB8AC3E}">
        <p14:creationId xmlns:p14="http://schemas.microsoft.com/office/powerpoint/2010/main" val="2429130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1397225" y="171994"/>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seller?</a:t>
            </a:r>
            <a:endParaRPr dirty="0"/>
          </a:p>
        </p:txBody>
      </p:sp>
      <p:sp>
        <p:nvSpPr>
          <p:cNvPr id="196" name="Google Shape;196;p8"/>
          <p:cNvSpPr txBox="1">
            <a:spLocks noGrp="1"/>
          </p:cNvSpPr>
          <p:nvPr>
            <p:ph type="body" idx="1"/>
          </p:nvPr>
        </p:nvSpPr>
        <p:spPr>
          <a:xfrm>
            <a:off x="1326563" y="1776549"/>
            <a:ext cx="6121160" cy="4461414"/>
          </a:xfrm>
          <a:prstGeom prst="rect">
            <a:avLst/>
          </a:prstGeom>
          <a:noFill/>
          <a:ln>
            <a:noFill/>
          </a:ln>
        </p:spPr>
        <p:txBody>
          <a:bodyPr spcFirstLastPara="1" wrap="square" lIns="91425" tIns="45700" rIns="91425" bIns="45700" anchor="t" anchorCtr="0">
            <a:normAutofit/>
          </a:bodyPr>
          <a:lstStyle/>
          <a:p>
            <a:pPr marL="342900" indent="-342900">
              <a:lnSpc>
                <a:spcPct val="150000"/>
              </a:lnSpc>
              <a:spcBef>
                <a:spcPts val="0"/>
              </a:spcBef>
              <a:buSzPts val="3480"/>
            </a:pPr>
            <a:r>
              <a:rPr lang="en-US" b="1" dirty="0">
                <a:latin typeface="+mn-lt"/>
              </a:rPr>
              <a:t>Wisconsin</a:t>
            </a:r>
            <a:r>
              <a:rPr lang="en-US" dirty="0">
                <a:latin typeface="+mn-lt"/>
              </a:rPr>
              <a:t>: </a:t>
            </a:r>
          </a:p>
          <a:p>
            <a:pPr marL="742950" lvl="1" indent="-285750">
              <a:lnSpc>
                <a:spcPct val="150000"/>
              </a:lnSpc>
              <a:spcBef>
                <a:spcPts val="0"/>
              </a:spcBef>
              <a:buSzPts val="3480"/>
            </a:pPr>
            <a:r>
              <a:rPr lang="en-US" sz="1800" dirty="0">
                <a:latin typeface="+mn-lt"/>
              </a:rPr>
              <a:t>2</a:t>
            </a:r>
            <a:r>
              <a:rPr lang="en-US" sz="1800" baseline="30000" dirty="0">
                <a:latin typeface="+mn-lt"/>
              </a:rPr>
              <a:t>nd</a:t>
            </a:r>
            <a:r>
              <a:rPr lang="en-US" sz="1800" dirty="0">
                <a:latin typeface="+mn-lt"/>
              </a:rPr>
              <a:t> Highest in Percent Sold Above Listing</a:t>
            </a:r>
          </a:p>
          <a:p>
            <a:pPr marL="742950" lvl="1" indent="-285750">
              <a:lnSpc>
                <a:spcPct val="150000"/>
              </a:lnSpc>
              <a:spcBef>
                <a:spcPts val="0"/>
              </a:spcBef>
              <a:buSzPts val="3480"/>
            </a:pPr>
            <a:r>
              <a:rPr lang="en-US" sz="1800" dirty="0">
                <a:latin typeface="+mn-lt"/>
              </a:rPr>
              <a:t>Lowest Average Days to Close</a:t>
            </a:r>
          </a:p>
          <a:p>
            <a:pPr marL="742950" lvl="1" indent="-285750">
              <a:lnSpc>
                <a:spcPct val="150000"/>
              </a:lnSpc>
              <a:spcBef>
                <a:spcPts val="0"/>
              </a:spcBef>
              <a:buSzPts val="3480"/>
            </a:pPr>
            <a:r>
              <a:rPr lang="en-US" sz="1800" dirty="0">
                <a:latin typeface="+mn-lt"/>
              </a:rPr>
              <a:t>Above Average Home Value (16</a:t>
            </a:r>
            <a:r>
              <a:rPr lang="en-US" sz="1800" baseline="30000" dirty="0">
                <a:latin typeface="+mn-lt"/>
              </a:rPr>
              <a:t>th</a:t>
            </a:r>
            <a:r>
              <a:rPr lang="en-US" sz="1800" dirty="0">
                <a:latin typeface="+mn-lt"/>
              </a:rPr>
              <a:t>)</a:t>
            </a:r>
          </a:p>
          <a:p>
            <a:pPr marL="0" lvl="0" indent="0" algn="l" rtl="0">
              <a:spcBef>
                <a:spcPts val="0"/>
              </a:spcBef>
              <a:spcAft>
                <a:spcPts val="0"/>
              </a:spcAft>
              <a:buSzPts val="3480"/>
              <a:buNone/>
            </a:pPr>
            <a:endParaRPr lang="en-US" sz="1800" dirty="0">
              <a:latin typeface="+mn-lt"/>
            </a:endParaRPr>
          </a:p>
          <a:p>
            <a:pPr marL="0" lvl="0" indent="0" algn="l" rtl="0">
              <a:spcBef>
                <a:spcPts val="0"/>
              </a:spcBef>
              <a:spcAft>
                <a:spcPts val="0"/>
              </a:spcAft>
              <a:buSzPts val="3480"/>
              <a:buNone/>
            </a:pPr>
            <a:r>
              <a:rPr lang="en-US" sz="1800" dirty="0">
                <a:latin typeface="+mn-lt"/>
              </a:rPr>
              <a:t>High percentage sold above listing with a low average number of days to close make Wisconsin a great market for sellers. Wisconsin suburbs are an attractive location for people looking to move to the suburbs. This gives opportunity for home seller to capitalize on demand.</a:t>
            </a:r>
          </a:p>
          <a:p>
            <a:pPr marL="0" lvl="0" indent="0" algn="l" rtl="0">
              <a:spcBef>
                <a:spcPts val="0"/>
              </a:spcBef>
              <a:spcAft>
                <a:spcPts val="0"/>
              </a:spcAft>
              <a:buSzPts val="3480"/>
              <a:buNone/>
            </a:pPr>
            <a:endParaRPr dirty="0"/>
          </a:p>
        </p:txBody>
      </p:sp>
      <p:pic>
        <p:nvPicPr>
          <p:cNvPr id="2" name="Picture 1">
            <a:extLst>
              <a:ext uri="{FF2B5EF4-FFF2-40B4-BE49-F238E27FC236}">
                <a16:creationId xmlns:a16="http://schemas.microsoft.com/office/drawing/2014/main" id="{7E67D484-FEC3-064E-803C-AD15AAAE6EE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7148945" y="1454763"/>
            <a:ext cx="4465780" cy="4465780"/>
          </a:xfrm>
          <a:prstGeom prst="rect">
            <a:avLst/>
          </a:prstGeom>
        </p:spPr>
      </p:pic>
    </p:spTree>
    <p:extLst>
      <p:ext uri="{BB962C8B-B14F-4D97-AF65-F5344CB8AC3E}">
        <p14:creationId xmlns:p14="http://schemas.microsoft.com/office/powerpoint/2010/main" val="2952436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1397225" y="171994"/>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seller?</a:t>
            </a:r>
            <a:endParaRPr dirty="0"/>
          </a:p>
        </p:txBody>
      </p:sp>
      <p:sp>
        <p:nvSpPr>
          <p:cNvPr id="196" name="Google Shape;196;p8"/>
          <p:cNvSpPr txBox="1">
            <a:spLocks noGrp="1"/>
          </p:cNvSpPr>
          <p:nvPr>
            <p:ph type="body" idx="1"/>
          </p:nvPr>
        </p:nvSpPr>
        <p:spPr>
          <a:xfrm>
            <a:off x="1326563" y="1776549"/>
            <a:ext cx="6121160" cy="4461414"/>
          </a:xfrm>
          <a:prstGeom prst="rect">
            <a:avLst/>
          </a:prstGeom>
          <a:noFill/>
          <a:ln>
            <a:noFill/>
          </a:ln>
        </p:spPr>
        <p:txBody>
          <a:bodyPr spcFirstLastPara="1" wrap="square" lIns="91425" tIns="45700" rIns="91425" bIns="45700" anchor="t" anchorCtr="0">
            <a:normAutofit lnSpcReduction="10000"/>
          </a:bodyPr>
          <a:lstStyle/>
          <a:p>
            <a:pPr marL="342900" indent="-342900">
              <a:lnSpc>
                <a:spcPct val="150000"/>
              </a:lnSpc>
              <a:spcBef>
                <a:spcPts val="0"/>
              </a:spcBef>
              <a:buSzPts val="3480"/>
            </a:pPr>
            <a:r>
              <a:rPr lang="en-US" b="1" dirty="0">
                <a:latin typeface="+mn-lt"/>
              </a:rPr>
              <a:t>California</a:t>
            </a:r>
            <a:r>
              <a:rPr lang="en-US" dirty="0">
                <a:latin typeface="+mn-lt"/>
              </a:rPr>
              <a:t>: </a:t>
            </a:r>
          </a:p>
          <a:p>
            <a:pPr marL="742950" lvl="1" indent="-285750">
              <a:lnSpc>
                <a:spcPct val="150000"/>
              </a:lnSpc>
              <a:spcBef>
                <a:spcPts val="0"/>
              </a:spcBef>
              <a:buSzPts val="3480"/>
            </a:pPr>
            <a:r>
              <a:rPr lang="en-US" sz="1800" dirty="0">
                <a:latin typeface="+mn-lt"/>
              </a:rPr>
              <a:t>7</a:t>
            </a:r>
            <a:r>
              <a:rPr lang="en-US" sz="1800" baseline="30000" dirty="0">
                <a:latin typeface="+mn-lt"/>
              </a:rPr>
              <a:t>th</a:t>
            </a:r>
            <a:r>
              <a:rPr lang="en-US" sz="1800" dirty="0">
                <a:latin typeface="+mn-lt"/>
              </a:rPr>
              <a:t> Lowest in Forecasted Value Increase</a:t>
            </a:r>
          </a:p>
          <a:p>
            <a:pPr marL="1200150" lvl="2" indent="-285750">
              <a:lnSpc>
                <a:spcPct val="150000"/>
              </a:lnSpc>
              <a:spcBef>
                <a:spcPts val="0"/>
              </a:spcBef>
              <a:buSzPts val="3480"/>
            </a:pPr>
            <a:r>
              <a:rPr lang="en-US" dirty="0">
                <a:latin typeface="+mn-lt"/>
              </a:rPr>
              <a:t>Lowest of All Positive States</a:t>
            </a:r>
          </a:p>
          <a:p>
            <a:pPr marL="1200150" lvl="2" indent="-285750">
              <a:lnSpc>
                <a:spcPct val="150000"/>
              </a:lnSpc>
              <a:spcBef>
                <a:spcPts val="0"/>
              </a:spcBef>
              <a:buSzPts val="3480"/>
            </a:pPr>
            <a:r>
              <a:rPr lang="en-US" dirty="0">
                <a:latin typeface="+mn-lt"/>
              </a:rPr>
              <a:t>Only Top 10 State in Median Sale Price that is also bottom 20% in Home Value Increase</a:t>
            </a:r>
          </a:p>
          <a:p>
            <a:pPr marL="742950" lvl="1" indent="-285750">
              <a:lnSpc>
                <a:spcPct val="150000"/>
              </a:lnSpc>
              <a:spcBef>
                <a:spcPts val="0"/>
              </a:spcBef>
              <a:buSzPts val="3480"/>
            </a:pPr>
            <a:r>
              <a:rPr lang="en-US" sz="1800" dirty="0">
                <a:latin typeface="+mn-lt"/>
              </a:rPr>
              <a:t>7</a:t>
            </a:r>
            <a:r>
              <a:rPr lang="en-US" sz="1800" baseline="30000" dirty="0">
                <a:latin typeface="+mn-lt"/>
              </a:rPr>
              <a:t>th</a:t>
            </a:r>
            <a:r>
              <a:rPr lang="en-US" sz="1800" dirty="0">
                <a:latin typeface="+mn-lt"/>
              </a:rPr>
              <a:t> Highest Percent of Sold Above Listing</a:t>
            </a:r>
          </a:p>
          <a:p>
            <a:pPr marL="742950" lvl="1" indent="-285750">
              <a:lnSpc>
                <a:spcPct val="150000"/>
              </a:lnSpc>
              <a:spcBef>
                <a:spcPts val="0"/>
              </a:spcBef>
              <a:buSzPts val="3480"/>
            </a:pPr>
            <a:r>
              <a:rPr lang="en-US" sz="1800" dirty="0">
                <a:latin typeface="+mn-lt"/>
              </a:rPr>
              <a:t>2</a:t>
            </a:r>
            <a:r>
              <a:rPr lang="en-US" sz="1800" baseline="30000" dirty="0">
                <a:latin typeface="+mn-lt"/>
              </a:rPr>
              <a:t>nd</a:t>
            </a:r>
            <a:r>
              <a:rPr lang="en-US" sz="1800" dirty="0">
                <a:latin typeface="+mn-lt"/>
              </a:rPr>
              <a:t> Lowest Average Days to Close</a:t>
            </a:r>
          </a:p>
          <a:p>
            <a:pPr marL="0" lvl="0" indent="0" algn="l" rtl="0">
              <a:spcBef>
                <a:spcPts val="0"/>
              </a:spcBef>
              <a:spcAft>
                <a:spcPts val="0"/>
              </a:spcAft>
              <a:buSzPts val="3480"/>
              <a:buNone/>
            </a:pPr>
            <a:endParaRPr lang="en-US" sz="1800" dirty="0">
              <a:latin typeface="+mn-lt"/>
            </a:endParaRPr>
          </a:p>
          <a:p>
            <a:pPr marL="0" lvl="0" indent="0" algn="l" rtl="0">
              <a:spcBef>
                <a:spcPts val="0"/>
              </a:spcBef>
              <a:spcAft>
                <a:spcPts val="0"/>
              </a:spcAft>
              <a:buSzPts val="3480"/>
              <a:buNone/>
            </a:pPr>
            <a:r>
              <a:rPr lang="en-US" sz="1800" dirty="0">
                <a:latin typeface="+mn-lt"/>
              </a:rPr>
              <a:t>Real estate prices are some of the highest in the country limiting forecasted value increase. Homeowners can capitalize on the high demand and high home value by selling their homes. </a:t>
            </a:r>
          </a:p>
        </p:txBody>
      </p:sp>
      <p:pic>
        <p:nvPicPr>
          <p:cNvPr id="3" name="Picture 2">
            <a:extLst>
              <a:ext uri="{FF2B5EF4-FFF2-40B4-BE49-F238E27FC236}">
                <a16:creationId xmlns:a16="http://schemas.microsoft.com/office/drawing/2014/main" id="{60C50606-72A9-CDC6-ECF8-EC71C1AE7175}"/>
              </a:ext>
            </a:extLst>
          </p:cNvPr>
          <p:cNvPicPr>
            <a:picLocks noChangeAspect="1"/>
          </p:cNvPicPr>
          <p:nvPr/>
        </p:nvPicPr>
        <p:blipFill>
          <a:blip r:embed="rId3"/>
          <a:stretch>
            <a:fillRect/>
          </a:stretch>
        </p:blipFill>
        <p:spPr>
          <a:xfrm>
            <a:off x="7828961" y="1776549"/>
            <a:ext cx="3586977" cy="4461414"/>
          </a:xfrm>
          <a:prstGeom prst="rect">
            <a:avLst/>
          </a:prstGeom>
        </p:spPr>
      </p:pic>
    </p:spTree>
    <p:extLst>
      <p:ext uri="{BB962C8B-B14F-4D97-AF65-F5344CB8AC3E}">
        <p14:creationId xmlns:p14="http://schemas.microsoft.com/office/powerpoint/2010/main" val="2352150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1397225" y="171994"/>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seller?</a:t>
            </a:r>
            <a:endParaRPr dirty="0"/>
          </a:p>
        </p:txBody>
      </p:sp>
      <p:sp>
        <p:nvSpPr>
          <p:cNvPr id="196" name="Google Shape;196;p8"/>
          <p:cNvSpPr txBox="1">
            <a:spLocks noGrp="1"/>
          </p:cNvSpPr>
          <p:nvPr>
            <p:ph type="body" idx="1"/>
          </p:nvPr>
        </p:nvSpPr>
        <p:spPr>
          <a:xfrm>
            <a:off x="1326563" y="1776549"/>
            <a:ext cx="6121160" cy="4461414"/>
          </a:xfrm>
          <a:prstGeom prst="rect">
            <a:avLst/>
          </a:prstGeom>
          <a:noFill/>
          <a:ln>
            <a:noFill/>
          </a:ln>
        </p:spPr>
        <p:txBody>
          <a:bodyPr spcFirstLastPara="1" wrap="square" lIns="91425" tIns="45700" rIns="91425" bIns="45700" anchor="t" anchorCtr="0">
            <a:normAutofit/>
          </a:bodyPr>
          <a:lstStyle/>
          <a:p>
            <a:pPr marL="342900" indent="-342900">
              <a:lnSpc>
                <a:spcPct val="150000"/>
              </a:lnSpc>
              <a:spcBef>
                <a:spcPts val="0"/>
              </a:spcBef>
              <a:buSzPts val="3480"/>
            </a:pPr>
            <a:r>
              <a:rPr lang="en-US" b="1" dirty="0">
                <a:latin typeface="+mn-lt"/>
              </a:rPr>
              <a:t>Kansas</a:t>
            </a:r>
            <a:r>
              <a:rPr lang="en-US" dirty="0">
                <a:latin typeface="+mn-lt"/>
              </a:rPr>
              <a:t>: </a:t>
            </a:r>
          </a:p>
          <a:p>
            <a:pPr marL="742950" lvl="1" indent="-285750">
              <a:lnSpc>
                <a:spcPct val="150000"/>
              </a:lnSpc>
              <a:spcBef>
                <a:spcPts val="0"/>
              </a:spcBef>
              <a:buSzPts val="3480"/>
            </a:pPr>
            <a:r>
              <a:rPr lang="en-US" sz="1800" dirty="0">
                <a:latin typeface="+mn-lt"/>
              </a:rPr>
              <a:t>3</a:t>
            </a:r>
            <a:r>
              <a:rPr lang="en-US" sz="1800" baseline="30000" dirty="0">
                <a:latin typeface="+mn-lt"/>
              </a:rPr>
              <a:t>rd</a:t>
            </a:r>
            <a:r>
              <a:rPr lang="en-US" sz="1800" dirty="0">
                <a:latin typeface="+mn-lt"/>
              </a:rPr>
              <a:t> Lowest Rent</a:t>
            </a:r>
          </a:p>
          <a:p>
            <a:pPr marL="742950" lvl="1" indent="-285750">
              <a:lnSpc>
                <a:spcPct val="150000"/>
              </a:lnSpc>
              <a:spcBef>
                <a:spcPts val="0"/>
              </a:spcBef>
              <a:buSzPts val="3480"/>
            </a:pPr>
            <a:r>
              <a:rPr lang="en-US" sz="1800" dirty="0">
                <a:latin typeface="+mn-lt"/>
              </a:rPr>
              <a:t>Top 20 in Percent Sold Above Listing</a:t>
            </a:r>
          </a:p>
          <a:p>
            <a:pPr marL="742950" lvl="1" indent="-285750">
              <a:lnSpc>
                <a:spcPct val="150000"/>
              </a:lnSpc>
              <a:spcBef>
                <a:spcPts val="0"/>
              </a:spcBef>
              <a:buSzPts val="3480"/>
            </a:pPr>
            <a:r>
              <a:rPr lang="en-US" sz="1800" dirty="0">
                <a:latin typeface="+mn-lt"/>
              </a:rPr>
              <a:t>Bottom Half in Forecasted Home Value</a:t>
            </a:r>
          </a:p>
          <a:p>
            <a:pPr marL="1200150" lvl="2" indent="-285750">
              <a:lnSpc>
                <a:spcPct val="150000"/>
              </a:lnSpc>
              <a:spcBef>
                <a:spcPts val="0"/>
              </a:spcBef>
              <a:buSzPts val="3480"/>
            </a:pPr>
            <a:r>
              <a:rPr lang="en-US" dirty="0">
                <a:latin typeface="+mn-lt"/>
              </a:rPr>
              <a:t>Bottom 15 in Numerical Increase</a:t>
            </a:r>
          </a:p>
          <a:p>
            <a:pPr marL="1200150" lvl="2" indent="-285750">
              <a:lnSpc>
                <a:spcPct val="150000"/>
              </a:lnSpc>
              <a:spcBef>
                <a:spcPts val="0"/>
              </a:spcBef>
              <a:buSzPts val="3480"/>
            </a:pPr>
            <a:r>
              <a:rPr lang="en-US" dirty="0">
                <a:latin typeface="+mn-lt"/>
              </a:rPr>
              <a:t>Bottom 10 in Percentage Increase</a:t>
            </a:r>
          </a:p>
          <a:p>
            <a:pPr marL="0" lvl="0" indent="0" algn="l" rtl="0">
              <a:spcBef>
                <a:spcPts val="0"/>
              </a:spcBef>
              <a:spcAft>
                <a:spcPts val="0"/>
              </a:spcAft>
              <a:buSzPts val="3480"/>
              <a:buNone/>
            </a:pPr>
            <a:endParaRPr lang="en-US" sz="1800" dirty="0">
              <a:latin typeface="+mn-lt"/>
            </a:endParaRPr>
          </a:p>
          <a:p>
            <a:pPr marL="0" lvl="0" indent="0" algn="l" rtl="0">
              <a:spcBef>
                <a:spcPts val="0"/>
              </a:spcBef>
              <a:spcAft>
                <a:spcPts val="0"/>
              </a:spcAft>
              <a:buSzPts val="3480"/>
              <a:buNone/>
            </a:pPr>
            <a:r>
              <a:rPr lang="en-US" sz="1800" dirty="0">
                <a:latin typeface="+mn-lt"/>
              </a:rPr>
              <a:t>According to Fox Business, Topeka, the capital of Kansas, is ranked as a top emerging housing market in the US. While home values are growing below the US average, demand is high making it a good time to be a seller. </a:t>
            </a:r>
          </a:p>
        </p:txBody>
      </p:sp>
      <p:pic>
        <p:nvPicPr>
          <p:cNvPr id="2" name="Picture 1">
            <a:extLst>
              <a:ext uri="{FF2B5EF4-FFF2-40B4-BE49-F238E27FC236}">
                <a16:creationId xmlns:a16="http://schemas.microsoft.com/office/drawing/2014/main" id="{BCAC9E94-8BFC-6DD6-1943-74B88C22FBF6}"/>
              </a:ext>
            </a:extLst>
          </p:cNvPr>
          <p:cNvPicPr>
            <a:picLocks noChangeAspect="1"/>
          </p:cNvPicPr>
          <p:nvPr/>
        </p:nvPicPr>
        <p:blipFill>
          <a:blip r:embed="rId3"/>
          <a:stretch>
            <a:fillRect/>
          </a:stretch>
        </p:blipFill>
        <p:spPr>
          <a:xfrm>
            <a:off x="7728816" y="2138146"/>
            <a:ext cx="4302847" cy="2581708"/>
          </a:xfrm>
          <a:prstGeom prst="rect">
            <a:avLst/>
          </a:prstGeom>
        </p:spPr>
      </p:pic>
    </p:spTree>
    <p:extLst>
      <p:ext uri="{BB962C8B-B14F-4D97-AF65-F5344CB8AC3E}">
        <p14:creationId xmlns:p14="http://schemas.microsoft.com/office/powerpoint/2010/main" val="397870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
          <p:cNvSpPr txBox="1">
            <a:spLocks noGrp="1"/>
          </p:cNvSpPr>
          <p:nvPr>
            <p:ph type="title"/>
          </p:nvPr>
        </p:nvSpPr>
        <p:spPr>
          <a:xfrm>
            <a:off x="1398425" y="-10"/>
            <a:ext cx="4533900" cy="1550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Overview</a:t>
            </a:r>
            <a:endParaRPr dirty="0"/>
          </a:p>
        </p:txBody>
      </p:sp>
      <p:pic>
        <p:nvPicPr>
          <p:cNvPr id="160" name="Google Shape;160;p2"/>
          <p:cNvPicPr preferRelativeResize="0"/>
          <p:nvPr/>
        </p:nvPicPr>
        <p:blipFill rotWithShape="1">
          <a:blip r:embed="rId3">
            <a:alphaModFix/>
          </a:blip>
          <a:srcRect/>
          <a:stretch/>
        </p:blipFill>
        <p:spPr>
          <a:xfrm>
            <a:off x="5771535" y="0"/>
            <a:ext cx="6420465" cy="6858000"/>
          </a:xfrm>
          <a:prstGeom prst="rect">
            <a:avLst/>
          </a:prstGeom>
          <a:noFill/>
          <a:ln>
            <a:noFill/>
          </a:ln>
        </p:spPr>
      </p:pic>
      <p:sp>
        <p:nvSpPr>
          <p:cNvPr id="2" name="Rectangle 1">
            <a:extLst>
              <a:ext uri="{FF2B5EF4-FFF2-40B4-BE49-F238E27FC236}">
                <a16:creationId xmlns:a16="http://schemas.microsoft.com/office/drawing/2014/main" id="{55FC70A2-9E3E-02DE-4BAC-BF26400843E0}"/>
              </a:ext>
            </a:extLst>
          </p:cNvPr>
          <p:cNvSpPr/>
          <p:nvPr/>
        </p:nvSpPr>
        <p:spPr>
          <a:xfrm>
            <a:off x="1720283" y="1164409"/>
            <a:ext cx="3890183" cy="47634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600" dirty="0">
                <a:solidFill>
                  <a:schemeClr val="tx1"/>
                </a:solidFill>
              </a:rPr>
              <a:t>The Zillow’s public data files include datasets on home value, rental prices, sales, and other valuable statistics that can be used to evaluate the U.S. residential home market.</a:t>
            </a:r>
          </a:p>
          <a:p>
            <a:endParaRPr lang="en-US" sz="1600" dirty="0">
              <a:solidFill>
                <a:schemeClr val="tx1"/>
              </a:solidFill>
            </a:endParaRPr>
          </a:p>
          <a:p>
            <a:r>
              <a:rPr lang="en-US" sz="1600" dirty="0">
                <a:solidFill>
                  <a:schemeClr val="tx1"/>
                </a:solidFill>
              </a:rPr>
              <a:t>Data is available for all 50 states and close to 1,000 U.S regions.</a:t>
            </a:r>
          </a:p>
          <a:p>
            <a:endParaRPr lang="en-US" sz="1600" dirty="0">
              <a:solidFill>
                <a:schemeClr val="tx1"/>
              </a:solidFill>
            </a:endParaRPr>
          </a:p>
          <a:p>
            <a:r>
              <a:rPr lang="en-US" sz="1600" dirty="0">
                <a:solidFill>
                  <a:schemeClr val="tx1"/>
                </a:solidFill>
              </a:rPr>
              <a:t>Datasets used:</a:t>
            </a:r>
          </a:p>
          <a:p>
            <a:pPr marL="285750" indent="-285750">
              <a:buFont typeface="Arial" panose="020B0604020202020204" pitchFamily="34" charset="0"/>
              <a:buChar char="•"/>
            </a:pPr>
            <a:r>
              <a:rPr lang="en-US" sz="1600" i="0" dirty="0">
                <a:solidFill>
                  <a:srgbClr val="2A2A33"/>
                </a:solidFill>
                <a:effectLst/>
              </a:rPr>
              <a:t>Zillow Observed Rent Index</a:t>
            </a:r>
          </a:p>
          <a:p>
            <a:pPr marL="285750" indent="-285750">
              <a:buFont typeface="Arial" panose="020B0604020202020204" pitchFamily="34" charset="0"/>
              <a:buChar char="•"/>
            </a:pPr>
            <a:r>
              <a:rPr lang="en-US" sz="1600" dirty="0">
                <a:solidFill>
                  <a:schemeClr val="tx1"/>
                </a:solidFill>
              </a:rPr>
              <a:t>Median Sale Price</a:t>
            </a:r>
          </a:p>
          <a:p>
            <a:pPr marL="285750" indent="-285750">
              <a:buFont typeface="Arial" panose="020B0604020202020204" pitchFamily="34" charset="0"/>
              <a:buChar char="•"/>
            </a:pPr>
            <a:r>
              <a:rPr lang="en-US" sz="1600" dirty="0">
                <a:solidFill>
                  <a:schemeClr val="tx1"/>
                </a:solidFill>
              </a:rPr>
              <a:t>Home Value Forecast</a:t>
            </a:r>
          </a:p>
          <a:p>
            <a:pPr marL="285750" indent="-285750">
              <a:buFont typeface="Arial" panose="020B0604020202020204" pitchFamily="34" charset="0"/>
              <a:buChar char="•"/>
            </a:pPr>
            <a:r>
              <a:rPr lang="en-US" sz="1600" i="0" dirty="0">
                <a:solidFill>
                  <a:schemeClr val="tx1"/>
                </a:solidFill>
                <a:effectLst/>
              </a:rPr>
              <a:t>Days to Close</a:t>
            </a:r>
          </a:p>
          <a:p>
            <a:pPr marL="285750" indent="-285750">
              <a:buFont typeface="Arial" panose="020B0604020202020204" pitchFamily="34" charset="0"/>
              <a:buChar char="•"/>
            </a:pPr>
            <a:r>
              <a:rPr lang="en-US" sz="1600" i="0" dirty="0">
                <a:solidFill>
                  <a:schemeClr val="tx1"/>
                </a:solidFill>
                <a:effectLst/>
              </a:rPr>
              <a:t>Percent of Sales </a:t>
            </a:r>
            <a:r>
              <a:rPr lang="en-US" sz="1600" dirty="0">
                <a:solidFill>
                  <a:schemeClr val="tx1"/>
                </a:solidFill>
              </a:rPr>
              <a:t>O</a:t>
            </a:r>
            <a:r>
              <a:rPr lang="en-US" sz="1600" i="0" dirty="0">
                <a:solidFill>
                  <a:schemeClr val="tx1"/>
                </a:solidFill>
                <a:effectLst/>
              </a:rPr>
              <a:t>ver List</a:t>
            </a:r>
            <a:endParaRPr lang="en-US" sz="1600" dirty="0">
              <a:solidFill>
                <a:schemeClr val="tx1"/>
              </a:solidFill>
            </a:endParaRPr>
          </a:p>
          <a:p>
            <a:endParaRPr lang="en-US" sz="1600" dirty="0">
              <a:solidFill>
                <a:schemeClr val="tx1"/>
              </a:solidFill>
            </a:endParaRPr>
          </a:p>
          <a:p>
            <a:r>
              <a:rPr lang="en-US" sz="1600" dirty="0">
                <a:solidFill>
                  <a:schemeClr val="tx1"/>
                </a:solidFill>
              </a:rPr>
              <a:t>Main Questions:</a:t>
            </a:r>
          </a:p>
          <a:p>
            <a:pPr marL="285750" indent="-285750">
              <a:buFont typeface="Arial" panose="020B0604020202020204" pitchFamily="34" charset="0"/>
              <a:buChar char="•"/>
            </a:pPr>
            <a:r>
              <a:rPr lang="en-US" sz="1600" dirty="0">
                <a:solidFill>
                  <a:schemeClr val="tx1"/>
                </a:solidFill>
              </a:rPr>
              <a:t>Where is it best to rent vs. buy?</a:t>
            </a:r>
          </a:p>
          <a:p>
            <a:pPr marL="285750" indent="-285750">
              <a:buFont typeface="Arial" panose="020B0604020202020204" pitchFamily="34" charset="0"/>
              <a:buChar char="•"/>
            </a:pPr>
            <a:r>
              <a:rPr lang="en-US" sz="1600" dirty="0">
                <a:solidFill>
                  <a:schemeClr val="tx1"/>
                </a:solidFill>
              </a:rPr>
              <a:t>Where is it best to be a buyer vs. seller?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1397225" y="171994"/>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buyer and seller?</a:t>
            </a:r>
            <a:endParaRPr dirty="0"/>
          </a:p>
        </p:txBody>
      </p:sp>
      <p:sp>
        <p:nvSpPr>
          <p:cNvPr id="196" name="Google Shape;196;p8"/>
          <p:cNvSpPr txBox="1">
            <a:spLocks noGrp="1"/>
          </p:cNvSpPr>
          <p:nvPr>
            <p:ph type="body" idx="1"/>
          </p:nvPr>
        </p:nvSpPr>
        <p:spPr>
          <a:xfrm>
            <a:off x="1326563" y="1502786"/>
            <a:ext cx="4481122" cy="4461414"/>
          </a:xfrm>
          <a:prstGeom prst="rect">
            <a:avLst/>
          </a:prstGeom>
          <a:noFill/>
          <a:ln>
            <a:noFill/>
          </a:ln>
        </p:spPr>
        <p:txBody>
          <a:bodyPr spcFirstLastPara="1" wrap="square" lIns="91425" tIns="45700" rIns="91425" bIns="45700" anchor="t" anchorCtr="0">
            <a:normAutofit lnSpcReduction="10000"/>
          </a:bodyPr>
          <a:lstStyle/>
          <a:p>
            <a:pPr marL="342900" indent="-342900">
              <a:lnSpc>
                <a:spcPct val="150000"/>
              </a:lnSpc>
              <a:spcBef>
                <a:spcPts val="0"/>
              </a:spcBef>
              <a:buSzPts val="3480"/>
            </a:pPr>
            <a:r>
              <a:rPr lang="en-US" b="1" dirty="0">
                <a:latin typeface="+mn-lt"/>
              </a:rPr>
              <a:t>New Hampshire</a:t>
            </a:r>
            <a:r>
              <a:rPr lang="en-US" dirty="0">
                <a:latin typeface="+mn-lt"/>
              </a:rPr>
              <a:t>: </a:t>
            </a:r>
          </a:p>
          <a:p>
            <a:pPr marL="742950" lvl="1" indent="-285750">
              <a:lnSpc>
                <a:spcPct val="150000"/>
              </a:lnSpc>
              <a:spcBef>
                <a:spcPts val="0"/>
              </a:spcBef>
              <a:buSzPts val="3480"/>
            </a:pPr>
            <a:r>
              <a:rPr lang="en-US" sz="1800" dirty="0">
                <a:latin typeface="+mn-lt"/>
              </a:rPr>
              <a:t>Leading in Home Value Forecast</a:t>
            </a:r>
          </a:p>
          <a:p>
            <a:pPr marL="742950" lvl="1" indent="-285750">
              <a:lnSpc>
                <a:spcPct val="150000"/>
              </a:lnSpc>
              <a:spcBef>
                <a:spcPts val="0"/>
              </a:spcBef>
              <a:buSzPts val="3480"/>
            </a:pPr>
            <a:r>
              <a:rPr lang="en-US" sz="1800" dirty="0">
                <a:latin typeface="+mn-lt"/>
              </a:rPr>
              <a:t>Leading Percentage Sold Above Listing</a:t>
            </a:r>
          </a:p>
          <a:p>
            <a:pPr marL="742950" lvl="1" indent="-285750">
              <a:lnSpc>
                <a:spcPct val="150000"/>
              </a:lnSpc>
              <a:spcBef>
                <a:spcPts val="0"/>
              </a:spcBef>
              <a:buSzPts val="3480"/>
            </a:pPr>
            <a:r>
              <a:rPr lang="en-US" sz="1800" dirty="0">
                <a:latin typeface="+mn-lt"/>
              </a:rPr>
              <a:t>Top 10 in Rent</a:t>
            </a:r>
          </a:p>
          <a:p>
            <a:pPr marL="0" lvl="0" indent="0" algn="l" rtl="0">
              <a:spcBef>
                <a:spcPts val="0"/>
              </a:spcBef>
              <a:spcAft>
                <a:spcPts val="0"/>
              </a:spcAft>
              <a:buSzPts val="3480"/>
              <a:buNone/>
            </a:pPr>
            <a:endParaRPr lang="en-US" sz="1800" dirty="0">
              <a:latin typeface="+mn-lt"/>
            </a:endParaRPr>
          </a:p>
          <a:p>
            <a:pPr marL="0" lvl="0" indent="0" algn="l" rtl="0">
              <a:spcBef>
                <a:spcPts val="0"/>
              </a:spcBef>
              <a:spcAft>
                <a:spcPts val="0"/>
              </a:spcAft>
              <a:buSzPts val="3480"/>
              <a:buNone/>
            </a:pPr>
            <a:r>
              <a:rPr lang="en-US" sz="1800" dirty="0">
                <a:latin typeface="+mn-lt"/>
              </a:rPr>
              <a:t>New Hampshire is the perfect storm for both buyers and sellers. Demand for homes is driven by growth in home value which is attractive for residential buyers and high rent which is attractive for investors. A leading percentage sold above listing indicates that sellers' homes are getting bid higher than expected.</a:t>
            </a:r>
          </a:p>
        </p:txBody>
      </p:sp>
      <p:pic>
        <p:nvPicPr>
          <p:cNvPr id="3" name="Picture 2" descr="New Hampshire – Map Outline, Printable State, Shape, Stencil, Pattern – DIY  Projects, Patterns, Monograms, Designs, Templates">
            <a:extLst>
              <a:ext uri="{FF2B5EF4-FFF2-40B4-BE49-F238E27FC236}">
                <a16:creationId xmlns:a16="http://schemas.microsoft.com/office/drawing/2014/main" id="{A79D9C88-D1A6-31C1-7500-2516769A04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2606" y="1502786"/>
            <a:ext cx="2184338" cy="385242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C247701-F188-112F-9B98-5D9A533214A0}"/>
              </a:ext>
            </a:extLst>
          </p:cNvPr>
          <p:cNvPicPr>
            <a:picLocks noChangeAspect="1"/>
          </p:cNvPicPr>
          <p:nvPr/>
        </p:nvPicPr>
        <p:blipFill>
          <a:blip r:embed="rId4"/>
          <a:stretch>
            <a:fillRect/>
          </a:stretch>
        </p:blipFill>
        <p:spPr>
          <a:xfrm>
            <a:off x="5807685" y="2155544"/>
            <a:ext cx="3989273" cy="2968717"/>
          </a:xfrm>
          <a:prstGeom prst="rect">
            <a:avLst/>
          </a:prstGeom>
        </p:spPr>
      </p:pic>
    </p:spTree>
    <p:extLst>
      <p:ext uri="{BB962C8B-B14F-4D97-AF65-F5344CB8AC3E}">
        <p14:creationId xmlns:p14="http://schemas.microsoft.com/office/powerpoint/2010/main" val="2242148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29c4828a460_0_5"/>
          <p:cNvSpPr txBox="1">
            <a:spLocks noGrp="1"/>
          </p:cNvSpPr>
          <p:nvPr>
            <p:ph type="title" idx="4294967295"/>
          </p:nvPr>
        </p:nvSpPr>
        <p:spPr>
          <a:xfrm>
            <a:off x="1543311" y="0"/>
            <a:ext cx="10018800" cy="1752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Appendix: Top Monthly Rent</a:t>
            </a:r>
            <a:endParaRPr dirty="0"/>
          </a:p>
        </p:txBody>
      </p:sp>
      <p:pic>
        <p:nvPicPr>
          <p:cNvPr id="3" name="Picture 2" descr="A graph of the top 25 regions&#10;&#10;Description automatically generated">
            <a:extLst>
              <a:ext uri="{FF2B5EF4-FFF2-40B4-BE49-F238E27FC236}">
                <a16:creationId xmlns:a16="http://schemas.microsoft.com/office/drawing/2014/main" id="{8A836507-DC5A-0CC9-2959-BFC49D76D225}"/>
              </a:ext>
            </a:extLst>
          </p:cNvPr>
          <p:cNvPicPr>
            <a:picLocks noChangeAspect="1"/>
          </p:cNvPicPr>
          <p:nvPr/>
        </p:nvPicPr>
        <p:blipFill>
          <a:blip r:embed="rId3"/>
          <a:stretch>
            <a:fillRect/>
          </a:stretch>
        </p:blipFill>
        <p:spPr>
          <a:xfrm>
            <a:off x="3783106" y="1280401"/>
            <a:ext cx="5528982" cy="536244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29bccb3b9b8_1_6"/>
          <p:cNvSpPr txBox="1">
            <a:spLocks noGrp="1"/>
          </p:cNvSpPr>
          <p:nvPr>
            <p:ph type="title" idx="4294967295"/>
          </p:nvPr>
        </p:nvSpPr>
        <p:spPr>
          <a:xfrm>
            <a:off x="1543311" y="0"/>
            <a:ext cx="10018800" cy="1752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Appendix: Bottom Monthly Rent</a:t>
            </a:r>
            <a:endParaRPr/>
          </a:p>
        </p:txBody>
      </p:sp>
      <p:pic>
        <p:nvPicPr>
          <p:cNvPr id="3" name="Picture 2" descr="A graph of a number of states&#10;&#10;Description automatically generated">
            <a:extLst>
              <a:ext uri="{FF2B5EF4-FFF2-40B4-BE49-F238E27FC236}">
                <a16:creationId xmlns:a16="http://schemas.microsoft.com/office/drawing/2014/main" id="{95C878E3-46C6-EAEC-3E8C-A84D35F9B419}"/>
              </a:ext>
            </a:extLst>
          </p:cNvPr>
          <p:cNvPicPr>
            <a:picLocks noChangeAspect="1"/>
          </p:cNvPicPr>
          <p:nvPr/>
        </p:nvPicPr>
        <p:blipFill>
          <a:blip r:embed="rId3"/>
          <a:stretch>
            <a:fillRect/>
          </a:stretch>
        </p:blipFill>
        <p:spPr>
          <a:xfrm>
            <a:off x="1672836" y="1552799"/>
            <a:ext cx="5490248" cy="4169372"/>
          </a:xfrm>
          <a:prstGeom prst="rect">
            <a:avLst/>
          </a:prstGeom>
        </p:spPr>
      </p:pic>
      <p:pic>
        <p:nvPicPr>
          <p:cNvPr id="5" name="Picture 4" descr="A graph of a number of regions&#10;&#10;Description automatically generated">
            <a:extLst>
              <a:ext uri="{FF2B5EF4-FFF2-40B4-BE49-F238E27FC236}">
                <a16:creationId xmlns:a16="http://schemas.microsoft.com/office/drawing/2014/main" id="{4D37DC66-A8B3-6B7A-6131-046330B161EA}"/>
              </a:ext>
            </a:extLst>
          </p:cNvPr>
          <p:cNvPicPr>
            <a:picLocks noChangeAspect="1"/>
          </p:cNvPicPr>
          <p:nvPr/>
        </p:nvPicPr>
        <p:blipFill>
          <a:blip r:embed="rId4"/>
          <a:stretch>
            <a:fillRect/>
          </a:stretch>
        </p:blipFill>
        <p:spPr>
          <a:xfrm>
            <a:off x="7292608" y="1552799"/>
            <a:ext cx="4899392" cy="43826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29bccb3b9b8_1_20"/>
          <p:cNvSpPr txBox="1">
            <a:spLocks noGrp="1"/>
          </p:cNvSpPr>
          <p:nvPr>
            <p:ph type="title" idx="4294967295"/>
          </p:nvPr>
        </p:nvSpPr>
        <p:spPr>
          <a:xfrm>
            <a:off x="1543311" y="0"/>
            <a:ext cx="10018800" cy="1752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Appendix: Top Median Sale Price</a:t>
            </a:r>
            <a:endParaRPr dirty="0"/>
          </a:p>
        </p:txBody>
      </p:sp>
      <p:pic>
        <p:nvPicPr>
          <p:cNvPr id="3" name="Picture 2" descr="A graph of the top 25 regions by the median sale price&#10;&#10;Description automatically generated">
            <a:extLst>
              <a:ext uri="{FF2B5EF4-FFF2-40B4-BE49-F238E27FC236}">
                <a16:creationId xmlns:a16="http://schemas.microsoft.com/office/drawing/2014/main" id="{BDA4FF70-1E4B-7394-D8AF-64594EBAC6D7}"/>
              </a:ext>
            </a:extLst>
          </p:cNvPr>
          <p:cNvPicPr>
            <a:picLocks noChangeAspect="1"/>
          </p:cNvPicPr>
          <p:nvPr/>
        </p:nvPicPr>
        <p:blipFill>
          <a:blip r:embed="rId3"/>
          <a:stretch>
            <a:fillRect/>
          </a:stretch>
        </p:blipFill>
        <p:spPr>
          <a:xfrm>
            <a:off x="4196437" y="1573306"/>
            <a:ext cx="4712547" cy="48196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29bccb3b9b8_1_14"/>
          <p:cNvSpPr txBox="1">
            <a:spLocks noGrp="1"/>
          </p:cNvSpPr>
          <p:nvPr>
            <p:ph type="title" idx="4294967295"/>
          </p:nvPr>
        </p:nvSpPr>
        <p:spPr>
          <a:xfrm>
            <a:off x="1543311" y="0"/>
            <a:ext cx="10018800" cy="1752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Appendix: Bottom Median Sale Price</a:t>
            </a:r>
            <a:endParaRPr dirty="0"/>
          </a:p>
        </p:txBody>
      </p:sp>
      <p:pic>
        <p:nvPicPr>
          <p:cNvPr id="3" name="Picture 2" descr="A graph of a number of regions&#10;&#10;Description automatically generated">
            <a:extLst>
              <a:ext uri="{FF2B5EF4-FFF2-40B4-BE49-F238E27FC236}">
                <a16:creationId xmlns:a16="http://schemas.microsoft.com/office/drawing/2014/main" id="{4973C580-64B1-FE55-033C-51705643B883}"/>
              </a:ext>
            </a:extLst>
          </p:cNvPr>
          <p:cNvPicPr>
            <a:picLocks noChangeAspect="1"/>
          </p:cNvPicPr>
          <p:nvPr/>
        </p:nvPicPr>
        <p:blipFill>
          <a:blip r:embed="rId3"/>
          <a:stretch>
            <a:fillRect/>
          </a:stretch>
        </p:blipFill>
        <p:spPr>
          <a:xfrm>
            <a:off x="6749468" y="1483659"/>
            <a:ext cx="5442532" cy="4714688"/>
          </a:xfrm>
          <a:prstGeom prst="rect">
            <a:avLst/>
          </a:prstGeom>
        </p:spPr>
      </p:pic>
      <p:pic>
        <p:nvPicPr>
          <p:cNvPr id="5" name="Picture 4" descr="A graph of blue and white bars&#10;&#10;Description automatically generated">
            <a:extLst>
              <a:ext uri="{FF2B5EF4-FFF2-40B4-BE49-F238E27FC236}">
                <a16:creationId xmlns:a16="http://schemas.microsoft.com/office/drawing/2014/main" id="{2BC3057C-CF33-E00A-D3F6-C387C2B6FEF6}"/>
              </a:ext>
            </a:extLst>
          </p:cNvPr>
          <p:cNvPicPr>
            <a:picLocks noChangeAspect="1"/>
          </p:cNvPicPr>
          <p:nvPr/>
        </p:nvPicPr>
        <p:blipFill>
          <a:blip r:embed="rId4"/>
          <a:stretch>
            <a:fillRect/>
          </a:stretch>
        </p:blipFill>
        <p:spPr>
          <a:xfrm>
            <a:off x="1533169" y="1752600"/>
            <a:ext cx="5216299" cy="389385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
          <p:cNvSpPr txBox="1">
            <a:spLocks noGrp="1"/>
          </p:cNvSpPr>
          <p:nvPr>
            <p:ph type="body" idx="1"/>
          </p:nvPr>
        </p:nvSpPr>
        <p:spPr>
          <a:xfrm>
            <a:off x="1938762" y="1489709"/>
            <a:ext cx="3075836" cy="3878582"/>
          </a:xfrm>
          <a:prstGeom prst="rect">
            <a:avLst/>
          </a:prstGeom>
          <a:noFill/>
          <a:ln>
            <a:noFill/>
          </a:ln>
        </p:spPr>
        <p:txBody>
          <a:bodyPr spcFirstLastPara="1" wrap="square" lIns="91425" tIns="45700" rIns="91425" bIns="45700" anchor="ctr" anchorCtr="0">
            <a:normAutofit/>
          </a:bodyPr>
          <a:lstStyle/>
          <a:p>
            <a:pPr marL="742950" lvl="1" indent="-101600" algn="l" rtl="0">
              <a:spcBef>
                <a:spcPts val="0"/>
              </a:spcBef>
              <a:spcAft>
                <a:spcPts val="0"/>
              </a:spcAft>
              <a:buSzPts val="2900"/>
              <a:buNone/>
            </a:pPr>
            <a:endParaRPr/>
          </a:p>
          <a:p>
            <a:pPr marL="742950" lvl="1" indent="-101600" algn="l" rtl="0">
              <a:spcBef>
                <a:spcPts val="1000"/>
              </a:spcBef>
              <a:spcAft>
                <a:spcPts val="0"/>
              </a:spcAft>
              <a:buSzPts val="2900"/>
              <a:buNone/>
            </a:pPr>
            <a:endParaRPr/>
          </a:p>
          <a:p>
            <a:pPr marL="742950" lvl="1" indent="-101600" algn="l" rtl="0">
              <a:spcBef>
                <a:spcPts val="1000"/>
              </a:spcBef>
              <a:spcAft>
                <a:spcPts val="0"/>
              </a:spcAft>
              <a:buSzPts val="2900"/>
              <a:buNone/>
            </a:pPr>
            <a:endParaRPr/>
          </a:p>
        </p:txBody>
      </p:sp>
      <p:sp>
        <p:nvSpPr>
          <p:cNvPr id="3" name="Rectangle 2">
            <a:extLst>
              <a:ext uri="{FF2B5EF4-FFF2-40B4-BE49-F238E27FC236}">
                <a16:creationId xmlns:a16="http://schemas.microsoft.com/office/drawing/2014/main" id="{8E898DAA-FA89-41EE-5952-7F9B7D310919}"/>
              </a:ext>
            </a:extLst>
          </p:cNvPr>
          <p:cNvSpPr/>
          <p:nvPr/>
        </p:nvSpPr>
        <p:spPr>
          <a:xfrm>
            <a:off x="2390203" y="4112351"/>
            <a:ext cx="7693572" cy="22464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600" dirty="0">
                <a:solidFill>
                  <a:schemeClr val="tx1"/>
                </a:solidFill>
              </a:rPr>
              <a:t>Median sale price varies by region, with the West Coast experiencing higher sale prices than the East Cost</a:t>
            </a:r>
          </a:p>
          <a:p>
            <a:pPr marL="285750" indent="-285750">
              <a:buFont typeface="Arial" panose="020B0604020202020204" pitchFamily="34" charset="0"/>
              <a:buChar char="•"/>
            </a:pPr>
            <a:r>
              <a:rPr lang="en-US" sz="1600" dirty="0">
                <a:solidFill>
                  <a:schemeClr val="tx1"/>
                </a:solidFill>
              </a:rPr>
              <a:t>Hawaii, California, and Colorado lead the U.S. in median sale price</a:t>
            </a:r>
          </a:p>
          <a:p>
            <a:pPr marL="285750" indent="-285750">
              <a:buFont typeface="Arial" panose="020B0604020202020204" pitchFamily="34" charset="0"/>
              <a:buChar char="•"/>
            </a:pPr>
            <a:r>
              <a:rPr lang="en-US" sz="1600" dirty="0">
                <a:solidFill>
                  <a:schemeClr val="tx1"/>
                </a:solidFill>
              </a:rPr>
              <a:t>Hawaii’s median sale price is more than $100,000 greater than California’s median sale price. The combination of low housing supply and high demand for homes in Hawaii drives the price up.</a:t>
            </a:r>
          </a:p>
          <a:p>
            <a:pPr marL="285750" indent="-285750">
              <a:buFont typeface="Arial" panose="020B0604020202020204" pitchFamily="34" charset="0"/>
              <a:buChar char="•"/>
            </a:pPr>
            <a:r>
              <a:rPr lang="en-US" sz="1600" dirty="0">
                <a:solidFill>
                  <a:schemeClr val="tx1"/>
                </a:solidFill>
              </a:rPr>
              <a:t>California and Colorado are highly desirable states for home buyers that are looking for primary residents and vacation homes</a:t>
            </a:r>
          </a:p>
        </p:txBody>
      </p:sp>
      <p:pic>
        <p:nvPicPr>
          <p:cNvPr id="5" name="Picture 4" descr="A map of the united states&#10;&#10;Description automatically generated">
            <a:extLst>
              <a:ext uri="{FF2B5EF4-FFF2-40B4-BE49-F238E27FC236}">
                <a16:creationId xmlns:a16="http://schemas.microsoft.com/office/drawing/2014/main" id="{3BAB0B52-F7EA-4ECC-2AA0-A007FDB04733}"/>
              </a:ext>
            </a:extLst>
          </p:cNvPr>
          <p:cNvPicPr>
            <a:picLocks noChangeAspect="1"/>
          </p:cNvPicPr>
          <p:nvPr/>
        </p:nvPicPr>
        <p:blipFill>
          <a:blip r:embed="rId3"/>
          <a:stretch>
            <a:fillRect/>
          </a:stretch>
        </p:blipFill>
        <p:spPr>
          <a:xfrm>
            <a:off x="2528887" y="280202"/>
            <a:ext cx="7134225" cy="3314700"/>
          </a:xfrm>
          <a:prstGeom prst="rect">
            <a:avLst/>
          </a:prstGeom>
        </p:spPr>
      </p:pic>
    </p:spTree>
    <p:extLst>
      <p:ext uri="{BB962C8B-B14F-4D97-AF65-F5344CB8AC3E}">
        <p14:creationId xmlns:p14="http://schemas.microsoft.com/office/powerpoint/2010/main" val="922142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
          <p:cNvSpPr txBox="1">
            <a:spLocks noGrp="1"/>
          </p:cNvSpPr>
          <p:nvPr>
            <p:ph type="body" idx="1"/>
          </p:nvPr>
        </p:nvSpPr>
        <p:spPr>
          <a:xfrm>
            <a:off x="1938762" y="1489709"/>
            <a:ext cx="3075836" cy="3878582"/>
          </a:xfrm>
          <a:prstGeom prst="rect">
            <a:avLst/>
          </a:prstGeom>
          <a:noFill/>
          <a:ln>
            <a:noFill/>
          </a:ln>
        </p:spPr>
        <p:txBody>
          <a:bodyPr spcFirstLastPara="1" wrap="square" lIns="91425" tIns="45700" rIns="91425" bIns="45700" anchor="ctr" anchorCtr="0">
            <a:normAutofit/>
          </a:bodyPr>
          <a:lstStyle/>
          <a:p>
            <a:pPr marL="742950" lvl="1" indent="-101600" algn="l" rtl="0">
              <a:spcBef>
                <a:spcPts val="0"/>
              </a:spcBef>
              <a:spcAft>
                <a:spcPts val="0"/>
              </a:spcAft>
              <a:buSzPts val="2900"/>
              <a:buNone/>
            </a:pPr>
            <a:endParaRPr/>
          </a:p>
          <a:p>
            <a:pPr marL="742950" lvl="1" indent="-101600" algn="l" rtl="0">
              <a:spcBef>
                <a:spcPts val="1000"/>
              </a:spcBef>
              <a:spcAft>
                <a:spcPts val="0"/>
              </a:spcAft>
              <a:buSzPts val="2900"/>
              <a:buNone/>
            </a:pPr>
            <a:endParaRPr/>
          </a:p>
          <a:p>
            <a:pPr marL="742950" lvl="1" indent="-101600" algn="l" rtl="0">
              <a:spcBef>
                <a:spcPts val="1000"/>
              </a:spcBef>
              <a:spcAft>
                <a:spcPts val="0"/>
              </a:spcAft>
              <a:buSzPts val="2900"/>
              <a:buNone/>
            </a:pPr>
            <a:endParaRPr/>
          </a:p>
        </p:txBody>
      </p:sp>
      <p:sp>
        <p:nvSpPr>
          <p:cNvPr id="2" name="Rectangle 1">
            <a:extLst>
              <a:ext uri="{FF2B5EF4-FFF2-40B4-BE49-F238E27FC236}">
                <a16:creationId xmlns:a16="http://schemas.microsoft.com/office/drawing/2014/main" id="{E1C53F82-C38F-94A4-E90E-FB305047A2EE}"/>
              </a:ext>
            </a:extLst>
          </p:cNvPr>
          <p:cNvSpPr/>
          <p:nvPr/>
        </p:nvSpPr>
        <p:spPr>
          <a:xfrm>
            <a:off x="2390203" y="4112351"/>
            <a:ext cx="7693572" cy="22464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600" dirty="0">
                <a:solidFill>
                  <a:schemeClr val="tx1"/>
                </a:solidFill>
              </a:rPr>
              <a:t>The regional trend somewhat holds up when looking at average monthly rent, with Hawaii, California, and Colorado leading, but East Coast states like Florida and Massachusetts also have high monthly rental rates.</a:t>
            </a:r>
          </a:p>
          <a:p>
            <a:pPr marL="285750" indent="-285750">
              <a:buFont typeface="Arial" panose="020B0604020202020204" pitchFamily="34" charset="0"/>
              <a:buChar char="•"/>
            </a:pPr>
            <a:r>
              <a:rPr lang="en-US" sz="1600" dirty="0">
                <a:solidFill>
                  <a:schemeClr val="tx1"/>
                </a:solidFill>
              </a:rPr>
              <a:t>In Massachusetts, Boston is home to leading college institutions and industry leaders like Microsoft, </a:t>
            </a:r>
            <a:r>
              <a:rPr lang="en-US" sz="1600" dirty="0" err="1">
                <a:solidFill>
                  <a:schemeClr val="tx1"/>
                </a:solidFill>
              </a:rPr>
              <a:t>StateStreet</a:t>
            </a:r>
            <a:r>
              <a:rPr lang="en-US" sz="1600" dirty="0">
                <a:solidFill>
                  <a:schemeClr val="tx1"/>
                </a:solidFill>
              </a:rPr>
              <a:t>, and Amazon that drive rental prices up</a:t>
            </a:r>
          </a:p>
          <a:p>
            <a:pPr marL="285750" indent="-285750">
              <a:buFont typeface="Arial" panose="020B0604020202020204" pitchFamily="34" charset="0"/>
              <a:buChar char="•"/>
            </a:pPr>
            <a:r>
              <a:rPr lang="en-US" sz="1600" dirty="0">
                <a:solidFill>
                  <a:schemeClr val="tx1"/>
                </a:solidFill>
              </a:rPr>
              <a:t>In Florida, advantageous tax laws and demand for homes close to the beach translates to higher rental prices</a:t>
            </a:r>
          </a:p>
          <a:p>
            <a:pPr marL="285750" indent="-285750">
              <a:buFont typeface="Arial" panose="020B0604020202020204" pitchFamily="34" charset="0"/>
              <a:buChar char="•"/>
            </a:pPr>
            <a:r>
              <a:rPr lang="en-US" sz="1600" dirty="0">
                <a:solidFill>
                  <a:schemeClr val="tx1"/>
                </a:solidFill>
              </a:rPr>
              <a:t>Furthermore, New Jersey’s proximity to New York City drives up rental prices specifically in North Jersey</a:t>
            </a:r>
          </a:p>
        </p:txBody>
      </p:sp>
      <p:pic>
        <p:nvPicPr>
          <p:cNvPr id="5" name="Picture 4" descr="A map of the united states&#10;&#10;Description automatically generated">
            <a:extLst>
              <a:ext uri="{FF2B5EF4-FFF2-40B4-BE49-F238E27FC236}">
                <a16:creationId xmlns:a16="http://schemas.microsoft.com/office/drawing/2014/main" id="{5C52D28E-7D05-EBF2-A734-6EC238FC982D}"/>
              </a:ext>
            </a:extLst>
          </p:cNvPr>
          <p:cNvPicPr>
            <a:picLocks noChangeAspect="1"/>
          </p:cNvPicPr>
          <p:nvPr/>
        </p:nvPicPr>
        <p:blipFill>
          <a:blip r:embed="rId3"/>
          <a:stretch>
            <a:fillRect/>
          </a:stretch>
        </p:blipFill>
        <p:spPr>
          <a:xfrm>
            <a:off x="2498138" y="258973"/>
            <a:ext cx="7124700" cy="32861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A00EA-7215-F81D-AF9A-FDC74EEAE2AC}"/>
              </a:ext>
            </a:extLst>
          </p:cNvPr>
          <p:cNvSpPr>
            <a:spLocks noGrp="1"/>
          </p:cNvSpPr>
          <p:nvPr>
            <p:ph type="title"/>
          </p:nvPr>
        </p:nvSpPr>
        <p:spPr>
          <a:xfrm>
            <a:off x="1630961" y="0"/>
            <a:ext cx="10018713" cy="1752599"/>
          </a:xfrm>
        </p:spPr>
        <p:txBody>
          <a:bodyPr/>
          <a:lstStyle/>
          <a:p>
            <a:r>
              <a:rPr lang="en-US" dirty="0"/>
              <a:t>Rent Comparison</a:t>
            </a:r>
          </a:p>
        </p:txBody>
      </p:sp>
      <p:pic>
        <p:nvPicPr>
          <p:cNvPr id="6" name="Picture 5">
            <a:extLst>
              <a:ext uri="{FF2B5EF4-FFF2-40B4-BE49-F238E27FC236}">
                <a16:creationId xmlns:a16="http://schemas.microsoft.com/office/drawing/2014/main" id="{E755DBF3-8C16-0245-C1F5-7C53A0CE1F96}"/>
              </a:ext>
            </a:extLst>
          </p:cNvPr>
          <p:cNvPicPr>
            <a:picLocks noChangeAspect="1"/>
          </p:cNvPicPr>
          <p:nvPr/>
        </p:nvPicPr>
        <p:blipFill>
          <a:blip r:embed="rId2"/>
          <a:stretch>
            <a:fillRect/>
          </a:stretch>
        </p:blipFill>
        <p:spPr>
          <a:xfrm>
            <a:off x="1396080" y="1647495"/>
            <a:ext cx="5244237" cy="4015936"/>
          </a:xfrm>
          <a:prstGeom prst="rect">
            <a:avLst/>
          </a:prstGeom>
        </p:spPr>
      </p:pic>
      <p:pic>
        <p:nvPicPr>
          <p:cNvPr id="4" name="Picture 3" descr="A graph of the states by the state&#10;&#10;Description automatically generated">
            <a:extLst>
              <a:ext uri="{FF2B5EF4-FFF2-40B4-BE49-F238E27FC236}">
                <a16:creationId xmlns:a16="http://schemas.microsoft.com/office/drawing/2014/main" id="{670EAE8E-C3AF-A91D-598B-C706F62C16BE}"/>
              </a:ext>
            </a:extLst>
          </p:cNvPr>
          <p:cNvPicPr>
            <a:picLocks noChangeAspect="1"/>
          </p:cNvPicPr>
          <p:nvPr/>
        </p:nvPicPr>
        <p:blipFill>
          <a:blip r:embed="rId3"/>
          <a:stretch>
            <a:fillRect/>
          </a:stretch>
        </p:blipFill>
        <p:spPr>
          <a:xfrm>
            <a:off x="6640317" y="1647495"/>
            <a:ext cx="5534290" cy="4015936"/>
          </a:xfrm>
          <a:prstGeom prst="rect">
            <a:avLst/>
          </a:prstGeom>
        </p:spPr>
      </p:pic>
    </p:spTree>
    <p:extLst>
      <p:ext uri="{BB962C8B-B14F-4D97-AF65-F5344CB8AC3E}">
        <p14:creationId xmlns:p14="http://schemas.microsoft.com/office/powerpoint/2010/main" val="245824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3" name="TextBox 2">
            <a:extLst>
              <a:ext uri="{FF2B5EF4-FFF2-40B4-BE49-F238E27FC236}">
                <a16:creationId xmlns:a16="http://schemas.microsoft.com/office/drawing/2014/main" id="{210AA5E4-4B7E-DC91-9770-665031194088}"/>
              </a:ext>
            </a:extLst>
          </p:cNvPr>
          <p:cNvSpPr txBox="1"/>
          <p:nvPr/>
        </p:nvSpPr>
        <p:spPr>
          <a:xfrm>
            <a:off x="5859739" y="552697"/>
            <a:ext cx="6316269" cy="338554"/>
          </a:xfrm>
          <a:prstGeom prst="rect">
            <a:avLst/>
          </a:prstGeom>
          <a:noFill/>
        </p:spPr>
        <p:txBody>
          <a:bodyPr wrap="square" rtlCol="0">
            <a:spAutoFit/>
          </a:bodyPr>
          <a:lstStyle/>
          <a:p>
            <a:pPr algn="ctr"/>
            <a:r>
              <a:rPr lang="en-US" sz="1600" dirty="0">
                <a:latin typeface="+mn-lt"/>
              </a:rPr>
              <a:t>The correlation between the rent price and median sale price is 0.87</a:t>
            </a:r>
          </a:p>
        </p:txBody>
      </p:sp>
      <p:sp>
        <p:nvSpPr>
          <p:cNvPr id="4" name="Rectangle 3">
            <a:extLst>
              <a:ext uri="{FF2B5EF4-FFF2-40B4-BE49-F238E27FC236}">
                <a16:creationId xmlns:a16="http://schemas.microsoft.com/office/drawing/2014/main" id="{2C9DA47D-C835-D7B6-6FFA-6528386D98DC}"/>
              </a:ext>
            </a:extLst>
          </p:cNvPr>
          <p:cNvSpPr/>
          <p:nvPr/>
        </p:nvSpPr>
        <p:spPr>
          <a:xfrm>
            <a:off x="1486314" y="891251"/>
            <a:ext cx="4295987" cy="499059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000" dirty="0">
                <a:solidFill>
                  <a:schemeClr val="tx1"/>
                </a:solidFill>
              </a:rPr>
              <a:t>The chart to the left shows a scatter plot of median sale price and monthly rent, showing the two variables are highly correlated</a:t>
            </a:r>
          </a:p>
          <a:p>
            <a:pPr marL="285750" indent="-285750">
              <a:buFont typeface="Arial" panose="020B0604020202020204" pitchFamily="34" charset="0"/>
              <a:buChar char="•"/>
            </a:pPr>
            <a:r>
              <a:rPr lang="en-US" sz="2000" dirty="0">
                <a:solidFill>
                  <a:schemeClr val="tx1"/>
                </a:solidFill>
              </a:rPr>
              <a:t>As monthly rent increases in a region, so does the median sale price</a:t>
            </a:r>
          </a:p>
          <a:p>
            <a:pPr marL="285750"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Where is it better to be a renter? In regions above the red line. </a:t>
            </a:r>
          </a:p>
          <a:p>
            <a:pPr marL="285750"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Where is it better to be a homeowner? In regions below the red line.</a:t>
            </a:r>
          </a:p>
          <a:p>
            <a:pPr marL="285750" indent="-285750">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15722AA0-A0DD-4655-0AD7-962087B761E9}"/>
              </a:ext>
            </a:extLst>
          </p:cNvPr>
          <p:cNvPicPr>
            <a:picLocks noChangeAspect="1"/>
          </p:cNvPicPr>
          <p:nvPr/>
        </p:nvPicPr>
        <p:blipFill>
          <a:blip r:embed="rId3"/>
          <a:stretch>
            <a:fillRect/>
          </a:stretch>
        </p:blipFill>
        <p:spPr>
          <a:xfrm>
            <a:off x="5944117" y="1013730"/>
            <a:ext cx="6147515" cy="4745632"/>
          </a:xfrm>
          <a:prstGeom prst="rect">
            <a:avLst/>
          </a:prstGeom>
        </p:spPr>
      </p:pic>
    </p:spTree>
    <p:extLst>
      <p:ext uri="{BB962C8B-B14F-4D97-AF65-F5344CB8AC3E}">
        <p14:creationId xmlns:p14="http://schemas.microsoft.com/office/powerpoint/2010/main" val="3523374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5"/>
          <p:cNvSpPr txBox="1">
            <a:spLocks noGrp="1"/>
          </p:cNvSpPr>
          <p:nvPr>
            <p:ph type="body" idx="1"/>
          </p:nvPr>
        </p:nvSpPr>
        <p:spPr>
          <a:xfrm>
            <a:off x="1642671" y="417084"/>
            <a:ext cx="3075836" cy="4951207"/>
          </a:xfrm>
          <a:prstGeom prst="rect">
            <a:avLst/>
          </a:prstGeom>
          <a:noFill/>
          <a:ln>
            <a:noFill/>
          </a:ln>
        </p:spPr>
        <p:txBody>
          <a:bodyPr spcFirstLastPara="1" wrap="square" lIns="91425" tIns="45700" rIns="91425" bIns="45700" anchor="t" anchorCtr="0">
            <a:normAutofit lnSpcReduction="10000"/>
          </a:bodyPr>
          <a:lstStyle/>
          <a:p>
            <a:pPr marL="285750" lvl="0" indent="-285750" algn="l" rtl="0">
              <a:spcBef>
                <a:spcPts val="0"/>
              </a:spcBef>
              <a:spcAft>
                <a:spcPts val="0"/>
              </a:spcAft>
              <a:buSzPct val="145000"/>
              <a:buChar char="•"/>
            </a:pPr>
            <a:r>
              <a:rPr lang="en-US" sz="2300" b="1" dirty="0">
                <a:latin typeface="+mn-lt"/>
              </a:rPr>
              <a:t>Top 5 Increase</a:t>
            </a:r>
            <a:endParaRPr dirty="0">
              <a:latin typeface="+mn-lt"/>
            </a:endParaRPr>
          </a:p>
          <a:p>
            <a:pPr marL="742950" lvl="1" indent="-285750" algn="l" rtl="0">
              <a:spcBef>
                <a:spcPts val="880"/>
              </a:spcBef>
              <a:spcAft>
                <a:spcPts val="0"/>
              </a:spcAft>
              <a:buSzPct val="145000"/>
              <a:buChar char="•"/>
            </a:pPr>
            <a:r>
              <a:rPr lang="en-US" dirty="0">
                <a:latin typeface="+mn-lt"/>
              </a:rPr>
              <a:t>New Hampshire</a:t>
            </a:r>
            <a:endParaRPr dirty="0">
              <a:latin typeface="+mn-lt"/>
            </a:endParaRPr>
          </a:p>
          <a:p>
            <a:pPr marL="742950" lvl="1" indent="-285750" algn="l" rtl="0">
              <a:spcBef>
                <a:spcPts val="880"/>
              </a:spcBef>
              <a:spcAft>
                <a:spcPts val="0"/>
              </a:spcAft>
              <a:buSzPct val="145000"/>
              <a:buChar char="•"/>
            </a:pPr>
            <a:r>
              <a:rPr lang="en-US" dirty="0">
                <a:latin typeface="+mn-lt"/>
              </a:rPr>
              <a:t>Maine</a:t>
            </a:r>
            <a:endParaRPr dirty="0">
              <a:latin typeface="+mn-lt"/>
            </a:endParaRPr>
          </a:p>
          <a:p>
            <a:pPr marL="742950" lvl="1" indent="-285750" algn="l" rtl="0">
              <a:spcBef>
                <a:spcPts val="880"/>
              </a:spcBef>
              <a:spcAft>
                <a:spcPts val="0"/>
              </a:spcAft>
              <a:buSzPct val="145000"/>
              <a:buChar char="•"/>
            </a:pPr>
            <a:r>
              <a:rPr lang="en-US" dirty="0">
                <a:latin typeface="+mn-lt"/>
              </a:rPr>
              <a:t>Idaho</a:t>
            </a:r>
            <a:endParaRPr dirty="0">
              <a:latin typeface="+mn-lt"/>
            </a:endParaRPr>
          </a:p>
          <a:p>
            <a:pPr marL="742950" lvl="1" indent="-285750" algn="l" rtl="0">
              <a:spcBef>
                <a:spcPts val="880"/>
              </a:spcBef>
              <a:spcAft>
                <a:spcPts val="0"/>
              </a:spcAft>
              <a:buSzPct val="145000"/>
              <a:buChar char="•"/>
            </a:pPr>
            <a:r>
              <a:rPr lang="en-US" dirty="0">
                <a:latin typeface="+mn-lt"/>
              </a:rPr>
              <a:t>New Jersey</a:t>
            </a:r>
            <a:endParaRPr dirty="0">
              <a:latin typeface="+mn-lt"/>
            </a:endParaRPr>
          </a:p>
          <a:p>
            <a:pPr marL="742950" lvl="1" indent="-285750" algn="l" rtl="0">
              <a:spcBef>
                <a:spcPts val="880"/>
              </a:spcBef>
              <a:spcAft>
                <a:spcPts val="0"/>
              </a:spcAft>
              <a:buSzPct val="145000"/>
              <a:buChar char="•"/>
            </a:pPr>
            <a:r>
              <a:rPr lang="en-US" dirty="0">
                <a:latin typeface="+mn-lt"/>
              </a:rPr>
              <a:t>Montana</a:t>
            </a:r>
            <a:endParaRPr dirty="0">
              <a:latin typeface="+mn-lt"/>
            </a:endParaRPr>
          </a:p>
          <a:p>
            <a:pPr marL="285750" lvl="0" indent="-285750" algn="l" rtl="0">
              <a:spcBef>
                <a:spcPts val="922"/>
              </a:spcBef>
              <a:spcAft>
                <a:spcPts val="0"/>
              </a:spcAft>
              <a:buSzPct val="145000"/>
              <a:buChar char="•"/>
            </a:pPr>
            <a:r>
              <a:rPr lang="en-US" sz="2300" b="1" dirty="0">
                <a:latin typeface="+mn-lt"/>
              </a:rPr>
              <a:t>Top 5 Decrease </a:t>
            </a:r>
            <a:endParaRPr lang="en-US" dirty="0">
              <a:latin typeface="+mn-lt"/>
            </a:endParaRPr>
          </a:p>
          <a:p>
            <a:pPr marL="742950" lvl="1" indent="-285750" algn="l" rtl="0">
              <a:spcBef>
                <a:spcPts val="880"/>
              </a:spcBef>
              <a:spcAft>
                <a:spcPts val="0"/>
              </a:spcAft>
              <a:buSzPct val="145000"/>
              <a:buChar char="•"/>
            </a:pPr>
            <a:r>
              <a:rPr lang="en-US" dirty="0">
                <a:latin typeface="+mn-lt"/>
              </a:rPr>
              <a:t>Louisiana</a:t>
            </a:r>
          </a:p>
          <a:p>
            <a:pPr marL="742950" lvl="1" indent="-285750" algn="l" rtl="0">
              <a:spcBef>
                <a:spcPts val="880"/>
              </a:spcBef>
              <a:spcAft>
                <a:spcPts val="0"/>
              </a:spcAft>
              <a:buSzPct val="145000"/>
              <a:buChar char="•"/>
            </a:pPr>
            <a:r>
              <a:rPr lang="en-US" dirty="0">
                <a:latin typeface="+mn-lt"/>
              </a:rPr>
              <a:t>Mississippi </a:t>
            </a:r>
          </a:p>
          <a:p>
            <a:pPr marL="742950" lvl="1" indent="-285750" algn="l" rtl="0">
              <a:spcBef>
                <a:spcPts val="880"/>
              </a:spcBef>
              <a:spcAft>
                <a:spcPts val="0"/>
              </a:spcAft>
              <a:buSzPct val="145000"/>
              <a:buChar char="•"/>
            </a:pPr>
            <a:r>
              <a:rPr lang="en-US" dirty="0">
                <a:latin typeface="+mn-lt"/>
              </a:rPr>
              <a:t>Arkansas </a:t>
            </a:r>
          </a:p>
          <a:p>
            <a:pPr marL="742950" lvl="1" indent="-285750" algn="l" rtl="0">
              <a:spcBef>
                <a:spcPts val="880"/>
              </a:spcBef>
              <a:spcAft>
                <a:spcPts val="0"/>
              </a:spcAft>
              <a:buSzPct val="145000"/>
              <a:buChar char="•"/>
            </a:pPr>
            <a:r>
              <a:rPr lang="en-US" dirty="0">
                <a:latin typeface="+mn-lt"/>
              </a:rPr>
              <a:t>North Dakota</a:t>
            </a:r>
          </a:p>
          <a:p>
            <a:pPr marL="742950" lvl="1" indent="-285750" algn="l" rtl="0">
              <a:spcBef>
                <a:spcPts val="880"/>
              </a:spcBef>
              <a:spcAft>
                <a:spcPts val="0"/>
              </a:spcAft>
              <a:buSzPct val="145000"/>
              <a:buChar char="•"/>
            </a:pPr>
            <a:r>
              <a:rPr lang="en-US" dirty="0">
                <a:latin typeface="+mn-lt"/>
              </a:rPr>
              <a:t>New Mexico</a:t>
            </a:r>
          </a:p>
        </p:txBody>
      </p:sp>
      <p:pic>
        <p:nvPicPr>
          <p:cNvPr id="3" name="Picture 2">
            <a:extLst>
              <a:ext uri="{FF2B5EF4-FFF2-40B4-BE49-F238E27FC236}">
                <a16:creationId xmlns:a16="http://schemas.microsoft.com/office/drawing/2014/main" id="{5369EBAD-D43A-697D-744D-86FF7B0CB620}"/>
              </a:ext>
            </a:extLst>
          </p:cNvPr>
          <p:cNvPicPr>
            <a:picLocks noChangeAspect="1"/>
          </p:cNvPicPr>
          <p:nvPr/>
        </p:nvPicPr>
        <p:blipFill>
          <a:blip r:embed="rId3"/>
          <a:stretch>
            <a:fillRect/>
          </a:stretch>
        </p:blipFill>
        <p:spPr>
          <a:xfrm>
            <a:off x="4419600" y="908620"/>
            <a:ext cx="7772400" cy="50407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Google Shape;178;p5">
            <a:extLst>
              <a:ext uri="{FF2B5EF4-FFF2-40B4-BE49-F238E27FC236}">
                <a16:creationId xmlns:a16="http://schemas.microsoft.com/office/drawing/2014/main" id="{0C263EBE-091E-0AE5-A711-BE8DBE91A872}"/>
              </a:ext>
            </a:extLst>
          </p:cNvPr>
          <p:cNvSpPr txBox="1">
            <a:spLocks/>
          </p:cNvSpPr>
          <p:nvPr/>
        </p:nvSpPr>
        <p:spPr>
          <a:xfrm>
            <a:off x="1633963" y="396669"/>
            <a:ext cx="3075836" cy="47560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94335" algn="l" rtl="0">
              <a:lnSpc>
                <a:spcPct val="100000"/>
              </a:lnSpc>
              <a:spcBef>
                <a:spcPts val="360"/>
              </a:spcBef>
              <a:spcAft>
                <a:spcPts val="0"/>
              </a:spcAft>
              <a:buClr>
                <a:srgbClr val="1186C3"/>
              </a:buClr>
              <a:buSzPts val="2610"/>
              <a:buFont typeface="Arial"/>
              <a:buChar char="•"/>
              <a:defRPr sz="2400" b="0" i="0" u="none" strike="noStrike" cap="none">
                <a:solidFill>
                  <a:schemeClr val="dk1"/>
                </a:solidFill>
                <a:latin typeface="Corbel"/>
                <a:ea typeface="Corbel"/>
                <a:cs typeface="Corbel"/>
                <a:sym typeface="Corbel"/>
              </a:defRPr>
            </a:lvl1pPr>
            <a:lvl2pPr marL="914400" marR="0" lvl="1" indent="-394335" algn="l" rtl="0">
              <a:lnSpc>
                <a:spcPct val="100000"/>
              </a:lnSpc>
              <a:spcBef>
                <a:spcPts val="600"/>
              </a:spcBef>
              <a:spcAft>
                <a:spcPts val="0"/>
              </a:spcAft>
              <a:buClr>
                <a:srgbClr val="1186C3"/>
              </a:buClr>
              <a:buSzPts val="261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lnSpc>
                <a:spcPct val="100000"/>
              </a:lnSpc>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94335" algn="l" rtl="0">
              <a:lnSpc>
                <a:spcPct val="100000"/>
              </a:lnSpc>
              <a:spcBef>
                <a:spcPts val="600"/>
              </a:spcBef>
              <a:spcAft>
                <a:spcPts val="0"/>
              </a:spcAft>
              <a:buClr>
                <a:srgbClr val="1186C3"/>
              </a:buClr>
              <a:buSzPts val="2610"/>
              <a:buFont typeface="Arial"/>
              <a:buChar char="•"/>
              <a:defRPr sz="1600" b="0" i="0" u="none" strike="noStrike" cap="none">
                <a:solidFill>
                  <a:schemeClr val="dk1"/>
                </a:solidFill>
                <a:latin typeface="Corbel"/>
                <a:ea typeface="Corbel"/>
                <a:cs typeface="Corbel"/>
                <a:sym typeface="Corbel"/>
              </a:defRPr>
            </a:lvl4pPr>
            <a:lvl5pPr marL="2286000" marR="0" lvl="4"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5pPr>
            <a:lvl6pPr marL="2743200" marR="0" lvl="5"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6pPr>
            <a:lvl7pPr marL="3200400" marR="0" lvl="6"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7pPr>
            <a:lvl8pPr marL="3657600" marR="0" lvl="7" indent="-394334"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8pPr>
            <a:lvl9pPr marL="4114800" marR="0" lvl="8" indent="-394334" algn="l" rtl="0">
              <a:lnSpc>
                <a:spcPct val="100000"/>
              </a:lnSpc>
              <a:spcBef>
                <a:spcPts val="600"/>
              </a:spcBef>
              <a:spcAft>
                <a:spcPts val="600"/>
              </a:spcAft>
              <a:buClr>
                <a:srgbClr val="1186C3"/>
              </a:buClr>
              <a:buSzPts val="2610"/>
              <a:buFont typeface="Arial"/>
              <a:buChar char="•"/>
              <a:defRPr sz="1400" b="0" i="0" u="none" strike="noStrike" cap="none">
                <a:solidFill>
                  <a:schemeClr val="dk1"/>
                </a:solidFill>
                <a:latin typeface="Corbel"/>
                <a:ea typeface="Corbel"/>
                <a:cs typeface="Corbel"/>
                <a:sym typeface="Corbel"/>
              </a:defRPr>
            </a:lvl9pPr>
          </a:lstStyle>
          <a:p>
            <a:pPr marL="285750" indent="-285750">
              <a:spcBef>
                <a:spcPts val="0"/>
              </a:spcBef>
              <a:buSzPct val="145000"/>
            </a:pPr>
            <a:r>
              <a:rPr lang="en-US" sz="2000" b="1" dirty="0">
                <a:latin typeface="+mn-lt"/>
              </a:rPr>
              <a:t>Top 5 Increase</a:t>
            </a:r>
            <a:endParaRPr lang="en-US" sz="2000" dirty="0">
              <a:latin typeface="+mn-lt"/>
            </a:endParaRPr>
          </a:p>
          <a:p>
            <a:pPr marL="742950" lvl="1" indent="-285750">
              <a:spcBef>
                <a:spcPts val="880"/>
              </a:spcBef>
              <a:buSzPct val="145000"/>
            </a:pPr>
            <a:r>
              <a:rPr lang="sv-SE" sz="1800" dirty="0">
                <a:latin typeface="+mn-lt"/>
              </a:rPr>
              <a:t>New Hampshire</a:t>
            </a:r>
          </a:p>
          <a:p>
            <a:pPr marL="742950" lvl="1" indent="-285750">
              <a:spcBef>
                <a:spcPts val="880"/>
              </a:spcBef>
              <a:buSzPct val="145000"/>
            </a:pPr>
            <a:r>
              <a:rPr lang="sv-SE" sz="1800" dirty="0">
                <a:latin typeface="+mn-lt"/>
              </a:rPr>
              <a:t>Hawaii </a:t>
            </a:r>
          </a:p>
          <a:p>
            <a:pPr marL="742950" lvl="1" indent="-285750">
              <a:spcBef>
                <a:spcPts val="880"/>
              </a:spcBef>
              <a:buSzPct val="145000"/>
            </a:pPr>
            <a:r>
              <a:rPr lang="sv-SE" sz="1800" dirty="0">
                <a:latin typeface="+mn-lt"/>
              </a:rPr>
              <a:t>New Jersey     </a:t>
            </a:r>
          </a:p>
          <a:p>
            <a:pPr marL="742950" lvl="1" indent="-285750">
              <a:spcBef>
                <a:spcPts val="880"/>
              </a:spcBef>
              <a:buSzPct val="145000"/>
            </a:pPr>
            <a:r>
              <a:rPr lang="sv-SE" sz="1800" dirty="0">
                <a:latin typeface="+mn-lt"/>
              </a:rPr>
              <a:t>Massachusetts</a:t>
            </a:r>
          </a:p>
          <a:p>
            <a:pPr marL="742950" lvl="1" indent="-285750">
              <a:spcBef>
                <a:spcPts val="880"/>
              </a:spcBef>
              <a:buSzPct val="145000"/>
            </a:pPr>
            <a:r>
              <a:rPr lang="sv-SE" sz="1800" dirty="0">
                <a:latin typeface="+mn-lt"/>
              </a:rPr>
              <a:t>Utah</a:t>
            </a:r>
          </a:p>
          <a:p>
            <a:pPr marL="285750" indent="-285750">
              <a:spcBef>
                <a:spcPts val="922"/>
              </a:spcBef>
              <a:buSzPct val="145000"/>
            </a:pPr>
            <a:r>
              <a:rPr lang="en-US" sz="2000" b="1" dirty="0">
                <a:latin typeface="+mn-lt"/>
              </a:rPr>
              <a:t>Top 5 Decrease </a:t>
            </a:r>
            <a:endParaRPr lang="en-US" sz="2000" dirty="0">
              <a:latin typeface="+mn-lt"/>
            </a:endParaRPr>
          </a:p>
          <a:p>
            <a:pPr marL="742950" lvl="1" indent="-285750">
              <a:spcBef>
                <a:spcPts val="880"/>
              </a:spcBef>
              <a:buSzPct val="145000"/>
            </a:pPr>
            <a:r>
              <a:rPr lang="en-US" sz="1800" dirty="0">
                <a:latin typeface="+mn-lt"/>
              </a:rPr>
              <a:t>Louisiana</a:t>
            </a:r>
          </a:p>
          <a:p>
            <a:pPr marL="742950" lvl="1" indent="-285750">
              <a:spcBef>
                <a:spcPts val="880"/>
              </a:spcBef>
              <a:buSzPct val="145000"/>
            </a:pPr>
            <a:r>
              <a:rPr lang="en-US" sz="1800" dirty="0">
                <a:latin typeface="+mn-lt"/>
              </a:rPr>
              <a:t>Texas</a:t>
            </a:r>
          </a:p>
          <a:p>
            <a:pPr marL="742950" lvl="1" indent="-285750">
              <a:spcBef>
                <a:spcPts val="880"/>
              </a:spcBef>
              <a:buSzPct val="145000"/>
            </a:pPr>
            <a:r>
              <a:rPr lang="en-US" sz="1800" dirty="0">
                <a:latin typeface="+mn-lt"/>
              </a:rPr>
              <a:t>West Virginia</a:t>
            </a:r>
          </a:p>
          <a:p>
            <a:pPr marL="742950" lvl="1" indent="-285750">
              <a:spcBef>
                <a:spcPts val="880"/>
              </a:spcBef>
              <a:buSzPct val="145000"/>
            </a:pPr>
            <a:r>
              <a:rPr lang="en-US" sz="1800" dirty="0">
                <a:latin typeface="+mn-lt"/>
              </a:rPr>
              <a:t>Arkansas</a:t>
            </a:r>
          </a:p>
          <a:p>
            <a:pPr marL="742950" lvl="1" indent="-285750">
              <a:spcBef>
                <a:spcPts val="880"/>
              </a:spcBef>
              <a:buSzPct val="145000"/>
            </a:pPr>
            <a:r>
              <a:rPr lang="en-US" sz="1800" dirty="0">
                <a:latin typeface="+mn-lt"/>
              </a:rPr>
              <a:t>Iowa</a:t>
            </a:r>
            <a:endParaRPr lang="en-US" dirty="0">
              <a:latin typeface="+mn-lt"/>
            </a:endParaRPr>
          </a:p>
          <a:p>
            <a:pPr marL="742950" lvl="1" indent="-156844">
              <a:spcBef>
                <a:spcPts val="880"/>
              </a:spcBef>
              <a:buSzPct val="145000"/>
              <a:buFont typeface="Arial"/>
              <a:buNone/>
            </a:pPr>
            <a:endParaRPr lang="en-US" dirty="0"/>
          </a:p>
          <a:p>
            <a:pPr marL="742950" lvl="1" indent="-156844">
              <a:spcBef>
                <a:spcPts val="880"/>
              </a:spcBef>
              <a:buSzPct val="145000"/>
              <a:buFont typeface="Arial"/>
              <a:buNone/>
            </a:pPr>
            <a:endParaRPr lang="en-US" dirty="0"/>
          </a:p>
          <a:p>
            <a:pPr marL="742950" lvl="1" indent="-156844">
              <a:spcBef>
                <a:spcPts val="880"/>
              </a:spcBef>
              <a:buSzPct val="145000"/>
              <a:buFont typeface="Arial"/>
              <a:buNone/>
            </a:pPr>
            <a:endParaRPr lang="en-US" dirty="0"/>
          </a:p>
        </p:txBody>
      </p:sp>
      <p:pic>
        <p:nvPicPr>
          <p:cNvPr id="2" name="Picture 1">
            <a:extLst>
              <a:ext uri="{FF2B5EF4-FFF2-40B4-BE49-F238E27FC236}">
                <a16:creationId xmlns:a16="http://schemas.microsoft.com/office/drawing/2014/main" id="{77787630-786D-8D53-E645-5D8DBFA0D810}"/>
              </a:ext>
            </a:extLst>
          </p:cNvPr>
          <p:cNvPicPr>
            <a:picLocks noChangeAspect="1"/>
          </p:cNvPicPr>
          <p:nvPr/>
        </p:nvPicPr>
        <p:blipFill>
          <a:blip r:embed="rId2"/>
          <a:stretch>
            <a:fillRect/>
          </a:stretch>
        </p:blipFill>
        <p:spPr>
          <a:xfrm>
            <a:off x="4419600" y="923806"/>
            <a:ext cx="7772400" cy="5010387"/>
          </a:xfrm>
          <a:prstGeom prst="rect">
            <a:avLst/>
          </a:prstGeom>
        </p:spPr>
      </p:pic>
      <p:sp>
        <p:nvSpPr>
          <p:cNvPr id="3" name="Rectangle 2">
            <a:extLst>
              <a:ext uri="{FF2B5EF4-FFF2-40B4-BE49-F238E27FC236}">
                <a16:creationId xmlns:a16="http://schemas.microsoft.com/office/drawing/2014/main" id="{53879BF1-42F9-E201-4E93-21DAB434194E}"/>
              </a:ext>
            </a:extLst>
          </p:cNvPr>
          <p:cNvSpPr/>
          <p:nvPr/>
        </p:nvSpPr>
        <p:spPr>
          <a:xfrm>
            <a:off x="1633964" y="5152768"/>
            <a:ext cx="3075835" cy="914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Change in Value </a:t>
            </a:r>
            <a:r>
              <a:rPr lang="en-US" dirty="0">
                <a:solidFill>
                  <a:schemeClr val="tx1"/>
                </a:solidFill>
              </a:rPr>
              <a:t>= </a:t>
            </a:r>
          </a:p>
          <a:p>
            <a:pPr algn="ctr"/>
            <a:r>
              <a:rPr lang="en-US" dirty="0">
                <a:solidFill>
                  <a:schemeClr val="tx1"/>
                </a:solidFill>
              </a:rPr>
              <a:t>Average Home Value * </a:t>
            </a:r>
          </a:p>
          <a:p>
            <a:pPr algn="ctr"/>
            <a:r>
              <a:rPr lang="en-US" dirty="0">
                <a:solidFill>
                  <a:schemeClr val="tx1"/>
                </a:solidFill>
              </a:rPr>
              <a:t>(1 + Percent Value Change)</a:t>
            </a:r>
          </a:p>
        </p:txBody>
      </p:sp>
    </p:spTree>
    <p:extLst>
      <p:ext uri="{BB962C8B-B14F-4D97-AF65-F5344CB8AC3E}">
        <p14:creationId xmlns:p14="http://schemas.microsoft.com/office/powerpoint/2010/main" val="501348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FC59C69-ADB0-8F7A-6146-A612D73C32C9}"/>
              </a:ext>
            </a:extLst>
          </p:cNvPr>
          <p:cNvSpPr>
            <a:spLocks noGrp="1"/>
          </p:cNvSpPr>
          <p:nvPr>
            <p:ph type="title"/>
          </p:nvPr>
        </p:nvSpPr>
        <p:spPr>
          <a:xfrm>
            <a:off x="1484311" y="168512"/>
            <a:ext cx="4611689" cy="1752599"/>
          </a:xfrm>
        </p:spPr>
        <p:txBody>
          <a:bodyPr/>
          <a:lstStyle/>
          <a:p>
            <a:r>
              <a:rPr lang="en-US" dirty="0"/>
              <a:t>Percent &amp; Value</a:t>
            </a:r>
          </a:p>
        </p:txBody>
      </p:sp>
      <p:sp>
        <p:nvSpPr>
          <p:cNvPr id="17" name="Text Placeholder 16">
            <a:extLst>
              <a:ext uri="{FF2B5EF4-FFF2-40B4-BE49-F238E27FC236}">
                <a16:creationId xmlns:a16="http://schemas.microsoft.com/office/drawing/2014/main" id="{3E2E33EB-089D-C803-3E2B-CEAC2D332E7B}"/>
              </a:ext>
            </a:extLst>
          </p:cNvPr>
          <p:cNvSpPr>
            <a:spLocks noGrp="1"/>
          </p:cNvSpPr>
          <p:nvPr>
            <p:ph type="body" idx="1"/>
          </p:nvPr>
        </p:nvSpPr>
        <p:spPr>
          <a:xfrm>
            <a:off x="1384298" y="2084437"/>
            <a:ext cx="2479780" cy="3124201"/>
          </a:xfrm>
        </p:spPr>
        <p:txBody>
          <a:bodyPr>
            <a:normAutofit fontScale="77500" lnSpcReduction="20000"/>
          </a:bodyPr>
          <a:lstStyle/>
          <a:p>
            <a:r>
              <a:rPr lang="en-US" dirty="0">
                <a:latin typeface="+mn-lt"/>
              </a:rPr>
              <a:t>Percent Top 11</a:t>
            </a:r>
          </a:p>
          <a:p>
            <a:pPr lvl="1"/>
            <a:r>
              <a:rPr lang="en-US" b="1" dirty="0">
                <a:effectLst>
                  <a:outerShdw blurRad="38100" dist="38100" dir="2700000" algn="tl">
                    <a:srgbClr val="000000">
                      <a:alpha val="43137"/>
                    </a:srgbClr>
                  </a:outerShdw>
                </a:effectLst>
                <a:latin typeface="+mn-lt"/>
              </a:rPr>
              <a:t>NH     5.12%</a:t>
            </a:r>
          </a:p>
          <a:p>
            <a:pPr lvl="1"/>
            <a:r>
              <a:rPr lang="en-US" b="1" dirty="0">
                <a:effectLst>
                  <a:outerShdw blurRad="38100" dist="38100" dir="2700000" algn="tl">
                    <a:srgbClr val="000000">
                      <a:alpha val="43137"/>
                    </a:srgbClr>
                  </a:outerShdw>
                </a:effectLst>
                <a:latin typeface="+mn-lt"/>
              </a:rPr>
              <a:t>ME     5.07%</a:t>
            </a:r>
          </a:p>
          <a:p>
            <a:pPr lvl="1"/>
            <a:r>
              <a:rPr lang="en-US" b="1" dirty="0">
                <a:effectLst>
                  <a:outerShdw blurRad="38100" dist="38100" dir="2700000" algn="tl">
                    <a:srgbClr val="000000">
                      <a:alpha val="43137"/>
                    </a:srgbClr>
                  </a:outerShdw>
                </a:effectLst>
                <a:latin typeface="+mn-lt"/>
              </a:rPr>
              <a:t>ID     4.78%</a:t>
            </a:r>
          </a:p>
          <a:p>
            <a:pPr lvl="1"/>
            <a:r>
              <a:rPr lang="en-US" b="1" dirty="0">
                <a:effectLst>
                  <a:outerShdw blurRad="38100" dist="38100" dir="2700000" algn="tl">
                    <a:srgbClr val="000000">
                      <a:alpha val="43137"/>
                    </a:srgbClr>
                  </a:outerShdw>
                </a:effectLst>
                <a:latin typeface="+mn-lt"/>
              </a:rPr>
              <a:t>NJ     4.17%</a:t>
            </a:r>
          </a:p>
          <a:p>
            <a:pPr lvl="1"/>
            <a:r>
              <a:rPr lang="en-US" dirty="0">
                <a:latin typeface="+mn-lt"/>
              </a:rPr>
              <a:t>MT     4.04%</a:t>
            </a:r>
          </a:p>
          <a:p>
            <a:pPr lvl="1"/>
            <a:r>
              <a:rPr lang="en-US" dirty="0">
                <a:latin typeface="+mn-lt"/>
              </a:rPr>
              <a:t>TN     3.98%</a:t>
            </a:r>
          </a:p>
          <a:p>
            <a:pPr lvl="1"/>
            <a:r>
              <a:rPr lang="en-US" dirty="0">
                <a:latin typeface="+mn-lt"/>
              </a:rPr>
              <a:t>NC     3.88%</a:t>
            </a:r>
          </a:p>
          <a:p>
            <a:pPr lvl="1"/>
            <a:r>
              <a:rPr lang="en-US" dirty="0">
                <a:latin typeface="+mn-lt"/>
              </a:rPr>
              <a:t>GA     3.73%</a:t>
            </a:r>
          </a:p>
          <a:p>
            <a:pPr lvl="1"/>
            <a:r>
              <a:rPr lang="en-US" b="1" dirty="0">
                <a:effectLst>
                  <a:outerShdw blurRad="38100" dist="38100" dir="2700000" algn="tl">
                    <a:srgbClr val="000000">
                      <a:alpha val="43137"/>
                    </a:srgbClr>
                  </a:outerShdw>
                </a:effectLst>
                <a:latin typeface="+mn-lt"/>
              </a:rPr>
              <a:t>UT     3.72%</a:t>
            </a:r>
          </a:p>
          <a:p>
            <a:pPr lvl="1"/>
            <a:r>
              <a:rPr lang="en-US" b="1" dirty="0">
                <a:effectLst>
                  <a:outerShdw blurRad="38100" dist="38100" dir="2700000" algn="tl">
                    <a:srgbClr val="000000">
                      <a:alpha val="43137"/>
                    </a:srgbClr>
                  </a:outerShdw>
                </a:effectLst>
                <a:latin typeface="+mn-lt"/>
              </a:rPr>
              <a:t>FL     3.59%</a:t>
            </a:r>
          </a:p>
        </p:txBody>
      </p:sp>
      <p:sp>
        <p:nvSpPr>
          <p:cNvPr id="19" name="Text Placeholder 16">
            <a:extLst>
              <a:ext uri="{FF2B5EF4-FFF2-40B4-BE49-F238E27FC236}">
                <a16:creationId xmlns:a16="http://schemas.microsoft.com/office/drawing/2014/main" id="{E37D23C0-E276-2D15-F72A-3EEB5987D102}"/>
              </a:ext>
            </a:extLst>
          </p:cNvPr>
          <p:cNvSpPr txBox="1">
            <a:spLocks/>
          </p:cNvSpPr>
          <p:nvPr/>
        </p:nvSpPr>
        <p:spPr>
          <a:xfrm>
            <a:off x="3864078" y="2084437"/>
            <a:ext cx="3016044" cy="3129115"/>
          </a:xfrm>
          <a:prstGeom prst="rect">
            <a:avLst/>
          </a:prstGeom>
          <a:noFill/>
          <a:ln>
            <a:noFill/>
          </a:ln>
        </p:spPr>
        <p:txBody>
          <a:bodyPr spcFirstLastPara="1" wrap="square" lIns="91425" tIns="45700" rIns="91425" bIns="45700" anchor="ctr" anchorCtr="0">
            <a:normAutofit fontScale="70000" lnSpcReduction="20000"/>
          </a:bodyPr>
          <a:lstStyle>
            <a:defPPr marR="0" lvl="0" algn="l" rtl="0">
              <a:lnSpc>
                <a:spcPct val="100000"/>
              </a:lnSpc>
              <a:spcBef>
                <a:spcPts val="0"/>
              </a:spcBef>
              <a:spcAft>
                <a:spcPts val="0"/>
              </a:spcAft>
            </a:defPPr>
            <a:lvl1pPr marL="457200" marR="0" lvl="0" indent="-394335" algn="l" rtl="0">
              <a:lnSpc>
                <a:spcPct val="100000"/>
              </a:lnSpc>
              <a:spcBef>
                <a:spcPts val="360"/>
              </a:spcBef>
              <a:spcAft>
                <a:spcPts val="0"/>
              </a:spcAft>
              <a:buClr>
                <a:srgbClr val="1186C3"/>
              </a:buClr>
              <a:buSzPts val="2610"/>
              <a:buFont typeface="Arial"/>
              <a:buChar char="•"/>
              <a:defRPr sz="2400" b="0" i="0" u="none" strike="noStrike" cap="none">
                <a:solidFill>
                  <a:schemeClr val="dk1"/>
                </a:solidFill>
                <a:latin typeface="Corbel"/>
                <a:ea typeface="Corbel"/>
                <a:cs typeface="Corbel"/>
                <a:sym typeface="Corbel"/>
              </a:defRPr>
            </a:lvl1pPr>
            <a:lvl2pPr marL="914400" marR="0" lvl="1" indent="-394335" algn="l" rtl="0">
              <a:lnSpc>
                <a:spcPct val="100000"/>
              </a:lnSpc>
              <a:spcBef>
                <a:spcPts val="600"/>
              </a:spcBef>
              <a:spcAft>
                <a:spcPts val="0"/>
              </a:spcAft>
              <a:buClr>
                <a:srgbClr val="1186C3"/>
              </a:buClr>
              <a:buSzPts val="261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lnSpc>
                <a:spcPct val="100000"/>
              </a:lnSpc>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94335" algn="l" rtl="0">
              <a:lnSpc>
                <a:spcPct val="100000"/>
              </a:lnSpc>
              <a:spcBef>
                <a:spcPts val="600"/>
              </a:spcBef>
              <a:spcAft>
                <a:spcPts val="0"/>
              </a:spcAft>
              <a:buClr>
                <a:srgbClr val="1186C3"/>
              </a:buClr>
              <a:buSzPts val="2610"/>
              <a:buFont typeface="Arial"/>
              <a:buChar char="•"/>
              <a:defRPr sz="1600" b="0" i="0" u="none" strike="noStrike" cap="none">
                <a:solidFill>
                  <a:schemeClr val="dk1"/>
                </a:solidFill>
                <a:latin typeface="Corbel"/>
                <a:ea typeface="Corbel"/>
                <a:cs typeface="Corbel"/>
                <a:sym typeface="Corbel"/>
              </a:defRPr>
            </a:lvl4pPr>
            <a:lvl5pPr marL="2286000" marR="0" lvl="4"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5pPr>
            <a:lvl6pPr marL="2743200" marR="0" lvl="5"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6pPr>
            <a:lvl7pPr marL="3200400" marR="0" lvl="6"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7pPr>
            <a:lvl8pPr marL="3657600" marR="0" lvl="7" indent="-394334"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8pPr>
            <a:lvl9pPr marL="4114800" marR="0" lvl="8" indent="-394334" algn="l" rtl="0">
              <a:lnSpc>
                <a:spcPct val="100000"/>
              </a:lnSpc>
              <a:spcBef>
                <a:spcPts val="600"/>
              </a:spcBef>
              <a:spcAft>
                <a:spcPts val="600"/>
              </a:spcAft>
              <a:buClr>
                <a:srgbClr val="1186C3"/>
              </a:buClr>
              <a:buSzPts val="2610"/>
              <a:buFont typeface="Arial"/>
              <a:buChar char="•"/>
              <a:defRPr sz="1400" b="0" i="0" u="none" strike="noStrike" cap="none">
                <a:solidFill>
                  <a:schemeClr val="dk1"/>
                </a:solidFill>
                <a:latin typeface="Corbel"/>
                <a:ea typeface="Corbel"/>
                <a:cs typeface="Corbel"/>
                <a:sym typeface="Corbel"/>
              </a:defRPr>
            </a:lvl9pPr>
          </a:lstStyle>
          <a:p>
            <a:r>
              <a:rPr lang="en-US" dirty="0">
                <a:latin typeface="+mn-lt"/>
              </a:rPr>
              <a:t>Numeric Top 11</a:t>
            </a:r>
          </a:p>
          <a:p>
            <a:pPr lvl="1"/>
            <a:r>
              <a:rPr lang="en-US" b="1" dirty="0">
                <a:effectLst>
                  <a:outerShdw blurRad="38100" dist="38100" dir="2700000" algn="tl">
                    <a:srgbClr val="000000">
                      <a:alpha val="43137"/>
                    </a:srgbClr>
                  </a:outerShdw>
                </a:effectLst>
                <a:latin typeface="+mn-lt"/>
              </a:rPr>
              <a:t>NH    $11,396.61 </a:t>
            </a:r>
          </a:p>
          <a:p>
            <a:pPr lvl="1"/>
            <a:r>
              <a:rPr lang="en-US" dirty="0">
                <a:latin typeface="+mn-lt"/>
              </a:rPr>
              <a:t>HI     $9819.95</a:t>
            </a:r>
          </a:p>
          <a:p>
            <a:pPr lvl="1"/>
            <a:r>
              <a:rPr lang="en-US" b="1" dirty="0">
                <a:effectLst>
                  <a:outerShdw blurRad="38100" dist="38100" dir="2700000" algn="tl">
                    <a:srgbClr val="000000">
                      <a:alpha val="43137"/>
                    </a:srgbClr>
                  </a:outerShdw>
                </a:effectLst>
                <a:latin typeface="+mn-lt"/>
              </a:rPr>
              <a:t>NJ     $9685.39</a:t>
            </a:r>
          </a:p>
          <a:p>
            <a:pPr lvl="1"/>
            <a:r>
              <a:rPr lang="en-US" dirty="0">
                <a:latin typeface="+mn-lt"/>
              </a:rPr>
              <a:t>MA    $9653.55</a:t>
            </a:r>
          </a:p>
          <a:p>
            <a:pPr lvl="1"/>
            <a:r>
              <a:rPr lang="en-US" b="1" dirty="0">
                <a:effectLst>
                  <a:outerShdw blurRad="38100" dist="38100" dir="2700000" algn="tl">
                    <a:srgbClr val="000000">
                      <a:alpha val="43137"/>
                    </a:srgbClr>
                  </a:outerShdw>
                </a:effectLst>
                <a:latin typeface="+mn-lt"/>
              </a:rPr>
              <a:t>UT     $9482.98</a:t>
            </a:r>
          </a:p>
          <a:p>
            <a:pPr lvl="1"/>
            <a:r>
              <a:rPr lang="en-US" b="1" dirty="0">
                <a:effectLst>
                  <a:outerShdw blurRad="38100" dist="38100" dir="2700000" algn="tl">
                    <a:srgbClr val="000000">
                      <a:alpha val="43137"/>
                    </a:srgbClr>
                  </a:outerShdw>
                </a:effectLst>
                <a:latin typeface="+mn-lt"/>
              </a:rPr>
              <a:t>ID     $9049.18</a:t>
            </a:r>
          </a:p>
          <a:p>
            <a:pPr lvl="1"/>
            <a:r>
              <a:rPr lang="en-US" dirty="0">
                <a:latin typeface="+mn-lt"/>
              </a:rPr>
              <a:t>CT    $7918.54	</a:t>
            </a:r>
          </a:p>
          <a:p>
            <a:pPr lvl="1"/>
            <a:r>
              <a:rPr lang="en-US" b="1" dirty="0">
                <a:effectLst>
                  <a:outerShdw blurRad="38100" dist="38100" dir="2700000" algn="tl">
                    <a:srgbClr val="000000">
                      <a:alpha val="43137"/>
                    </a:srgbClr>
                  </a:outerShdw>
                </a:effectLst>
                <a:latin typeface="+mn-lt"/>
              </a:rPr>
              <a:t>ME  $7878.84</a:t>
            </a:r>
          </a:p>
          <a:p>
            <a:pPr lvl="1"/>
            <a:r>
              <a:rPr lang="en-US" dirty="0">
                <a:latin typeface="+mn-lt"/>
              </a:rPr>
              <a:t>DE   $7697.81</a:t>
            </a:r>
          </a:p>
          <a:p>
            <a:pPr lvl="1"/>
            <a:r>
              <a:rPr lang="en-US" dirty="0">
                <a:latin typeface="+mn-lt"/>
              </a:rPr>
              <a:t>WA   $7092.61  </a:t>
            </a:r>
          </a:p>
          <a:p>
            <a:pPr lvl="1"/>
            <a:r>
              <a:rPr lang="en-US" b="1" dirty="0">
                <a:effectLst>
                  <a:outerShdw blurRad="38100" dist="38100" dir="2700000" algn="tl">
                    <a:srgbClr val="000000">
                      <a:alpha val="43137"/>
                    </a:srgbClr>
                  </a:outerShdw>
                </a:effectLst>
                <a:latin typeface="+mn-lt"/>
              </a:rPr>
              <a:t>FL     $6582.93</a:t>
            </a:r>
          </a:p>
        </p:txBody>
      </p:sp>
      <p:pic>
        <p:nvPicPr>
          <p:cNvPr id="2" name="Picture 1">
            <a:extLst>
              <a:ext uri="{FF2B5EF4-FFF2-40B4-BE49-F238E27FC236}">
                <a16:creationId xmlns:a16="http://schemas.microsoft.com/office/drawing/2014/main" id="{E1C04137-3235-3B03-E354-C1A5B0535475}"/>
              </a:ext>
            </a:extLst>
          </p:cNvPr>
          <p:cNvPicPr>
            <a:picLocks noChangeAspect="1"/>
          </p:cNvPicPr>
          <p:nvPr/>
        </p:nvPicPr>
        <p:blipFill>
          <a:blip r:embed="rId2"/>
          <a:stretch>
            <a:fillRect/>
          </a:stretch>
        </p:blipFill>
        <p:spPr>
          <a:xfrm>
            <a:off x="6743135" y="92233"/>
            <a:ext cx="5144996" cy="3336767"/>
          </a:xfrm>
          <a:prstGeom prst="rect">
            <a:avLst/>
          </a:prstGeom>
        </p:spPr>
      </p:pic>
      <p:pic>
        <p:nvPicPr>
          <p:cNvPr id="3" name="Picture 2">
            <a:extLst>
              <a:ext uri="{FF2B5EF4-FFF2-40B4-BE49-F238E27FC236}">
                <a16:creationId xmlns:a16="http://schemas.microsoft.com/office/drawing/2014/main" id="{CCA73AC1-462B-48A2-6B4E-A2436016E27C}"/>
              </a:ext>
            </a:extLst>
          </p:cNvPr>
          <p:cNvPicPr>
            <a:picLocks noChangeAspect="1"/>
          </p:cNvPicPr>
          <p:nvPr/>
        </p:nvPicPr>
        <p:blipFill>
          <a:blip r:embed="rId3"/>
          <a:stretch>
            <a:fillRect/>
          </a:stretch>
        </p:blipFill>
        <p:spPr>
          <a:xfrm>
            <a:off x="6711946" y="3540254"/>
            <a:ext cx="5176185" cy="3336767"/>
          </a:xfrm>
          <a:prstGeom prst="rect">
            <a:avLst/>
          </a:prstGeom>
        </p:spPr>
      </p:pic>
    </p:spTree>
    <p:extLst>
      <p:ext uri="{BB962C8B-B14F-4D97-AF65-F5344CB8AC3E}">
        <p14:creationId xmlns:p14="http://schemas.microsoft.com/office/powerpoint/2010/main" val="2587835846"/>
      </p:ext>
    </p:extLst>
  </p:cSld>
  <p:clrMapOvr>
    <a:masterClrMapping/>
  </p:clrMapOvr>
</p:sld>
</file>

<file path=ppt/theme/theme1.xml><?xml version="1.0" encoding="utf-8"?>
<a:theme xmlns:a="http://schemas.openxmlformats.org/drawingml/2006/main"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1213</TotalTime>
  <Words>1447</Words>
  <Application>Microsoft Macintosh PowerPoint</Application>
  <PresentationFormat>Widescreen</PresentationFormat>
  <Paragraphs>200</Paragraphs>
  <Slides>24</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Corbel</vt:lpstr>
      <vt:lpstr>Centaur</vt:lpstr>
      <vt:lpstr>Arial</vt:lpstr>
      <vt:lpstr>Parallax</vt:lpstr>
      <vt:lpstr> The US Real Estate Market: An Exploratory Data Analysis</vt:lpstr>
      <vt:lpstr>Overview</vt:lpstr>
      <vt:lpstr>PowerPoint Presentation</vt:lpstr>
      <vt:lpstr>PowerPoint Presentation</vt:lpstr>
      <vt:lpstr>Rent Comparison</vt:lpstr>
      <vt:lpstr>PowerPoint Presentation</vt:lpstr>
      <vt:lpstr>PowerPoint Presentation</vt:lpstr>
      <vt:lpstr>PowerPoint Presentation</vt:lpstr>
      <vt:lpstr>Percent &amp; Value</vt:lpstr>
      <vt:lpstr>Percent &amp; Value</vt:lpstr>
      <vt:lpstr>PowerPoint Presentation</vt:lpstr>
      <vt:lpstr>PowerPoint Presentation</vt:lpstr>
      <vt:lpstr>Let’s Answer Our Questions</vt:lpstr>
      <vt:lpstr>Where do you want to be a buyer?</vt:lpstr>
      <vt:lpstr>Where do you want to be a buyer?</vt:lpstr>
      <vt:lpstr>Where do you want to be a buyer?</vt:lpstr>
      <vt:lpstr>Where do you want to be a seller?</vt:lpstr>
      <vt:lpstr>Where do you want to be a seller?</vt:lpstr>
      <vt:lpstr>Where do you want to be a seller?</vt:lpstr>
      <vt:lpstr>Where do you want to be a buyer and seller?</vt:lpstr>
      <vt:lpstr>Appendix: Top Monthly Rent</vt:lpstr>
      <vt:lpstr>Appendix: Bottom Monthly Rent</vt:lpstr>
      <vt:lpstr>Appendix: Top Median Sale Price</vt:lpstr>
      <vt:lpstr>Appendix: Bottom Median Sale Price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US Real Estate Market: An Exploratory Data Analysis</dc:title>
  <dc:creator>Christopher Tanner</dc:creator>
  <cp:lastModifiedBy>Noah Eiseman</cp:lastModifiedBy>
  <cp:revision>14</cp:revision>
  <dcterms:created xsi:type="dcterms:W3CDTF">2023-11-16T15:35:40Z</dcterms:created>
  <dcterms:modified xsi:type="dcterms:W3CDTF">2023-11-20T20:16:14Z</dcterms:modified>
</cp:coreProperties>
</file>