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75" r:id="rId4"/>
    <p:sldId id="259" r:id="rId5"/>
    <p:sldId id="276" r:id="rId6"/>
    <p:sldId id="272" r:id="rId7"/>
    <p:sldId id="260" r:id="rId8"/>
    <p:sldId id="270" r:id="rId9"/>
    <p:sldId id="273" r:id="rId10"/>
    <p:sldId id="274" r:id="rId11"/>
    <p:sldId id="261" r:id="rId12"/>
    <p:sldId id="262" r:id="rId13"/>
    <p:sldId id="271" r:id="rId14"/>
    <p:sldId id="284" r:id="rId15"/>
    <p:sldId id="278" r:id="rId16"/>
    <p:sldId id="279" r:id="rId17"/>
    <p:sldId id="280" r:id="rId18"/>
    <p:sldId id="282" r:id="rId19"/>
    <p:sldId id="281" r:id="rId20"/>
    <p:sldId id="283" r:id="rId21"/>
    <p:sldId id="266" r:id="rId22"/>
    <p:sldId id="267" r:id="rId23"/>
    <p:sldId id="268" r:id="rId24"/>
    <p:sldId id="269" r:id="rId25"/>
  </p:sldIdLst>
  <p:sldSz cx="12192000" cy="6858000"/>
  <p:notesSz cx="6858000" cy="9144000"/>
  <p:embeddedFontLst>
    <p:embeddedFont>
      <p:font typeface="Centaur" panose="02030504050205020304" pitchFamily="18" charset="0"/>
      <p:regular r:id="rId27"/>
    </p:embeddedFont>
    <p:embeddedFont>
      <p:font typeface="Corbel" panose="020B05030202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hPokRRB2W+gN4vu7vZLOMbhVe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28"/>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245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877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4517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934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152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c4828a4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9c4828a46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bccb3b9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29bccb3b9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9bccb3b9b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9bccb3b9b8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9bccb3b9b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29bccb3b9b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31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3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46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grpSp>
        <p:nvGrpSpPr>
          <p:cNvPr id="19" name="Google Shape;19;p12"/>
          <p:cNvGrpSpPr/>
          <p:nvPr/>
        </p:nvGrpSpPr>
        <p:grpSpPr>
          <a:xfrm>
            <a:off x="546100" y="-4763"/>
            <a:ext cx="5014912" cy="6862763"/>
            <a:chOff x="2928938" y="-4763"/>
            <a:chExt cx="5014912" cy="6862763"/>
          </a:xfrm>
        </p:grpSpPr>
        <p:sp>
          <p:nvSpPr>
            <p:cNvPr id="20" name="Google Shape;20;p12"/>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12"/>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2"/>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12"/>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12"/>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2"/>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2"/>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23"/>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7" name="Google Shape;97;p23"/>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8" name="Google Shape;98;p23"/>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23"/>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5"/>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2" name="Google Shape;112;p25"/>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3" name="Google Shape;113;p25"/>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5"/>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5"/>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6"/>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6"/>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7"/>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8"/>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6" name="Google Shape;46;p15"/>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7" name="Google Shape;47;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9"/>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20"/>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21"/>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150812" y="0"/>
            <a:ext cx="2436813" cy="6858001"/>
            <a:chOff x="1320800" y="0"/>
            <a:chExt cx="2436813" cy="6858001"/>
          </a:xfrm>
        </p:grpSpPr>
        <p:sp>
          <p:nvSpPr>
            <p:cNvPr id="7" name="Google Shape;7;p11"/>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11"/>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11"/>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11"/>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11"/>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1"/>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dk1"/>
                </a:solidFill>
                <a:latin typeface="Corbel"/>
                <a:ea typeface="Corbel"/>
                <a:cs typeface="Corbel"/>
                <a:sym typeface="Corbel"/>
              </a:defRPr>
            </a:lvl1pPr>
            <a:lvl2pPr marL="0" marR="0" lvl="1" indent="0" algn="ctr" rtl="0">
              <a:spcBef>
                <a:spcPts val="0"/>
              </a:spcBef>
              <a:buNone/>
              <a:defRPr sz="1000" b="0" i="0" u="none" strike="noStrike" cap="none">
                <a:solidFill>
                  <a:schemeClr val="dk1"/>
                </a:solidFill>
                <a:latin typeface="Corbel"/>
                <a:ea typeface="Corbel"/>
                <a:cs typeface="Corbel"/>
                <a:sym typeface="Corbel"/>
              </a:defRPr>
            </a:lvl2pPr>
            <a:lvl3pPr marL="0" marR="0" lvl="2" indent="0" algn="ctr" rtl="0">
              <a:spcBef>
                <a:spcPts val="0"/>
              </a:spcBef>
              <a:buNone/>
              <a:defRPr sz="1000" b="0" i="0" u="none" strike="noStrike" cap="none">
                <a:solidFill>
                  <a:schemeClr val="dk1"/>
                </a:solidFill>
                <a:latin typeface="Corbel"/>
                <a:ea typeface="Corbel"/>
                <a:cs typeface="Corbel"/>
                <a:sym typeface="Corbel"/>
              </a:defRPr>
            </a:lvl3pPr>
            <a:lvl4pPr marL="0" marR="0" lvl="3" indent="0" algn="ctr" rtl="0">
              <a:spcBef>
                <a:spcPts val="0"/>
              </a:spcBef>
              <a:buNone/>
              <a:defRPr sz="1000" b="0" i="0" u="none" strike="noStrike" cap="none">
                <a:solidFill>
                  <a:schemeClr val="dk1"/>
                </a:solidFill>
                <a:latin typeface="Corbel"/>
                <a:ea typeface="Corbel"/>
                <a:cs typeface="Corbel"/>
                <a:sym typeface="Corbel"/>
              </a:defRPr>
            </a:lvl4pPr>
            <a:lvl5pPr marL="0" marR="0" lvl="4" indent="0" algn="ctr" rtl="0">
              <a:spcBef>
                <a:spcPts val="0"/>
              </a:spcBef>
              <a:buNone/>
              <a:defRPr sz="1000" b="0" i="0" u="none" strike="noStrike" cap="none">
                <a:solidFill>
                  <a:schemeClr val="dk1"/>
                </a:solidFill>
                <a:latin typeface="Corbel"/>
                <a:ea typeface="Corbel"/>
                <a:cs typeface="Corbel"/>
                <a:sym typeface="Corbel"/>
              </a:defRPr>
            </a:lvl5pPr>
            <a:lvl6pPr marL="0" marR="0" lvl="5" indent="0" algn="ctr" rtl="0">
              <a:spcBef>
                <a:spcPts val="0"/>
              </a:spcBef>
              <a:buNone/>
              <a:defRPr sz="1000" b="0" i="0" u="none" strike="noStrike" cap="none">
                <a:solidFill>
                  <a:schemeClr val="dk1"/>
                </a:solidFill>
                <a:latin typeface="Corbel"/>
                <a:ea typeface="Corbel"/>
                <a:cs typeface="Corbel"/>
                <a:sym typeface="Corbel"/>
              </a:defRPr>
            </a:lvl6pPr>
            <a:lvl7pPr marL="0" marR="0" lvl="6" indent="0" algn="ctr" rtl="0">
              <a:spcBef>
                <a:spcPts val="0"/>
              </a:spcBef>
              <a:buNone/>
              <a:defRPr sz="1000" b="0" i="0" u="none" strike="noStrike" cap="none">
                <a:solidFill>
                  <a:schemeClr val="dk1"/>
                </a:solidFill>
                <a:latin typeface="Corbel"/>
                <a:ea typeface="Corbel"/>
                <a:cs typeface="Corbel"/>
                <a:sym typeface="Corbel"/>
              </a:defRPr>
            </a:lvl7pPr>
            <a:lvl8pPr marL="0" marR="0" lvl="7" indent="0" algn="ctr" rtl="0">
              <a:spcBef>
                <a:spcPts val="0"/>
              </a:spcBef>
              <a:buNone/>
              <a:defRPr sz="1000" b="0" i="0" u="none" strike="noStrike" cap="none">
                <a:solidFill>
                  <a:schemeClr val="dk1"/>
                </a:solidFill>
                <a:latin typeface="Corbel"/>
                <a:ea typeface="Corbel"/>
                <a:cs typeface="Corbel"/>
                <a:sym typeface="Corbel"/>
              </a:defRPr>
            </a:lvl8pPr>
            <a:lvl9pPr marL="0" marR="0" lvl="8" indent="0" algn="ctr" rtl="0">
              <a:spcBef>
                <a:spcPts val="0"/>
              </a:spcBef>
              <a:buNone/>
              <a:defRPr sz="1000" b="0" i="0" u="none" strike="noStrike" cap="none">
                <a:solidFill>
                  <a:schemeClr val="dk1"/>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143" name="Google Shape;143;p1" descr="A blue abstract watercolor pattern on a white background"/>
          <p:cNvPicPr preferRelativeResize="0"/>
          <p:nvPr/>
        </p:nvPicPr>
        <p:blipFill rotWithShape="1">
          <a:blip r:embed="rId4">
            <a:alphaModFix/>
          </a:blip>
          <a:srcRect t="23391" r="9091"/>
          <a:stretch/>
        </p:blipFill>
        <p:spPr>
          <a:xfrm>
            <a:off x="20" y="10"/>
            <a:ext cx="12191980" cy="6857990"/>
          </a:xfrm>
          <a:prstGeom prst="rect">
            <a:avLst/>
          </a:prstGeom>
          <a:noFill/>
          <a:ln>
            <a:noFill/>
          </a:ln>
        </p:spPr>
      </p:pic>
      <p:sp>
        <p:nvSpPr>
          <p:cNvPr id="144" name="Google Shape;144;p1"/>
          <p:cNvSpPr/>
          <p:nvPr/>
        </p:nvSpPr>
        <p:spPr>
          <a:xfrm>
            <a:off x="-16933" y="-16933"/>
            <a:ext cx="7340600" cy="6883400"/>
          </a:xfrm>
          <a:custGeom>
            <a:avLst/>
            <a:gdLst/>
            <a:ahLst/>
            <a:cxnLst/>
            <a:rect l="l" t="t" r="r" b="b"/>
            <a:pathLst>
              <a:path w="7340600" h="6883400" extrusionOk="0">
                <a:moveTo>
                  <a:pt x="5427133" y="8466"/>
                </a:moveTo>
                <a:lnTo>
                  <a:pt x="4783666" y="2573866"/>
                </a:lnTo>
                <a:lnTo>
                  <a:pt x="7340600" y="6874933"/>
                </a:lnTo>
                <a:lnTo>
                  <a:pt x="0" y="6883400"/>
                </a:lnTo>
                <a:lnTo>
                  <a:pt x="8466" y="0"/>
                </a:lnTo>
                <a:lnTo>
                  <a:pt x="5427133" y="8466"/>
                </a:lnTo>
                <a:close/>
              </a:path>
            </a:pathLst>
          </a:custGeom>
          <a:solidFill>
            <a:srgbClr val="0C0C0C">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45" name="Google Shape;145;p1"/>
          <p:cNvSpPr txBox="1">
            <a:spLocks noGrp="1"/>
          </p:cNvSpPr>
          <p:nvPr>
            <p:ph type="ctrTitle"/>
          </p:nvPr>
        </p:nvSpPr>
        <p:spPr>
          <a:xfrm>
            <a:off x="397670" y="2357362"/>
            <a:ext cx="4080933" cy="1613505"/>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Corbel"/>
              <a:buNone/>
            </a:pPr>
            <a:br>
              <a:rPr lang="en-US" sz="5000" dirty="0">
                <a:solidFill>
                  <a:schemeClr val="lt1"/>
                </a:solidFill>
              </a:rPr>
            </a:br>
            <a:r>
              <a:rPr lang="en-US" sz="5000" dirty="0">
                <a:solidFill>
                  <a:schemeClr val="lt1"/>
                </a:solidFill>
              </a:rPr>
              <a:t>The US Real Estate Market:</a:t>
            </a:r>
            <a:br>
              <a:rPr lang="en-US" sz="5000" dirty="0">
                <a:solidFill>
                  <a:schemeClr val="lt1"/>
                </a:solidFill>
              </a:rPr>
            </a:br>
            <a:r>
              <a:rPr lang="en-US" sz="5000" dirty="0">
                <a:solidFill>
                  <a:schemeClr val="lt1"/>
                </a:solidFill>
              </a:rPr>
              <a:t>An Exploratory</a:t>
            </a:r>
            <a:br>
              <a:rPr lang="en-US" sz="5000" dirty="0">
                <a:solidFill>
                  <a:schemeClr val="lt1"/>
                </a:solidFill>
              </a:rPr>
            </a:br>
            <a:r>
              <a:rPr lang="en-US" sz="5000" dirty="0">
                <a:solidFill>
                  <a:schemeClr val="lt1"/>
                </a:solidFill>
              </a:rPr>
              <a:t>Data Analysis</a:t>
            </a:r>
            <a:endParaRPr dirty="0"/>
          </a:p>
        </p:txBody>
      </p:sp>
      <p:sp>
        <p:nvSpPr>
          <p:cNvPr id="146" name="Google Shape;146;p1"/>
          <p:cNvSpPr txBox="1">
            <a:spLocks noGrp="1"/>
          </p:cNvSpPr>
          <p:nvPr>
            <p:ph type="subTitle" idx="1"/>
          </p:nvPr>
        </p:nvSpPr>
        <p:spPr>
          <a:xfrm>
            <a:off x="573742" y="4679576"/>
            <a:ext cx="4192992" cy="120475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Chris Tanner, Noah </a:t>
            </a:r>
            <a:r>
              <a:rPr lang="en-US" dirty="0" err="1">
                <a:solidFill>
                  <a:schemeClr val="lt1"/>
                </a:solidFill>
                <a:latin typeface="Centaur" panose="02030504050205020304" pitchFamily="18" charset="0"/>
                <a:ea typeface="Avenir"/>
                <a:cs typeface="Angsana New" panose="020B0502040204020203" pitchFamily="18" charset="-34"/>
                <a:sym typeface="Avenir"/>
              </a:rPr>
              <a:t>Eiseman</a:t>
            </a:r>
            <a:r>
              <a:rPr lang="en-US" dirty="0">
                <a:solidFill>
                  <a:schemeClr val="lt1"/>
                </a:solidFill>
                <a:latin typeface="Centaur" panose="02030504050205020304" pitchFamily="18" charset="0"/>
                <a:ea typeface="Avenir"/>
                <a:cs typeface="Angsana New" panose="020B0502040204020203" pitchFamily="18" charset="-34"/>
                <a:sym typeface="Avenir"/>
              </a:rPr>
              <a:t> &amp; </a:t>
            </a:r>
          </a:p>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Joseph Lomas  </a:t>
            </a:r>
            <a:endParaRPr dirty="0">
              <a:solidFill>
                <a:schemeClr val="lt1"/>
              </a:solidFill>
              <a:latin typeface="Centaur" panose="02030504050205020304" pitchFamily="18" charset="0"/>
              <a:ea typeface="Avenir"/>
              <a:cs typeface="Angsana New" panose="020B0502040204020203" pitchFamily="18" charset="-34"/>
              <a:sym typeface="Avenir"/>
            </a:endParaRPr>
          </a:p>
        </p:txBody>
      </p:sp>
      <p:grpSp>
        <p:nvGrpSpPr>
          <p:cNvPr id="147" name="Google Shape;147;p1"/>
          <p:cNvGrpSpPr/>
          <p:nvPr/>
        </p:nvGrpSpPr>
        <p:grpSpPr>
          <a:xfrm>
            <a:off x="4864100" y="-4763"/>
            <a:ext cx="5014912" cy="6862763"/>
            <a:chOff x="2928938" y="-4763"/>
            <a:chExt cx="5014912" cy="6862763"/>
          </a:xfrm>
        </p:grpSpPr>
        <p:sp>
          <p:nvSpPr>
            <p:cNvPr id="148" name="Google Shape;148;p1"/>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49" name="Google Shape;149;p1"/>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0" name="Google Shape;150;p1"/>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1" name="Google Shape;151;p1"/>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2" name="Google Shape;152;p1"/>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3" name="Google Shape;153;p1"/>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918FF6-E021-E47E-A27D-1FE56F70AF37}"/>
              </a:ext>
            </a:extLst>
          </p:cNvPr>
          <p:cNvPicPr>
            <a:picLocks noChangeAspect="1"/>
          </p:cNvPicPr>
          <p:nvPr/>
        </p:nvPicPr>
        <p:blipFill>
          <a:blip r:embed="rId2"/>
          <a:stretch>
            <a:fillRect/>
          </a:stretch>
        </p:blipFill>
        <p:spPr>
          <a:xfrm>
            <a:off x="7525577" y="3544820"/>
            <a:ext cx="3894898" cy="3027430"/>
          </a:xfrm>
          <a:prstGeom prst="rect">
            <a:avLst/>
          </a:prstGeom>
        </p:spPr>
      </p:pic>
      <p:pic>
        <p:nvPicPr>
          <p:cNvPr id="15" name="Picture 14">
            <a:extLst>
              <a:ext uri="{FF2B5EF4-FFF2-40B4-BE49-F238E27FC236}">
                <a16:creationId xmlns:a16="http://schemas.microsoft.com/office/drawing/2014/main" id="{318F59A8-7422-DA2F-4324-77CEF3D43F14}"/>
              </a:ext>
            </a:extLst>
          </p:cNvPr>
          <p:cNvPicPr>
            <a:picLocks noChangeAspect="1"/>
          </p:cNvPicPr>
          <p:nvPr/>
        </p:nvPicPr>
        <p:blipFill>
          <a:blip r:embed="rId3"/>
          <a:stretch>
            <a:fillRect/>
          </a:stretch>
        </p:blipFill>
        <p:spPr>
          <a:xfrm>
            <a:off x="7639050" y="413222"/>
            <a:ext cx="3962761" cy="3015778"/>
          </a:xfrm>
          <a:prstGeom prst="rect">
            <a:avLst/>
          </a:prstGeom>
        </p:spPr>
      </p:pic>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062446" y="2084437"/>
            <a:ext cx="2801632" cy="3654512"/>
          </a:xfrm>
        </p:spPr>
        <p:txBody>
          <a:bodyPr>
            <a:normAutofit/>
          </a:bodyPr>
          <a:lstStyle/>
          <a:p>
            <a:r>
              <a:rPr lang="en-US" dirty="0">
                <a:latin typeface="Centaur" panose="02030504050205020304" pitchFamily="18" charset="0"/>
              </a:rPr>
              <a:t>Percent Bottom 6</a:t>
            </a:r>
          </a:p>
          <a:p>
            <a:pPr lvl="1"/>
            <a:r>
              <a:rPr lang="en-US" dirty="0">
                <a:latin typeface="Centaur" panose="02030504050205020304" pitchFamily="18" charset="0"/>
              </a:rPr>
              <a:t>LA     -4.841%</a:t>
            </a:r>
          </a:p>
          <a:p>
            <a:pPr lvl="1"/>
            <a:r>
              <a:rPr lang="en-US" dirty="0">
                <a:latin typeface="Centaur" panose="02030504050205020304" pitchFamily="18" charset="0"/>
              </a:rPr>
              <a:t>WV    -0.771</a:t>
            </a:r>
          </a:p>
          <a:p>
            <a:pPr lvl="1"/>
            <a:r>
              <a:rPr lang="en-US" dirty="0">
                <a:latin typeface="Centaur" panose="02030504050205020304" pitchFamily="18" charset="0"/>
              </a:rPr>
              <a:t>AR    -0.775%</a:t>
            </a:r>
          </a:p>
          <a:p>
            <a:pPr lvl="1"/>
            <a:r>
              <a:rPr lang="en-US" dirty="0">
                <a:latin typeface="Centaur" panose="02030504050205020304" pitchFamily="18" charset="0"/>
              </a:rPr>
              <a:t>TX     -0.670%</a:t>
            </a:r>
          </a:p>
          <a:p>
            <a:pPr lvl="1"/>
            <a:r>
              <a:rPr lang="en-US" dirty="0">
                <a:latin typeface="Centaur" panose="02030504050205020304" pitchFamily="18" charset="0"/>
              </a:rPr>
              <a:t>IL     -0.361%</a:t>
            </a:r>
          </a:p>
          <a:p>
            <a:pPr lvl="1"/>
            <a:r>
              <a:rPr lang="en-US" dirty="0">
                <a:latin typeface="Centaur" panose="02030504050205020304" pitchFamily="18" charset="0"/>
              </a:rPr>
              <a:t>IA     -0.305%</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65451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dirty="0">
                <a:latin typeface="Centaur" panose="02030504050205020304" pitchFamily="18" charset="0"/>
              </a:rPr>
              <a:t>Numeric Bottom 6</a:t>
            </a:r>
          </a:p>
          <a:p>
            <a:pPr lvl="1"/>
            <a:r>
              <a:rPr lang="en-US" dirty="0">
                <a:latin typeface="Centaur" panose="02030504050205020304" pitchFamily="18" charset="0"/>
              </a:rPr>
              <a:t>LA    -$9367.68</a:t>
            </a:r>
          </a:p>
          <a:p>
            <a:pPr lvl="1"/>
            <a:r>
              <a:rPr lang="en-US" dirty="0">
                <a:latin typeface="Centaur" panose="02030504050205020304" pitchFamily="18" charset="0"/>
              </a:rPr>
              <a:t>TX     -$1091.19</a:t>
            </a:r>
          </a:p>
          <a:p>
            <a:pPr lvl="1"/>
            <a:r>
              <a:rPr lang="en-US" dirty="0">
                <a:latin typeface="Centaur" panose="02030504050205020304" pitchFamily="18" charset="0"/>
              </a:rPr>
              <a:t>WV     -$788.83</a:t>
            </a:r>
          </a:p>
          <a:p>
            <a:pPr lvl="1"/>
            <a:r>
              <a:rPr lang="en-US" dirty="0">
                <a:latin typeface="Centaur" panose="02030504050205020304" pitchFamily="18" charset="0"/>
              </a:rPr>
              <a:t>AR   -$771.66</a:t>
            </a:r>
          </a:p>
          <a:p>
            <a:pPr lvl="1"/>
            <a:r>
              <a:rPr lang="en-US" dirty="0">
                <a:latin typeface="Centaur" panose="02030504050205020304" pitchFamily="18" charset="0"/>
              </a:rPr>
              <a:t>IA     -$476.20</a:t>
            </a:r>
          </a:p>
          <a:p>
            <a:pPr lvl="1"/>
            <a:r>
              <a:rPr lang="en-US" dirty="0">
                <a:latin typeface="Centaur" panose="02030504050205020304" pitchFamily="18" charset="0"/>
              </a:rPr>
              <a:t>IL     -$394.13</a:t>
            </a:r>
          </a:p>
        </p:txBody>
      </p:sp>
      <p:sp>
        <p:nvSpPr>
          <p:cNvPr id="3" name="TextBox 2">
            <a:extLst>
              <a:ext uri="{FF2B5EF4-FFF2-40B4-BE49-F238E27FC236}">
                <a16:creationId xmlns:a16="http://schemas.microsoft.com/office/drawing/2014/main" id="{E2A9AB58-BAD5-6426-4C91-6E31F8DBDCC1}"/>
              </a:ext>
            </a:extLst>
          </p:cNvPr>
          <p:cNvSpPr txBox="1"/>
          <p:nvPr/>
        </p:nvSpPr>
        <p:spPr>
          <a:xfrm>
            <a:off x="2615223" y="5738949"/>
            <a:ext cx="1694018" cy="1107996"/>
          </a:xfrm>
          <a:prstGeom prst="rect">
            <a:avLst/>
          </a:prstGeom>
          <a:noFill/>
        </p:spPr>
        <p:txBody>
          <a:bodyPr wrap="square" rtlCol="0">
            <a:spAutoFit/>
          </a:bodyPr>
          <a:lstStyle/>
          <a:p>
            <a:pPr lvl="1"/>
            <a:r>
              <a:rPr lang="en-US" sz="1100" dirty="0">
                <a:latin typeface="Centaur" panose="02030504050205020304" pitchFamily="18" charset="0"/>
              </a:rPr>
              <a:t>No Given Home Value:</a:t>
            </a:r>
          </a:p>
          <a:p>
            <a:pPr lvl="1"/>
            <a:r>
              <a:rPr lang="en-US" sz="1100" dirty="0">
                <a:latin typeface="Centaur" panose="02030504050205020304" pitchFamily="18" charset="0"/>
              </a:rPr>
              <a:t>MS     -2.940%*</a:t>
            </a:r>
          </a:p>
          <a:p>
            <a:pPr lvl="1"/>
            <a:r>
              <a:rPr lang="en-US" sz="1100" dirty="0">
                <a:latin typeface="Centaur" panose="02030504050205020304" pitchFamily="18" charset="0"/>
              </a:rPr>
              <a:t>AK     -2.725%*</a:t>
            </a:r>
          </a:p>
          <a:p>
            <a:pPr lvl="1"/>
            <a:r>
              <a:rPr lang="en-US" sz="1100" dirty="0">
                <a:latin typeface="Centaur" panose="02030504050205020304" pitchFamily="18" charset="0"/>
              </a:rPr>
              <a:t>ND    -2.528%*</a:t>
            </a:r>
          </a:p>
          <a:p>
            <a:pPr lvl="1"/>
            <a:r>
              <a:rPr lang="en-US" sz="1100" dirty="0">
                <a:latin typeface="Centaur" panose="02030504050205020304" pitchFamily="18" charset="0"/>
              </a:rPr>
              <a:t>NM     -0.827%*</a:t>
            </a:r>
          </a:p>
          <a:p>
            <a:endParaRPr lang="en-US" sz="1100" dirty="0"/>
          </a:p>
        </p:txBody>
      </p:sp>
    </p:spTree>
    <p:extLst>
      <p:ext uri="{BB962C8B-B14F-4D97-AF65-F5344CB8AC3E}">
        <p14:creationId xmlns:p14="http://schemas.microsoft.com/office/powerpoint/2010/main" val="5851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Closing Time &amp; Percent of Homes Sold Above Listing</a:t>
            </a:r>
            <a:endParaRPr/>
          </a:p>
        </p:txBody>
      </p:sp>
      <p:sp>
        <p:nvSpPr>
          <p:cNvPr id="185" name="Google Shape;185;p6"/>
          <p:cNvSpPr txBox="1">
            <a:spLocks noGrp="1"/>
          </p:cNvSpPr>
          <p:nvPr>
            <p:ph type="body" idx="1"/>
          </p:nvPr>
        </p:nvSpPr>
        <p:spPr>
          <a:xfrm>
            <a:off x="1484310" y="2296885"/>
            <a:ext cx="10018713"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Char char="•"/>
            </a:pPr>
            <a:r>
              <a:rPr lang="en-US" dirty="0">
                <a:latin typeface="Centaur" panose="02030504050205020304" pitchFamily="18" charset="0"/>
              </a:rPr>
              <a:t>Closing Time</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Home Inspection</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Appraisal Issues</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Ease of Process</a:t>
            </a:r>
            <a:endParaRPr dirty="0">
              <a:latin typeface="Centaur" panose="02030504050205020304" pitchFamily="18" charset="0"/>
            </a:endParaRPr>
          </a:p>
          <a:p>
            <a:pPr marL="285750" lvl="0" indent="-285750" algn="l" rtl="0">
              <a:spcBef>
                <a:spcPts val="1080"/>
              </a:spcBef>
              <a:spcAft>
                <a:spcPts val="0"/>
              </a:spcAft>
              <a:buSzPts val="3480"/>
              <a:buChar char="•"/>
            </a:pPr>
            <a:r>
              <a:rPr lang="en-US" dirty="0">
                <a:latin typeface="Centaur" panose="02030504050205020304" pitchFamily="18" charset="0"/>
              </a:rPr>
              <a:t>Percent Above Listing</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Competitiveness of that market</a:t>
            </a:r>
            <a:endParaRPr dirty="0">
              <a:latin typeface="Centaur" panose="020305040502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AutoShape 2">
            <a:extLst>
              <a:ext uri="{FF2B5EF4-FFF2-40B4-BE49-F238E27FC236}">
                <a16:creationId xmlns:a16="http://schemas.microsoft.com/office/drawing/2014/main" id="{8C01ED40-4A92-7486-FBF1-ADA960636C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 Placeholder 9">
            <a:extLst>
              <a:ext uri="{FF2B5EF4-FFF2-40B4-BE49-F238E27FC236}">
                <a16:creationId xmlns:a16="http://schemas.microsoft.com/office/drawing/2014/main" id="{ACA4E6A1-1576-9FF7-8659-C975D23EF5C4}"/>
              </a:ext>
            </a:extLst>
          </p:cNvPr>
          <p:cNvSpPr>
            <a:spLocks noGrp="1"/>
          </p:cNvSpPr>
          <p:nvPr>
            <p:ph type="body" idx="1"/>
          </p:nvPr>
        </p:nvSpPr>
        <p:spPr>
          <a:xfrm>
            <a:off x="1200945" y="681036"/>
            <a:ext cx="4895055" cy="3124201"/>
          </a:xfrm>
        </p:spPr>
        <p:txBody>
          <a:bodyPr/>
          <a:lstStyle/>
          <a:p>
            <a:r>
              <a:rPr lang="en-US" sz="2000" dirty="0">
                <a:latin typeface="Centaur" panose="02030504050205020304" pitchFamily="18" charset="0"/>
              </a:rPr>
              <a:t>Best for Sellers (Quadrant II)</a:t>
            </a:r>
          </a:p>
          <a:p>
            <a:pPr lvl="1"/>
            <a:r>
              <a:rPr lang="en-US" dirty="0">
                <a:latin typeface="Centaur" panose="02030504050205020304" pitchFamily="18" charset="0"/>
              </a:rPr>
              <a:t>WI</a:t>
            </a:r>
          </a:p>
          <a:p>
            <a:pPr lvl="1"/>
            <a:r>
              <a:rPr lang="en-US" dirty="0">
                <a:latin typeface="Centaur" panose="02030504050205020304" pitchFamily="18" charset="0"/>
              </a:rPr>
              <a:t>CA</a:t>
            </a:r>
          </a:p>
          <a:p>
            <a:pPr lvl="1"/>
            <a:r>
              <a:rPr lang="en-US" dirty="0">
                <a:latin typeface="Centaur" panose="02030504050205020304" pitchFamily="18" charset="0"/>
              </a:rPr>
              <a:t>UT</a:t>
            </a:r>
          </a:p>
          <a:p>
            <a:pPr lvl="1"/>
            <a:r>
              <a:rPr lang="en-US" dirty="0">
                <a:latin typeface="Centaur" panose="02030504050205020304" pitchFamily="18" charset="0"/>
              </a:rPr>
              <a:t>WA</a:t>
            </a:r>
          </a:p>
        </p:txBody>
      </p:sp>
      <p:pic>
        <p:nvPicPr>
          <p:cNvPr id="12" name="Picture 11">
            <a:extLst>
              <a:ext uri="{FF2B5EF4-FFF2-40B4-BE49-F238E27FC236}">
                <a16:creationId xmlns:a16="http://schemas.microsoft.com/office/drawing/2014/main" id="{C7F680AD-CBCA-C2C6-E672-3A74AF626309}"/>
              </a:ext>
            </a:extLst>
          </p:cNvPr>
          <p:cNvPicPr>
            <a:picLocks noChangeAspect="1"/>
          </p:cNvPicPr>
          <p:nvPr/>
        </p:nvPicPr>
        <p:blipFill>
          <a:blip r:embed="rId3"/>
          <a:stretch>
            <a:fillRect/>
          </a:stretch>
        </p:blipFill>
        <p:spPr>
          <a:xfrm>
            <a:off x="4757739" y="200025"/>
            <a:ext cx="7089376" cy="6858000"/>
          </a:xfrm>
          <a:prstGeom prst="rect">
            <a:avLst/>
          </a:prstGeom>
        </p:spPr>
      </p:pic>
      <p:sp>
        <p:nvSpPr>
          <p:cNvPr id="11" name="Text Placeholder 10">
            <a:extLst>
              <a:ext uri="{FF2B5EF4-FFF2-40B4-BE49-F238E27FC236}">
                <a16:creationId xmlns:a16="http://schemas.microsoft.com/office/drawing/2014/main" id="{E581A6B2-5AF8-6699-A95B-217369147F45}"/>
              </a:ext>
            </a:extLst>
          </p:cNvPr>
          <p:cNvSpPr>
            <a:spLocks noGrp="1"/>
          </p:cNvSpPr>
          <p:nvPr>
            <p:ph type="body" idx="2"/>
          </p:nvPr>
        </p:nvSpPr>
        <p:spPr>
          <a:xfrm>
            <a:off x="1200945" y="3429000"/>
            <a:ext cx="4895056" cy="3124200"/>
          </a:xfrm>
        </p:spPr>
        <p:txBody>
          <a:bodyPr/>
          <a:lstStyle/>
          <a:p>
            <a:r>
              <a:rPr lang="en-US" sz="2000" dirty="0">
                <a:latin typeface="Centaur" panose="02030504050205020304" pitchFamily="18" charset="0"/>
              </a:rPr>
              <a:t>Best for Buyers Quadrant (III)</a:t>
            </a:r>
          </a:p>
          <a:p>
            <a:pPr lvl="1"/>
            <a:r>
              <a:rPr lang="en-US" dirty="0">
                <a:latin typeface="Centaur" panose="02030504050205020304" pitchFamily="18" charset="0"/>
              </a:rPr>
              <a:t>TX</a:t>
            </a:r>
          </a:p>
          <a:p>
            <a:pPr lvl="1"/>
            <a:r>
              <a:rPr lang="en-US" dirty="0">
                <a:latin typeface="Centaur" panose="02030504050205020304" pitchFamily="18" charset="0"/>
              </a:rPr>
              <a:t>GA</a:t>
            </a:r>
          </a:p>
          <a:p>
            <a:pPr lvl="1"/>
            <a:r>
              <a:rPr lang="en-US" dirty="0">
                <a:latin typeface="Centaur" panose="02030504050205020304" pitchFamily="18" charset="0"/>
              </a:rPr>
              <a:t>AR</a:t>
            </a:r>
          </a:p>
          <a:p>
            <a:pPr lvl="1"/>
            <a:r>
              <a:rPr lang="en-US" dirty="0">
                <a:latin typeface="Centaur" panose="02030504050205020304" pitchFamily="18" charset="0"/>
              </a:rPr>
              <a:t>AZ</a:t>
            </a:r>
          </a:p>
          <a:p>
            <a:pPr lvl="1"/>
            <a:r>
              <a:rPr lang="en-US" dirty="0">
                <a:latin typeface="Centaur" panose="02030504050205020304" pitchFamily="18" charset="0"/>
              </a:rPr>
              <a:t>WY</a:t>
            </a:r>
          </a:p>
          <a:p>
            <a:pPr lvl="1"/>
            <a:r>
              <a:rPr lang="en-US" dirty="0">
                <a:latin typeface="Centaur" panose="02030504050205020304" pitchFamily="18" charset="0"/>
              </a:rPr>
              <a:t>WV</a:t>
            </a:r>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35C2-D29A-A3E7-963A-42BC521E4D1D}"/>
              </a:ext>
            </a:extLst>
          </p:cNvPr>
          <p:cNvSpPr>
            <a:spLocks noGrp="1"/>
          </p:cNvSpPr>
          <p:nvPr>
            <p:ph type="title"/>
          </p:nvPr>
        </p:nvSpPr>
        <p:spPr>
          <a:xfrm>
            <a:off x="1333544" y="1676401"/>
            <a:ext cx="10018713" cy="1752599"/>
          </a:xfrm>
        </p:spPr>
        <p:txBody>
          <a:bodyPr/>
          <a:lstStyle/>
          <a:p>
            <a:r>
              <a:rPr lang="en-US" dirty="0"/>
              <a:t>Let’s Answer Our Questions</a:t>
            </a:r>
          </a:p>
        </p:txBody>
      </p:sp>
    </p:spTree>
    <p:extLst>
      <p:ext uri="{BB962C8B-B14F-4D97-AF65-F5344CB8AC3E}">
        <p14:creationId xmlns:p14="http://schemas.microsoft.com/office/powerpoint/2010/main" val="343217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2" y="1776548"/>
            <a:ext cx="10018713" cy="522514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endParaRPr lang="en-US" dirty="0">
              <a:latin typeface="Centaur" panose="02030504050205020304" pitchFamily="18" charset="0"/>
            </a:endParaRPr>
          </a:p>
          <a:p>
            <a:pPr marL="285750" lvl="0" indent="-285750" algn="l" rtl="0">
              <a:spcBef>
                <a:spcPts val="0"/>
              </a:spcBef>
              <a:spcAft>
                <a:spcPts val="0"/>
              </a:spcAft>
              <a:buSzPts val="3480"/>
              <a:buChar char="•"/>
            </a:pPr>
            <a:r>
              <a:rPr lang="en-US" b="1" dirty="0">
                <a:latin typeface="Centaur" panose="02030504050205020304" pitchFamily="18" charset="0"/>
              </a:rPr>
              <a:t>New Jersey</a:t>
            </a:r>
            <a:r>
              <a:rPr lang="en-US" dirty="0">
                <a:latin typeface="Centaur" panose="02030504050205020304" pitchFamily="18" charset="0"/>
              </a:rPr>
              <a:t>: </a:t>
            </a:r>
          </a:p>
          <a:p>
            <a:pPr marL="742950" lvl="1" indent="-285750">
              <a:spcBef>
                <a:spcPts val="0"/>
              </a:spcBef>
              <a:buSzPts val="3480"/>
            </a:pPr>
            <a:r>
              <a:rPr lang="en-US" dirty="0">
                <a:latin typeface="Centaur" panose="02030504050205020304" pitchFamily="18" charset="0"/>
              </a:rPr>
              <a:t>Top 14 Home Value</a:t>
            </a:r>
          </a:p>
          <a:p>
            <a:pPr marL="742950" lvl="1" indent="-285750">
              <a:spcBef>
                <a:spcPts val="0"/>
              </a:spcBef>
              <a:buSzPts val="3480"/>
            </a:pPr>
            <a:r>
              <a:rPr lang="en-US" dirty="0">
                <a:latin typeface="Centaur" panose="02030504050205020304" pitchFamily="18" charset="0"/>
              </a:rPr>
              <a:t>Top 4 in Numerical &amp; Percentage Home Value Increase</a:t>
            </a:r>
          </a:p>
          <a:p>
            <a:pPr marL="742950" lvl="1" indent="-285750">
              <a:spcBef>
                <a:spcPts val="0"/>
              </a:spcBef>
              <a:buSzPts val="3480"/>
            </a:pPr>
            <a:r>
              <a:rPr lang="en-US" dirty="0">
                <a:latin typeface="Centaur" panose="02030504050205020304" pitchFamily="18" charset="0"/>
              </a:rPr>
              <a:t>8</a:t>
            </a:r>
            <a:r>
              <a:rPr lang="en-US" baseline="30000" dirty="0">
                <a:latin typeface="Centaur" panose="02030504050205020304" pitchFamily="18" charset="0"/>
              </a:rPr>
              <a:t>th</a:t>
            </a:r>
            <a:r>
              <a:rPr lang="en-US" dirty="0">
                <a:latin typeface="Centaur" panose="02030504050205020304" pitchFamily="18" charset="0"/>
              </a:rPr>
              <a:t> Highest Rental</a:t>
            </a:r>
          </a:p>
          <a:p>
            <a:pPr marL="742950" lvl="1" indent="-285750">
              <a:spcBef>
                <a:spcPts val="0"/>
              </a:spcBef>
              <a:buSzPts val="3480"/>
            </a:pPr>
            <a:r>
              <a:rPr lang="en-US" dirty="0">
                <a:latin typeface="Centaur" panose="02030504050205020304" pitchFamily="18" charset="0"/>
              </a:rPr>
              <a:t>Below Average Home Sold Above Listing </a:t>
            </a:r>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dirty="0"/>
          </a:p>
        </p:txBody>
      </p:sp>
    </p:spTree>
    <p:extLst>
      <p:ext uri="{BB962C8B-B14F-4D97-AF65-F5344CB8AC3E}">
        <p14:creationId xmlns:p14="http://schemas.microsoft.com/office/powerpoint/2010/main" val="405630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2" y="1776548"/>
            <a:ext cx="10018713" cy="522514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r>
              <a:rPr lang="en-US" b="1" dirty="0">
                <a:latin typeface="Centaur" panose="02030504050205020304" pitchFamily="18" charset="0"/>
              </a:rPr>
              <a:t>Florida</a:t>
            </a:r>
            <a:r>
              <a:rPr lang="en-US" dirty="0">
                <a:latin typeface="Centaur" panose="02030504050205020304" pitchFamily="18" charset="0"/>
              </a:rPr>
              <a:t>: </a:t>
            </a:r>
          </a:p>
          <a:p>
            <a:pPr marL="742950" lvl="1" indent="-285750">
              <a:spcBef>
                <a:spcPts val="0"/>
              </a:spcBef>
              <a:buSzPts val="3480"/>
            </a:pPr>
            <a:r>
              <a:rPr lang="en-US" dirty="0">
                <a:latin typeface="Centaur" panose="02030504050205020304" pitchFamily="18" charset="0"/>
              </a:rPr>
              <a:t>Top 6 in rental pricing</a:t>
            </a:r>
          </a:p>
          <a:p>
            <a:pPr marL="742950" lvl="1" indent="-285750">
              <a:spcBef>
                <a:spcPts val="0"/>
              </a:spcBef>
              <a:buSzPts val="3480"/>
            </a:pPr>
            <a:r>
              <a:rPr lang="en-US" dirty="0">
                <a:latin typeface="Centaur" panose="02030504050205020304" pitchFamily="18" charset="0"/>
              </a:rPr>
              <a:t>4</a:t>
            </a:r>
            <a:r>
              <a:rPr lang="en-US" baseline="30000" dirty="0">
                <a:latin typeface="Centaur" panose="02030504050205020304" pitchFamily="18" charset="0"/>
              </a:rPr>
              <a:t>th</a:t>
            </a:r>
            <a:r>
              <a:rPr lang="en-US" dirty="0">
                <a:latin typeface="Centaur" panose="02030504050205020304" pitchFamily="18" charset="0"/>
              </a:rPr>
              <a:t> Lowest in Percent Sold Above Listing</a:t>
            </a:r>
          </a:p>
          <a:p>
            <a:pPr marL="742950" lvl="1" indent="-285750">
              <a:spcBef>
                <a:spcPts val="0"/>
              </a:spcBef>
              <a:buSzPts val="3480"/>
            </a:pPr>
            <a:r>
              <a:rPr lang="en-US" dirty="0">
                <a:latin typeface="Centaur" panose="02030504050205020304" pitchFamily="18" charset="0"/>
              </a:rPr>
              <a:t>Top 10 in Percent and Numeric Value Change</a:t>
            </a:r>
          </a:p>
          <a:p>
            <a:pPr marL="742950" lvl="1" indent="-285750">
              <a:spcBef>
                <a:spcPts val="0"/>
              </a:spcBef>
              <a:buSzPts val="3480"/>
            </a:pPr>
            <a:r>
              <a:rPr lang="en-US" dirty="0">
                <a:latin typeface="Centaur" panose="02030504050205020304" pitchFamily="18" charset="0"/>
              </a:rPr>
              <a:t>Average Closing Time</a:t>
            </a:r>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dirty="0"/>
          </a:p>
        </p:txBody>
      </p:sp>
      <p:pic>
        <p:nvPicPr>
          <p:cNvPr id="3" name="Picture 2">
            <a:extLst>
              <a:ext uri="{FF2B5EF4-FFF2-40B4-BE49-F238E27FC236}">
                <a16:creationId xmlns:a16="http://schemas.microsoft.com/office/drawing/2014/main" id="{50981683-5206-2EB1-AC55-A484C60F530A}"/>
              </a:ext>
            </a:extLst>
          </p:cNvPr>
          <p:cNvPicPr>
            <a:picLocks noChangeAspect="1"/>
          </p:cNvPicPr>
          <p:nvPr/>
        </p:nvPicPr>
        <p:blipFill>
          <a:blip r:embed="rId3"/>
          <a:stretch>
            <a:fillRect/>
          </a:stretch>
        </p:blipFill>
        <p:spPr>
          <a:xfrm>
            <a:off x="7814876" y="2247929"/>
            <a:ext cx="3206336" cy="2830698"/>
          </a:xfrm>
          <a:prstGeom prst="rect">
            <a:avLst/>
          </a:prstGeom>
        </p:spPr>
      </p:pic>
    </p:spTree>
    <p:extLst>
      <p:ext uri="{BB962C8B-B14F-4D97-AF65-F5344CB8AC3E}">
        <p14:creationId xmlns:p14="http://schemas.microsoft.com/office/powerpoint/2010/main" val="309570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97225" y="1741714"/>
            <a:ext cx="10018713" cy="522514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endParaRPr lang="en-US" dirty="0"/>
          </a:p>
          <a:p>
            <a:pPr marL="285750" indent="-285750">
              <a:spcBef>
                <a:spcPts val="0"/>
              </a:spcBef>
              <a:buSzPts val="3480"/>
            </a:pPr>
            <a:r>
              <a:rPr lang="en-US" b="1" dirty="0">
                <a:latin typeface="Centaur" panose="02030504050205020304" pitchFamily="18" charset="0"/>
              </a:rPr>
              <a:t>Arizona</a:t>
            </a:r>
            <a:r>
              <a:rPr lang="en-US" dirty="0">
                <a:latin typeface="Centaur" panose="02030504050205020304" pitchFamily="18" charset="0"/>
              </a:rPr>
              <a:t>: </a:t>
            </a:r>
          </a:p>
          <a:p>
            <a:pPr marL="742950" lvl="1" indent="-285750">
              <a:spcBef>
                <a:spcPts val="0"/>
              </a:spcBef>
              <a:buSzPts val="3480"/>
            </a:pPr>
            <a:r>
              <a:rPr lang="en-US" dirty="0">
                <a:latin typeface="Centaur" panose="02030504050205020304" pitchFamily="18" charset="0"/>
              </a:rPr>
              <a:t>7</a:t>
            </a:r>
            <a:r>
              <a:rPr lang="en-US" baseline="30000" dirty="0">
                <a:latin typeface="Centaur" panose="02030504050205020304" pitchFamily="18" charset="0"/>
              </a:rPr>
              <a:t>th</a:t>
            </a:r>
            <a:r>
              <a:rPr lang="en-US" dirty="0">
                <a:latin typeface="Centaur" panose="02030504050205020304" pitchFamily="18" charset="0"/>
              </a:rPr>
              <a:t> Lowest Percent Sold Above Listing</a:t>
            </a:r>
          </a:p>
          <a:p>
            <a:pPr marL="742950" lvl="1" indent="-285750">
              <a:spcBef>
                <a:spcPts val="0"/>
              </a:spcBef>
              <a:buSzPts val="3480"/>
            </a:pPr>
            <a:r>
              <a:rPr lang="en-US" dirty="0">
                <a:latin typeface="Centaur" panose="02030504050205020304" pitchFamily="18" charset="0"/>
              </a:rPr>
              <a:t>12</a:t>
            </a:r>
            <a:r>
              <a:rPr lang="en-US" baseline="30000" dirty="0">
                <a:latin typeface="Centaur" panose="02030504050205020304" pitchFamily="18" charset="0"/>
              </a:rPr>
              <a:t>th</a:t>
            </a:r>
            <a:r>
              <a:rPr lang="en-US" dirty="0">
                <a:latin typeface="Centaur" panose="02030504050205020304" pitchFamily="18" charset="0"/>
              </a:rPr>
              <a:t> Highest Percentage Forecast Value Change</a:t>
            </a:r>
          </a:p>
          <a:p>
            <a:pPr marL="742950" lvl="1" indent="-285750">
              <a:spcBef>
                <a:spcPts val="0"/>
              </a:spcBef>
              <a:buSzPts val="3480"/>
            </a:pPr>
            <a:r>
              <a:rPr lang="en-US" dirty="0">
                <a:latin typeface="Centaur" panose="02030504050205020304" pitchFamily="18" charset="0"/>
              </a:rPr>
              <a:t> 14</a:t>
            </a:r>
            <a:r>
              <a:rPr lang="en-US" baseline="30000" dirty="0">
                <a:latin typeface="Centaur" panose="02030504050205020304" pitchFamily="18" charset="0"/>
              </a:rPr>
              <a:t>th</a:t>
            </a:r>
            <a:r>
              <a:rPr lang="en-US" dirty="0">
                <a:latin typeface="Centaur" panose="02030504050205020304" pitchFamily="18" charset="0"/>
              </a:rPr>
              <a:t> Highest Numerical Change</a:t>
            </a:r>
          </a:p>
          <a:p>
            <a:pPr marL="742950" lvl="1" indent="-285750">
              <a:spcBef>
                <a:spcPts val="0"/>
              </a:spcBef>
              <a:buSzPts val="3480"/>
            </a:pPr>
            <a:r>
              <a:rPr lang="en-US" dirty="0">
                <a:latin typeface="Centaur" panose="02030504050205020304" pitchFamily="18" charset="0"/>
              </a:rPr>
              <a:t>Low Closing Time</a:t>
            </a:r>
          </a:p>
          <a:p>
            <a:pPr marL="742950" lvl="1" indent="-285750">
              <a:spcBef>
                <a:spcPts val="0"/>
              </a:spcBef>
              <a:buSzPts val="3480"/>
            </a:pPr>
            <a:r>
              <a:rPr lang="en-US" dirty="0">
                <a:latin typeface="Centaur" panose="02030504050205020304" pitchFamily="18" charset="0"/>
              </a:rPr>
              <a:t>High Rent</a:t>
            </a:r>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dirty="0"/>
          </a:p>
        </p:txBody>
      </p:sp>
      <p:pic>
        <p:nvPicPr>
          <p:cNvPr id="2" name="Picture 1">
            <a:extLst>
              <a:ext uri="{FF2B5EF4-FFF2-40B4-BE49-F238E27FC236}">
                <a16:creationId xmlns:a16="http://schemas.microsoft.com/office/drawing/2014/main" id="{030E7B44-7E52-1805-4EC7-B67DCAB1D10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088109" y="1371010"/>
            <a:ext cx="3327829" cy="4442823"/>
          </a:xfrm>
          <a:prstGeom prst="rect">
            <a:avLst/>
          </a:prstGeom>
        </p:spPr>
      </p:pic>
    </p:spTree>
    <p:extLst>
      <p:ext uri="{BB962C8B-B14F-4D97-AF65-F5344CB8AC3E}">
        <p14:creationId xmlns:p14="http://schemas.microsoft.com/office/powerpoint/2010/main" val="147852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1086643" y="9525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202" name="Google Shape;202;p9"/>
          <p:cNvSpPr txBox="1">
            <a:spLocks noGrp="1"/>
          </p:cNvSpPr>
          <p:nvPr>
            <p:ph type="body" idx="1"/>
          </p:nvPr>
        </p:nvSpPr>
        <p:spPr>
          <a:xfrm>
            <a:off x="1512885" y="1847849"/>
            <a:ext cx="10018713" cy="3124201"/>
          </a:xfrm>
          <a:prstGeom prst="rect">
            <a:avLst/>
          </a:prstGeom>
          <a:noFill/>
          <a:ln>
            <a:noFill/>
          </a:ln>
        </p:spPr>
        <p:txBody>
          <a:bodyPr spcFirstLastPara="1" wrap="square" lIns="91425" tIns="45700" rIns="91425" bIns="45700" anchor="ctr" anchorCtr="0">
            <a:normAutofit/>
          </a:bodyPr>
          <a:lstStyle/>
          <a:p>
            <a:pPr marL="563880" indent="-342900">
              <a:spcBef>
                <a:spcPts val="1080"/>
              </a:spcBef>
              <a:buSzPts val="3480"/>
            </a:pPr>
            <a:r>
              <a:rPr lang="en-US" b="1" dirty="0">
                <a:latin typeface="Centaur" panose="02030504050205020304" pitchFamily="18" charset="0"/>
              </a:rPr>
              <a:t>Wisconsin</a:t>
            </a:r>
            <a:r>
              <a:rPr lang="en-US" dirty="0">
                <a:latin typeface="Centaur" panose="02030504050205020304" pitchFamily="18" charset="0"/>
              </a:rPr>
              <a:t>: </a:t>
            </a:r>
          </a:p>
          <a:p>
            <a:pPr marL="1021080" lvl="1" indent="-342900">
              <a:spcBef>
                <a:spcPts val="1080"/>
              </a:spcBef>
              <a:buSzPts val="3480"/>
            </a:pPr>
            <a:r>
              <a:rPr lang="en-US" dirty="0">
                <a:latin typeface="Centaur" panose="02030504050205020304" pitchFamily="18" charset="0"/>
              </a:rPr>
              <a:t>2</a:t>
            </a:r>
            <a:r>
              <a:rPr lang="en-US" baseline="30000" dirty="0">
                <a:latin typeface="Centaur" panose="02030504050205020304" pitchFamily="18" charset="0"/>
              </a:rPr>
              <a:t>nd</a:t>
            </a:r>
            <a:r>
              <a:rPr lang="en-US" dirty="0">
                <a:latin typeface="Centaur" panose="02030504050205020304" pitchFamily="18" charset="0"/>
              </a:rPr>
              <a:t> Highest State in Sold Above Listing</a:t>
            </a:r>
          </a:p>
          <a:p>
            <a:pPr marL="1021080" lvl="1" indent="-342900">
              <a:spcBef>
                <a:spcPts val="1080"/>
              </a:spcBef>
              <a:buSzPts val="3480"/>
            </a:pPr>
            <a:r>
              <a:rPr lang="en-US" dirty="0">
                <a:latin typeface="Centaur" panose="02030504050205020304" pitchFamily="18" charset="0"/>
              </a:rPr>
              <a:t>Lowest Average Days to Close</a:t>
            </a:r>
          </a:p>
          <a:p>
            <a:pPr marL="1021080" lvl="1" indent="-342900">
              <a:spcBef>
                <a:spcPts val="1080"/>
              </a:spcBef>
              <a:buSzPts val="3480"/>
            </a:pPr>
            <a:r>
              <a:rPr lang="en-US" dirty="0">
                <a:latin typeface="Centaur" panose="02030504050205020304" pitchFamily="18" charset="0"/>
              </a:rPr>
              <a:t>Bottom 10 in Monthly Rent</a:t>
            </a:r>
          </a:p>
          <a:p>
            <a:pPr marL="1021080" lvl="1" indent="-342900">
              <a:spcBef>
                <a:spcPts val="1080"/>
              </a:spcBef>
              <a:buSzPts val="3480"/>
            </a:pPr>
            <a:r>
              <a:rPr lang="en-US" dirty="0">
                <a:latin typeface="Centaur" panose="02030504050205020304" pitchFamily="18" charset="0"/>
              </a:rPr>
              <a:t>Above Average Home Value (16th) </a:t>
            </a:r>
          </a:p>
          <a:p>
            <a:pPr marL="563880" indent="-342900">
              <a:spcBef>
                <a:spcPts val="1080"/>
              </a:spcBef>
              <a:buSzPts val="3480"/>
            </a:pPr>
            <a:endParaRPr lang="en-US" dirty="0"/>
          </a:p>
          <a:p>
            <a:pPr marL="563880" indent="-342900">
              <a:spcBef>
                <a:spcPts val="1080"/>
              </a:spcBef>
              <a:buSzPts val="3480"/>
            </a:pPr>
            <a:endParaRPr lang="en-US" dirty="0"/>
          </a:p>
          <a:p>
            <a:pPr marL="563880" indent="-342900">
              <a:spcBef>
                <a:spcPts val="1080"/>
              </a:spcBef>
              <a:buSzPts val="3480"/>
            </a:pPr>
            <a:endParaRPr dirty="0"/>
          </a:p>
        </p:txBody>
      </p:sp>
      <p:pic>
        <p:nvPicPr>
          <p:cNvPr id="2" name="Picture 1">
            <a:extLst>
              <a:ext uri="{FF2B5EF4-FFF2-40B4-BE49-F238E27FC236}">
                <a16:creationId xmlns:a16="http://schemas.microsoft.com/office/drawing/2014/main" id="{1C0922EA-8409-DA00-E24C-4919D03818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0329862" y="0"/>
            <a:ext cx="2143125" cy="2143125"/>
          </a:xfrm>
          <a:prstGeom prst="rect">
            <a:avLst/>
          </a:prstGeom>
        </p:spPr>
      </p:pic>
    </p:spTree>
    <p:extLst>
      <p:ext uri="{BB962C8B-B14F-4D97-AF65-F5344CB8AC3E}">
        <p14:creationId xmlns:p14="http://schemas.microsoft.com/office/powerpoint/2010/main" val="2177367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1086643" y="9525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202" name="Google Shape;202;p9"/>
          <p:cNvSpPr txBox="1">
            <a:spLocks noGrp="1"/>
          </p:cNvSpPr>
          <p:nvPr>
            <p:ph type="body" idx="1"/>
          </p:nvPr>
        </p:nvSpPr>
        <p:spPr>
          <a:xfrm>
            <a:off x="1512885" y="2066924"/>
            <a:ext cx="10018713" cy="3124201"/>
          </a:xfrm>
          <a:prstGeom prst="rect">
            <a:avLst/>
          </a:prstGeom>
          <a:noFill/>
          <a:ln>
            <a:noFill/>
          </a:ln>
        </p:spPr>
        <p:txBody>
          <a:bodyPr spcFirstLastPara="1" wrap="square" lIns="91425" tIns="45700" rIns="91425" bIns="45700" anchor="ctr" anchorCtr="0">
            <a:normAutofit/>
          </a:bodyPr>
          <a:lstStyle/>
          <a:p>
            <a:pPr marL="563880" indent="-342900">
              <a:spcBef>
                <a:spcPts val="1080"/>
              </a:spcBef>
              <a:buSzPts val="3480"/>
            </a:pPr>
            <a:r>
              <a:rPr lang="en-US" b="1" dirty="0">
                <a:latin typeface="Centaur" panose="02030504050205020304" pitchFamily="18" charset="0"/>
              </a:rPr>
              <a:t>California</a:t>
            </a:r>
            <a:r>
              <a:rPr lang="en-US" dirty="0">
                <a:latin typeface="Centaur" panose="02030504050205020304" pitchFamily="18" charset="0"/>
              </a:rPr>
              <a:t>: </a:t>
            </a:r>
          </a:p>
          <a:p>
            <a:pPr marL="1021080" lvl="1" indent="-342900">
              <a:spcBef>
                <a:spcPts val="1080"/>
              </a:spcBef>
              <a:buSzPts val="3480"/>
            </a:pPr>
            <a:r>
              <a:rPr lang="en-US" dirty="0">
                <a:latin typeface="Centaur" panose="02030504050205020304" pitchFamily="18" charset="0"/>
              </a:rPr>
              <a:t>7</a:t>
            </a:r>
            <a:r>
              <a:rPr lang="en-US" baseline="30000" dirty="0">
                <a:latin typeface="Centaur" panose="02030504050205020304" pitchFamily="18" charset="0"/>
              </a:rPr>
              <a:t>th</a:t>
            </a:r>
            <a:r>
              <a:rPr lang="en-US" dirty="0">
                <a:latin typeface="Centaur" panose="02030504050205020304" pitchFamily="18" charset="0"/>
              </a:rPr>
              <a:t> Lowest Numerical Increase </a:t>
            </a:r>
          </a:p>
          <a:p>
            <a:pPr marL="1478280" lvl="2" indent="-342900">
              <a:spcBef>
                <a:spcPts val="1080"/>
              </a:spcBef>
              <a:buSzPts val="3480"/>
            </a:pPr>
            <a:r>
              <a:rPr lang="en-US" dirty="0">
                <a:latin typeface="Centaur" panose="02030504050205020304" pitchFamily="18" charset="0"/>
              </a:rPr>
              <a:t>Lowest of All Positive States</a:t>
            </a:r>
          </a:p>
          <a:p>
            <a:pPr marL="1478280" lvl="2" indent="-342900">
              <a:spcBef>
                <a:spcPts val="1080"/>
              </a:spcBef>
              <a:buSzPts val="3480"/>
            </a:pPr>
            <a:r>
              <a:rPr lang="en-US" dirty="0">
                <a:latin typeface="Centaur" panose="02030504050205020304" pitchFamily="18" charset="0"/>
              </a:rPr>
              <a:t>Only Top 10 State in Home Value that’s also in Bottom 20% of Percent &amp; Numeric Increase</a:t>
            </a:r>
          </a:p>
          <a:p>
            <a:pPr marL="1021080" lvl="1" indent="-342900">
              <a:spcBef>
                <a:spcPts val="1080"/>
              </a:spcBef>
              <a:buSzPts val="3480"/>
            </a:pPr>
            <a:r>
              <a:rPr lang="en-US" dirty="0">
                <a:latin typeface="Centaur" panose="02030504050205020304" pitchFamily="18" charset="0"/>
              </a:rPr>
              <a:t> 7</a:t>
            </a:r>
            <a:r>
              <a:rPr lang="en-US" baseline="30000" dirty="0">
                <a:latin typeface="Centaur" panose="02030504050205020304" pitchFamily="18" charset="0"/>
              </a:rPr>
              <a:t>th</a:t>
            </a:r>
            <a:r>
              <a:rPr lang="en-US" dirty="0">
                <a:latin typeface="Centaur" panose="02030504050205020304" pitchFamily="18" charset="0"/>
              </a:rPr>
              <a:t> Highest Sold Above Listing</a:t>
            </a:r>
          </a:p>
          <a:p>
            <a:pPr marL="1021080" lvl="1" indent="-342900">
              <a:spcBef>
                <a:spcPts val="1080"/>
              </a:spcBef>
              <a:buSzPts val="3480"/>
            </a:pPr>
            <a:r>
              <a:rPr lang="en-US" dirty="0">
                <a:latin typeface="Centaur" panose="02030504050205020304" pitchFamily="18" charset="0"/>
              </a:rPr>
              <a:t>2nd Lowest Average Days to Close</a:t>
            </a:r>
          </a:p>
          <a:p>
            <a:pPr marL="563880" indent="-342900">
              <a:spcBef>
                <a:spcPts val="1080"/>
              </a:spcBef>
              <a:buSzPts val="3480"/>
            </a:pPr>
            <a:endParaRPr lang="en-US" dirty="0"/>
          </a:p>
          <a:p>
            <a:pPr marL="563880" indent="-342900">
              <a:spcBef>
                <a:spcPts val="1080"/>
              </a:spcBef>
              <a:buSzPts val="3480"/>
            </a:pPr>
            <a:endParaRPr lang="en-US" dirty="0"/>
          </a:p>
          <a:p>
            <a:pPr marL="563880" indent="-342900">
              <a:spcBef>
                <a:spcPts val="1080"/>
              </a:spcBef>
              <a:buSzPts val="3480"/>
            </a:pPr>
            <a:endParaRPr dirty="0"/>
          </a:p>
        </p:txBody>
      </p:sp>
      <p:pic>
        <p:nvPicPr>
          <p:cNvPr id="2" name="Picture 1">
            <a:extLst>
              <a:ext uri="{FF2B5EF4-FFF2-40B4-BE49-F238E27FC236}">
                <a16:creationId xmlns:a16="http://schemas.microsoft.com/office/drawing/2014/main" id="{1C0922EA-8409-DA00-E24C-4919D03818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0329862" y="0"/>
            <a:ext cx="2143125" cy="2143125"/>
          </a:xfrm>
          <a:prstGeom prst="rect">
            <a:avLst/>
          </a:prstGeom>
        </p:spPr>
      </p:pic>
      <p:pic>
        <p:nvPicPr>
          <p:cNvPr id="3" name="Picture 2">
            <a:extLst>
              <a:ext uri="{FF2B5EF4-FFF2-40B4-BE49-F238E27FC236}">
                <a16:creationId xmlns:a16="http://schemas.microsoft.com/office/drawing/2014/main" id="{CBE77903-8C1D-3BC9-9E33-16263FAE3FF5}"/>
              </a:ext>
            </a:extLst>
          </p:cNvPr>
          <p:cNvPicPr>
            <a:picLocks noChangeAspect="1"/>
          </p:cNvPicPr>
          <p:nvPr/>
        </p:nvPicPr>
        <p:blipFill>
          <a:blip r:embed="rId5"/>
          <a:stretch>
            <a:fillRect/>
          </a:stretch>
        </p:blipFill>
        <p:spPr>
          <a:xfrm>
            <a:off x="10277475" y="57149"/>
            <a:ext cx="1914525" cy="2381250"/>
          </a:xfrm>
          <a:prstGeom prst="rect">
            <a:avLst/>
          </a:prstGeom>
        </p:spPr>
      </p:pic>
    </p:spTree>
    <p:extLst>
      <p:ext uri="{BB962C8B-B14F-4D97-AF65-F5344CB8AC3E}">
        <p14:creationId xmlns:p14="http://schemas.microsoft.com/office/powerpoint/2010/main" val="3450834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1086643" y="9525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202" name="Google Shape;202;p9"/>
          <p:cNvSpPr txBox="1">
            <a:spLocks noGrp="1"/>
          </p:cNvSpPr>
          <p:nvPr>
            <p:ph type="body" idx="1"/>
          </p:nvPr>
        </p:nvSpPr>
        <p:spPr>
          <a:xfrm>
            <a:off x="1474785" y="2238375"/>
            <a:ext cx="10018713" cy="3124201"/>
          </a:xfrm>
          <a:prstGeom prst="rect">
            <a:avLst/>
          </a:prstGeom>
          <a:noFill/>
          <a:ln>
            <a:noFill/>
          </a:ln>
        </p:spPr>
        <p:txBody>
          <a:bodyPr spcFirstLastPara="1" wrap="square" lIns="91425" tIns="45700" rIns="91425" bIns="45700" anchor="ctr" anchorCtr="0">
            <a:normAutofit/>
          </a:bodyPr>
          <a:lstStyle/>
          <a:p>
            <a:pPr marL="563880" indent="-342900">
              <a:spcBef>
                <a:spcPts val="1080"/>
              </a:spcBef>
              <a:buSzPts val="3480"/>
            </a:pPr>
            <a:r>
              <a:rPr lang="en-US" b="1" dirty="0">
                <a:latin typeface="Centaur" panose="02030504050205020304" pitchFamily="18" charset="0"/>
              </a:rPr>
              <a:t>Kansas</a:t>
            </a:r>
            <a:r>
              <a:rPr lang="en-US" dirty="0">
                <a:latin typeface="Centaur" panose="02030504050205020304" pitchFamily="18" charset="0"/>
              </a:rPr>
              <a:t>: </a:t>
            </a:r>
          </a:p>
          <a:p>
            <a:pPr marL="1021080" lvl="1" indent="-342900">
              <a:spcBef>
                <a:spcPts val="1080"/>
              </a:spcBef>
              <a:buSzPts val="3480"/>
            </a:pPr>
            <a:r>
              <a:rPr lang="en-US" dirty="0">
                <a:latin typeface="Centaur" panose="02030504050205020304" pitchFamily="18" charset="0"/>
              </a:rPr>
              <a:t>3</a:t>
            </a:r>
            <a:r>
              <a:rPr lang="en-US" baseline="30000" dirty="0">
                <a:latin typeface="Centaur" panose="02030504050205020304" pitchFamily="18" charset="0"/>
              </a:rPr>
              <a:t>rd</a:t>
            </a:r>
            <a:r>
              <a:rPr lang="en-US" dirty="0">
                <a:latin typeface="Centaur" panose="02030504050205020304" pitchFamily="18" charset="0"/>
              </a:rPr>
              <a:t> Lowest Rent</a:t>
            </a:r>
          </a:p>
          <a:p>
            <a:pPr marL="1021080" lvl="1" indent="-342900">
              <a:spcBef>
                <a:spcPts val="1080"/>
              </a:spcBef>
              <a:buSzPts val="3480"/>
            </a:pPr>
            <a:r>
              <a:rPr lang="en-US" dirty="0">
                <a:latin typeface="Centaur" panose="02030504050205020304" pitchFamily="18" charset="0"/>
              </a:rPr>
              <a:t>Top 16 In Percent Sold Above Listing</a:t>
            </a:r>
          </a:p>
          <a:p>
            <a:pPr marL="1021080" lvl="1" indent="-342900">
              <a:spcBef>
                <a:spcPts val="1080"/>
              </a:spcBef>
              <a:buSzPts val="3480"/>
            </a:pPr>
            <a:r>
              <a:rPr lang="en-US" dirty="0">
                <a:latin typeface="Centaur" panose="02030504050205020304" pitchFamily="18" charset="0"/>
              </a:rPr>
              <a:t>Bottom Half in Percentage Increase</a:t>
            </a:r>
          </a:p>
          <a:p>
            <a:pPr marL="1021080" lvl="1" indent="-342900">
              <a:spcBef>
                <a:spcPts val="1080"/>
              </a:spcBef>
              <a:buSzPts val="3480"/>
            </a:pPr>
            <a:r>
              <a:rPr lang="en-US" dirty="0">
                <a:latin typeface="Centaur" panose="02030504050205020304" pitchFamily="18" charset="0"/>
              </a:rPr>
              <a:t>Bottom 15 in Numerical Increase</a:t>
            </a:r>
          </a:p>
          <a:p>
            <a:pPr marL="1478280" lvl="2" indent="-342900">
              <a:spcBef>
                <a:spcPts val="1080"/>
              </a:spcBef>
              <a:buSzPts val="3480"/>
            </a:pPr>
            <a:r>
              <a:rPr lang="en-US" dirty="0">
                <a:latin typeface="Centaur" panose="02030504050205020304" pitchFamily="18" charset="0"/>
              </a:rPr>
              <a:t>Bottom 10 of positive increases</a:t>
            </a:r>
          </a:p>
          <a:p>
            <a:pPr marL="1478280" lvl="2" indent="-342900">
              <a:spcBef>
                <a:spcPts val="1080"/>
              </a:spcBef>
              <a:buSzPts val="3480"/>
            </a:pPr>
            <a:endParaRPr lang="en-US" dirty="0">
              <a:latin typeface="Centaur" panose="02030504050205020304" pitchFamily="18" charset="0"/>
            </a:endParaRPr>
          </a:p>
          <a:p>
            <a:pPr marL="563880" indent="-342900">
              <a:spcBef>
                <a:spcPts val="1080"/>
              </a:spcBef>
              <a:buSzPts val="3480"/>
            </a:pPr>
            <a:endParaRPr lang="en-US" dirty="0"/>
          </a:p>
          <a:p>
            <a:pPr marL="563880" indent="-342900">
              <a:spcBef>
                <a:spcPts val="1080"/>
              </a:spcBef>
              <a:buSzPts val="3480"/>
            </a:pPr>
            <a:endParaRPr lang="en-US" dirty="0"/>
          </a:p>
          <a:p>
            <a:pPr marL="563880" indent="-342900">
              <a:spcBef>
                <a:spcPts val="1080"/>
              </a:spcBef>
              <a:buSzPts val="3480"/>
            </a:pPr>
            <a:endParaRPr dirty="0"/>
          </a:p>
        </p:txBody>
      </p:sp>
      <p:pic>
        <p:nvPicPr>
          <p:cNvPr id="4" name="Picture 3">
            <a:extLst>
              <a:ext uri="{FF2B5EF4-FFF2-40B4-BE49-F238E27FC236}">
                <a16:creationId xmlns:a16="http://schemas.microsoft.com/office/drawing/2014/main" id="{408FD219-AE80-6D5E-F93B-A425B427959C}"/>
              </a:ext>
            </a:extLst>
          </p:cNvPr>
          <p:cNvPicPr>
            <a:picLocks noChangeAspect="1"/>
          </p:cNvPicPr>
          <p:nvPr/>
        </p:nvPicPr>
        <p:blipFill>
          <a:blip r:embed="rId3"/>
          <a:stretch>
            <a:fillRect/>
          </a:stretch>
        </p:blipFill>
        <p:spPr>
          <a:xfrm>
            <a:off x="9890125" y="0"/>
            <a:ext cx="2301875" cy="1381125"/>
          </a:xfrm>
          <a:prstGeom prst="rect">
            <a:avLst/>
          </a:prstGeom>
        </p:spPr>
      </p:pic>
    </p:spTree>
    <p:extLst>
      <p:ext uri="{BB962C8B-B14F-4D97-AF65-F5344CB8AC3E}">
        <p14:creationId xmlns:p14="http://schemas.microsoft.com/office/powerpoint/2010/main" val="125703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title"/>
          </p:nvPr>
        </p:nvSpPr>
        <p:spPr>
          <a:xfrm>
            <a:off x="1398425" y="-10"/>
            <a:ext cx="4533900" cy="1550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Overview</a:t>
            </a:r>
            <a:endParaRPr dirty="0"/>
          </a:p>
        </p:txBody>
      </p:sp>
      <p:pic>
        <p:nvPicPr>
          <p:cNvPr id="160" name="Google Shape;160;p2"/>
          <p:cNvPicPr preferRelativeResize="0"/>
          <p:nvPr/>
        </p:nvPicPr>
        <p:blipFill rotWithShape="1">
          <a:blip r:embed="rId3">
            <a:alphaModFix/>
          </a:blip>
          <a:srcRect/>
          <a:stretch/>
        </p:blipFill>
        <p:spPr>
          <a:xfrm>
            <a:off x="5771535" y="0"/>
            <a:ext cx="6420465" cy="6858000"/>
          </a:xfrm>
          <a:prstGeom prst="rect">
            <a:avLst/>
          </a:prstGeom>
          <a:noFill/>
          <a:ln>
            <a:noFill/>
          </a:ln>
        </p:spPr>
      </p:pic>
      <p:sp>
        <p:nvSpPr>
          <p:cNvPr id="2" name="Rectangle 1">
            <a:extLst>
              <a:ext uri="{FF2B5EF4-FFF2-40B4-BE49-F238E27FC236}">
                <a16:creationId xmlns:a16="http://schemas.microsoft.com/office/drawing/2014/main" id="{55FC70A2-9E3E-02DE-4BAC-BF26400843E0}"/>
              </a:ext>
            </a:extLst>
          </p:cNvPr>
          <p:cNvSpPr/>
          <p:nvPr/>
        </p:nvSpPr>
        <p:spPr>
          <a:xfrm>
            <a:off x="1720283" y="1164409"/>
            <a:ext cx="3890183" cy="476342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The Zillow’s public data files include datasets on home value, rental prices, sales, and other valuable statistics that can be used to evaluate the U.S. residential home market.</a:t>
            </a:r>
          </a:p>
          <a:p>
            <a:endParaRPr lang="en-US" dirty="0">
              <a:solidFill>
                <a:schemeClr val="tx1"/>
              </a:solidFill>
            </a:endParaRPr>
          </a:p>
          <a:p>
            <a:r>
              <a:rPr lang="en-US" dirty="0">
                <a:solidFill>
                  <a:schemeClr val="tx1"/>
                </a:solidFill>
              </a:rPr>
              <a:t>Data is available for all 50 states and close to 1,000 U.S regions.</a:t>
            </a:r>
          </a:p>
          <a:p>
            <a:endParaRPr lang="en-US" dirty="0">
              <a:solidFill>
                <a:schemeClr val="tx1"/>
              </a:solidFill>
            </a:endParaRPr>
          </a:p>
          <a:p>
            <a:r>
              <a:rPr lang="en-US" dirty="0">
                <a:solidFill>
                  <a:schemeClr val="tx1"/>
                </a:solidFill>
              </a:rPr>
              <a:t>Datasets used:</a:t>
            </a:r>
          </a:p>
          <a:p>
            <a:pPr marL="285750" indent="-285750">
              <a:buFont typeface="Arial" panose="020B0604020202020204" pitchFamily="34" charset="0"/>
              <a:buChar char="•"/>
            </a:pPr>
            <a:r>
              <a:rPr lang="en-US" i="0" dirty="0">
                <a:solidFill>
                  <a:srgbClr val="2A2A33"/>
                </a:solidFill>
                <a:effectLst/>
              </a:rPr>
              <a:t>Zillow Observed Rent Index</a:t>
            </a:r>
          </a:p>
          <a:p>
            <a:pPr marL="285750" indent="-285750">
              <a:buFont typeface="Arial" panose="020B0604020202020204" pitchFamily="34" charset="0"/>
              <a:buChar char="•"/>
            </a:pPr>
            <a:r>
              <a:rPr lang="en-US" dirty="0">
                <a:solidFill>
                  <a:schemeClr val="tx1"/>
                </a:solidFill>
              </a:rPr>
              <a:t>Median Sale Price</a:t>
            </a:r>
          </a:p>
          <a:p>
            <a:pPr marL="285750" indent="-285750">
              <a:buFont typeface="Arial" panose="020B0604020202020204" pitchFamily="34" charset="0"/>
              <a:buChar char="•"/>
            </a:pPr>
            <a:r>
              <a:rPr lang="en-US" dirty="0">
                <a:solidFill>
                  <a:schemeClr val="tx1"/>
                </a:solidFill>
              </a:rPr>
              <a:t>Home Value Forecast</a:t>
            </a:r>
          </a:p>
          <a:p>
            <a:pPr marL="285750" indent="-285750">
              <a:buFont typeface="Arial" panose="020B0604020202020204" pitchFamily="34" charset="0"/>
              <a:buChar char="•"/>
            </a:pPr>
            <a:r>
              <a:rPr lang="en-US" i="0" dirty="0">
                <a:solidFill>
                  <a:schemeClr val="tx1"/>
                </a:solidFill>
                <a:effectLst/>
              </a:rPr>
              <a:t>Days to Close</a:t>
            </a:r>
          </a:p>
          <a:p>
            <a:pPr marL="285750" indent="-285750">
              <a:buFont typeface="Arial" panose="020B0604020202020204" pitchFamily="34" charset="0"/>
              <a:buChar char="•"/>
            </a:pPr>
            <a:r>
              <a:rPr lang="en-US" i="0" dirty="0">
                <a:solidFill>
                  <a:schemeClr val="tx1"/>
                </a:solidFill>
                <a:effectLst/>
              </a:rPr>
              <a:t>Percent of Sales </a:t>
            </a:r>
            <a:r>
              <a:rPr lang="en-US" dirty="0">
                <a:solidFill>
                  <a:schemeClr val="tx1"/>
                </a:solidFill>
              </a:rPr>
              <a:t>O</a:t>
            </a:r>
            <a:r>
              <a:rPr lang="en-US" i="0" dirty="0">
                <a:solidFill>
                  <a:schemeClr val="tx1"/>
                </a:solidFill>
                <a:effectLst/>
              </a:rPr>
              <a:t>ver List</a:t>
            </a:r>
            <a:endParaRPr lang="en-US" dirty="0">
              <a:solidFill>
                <a:schemeClr val="tx1"/>
              </a:solidFill>
            </a:endParaRPr>
          </a:p>
          <a:p>
            <a:endParaRPr lang="en-US" dirty="0">
              <a:solidFill>
                <a:schemeClr val="tx1"/>
              </a:solidFill>
            </a:endParaRPr>
          </a:p>
          <a:p>
            <a:r>
              <a:rPr lang="en-US" dirty="0">
                <a:solidFill>
                  <a:schemeClr val="tx1"/>
                </a:solidFill>
              </a:rPr>
              <a:t>Main Questions:</a:t>
            </a:r>
          </a:p>
          <a:p>
            <a:pPr marL="285750" indent="-285750">
              <a:buFont typeface="Arial" panose="020B0604020202020204" pitchFamily="34" charset="0"/>
              <a:buChar char="•"/>
            </a:pPr>
            <a:r>
              <a:rPr lang="en-US" dirty="0">
                <a:solidFill>
                  <a:schemeClr val="tx1"/>
                </a:solidFill>
              </a:rPr>
              <a:t>Where is it best to rent vs. buy?</a:t>
            </a:r>
          </a:p>
          <a:p>
            <a:pPr marL="285750" indent="-285750">
              <a:buFont typeface="Arial" panose="020B0604020202020204" pitchFamily="34" charset="0"/>
              <a:buChar char="•"/>
            </a:pPr>
            <a:r>
              <a:rPr lang="en-US" dirty="0">
                <a:solidFill>
                  <a:schemeClr val="tx1"/>
                </a:solidFill>
              </a:rPr>
              <a:t>Where is it best to be a buyer vs. a seller?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3A5EF5-566A-3EEC-023F-D1BB9C00A34A}"/>
              </a:ext>
            </a:extLst>
          </p:cNvPr>
          <p:cNvSpPr>
            <a:spLocks noGrp="1"/>
          </p:cNvSpPr>
          <p:nvPr>
            <p:ph type="title"/>
          </p:nvPr>
        </p:nvSpPr>
        <p:spPr/>
        <p:txBody>
          <a:bodyPr/>
          <a:lstStyle/>
          <a:p>
            <a:r>
              <a:rPr lang="en-US" dirty="0"/>
              <a:t>Buyer and Seller? New Hampshire </a:t>
            </a:r>
          </a:p>
        </p:txBody>
      </p:sp>
      <p:pic>
        <p:nvPicPr>
          <p:cNvPr id="2050" name="Picture 2" descr="New Hampshire – Map Outline, Printable State, Shape, Stencil, Pattern – DIY  Projects, Patterns, Monograms, Designs, Templates">
            <a:extLst>
              <a:ext uri="{FF2B5EF4-FFF2-40B4-BE49-F238E27FC236}">
                <a16:creationId xmlns:a16="http://schemas.microsoft.com/office/drawing/2014/main" id="{F1B1E2B8-8988-F117-6A65-C33FD3EE0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099" y="82114"/>
            <a:ext cx="1254901" cy="221321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5CB2C684-DB8E-9064-86BF-D08E95671172}"/>
              </a:ext>
            </a:extLst>
          </p:cNvPr>
          <p:cNvSpPr>
            <a:spLocks noGrp="1"/>
          </p:cNvSpPr>
          <p:nvPr>
            <p:ph type="body" idx="2"/>
          </p:nvPr>
        </p:nvSpPr>
        <p:spPr>
          <a:xfrm>
            <a:off x="6493667" y="1336917"/>
            <a:ext cx="4895056" cy="3124200"/>
          </a:xfrm>
        </p:spPr>
        <p:txBody>
          <a:bodyPr/>
          <a:lstStyle/>
          <a:p>
            <a:r>
              <a:rPr lang="en-US" sz="2400" dirty="0">
                <a:latin typeface="Centaur" panose="02030504050205020304" pitchFamily="18" charset="0"/>
              </a:rPr>
              <a:t>Seller</a:t>
            </a:r>
          </a:p>
          <a:p>
            <a:pPr lvl="1"/>
            <a:r>
              <a:rPr lang="en-US" sz="2000" dirty="0">
                <a:latin typeface="Centaur" panose="02030504050205020304" pitchFamily="18" charset="0"/>
              </a:rPr>
              <a:t>1</a:t>
            </a:r>
            <a:r>
              <a:rPr lang="en-US" sz="2000" baseline="30000" dirty="0">
                <a:latin typeface="Centaur" panose="02030504050205020304" pitchFamily="18" charset="0"/>
              </a:rPr>
              <a:t>st</a:t>
            </a:r>
            <a:r>
              <a:rPr lang="en-US" sz="2000" dirty="0">
                <a:latin typeface="Centaur" panose="02030504050205020304" pitchFamily="18" charset="0"/>
              </a:rPr>
              <a:t> in Homes Sold Above Listing</a:t>
            </a:r>
          </a:p>
          <a:p>
            <a:pPr lvl="1"/>
            <a:endParaRPr lang="en-US" dirty="0"/>
          </a:p>
        </p:txBody>
      </p:sp>
      <p:sp>
        <p:nvSpPr>
          <p:cNvPr id="10" name="Text Placeholder 9">
            <a:extLst>
              <a:ext uri="{FF2B5EF4-FFF2-40B4-BE49-F238E27FC236}">
                <a16:creationId xmlns:a16="http://schemas.microsoft.com/office/drawing/2014/main" id="{CB20D48A-A350-17F6-F064-68FC2DC0AA61}"/>
              </a:ext>
            </a:extLst>
          </p:cNvPr>
          <p:cNvSpPr>
            <a:spLocks noGrp="1"/>
          </p:cNvSpPr>
          <p:nvPr>
            <p:ph type="body" idx="1"/>
          </p:nvPr>
        </p:nvSpPr>
        <p:spPr>
          <a:xfrm>
            <a:off x="1484311" y="1672756"/>
            <a:ext cx="4895055" cy="3124201"/>
          </a:xfrm>
        </p:spPr>
        <p:txBody>
          <a:bodyPr/>
          <a:lstStyle/>
          <a:p>
            <a:r>
              <a:rPr lang="en-US" sz="2400" dirty="0">
                <a:latin typeface="Centaur" panose="02030504050205020304" pitchFamily="18" charset="0"/>
              </a:rPr>
              <a:t>Buyer</a:t>
            </a:r>
          </a:p>
          <a:p>
            <a:pPr lvl="1"/>
            <a:r>
              <a:rPr lang="en-US" sz="2000" dirty="0">
                <a:latin typeface="Centaur" panose="02030504050205020304" pitchFamily="18" charset="0"/>
              </a:rPr>
              <a:t>1</a:t>
            </a:r>
            <a:r>
              <a:rPr lang="en-US" sz="2000" baseline="30000" dirty="0">
                <a:latin typeface="Centaur" panose="02030504050205020304" pitchFamily="18" charset="0"/>
              </a:rPr>
              <a:t>st</a:t>
            </a:r>
            <a:r>
              <a:rPr lang="en-US" sz="2000" dirty="0">
                <a:latin typeface="Centaur" panose="02030504050205020304" pitchFamily="18" charset="0"/>
              </a:rPr>
              <a:t> in Numerical Home Value Increase</a:t>
            </a:r>
          </a:p>
          <a:p>
            <a:pPr lvl="1"/>
            <a:r>
              <a:rPr lang="en-US" sz="2000" dirty="0">
                <a:latin typeface="Centaur" panose="02030504050205020304" pitchFamily="18" charset="0"/>
              </a:rPr>
              <a:t>1</a:t>
            </a:r>
            <a:r>
              <a:rPr lang="en-US" sz="2000" baseline="30000" dirty="0">
                <a:latin typeface="Centaur" panose="02030504050205020304" pitchFamily="18" charset="0"/>
              </a:rPr>
              <a:t>st</a:t>
            </a:r>
            <a:r>
              <a:rPr lang="en-US" sz="2000" dirty="0">
                <a:latin typeface="Centaur" panose="02030504050205020304" pitchFamily="18" charset="0"/>
              </a:rPr>
              <a:t> in Percentage Home Value Increase</a:t>
            </a:r>
          </a:p>
          <a:p>
            <a:pPr lvl="1"/>
            <a:r>
              <a:rPr lang="en-US" sz="2000" dirty="0">
                <a:latin typeface="Centaur" panose="02030504050205020304" pitchFamily="18" charset="0"/>
              </a:rPr>
              <a:t>Top 10 in Rent</a:t>
            </a:r>
          </a:p>
          <a:p>
            <a:pPr lvl="1"/>
            <a:endParaRPr lang="en-US" dirty="0"/>
          </a:p>
        </p:txBody>
      </p:sp>
      <p:pic>
        <p:nvPicPr>
          <p:cNvPr id="12" name="Picture 11">
            <a:extLst>
              <a:ext uri="{FF2B5EF4-FFF2-40B4-BE49-F238E27FC236}">
                <a16:creationId xmlns:a16="http://schemas.microsoft.com/office/drawing/2014/main" id="{B2D850E8-B4A4-5AEC-1A5A-97D57F7478C1}"/>
              </a:ext>
            </a:extLst>
          </p:cNvPr>
          <p:cNvPicPr>
            <a:picLocks noChangeAspect="1"/>
          </p:cNvPicPr>
          <p:nvPr/>
        </p:nvPicPr>
        <p:blipFill>
          <a:blip r:embed="rId3"/>
          <a:stretch>
            <a:fillRect/>
          </a:stretch>
        </p:blipFill>
        <p:spPr>
          <a:xfrm>
            <a:off x="6718416" y="3312598"/>
            <a:ext cx="3989273" cy="2968717"/>
          </a:xfrm>
          <a:prstGeom prst="rect">
            <a:avLst/>
          </a:prstGeom>
        </p:spPr>
      </p:pic>
    </p:spTree>
    <p:extLst>
      <p:ext uri="{BB962C8B-B14F-4D97-AF65-F5344CB8AC3E}">
        <p14:creationId xmlns:p14="http://schemas.microsoft.com/office/powerpoint/2010/main" val="303592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9c4828a460_0_5"/>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Top Monthly Rent</a:t>
            </a:r>
            <a:endParaRPr dirty="0"/>
          </a:p>
        </p:txBody>
      </p:sp>
      <p:pic>
        <p:nvPicPr>
          <p:cNvPr id="214" name="Google Shape;214;g29c4828a460_0_5"/>
          <p:cNvPicPr preferRelativeResize="0"/>
          <p:nvPr/>
        </p:nvPicPr>
        <p:blipFill>
          <a:blip r:embed="rId3">
            <a:alphaModFix/>
          </a:blip>
          <a:stretch>
            <a:fillRect/>
          </a:stretch>
        </p:blipFill>
        <p:spPr>
          <a:xfrm>
            <a:off x="4014566" y="1752600"/>
            <a:ext cx="4647581" cy="437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9bccb3b9b8_1_6"/>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Appendix: Bottom Monthly Rent</a:t>
            </a:r>
            <a:endParaRPr/>
          </a:p>
        </p:txBody>
      </p:sp>
      <p:pic>
        <p:nvPicPr>
          <p:cNvPr id="221" name="Google Shape;221;g29bccb3b9b8_1_6"/>
          <p:cNvPicPr preferRelativeResize="0"/>
          <p:nvPr/>
        </p:nvPicPr>
        <p:blipFill>
          <a:blip r:embed="rId3">
            <a:alphaModFix/>
          </a:blip>
          <a:stretch>
            <a:fillRect/>
          </a:stretch>
        </p:blipFill>
        <p:spPr>
          <a:xfrm>
            <a:off x="3833732" y="1648034"/>
            <a:ext cx="4935800" cy="4573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9bccb3b9b8_1_20"/>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Appendix: Top Home Value</a:t>
            </a:r>
            <a:endParaRPr/>
          </a:p>
        </p:txBody>
      </p:sp>
      <p:pic>
        <p:nvPicPr>
          <p:cNvPr id="228" name="Google Shape;228;g29bccb3b9b8_1_20"/>
          <p:cNvPicPr preferRelativeResize="0"/>
          <p:nvPr/>
        </p:nvPicPr>
        <p:blipFill>
          <a:blip r:embed="rId3">
            <a:alphaModFix/>
          </a:blip>
          <a:stretch>
            <a:fillRect/>
          </a:stretch>
        </p:blipFill>
        <p:spPr>
          <a:xfrm>
            <a:off x="7157675" y="1462050"/>
            <a:ext cx="5034325" cy="4731326"/>
          </a:xfrm>
          <a:prstGeom prst="rect">
            <a:avLst/>
          </a:prstGeom>
          <a:noFill/>
          <a:ln>
            <a:noFill/>
          </a:ln>
        </p:spPr>
      </p:pic>
      <p:pic>
        <p:nvPicPr>
          <p:cNvPr id="229" name="Google Shape;229;g29bccb3b9b8_1_20"/>
          <p:cNvPicPr preferRelativeResize="0"/>
          <p:nvPr/>
        </p:nvPicPr>
        <p:blipFill>
          <a:blip r:embed="rId4">
            <a:alphaModFix/>
          </a:blip>
          <a:stretch>
            <a:fillRect/>
          </a:stretch>
        </p:blipFill>
        <p:spPr>
          <a:xfrm>
            <a:off x="1901175" y="1462050"/>
            <a:ext cx="5393400" cy="393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9bccb3b9b8_1_14"/>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Appendix: Bottom Home Value</a:t>
            </a:r>
            <a:endParaRPr/>
          </a:p>
        </p:txBody>
      </p:sp>
      <p:pic>
        <p:nvPicPr>
          <p:cNvPr id="235" name="Google Shape;235;g29bccb3b9b8_1_14"/>
          <p:cNvPicPr preferRelativeResize="0"/>
          <p:nvPr/>
        </p:nvPicPr>
        <p:blipFill>
          <a:blip r:embed="rId3">
            <a:alphaModFix/>
          </a:blip>
          <a:stretch>
            <a:fillRect/>
          </a:stretch>
        </p:blipFill>
        <p:spPr>
          <a:xfrm>
            <a:off x="6888250" y="1752600"/>
            <a:ext cx="5303755" cy="4800599"/>
          </a:xfrm>
          <a:prstGeom prst="rect">
            <a:avLst/>
          </a:prstGeom>
          <a:noFill/>
          <a:ln>
            <a:noFill/>
          </a:ln>
        </p:spPr>
      </p:pic>
      <p:pic>
        <p:nvPicPr>
          <p:cNvPr id="236" name="Google Shape;236;g29bccb3b9b8_1_14"/>
          <p:cNvPicPr preferRelativeResize="0"/>
          <p:nvPr/>
        </p:nvPicPr>
        <p:blipFill>
          <a:blip r:embed="rId4">
            <a:alphaModFix/>
          </a:blip>
          <a:stretch>
            <a:fillRect/>
          </a:stretch>
        </p:blipFill>
        <p:spPr>
          <a:xfrm>
            <a:off x="1543300" y="1752594"/>
            <a:ext cx="5588249" cy="40393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sp>
        <p:nvSpPr>
          <p:cNvPr id="3" name="Rectangle 2">
            <a:extLst>
              <a:ext uri="{FF2B5EF4-FFF2-40B4-BE49-F238E27FC236}">
                <a16:creationId xmlns:a16="http://schemas.microsoft.com/office/drawing/2014/main" id="{8E898DAA-FA89-41EE-5952-7F9B7D310919}"/>
              </a:ext>
            </a:extLst>
          </p:cNvPr>
          <p:cNvSpPr/>
          <p:nvPr/>
        </p:nvSpPr>
        <p:spPr>
          <a:xfrm>
            <a:off x="2390203" y="4112351"/>
            <a:ext cx="7693572" cy="22464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Median sale price varies by region, with the West Coast experiencing higher sale prices than the East Cost</a:t>
            </a:r>
          </a:p>
          <a:p>
            <a:pPr marL="285750" indent="-285750">
              <a:buFont typeface="Arial" panose="020B0604020202020204" pitchFamily="34" charset="0"/>
              <a:buChar char="•"/>
            </a:pPr>
            <a:r>
              <a:rPr lang="en-US" sz="1600" dirty="0">
                <a:solidFill>
                  <a:schemeClr val="tx1"/>
                </a:solidFill>
              </a:rPr>
              <a:t>Hawaii, California, and Colorado lead the U.S. in median sale price</a:t>
            </a:r>
          </a:p>
          <a:p>
            <a:pPr marL="285750" indent="-285750">
              <a:buFont typeface="Arial" panose="020B0604020202020204" pitchFamily="34" charset="0"/>
              <a:buChar char="•"/>
            </a:pPr>
            <a:r>
              <a:rPr lang="en-US" sz="1600" dirty="0">
                <a:solidFill>
                  <a:schemeClr val="tx1"/>
                </a:solidFill>
              </a:rPr>
              <a:t>Hawaii’s median sale price is more than $100,000 greater than California’s median sale price. The combination of low housing supply and high demand for homes in Hawaii drives the price up.</a:t>
            </a:r>
          </a:p>
          <a:p>
            <a:pPr marL="285750" indent="-285750">
              <a:buFont typeface="Arial" panose="020B0604020202020204" pitchFamily="34" charset="0"/>
              <a:buChar char="•"/>
            </a:pPr>
            <a:r>
              <a:rPr lang="en-US" sz="1600" dirty="0">
                <a:solidFill>
                  <a:schemeClr val="tx1"/>
                </a:solidFill>
              </a:rPr>
              <a:t>California and Colorado are highly desirable states for home buyers that are looking for primary residents and vacation homes</a:t>
            </a:r>
          </a:p>
        </p:txBody>
      </p:sp>
      <p:pic>
        <p:nvPicPr>
          <p:cNvPr id="5" name="Picture 4" descr="A map of the united states&#10;&#10;Description automatically generated">
            <a:extLst>
              <a:ext uri="{FF2B5EF4-FFF2-40B4-BE49-F238E27FC236}">
                <a16:creationId xmlns:a16="http://schemas.microsoft.com/office/drawing/2014/main" id="{3BAB0B52-F7EA-4ECC-2AA0-A007FDB04733}"/>
              </a:ext>
            </a:extLst>
          </p:cNvPr>
          <p:cNvPicPr>
            <a:picLocks noChangeAspect="1"/>
          </p:cNvPicPr>
          <p:nvPr/>
        </p:nvPicPr>
        <p:blipFill>
          <a:blip r:embed="rId3"/>
          <a:stretch>
            <a:fillRect/>
          </a:stretch>
        </p:blipFill>
        <p:spPr>
          <a:xfrm>
            <a:off x="2528887" y="280202"/>
            <a:ext cx="7134225" cy="3314700"/>
          </a:xfrm>
          <a:prstGeom prst="rect">
            <a:avLst/>
          </a:prstGeom>
        </p:spPr>
      </p:pic>
    </p:spTree>
    <p:extLst>
      <p:ext uri="{BB962C8B-B14F-4D97-AF65-F5344CB8AC3E}">
        <p14:creationId xmlns:p14="http://schemas.microsoft.com/office/powerpoint/2010/main" val="92214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sp>
        <p:nvSpPr>
          <p:cNvPr id="2" name="Rectangle 1">
            <a:extLst>
              <a:ext uri="{FF2B5EF4-FFF2-40B4-BE49-F238E27FC236}">
                <a16:creationId xmlns:a16="http://schemas.microsoft.com/office/drawing/2014/main" id="{E1C53F82-C38F-94A4-E90E-FB305047A2EE}"/>
              </a:ext>
            </a:extLst>
          </p:cNvPr>
          <p:cNvSpPr/>
          <p:nvPr/>
        </p:nvSpPr>
        <p:spPr>
          <a:xfrm>
            <a:off x="2390203" y="4112351"/>
            <a:ext cx="7693572" cy="22464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The regional trend somewhat holds up when looking at average monthly rent, with Hawaii, California, and Colorado leading, but East Coast states like Florida and Massachusetts also have high monthly rental rates.</a:t>
            </a:r>
          </a:p>
          <a:p>
            <a:pPr marL="285750" indent="-285750">
              <a:buFont typeface="Arial" panose="020B0604020202020204" pitchFamily="34" charset="0"/>
              <a:buChar char="•"/>
            </a:pPr>
            <a:r>
              <a:rPr lang="en-US" sz="1600" dirty="0">
                <a:solidFill>
                  <a:schemeClr val="tx1"/>
                </a:solidFill>
              </a:rPr>
              <a:t>In Massachusetts, Boston is home to leading college institutions and industry leaders like Microsoft, </a:t>
            </a:r>
            <a:r>
              <a:rPr lang="en-US" sz="1600" dirty="0" err="1">
                <a:solidFill>
                  <a:schemeClr val="tx1"/>
                </a:solidFill>
              </a:rPr>
              <a:t>StateStreet</a:t>
            </a:r>
            <a:r>
              <a:rPr lang="en-US" sz="1600" dirty="0">
                <a:solidFill>
                  <a:schemeClr val="tx1"/>
                </a:solidFill>
              </a:rPr>
              <a:t>, and Amazon that drive rental prices up</a:t>
            </a:r>
          </a:p>
          <a:p>
            <a:pPr marL="285750" indent="-285750">
              <a:buFont typeface="Arial" panose="020B0604020202020204" pitchFamily="34" charset="0"/>
              <a:buChar char="•"/>
            </a:pPr>
            <a:r>
              <a:rPr lang="en-US" sz="1600" dirty="0">
                <a:solidFill>
                  <a:schemeClr val="tx1"/>
                </a:solidFill>
              </a:rPr>
              <a:t>In Florida, advantageous tax laws and demand for homes close to the beach translates to higher rental prices</a:t>
            </a:r>
          </a:p>
          <a:p>
            <a:pPr marL="285750" indent="-285750">
              <a:buFont typeface="Arial" panose="020B0604020202020204" pitchFamily="34" charset="0"/>
              <a:buChar char="•"/>
            </a:pPr>
            <a:r>
              <a:rPr lang="en-US" sz="1600" dirty="0">
                <a:solidFill>
                  <a:schemeClr val="tx1"/>
                </a:solidFill>
              </a:rPr>
              <a:t>Furthermore, New Jersey’s proximity to New York City drives up rental prices specifically in North Jersey</a:t>
            </a:r>
          </a:p>
        </p:txBody>
      </p:sp>
      <p:pic>
        <p:nvPicPr>
          <p:cNvPr id="5" name="Picture 4" descr="A map of the united states&#10;&#10;Description automatically generated">
            <a:extLst>
              <a:ext uri="{FF2B5EF4-FFF2-40B4-BE49-F238E27FC236}">
                <a16:creationId xmlns:a16="http://schemas.microsoft.com/office/drawing/2014/main" id="{5C52D28E-7D05-EBF2-A734-6EC238FC982D}"/>
              </a:ext>
            </a:extLst>
          </p:cNvPr>
          <p:cNvPicPr>
            <a:picLocks noChangeAspect="1"/>
          </p:cNvPicPr>
          <p:nvPr/>
        </p:nvPicPr>
        <p:blipFill>
          <a:blip r:embed="rId3"/>
          <a:stretch>
            <a:fillRect/>
          </a:stretch>
        </p:blipFill>
        <p:spPr>
          <a:xfrm>
            <a:off x="2498138" y="258973"/>
            <a:ext cx="7124700" cy="3286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00EA-7215-F81D-AF9A-FDC74EEAE2AC}"/>
              </a:ext>
            </a:extLst>
          </p:cNvPr>
          <p:cNvSpPr>
            <a:spLocks noGrp="1"/>
          </p:cNvSpPr>
          <p:nvPr>
            <p:ph type="title"/>
          </p:nvPr>
        </p:nvSpPr>
        <p:spPr>
          <a:xfrm>
            <a:off x="1630961" y="0"/>
            <a:ext cx="10018713" cy="1752599"/>
          </a:xfrm>
        </p:spPr>
        <p:txBody>
          <a:bodyPr/>
          <a:lstStyle/>
          <a:p>
            <a:r>
              <a:rPr lang="en-US" dirty="0"/>
              <a:t>Rent Comparison Top 10</a:t>
            </a:r>
          </a:p>
        </p:txBody>
      </p:sp>
      <p:pic>
        <p:nvPicPr>
          <p:cNvPr id="5" name="Picture 4">
            <a:extLst>
              <a:ext uri="{FF2B5EF4-FFF2-40B4-BE49-F238E27FC236}">
                <a16:creationId xmlns:a16="http://schemas.microsoft.com/office/drawing/2014/main" id="{E83C5E29-3937-FF41-A902-C6A9D4BF8CC6}"/>
              </a:ext>
            </a:extLst>
          </p:cNvPr>
          <p:cNvPicPr>
            <a:picLocks noChangeAspect="1"/>
          </p:cNvPicPr>
          <p:nvPr/>
        </p:nvPicPr>
        <p:blipFill>
          <a:blip r:embed="rId2"/>
          <a:stretch>
            <a:fillRect/>
          </a:stretch>
        </p:blipFill>
        <p:spPr>
          <a:xfrm>
            <a:off x="6743212" y="1089465"/>
            <a:ext cx="5448788" cy="5412763"/>
          </a:xfrm>
          <a:prstGeom prst="rect">
            <a:avLst/>
          </a:prstGeom>
        </p:spPr>
      </p:pic>
      <p:pic>
        <p:nvPicPr>
          <p:cNvPr id="6" name="Picture 5">
            <a:extLst>
              <a:ext uri="{FF2B5EF4-FFF2-40B4-BE49-F238E27FC236}">
                <a16:creationId xmlns:a16="http://schemas.microsoft.com/office/drawing/2014/main" id="{E755DBF3-8C16-0245-C1F5-7C53A0CE1F96}"/>
              </a:ext>
            </a:extLst>
          </p:cNvPr>
          <p:cNvPicPr>
            <a:picLocks noChangeAspect="1"/>
          </p:cNvPicPr>
          <p:nvPr/>
        </p:nvPicPr>
        <p:blipFill>
          <a:blip r:embed="rId3"/>
          <a:stretch>
            <a:fillRect/>
          </a:stretch>
        </p:blipFill>
        <p:spPr>
          <a:xfrm>
            <a:off x="1498975" y="1647495"/>
            <a:ext cx="5244237" cy="4015936"/>
          </a:xfrm>
          <a:prstGeom prst="rect">
            <a:avLst/>
          </a:prstGeom>
        </p:spPr>
      </p:pic>
    </p:spTree>
    <p:extLst>
      <p:ext uri="{BB962C8B-B14F-4D97-AF65-F5344CB8AC3E}">
        <p14:creationId xmlns:p14="http://schemas.microsoft.com/office/powerpoint/2010/main" val="24582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3" name="TextBox 2">
            <a:extLst>
              <a:ext uri="{FF2B5EF4-FFF2-40B4-BE49-F238E27FC236}">
                <a16:creationId xmlns:a16="http://schemas.microsoft.com/office/drawing/2014/main" id="{210AA5E4-4B7E-DC91-9770-665031194088}"/>
              </a:ext>
            </a:extLst>
          </p:cNvPr>
          <p:cNvSpPr txBox="1"/>
          <p:nvPr/>
        </p:nvSpPr>
        <p:spPr>
          <a:xfrm>
            <a:off x="5859739" y="552697"/>
            <a:ext cx="6316269" cy="338554"/>
          </a:xfrm>
          <a:prstGeom prst="rect">
            <a:avLst/>
          </a:prstGeom>
          <a:noFill/>
        </p:spPr>
        <p:txBody>
          <a:bodyPr wrap="square" rtlCol="0">
            <a:spAutoFit/>
          </a:bodyPr>
          <a:lstStyle/>
          <a:p>
            <a:pPr algn="ctr"/>
            <a:r>
              <a:rPr lang="en-US" sz="1600" dirty="0">
                <a:latin typeface="+mn-lt"/>
              </a:rPr>
              <a:t>The correlation between the rent price and median sale price is 0.87</a:t>
            </a:r>
          </a:p>
        </p:txBody>
      </p:sp>
      <p:sp>
        <p:nvSpPr>
          <p:cNvPr id="4" name="Rectangle 3">
            <a:extLst>
              <a:ext uri="{FF2B5EF4-FFF2-40B4-BE49-F238E27FC236}">
                <a16:creationId xmlns:a16="http://schemas.microsoft.com/office/drawing/2014/main" id="{2C9DA47D-C835-D7B6-6FFA-6528386D98DC}"/>
              </a:ext>
            </a:extLst>
          </p:cNvPr>
          <p:cNvSpPr/>
          <p:nvPr/>
        </p:nvSpPr>
        <p:spPr>
          <a:xfrm>
            <a:off x="1486314" y="891251"/>
            <a:ext cx="4295987" cy="4990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dirty="0">
                <a:solidFill>
                  <a:schemeClr val="tx1"/>
                </a:solidFill>
              </a:rPr>
              <a:t>The chart to the left shows a scatter plot of median sale price and monthly rent, showing the two variables are highly correlated</a:t>
            </a:r>
          </a:p>
          <a:p>
            <a:pPr marL="285750" indent="-285750">
              <a:buFont typeface="Arial" panose="020B0604020202020204" pitchFamily="34" charset="0"/>
              <a:buChar char="•"/>
            </a:pPr>
            <a:r>
              <a:rPr lang="en-US" sz="2000" dirty="0">
                <a:solidFill>
                  <a:schemeClr val="tx1"/>
                </a:solidFill>
              </a:rPr>
              <a:t>As monthly rent increases in a region, so does the median sale price</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renter? In regions above the red line. </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homeowner? In regions below the red line.</a:t>
            </a:r>
          </a:p>
          <a:p>
            <a:pPr marL="285750" indent="-285750">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15722AA0-A0DD-4655-0AD7-962087B761E9}"/>
              </a:ext>
            </a:extLst>
          </p:cNvPr>
          <p:cNvPicPr>
            <a:picLocks noChangeAspect="1"/>
          </p:cNvPicPr>
          <p:nvPr/>
        </p:nvPicPr>
        <p:blipFill>
          <a:blip r:embed="rId3"/>
          <a:stretch>
            <a:fillRect/>
          </a:stretch>
        </p:blipFill>
        <p:spPr>
          <a:xfrm>
            <a:off x="5944117" y="1013730"/>
            <a:ext cx="6147515" cy="4745632"/>
          </a:xfrm>
          <a:prstGeom prst="rect">
            <a:avLst/>
          </a:prstGeom>
        </p:spPr>
      </p:pic>
    </p:spTree>
    <p:extLst>
      <p:ext uri="{BB962C8B-B14F-4D97-AF65-F5344CB8AC3E}">
        <p14:creationId xmlns:p14="http://schemas.microsoft.com/office/powerpoint/2010/main" val="352337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txBox="1">
            <a:spLocks noGrp="1"/>
          </p:cNvSpPr>
          <p:nvPr>
            <p:ph type="body" idx="1"/>
          </p:nvPr>
        </p:nvSpPr>
        <p:spPr>
          <a:xfrm>
            <a:off x="1642671" y="1489709"/>
            <a:ext cx="3075836" cy="3878582"/>
          </a:xfrm>
          <a:prstGeom prst="rect">
            <a:avLst/>
          </a:prstGeom>
          <a:noFill/>
          <a:ln>
            <a:noFill/>
          </a:ln>
        </p:spPr>
        <p:txBody>
          <a:bodyPr spcFirstLastPara="1" wrap="square" lIns="91425" tIns="45700" rIns="91425" bIns="45700" anchor="ctr" anchorCtr="0">
            <a:normAutofit fontScale="77500" lnSpcReduction="20000"/>
          </a:bodyPr>
          <a:lstStyle/>
          <a:p>
            <a:pPr marL="285750" lvl="0" indent="-285750" algn="l" rtl="0">
              <a:spcBef>
                <a:spcPts val="0"/>
              </a:spcBef>
              <a:spcAft>
                <a:spcPts val="0"/>
              </a:spcAft>
              <a:buSzPct val="145000"/>
              <a:buChar char="•"/>
            </a:pPr>
            <a:r>
              <a:rPr lang="en-US" sz="2300" b="1" dirty="0">
                <a:latin typeface="Centaur" panose="02030504050205020304" pitchFamily="18" charset="0"/>
              </a:rPr>
              <a:t>Top 5 Increase</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New Hampshire</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Maine</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Idaho</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New Jersey</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Montana</a:t>
            </a:r>
            <a:endParaRPr dirty="0">
              <a:latin typeface="Centaur" panose="02030504050205020304" pitchFamily="18" charset="0"/>
            </a:endParaRPr>
          </a:p>
          <a:p>
            <a:pPr marL="285750" lvl="0" indent="-285750" algn="l" rtl="0">
              <a:spcBef>
                <a:spcPts val="922"/>
              </a:spcBef>
              <a:spcAft>
                <a:spcPts val="0"/>
              </a:spcAft>
              <a:buSzPct val="145000"/>
              <a:buChar char="•"/>
            </a:pPr>
            <a:r>
              <a:rPr lang="en-US" sz="2300" b="1" dirty="0">
                <a:latin typeface="Centaur" panose="02030504050205020304" pitchFamily="18" charset="0"/>
              </a:rPr>
              <a:t>Top 5 Decrease </a:t>
            </a:r>
            <a:endParaRPr lang="en-US"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Louisiana</a:t>
            </a:r>
          </a:p>
          <a:p>
            <a:pPr marL="742950" lvl="1" indent="-285750" algn="l" rtl="0">
              <a:spcBef>
                <a:spcPts val="880"/>
              </a:spcBef>
              <a:spcAft>
                <a:spcPts val="0"/>
              </a:spcAft>
              <a:buSzPct val="145000"/>
              <a:buChar char="•"/>
            </a:pPr>
            <a:r>
              <a:rPr lang="en-US" dirty="0">
                <a:latin typeface="Centaur" panose="02030504050205020304" pitchFamily="18" charset="0"/>
              </a:rPr>
              <a:t>Mississippi </a:t>
            </a:r>
          </a:p>
          <a:p>
            <a:pPr marL="742950" lvl="1" indent="-285750" algn="l" rtl="0">
              <a:spcBef>
                <a:spcPts val="880"/>
              </a:spcBef>
              <a:spcAft>
                <a:spcPts val="0"/>
              </a:spcAft>
              <a:buSzPct val="145000"/>
              <a:buChar char="•"/>
            </a:pPr>
            <a:r>
              <a:rPr lang="en-US" dirty="0">
                <a:latin typeface="Centaur" panose="02030504050205020304" pitchFamily="18" charset="0"/>
              </a:rPr>
              <a:t>Arkansas </a:t>
            </a:r>
          </a:p>
          <a:p>
            <a:pPr marL="742950" lvl="1" indent="-285750" algn="l" rtl="0">
              <a:spcBef>
                <a:spcPts val="880"/>
              </a:spcBef>
              <a:spcAft>
                <a:spcPts val="0"/>
              </a:spcAft>
              <a:buSzPct val="145000"/>
              <a:buChar char="•"/>
            </a:pPr>
            <a:r>
              <a:rPr lang="en-US" dirty="0">
                <a:latin typeface="Centaur" panose="02030504050205020304" pitchFamily="18" charset="0"/>
              </a:rPr>
              <a:t>North Dakota</a:t>
            </a:r>
          </a:p>
          <a:p>
            <a:pPr marL="742950" lvl="1" indent="-285750" algn="l" rtl="0">
              <a:spcBef>
                <a:spcPts val="880"/>
              </a:spcBef>
              <a:spcAft>
                <a:spcPts val="0"/>
              </a:spcAft>
              <a:buSzPct val="145000"/>
              <a:buChar char="•"/>
            </a:pPr>
            <a:r>
              <a:rPr lang="en-US" dirty="0">
                <a:latin typeface="Centaur" panose="02030504050205020304" pitchFamily="18" charset="0"/>
              </a:rPr>
              <a:t>New Mexico</a:t>
            </a:r>
          </a:p>
          <a:p>
            <a:pPr marL="742950" lvl="1" indent="-156844" algn="l" rtl="0">
              <a:spcBef>
                <a:spcPts val="880"/>
              </a:spcBef>
              <a:spcAft>
                <a:spcPts val="0"/>
              </a:spcAft>
              <a:buSzPct val="145000"/>
              <a:buNone/>
            </a:pPr>
            <a:endParaRPr dirty="0"/>
          </a:p>
          <a:p>
            <a:pPr marL="742950" lvl="1" indent="-156844" algn="l" rtl="0">
              <a:spcBef>
                <a:spcPts val="880"/>
              </a:spcBef>
              <a:spcAft>
                <a:spcPts val="0"/>
              </a:spcAft>
              <a:buSzPct val="145000"/>
              <a:buNone/>
            </a:pPr>
            <a:endParaRPr dirty="0"/>
          </a:p>
          <a:p>
            <a:pPr marL="742950" lvl="1" indent="-156844" algn="l" rtl="0">
              <a:spcBef>
                <a:spcPts val="880"/>
              </a:spcBef>
              <a:spcAft>
                <a:spcPts val="0"/>
              </a:spcAft>
              <a:buSzPct val="145000"/>
              <a:buNone/>
            </a:pPr>
            <a:endParaRPr dirty="0"/>
          </a:p>
        </p:txBody>
      </p:sp>
      <p:pic>
        <p:nvPicPr>
          <p:cNvPr id="2" name="Picture 1">
            <a:extLst>
              <a:ext uri="{FF2B5EF4-FFF2-40B4-BE49-F238E27FC236}">
                <a16:creationId xmlns:a16="http://schemas.microsoft.com/office/drawing/2014/main" id="{C871AC6F-22B5-08D4-4614-35B0DD66C825}"/>
              </a:ext>
            </a:extLst>
          </p:cNvPr>
          <p:cNvPicPr>
            <a:picLocks noChangeAspect="1"/>
          </p:cNvPicPr>
          <p:nvPr/>
        </p:nvPicPr>
        <p:blipFill>
          <a:blip r:embed="rId3"/>
          <a:stretch>
            <a:fillRect/>
          </a:stretch>
        </p:blipFill>
        <p:spPr>
          <a:xfrm>
            <a:off x="4515045" y="417084"/>
            <a:ext cx="7256172" cy="55221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3F22757-7AD0-C776-8D40-C6D18B9F6966}"/>
              </a:ext>
            </a:extLst>
          </p:cNvPr>
          <p:cNvPicPr>
            <a:picLocks noChangeAspect="1"/>
          </p:cNvPicPr>
          <p:nvPr/>
        </p:nvPicPr>
        <p:blipFill>
          <a:blip r:embed="rId2"/>
          <a:stretch>
            <a:fillRect/>
          </a:stretch>
        </p:blipFill>
        <p:spPr>
          <a:xfrm>
            <a:off x="4351769" y="580623"/>
            <a:ext cx="6815137" cy="5295622"/>
          </a:xfrm>
          <a:prstGeom prst="rect">
            <a:avLst/>
          </a:prstGeom>
        </p:spPr>
      </p:pic>
      <p:sp>
        <p:nvSpPr>
          <p:cNvPr id="20" name="Google Shape;178;p5">
            <a:extLst>
              <a:ext uri="{FF2B5EF4-FFF2-40B4-BE49-F238E27FC236}">
                <a16:creationId xmlns:a16="http://schemas.microsoft.com/office/drawing/2014/main" id="{0C263EBE-091E-0AE5-A711-BE8DBE91A872}"/>
              </a:ext>
            </a:extLst>
          </p:cNvPr>
          <p:cNvSpPr txBox="1">
            <a:spLocks/>
          </p:cNvSpPr>
          <p:nvPr/>
        </p:nvSpPr>
        <p:spPr>
          <a:xfrm>
            <a:off x="1633963" y="1489709"/>
            <a:ext cx="3075836" cy="3878582"/>
          </a:xfrm>
          <a:prstGeom prst="rect">
            <a:avLst/>
          </a:prstGeom>
          <a:noFill/>
          <a:ln>
            <a:noFill/>
          </a:ln>
        </p:spPr>
        <p:txBody>
          <a:bodyPr spcFirstLastPara="1" wrap="square" lIns="91425" tIns="45700" rIns="91425" bIns="45700" anchor="ctr" anchorCtr="0">
            <a:normAutofit fontScale="77500" lnSpcReduction="20000"/>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pPr marL="285750" indent="-285750">
              <a:spcBef>
                <a:spcPts val="0"/>
              </a:spcBef>
              <a:buSzPct val="145000"/>
            </a:pPr>
            <a:r>
              <a:rPr lang="en-US" sz="2300" b="1" dirty="0">
                <a:latin typeface="Centaur" panose="02030504050205020304" pitchFamily="18" charset="0"/>
              </a:rPr>
              <a:t>Top 5 Increase</a:t>
            </a:r>
            <a:endParaRPr lang="en-US" dirty="0">
              <a:latin typeface="Centaur" panose="02030504050205020304" pitchFamily="18" charset="0"/>
            </a:endParaRPr>
          </a:p>
          <a:p>
            <a:pPr marL="742950" lvl="1" indent="-285750">
              <a:spcBef>
                <a:spcPts val="880"/>
              </a:spcBef>
              <a:buSzPct val="145000"/>
            </a:pPr>
            <a:r>
              <a:rPr lang="sv-SE" dirty="0">
                <a:latin typeface="Centaur" panose="02030504050205020304" pitchFamily="18" charset="0"/>
              </a:rPr>
              <a:t>New Hampshire</a:t>
            </a:r>
          </a:p>
          <a:p>
            <a:pPr marL="742950" lvl="1" indent="-285750">
              <a:spcBef>
                <a:spcPts val="880"/>
              </a:spcBef>
              <a:buSzPct val="145000"/>
            </a:pPr>
            <a:r>
              <a:rPr lang="sv-SE" dirty="0">
                <a:latin typeface="Centaur" panose="02030504050205020304" pitchFamily="18" charset="0"/>
              </a:rPr>
              <a:t>Hawaii </a:t>
            </a:r>
          </a:p>
          <a:p>
            <a:pPr marL="742950" lvl="1" indent="-285750">
              <a:spcBef>
                <a:spcPts val="880"/>
              </a:spcBef>
              <a:buSzPct val="145000"/>
            </a:pPr>
            <a:r>
              <a:rPr lang="sv-SE" dirty="0">
                <a:latin typeface="Centaur" panose="02030504050205020304" pitchFamily="18" charset="0"/>
              </a:rPr>
              <a:t>New Jersey     </a:t>
            </a:r>
          </a:p>
          <a:p>
            <a:pPr marL="742950" lvl="1" indent="-285750">
              <a:spcBef>
                <a:spcPts val="880"/>
              </a:spcBef>
              <a:buSzPct val="145000"/>
            </a:pPr>
            <a:r>
              <a:rPr lang="sv-SE" dirty="0">
                <a:latin typeface="Centaur" panose="02030504050205020304" pitchFamily="18" charset="0"/>
              </a:rPr>
              <a:t>Massachusetts</a:t>
            </a:r>
          </a:p>
          <a:p>
            <a:pPr marL="742950" lvl="1" indent="-285750">
              <a:spcBef>
                <a:spcPts val="880"/>
              </a:spcBef>
              <a:buSzPct val="145000"/>
            </a:pPr>
            <a:r>
              <a:rPr lang="sv-SE" dirty="0">
                <a:latin typeface="Centaur" panose="02030504050205020304" pitchFamily="18" charset="0"/>
              </a:rPr>
              <a:t>Utah</a:t>
            </a:r>
          </a:p>
          <a:p>
            <a:pPr marL="285750" indent="-285750">
              <a:spcBef>
                <a:spcPts val="922"/>
              </a:spcBef>
              <a:buSzPct val="145000"/>
            </a:pPr>
            <a:r>
              <a:rPr lang="en-US" sz="2300" b="1" dirty="0">
                <a:latin typeface="Centaur" panose="02030504050205020304" pitchFamily="18" charset="0"/>
              </a:rPr>
              <a:t>Top 5 Decrease </a:t>
            </a:r>
            <a:endParaRPr lang="en-US" dirty="0">
              <a:latin typeface="Centaur" panose="02030504050205020304" pitchFamily="18" charset="0"/>
            </a:endParaRPr>
          </a:p>
          <a:p>
            <a:pPr marL="742950" lvl="1" indent="-285750">
              <a:spcBef>
                <a:spcPts val="880"/>
              </a:spcBef>
              <a:buSzPct val="145000"/>
            </a:pPr>
            <a:r>
              <a:rPr lang="en-US" dirty="0">
                <a:latin typeface="Centaur" panose="02030504050205020304" pitchFamily="18" charset="0"/>
              </a:rPr>
              <a:t>Louisiana</a:t>
            </a:r>
          </a:p>
          <a:p>
            <a:pPr marL="742950" lvl="1" indent="-285750">
              <a:spcBef>
                <a:spcPts val="880"/>
              </a:spcBef>
              <a:buSzPct val="145000"/>
            </a:pPr>
            <a:r>
              <a:rPr lang="en-US" dirty="0">
                <a:latin typeface="Centaur" panose="02030504050205020304" pitchFamily="18" charset="0"/>
              </a:rPr>
              <a:t>Texas</a:t>
            </a:r>
          </a:p>
          <a:p>
            <a:pPr marL="742950" lvl="1" indent="-285750">
              <a:spcBef>
                <a:spcPts val="880"/>
              </a:spcBef>
              <a:buSzPct val="145000"/>
            </a:pPr>
            <a:r>
              <a:rPr lang="en-US" dirty="0">
                <a:latin typeface="Centaur" panose="02030504050205020304" pitchFamily="18" charset="0"/>
              </a:rPr>
              <a:t>West Virginia</a:t>
            </a:r>
          </a:p>
          <a:p>
            <a:pPr marL="742950" lvl="1" indent="-285750">
              <a:spcBef>
                <a:spcPts val="880"/>
              </a:spcBef>
              <a:buSzPct val="145000"/>
            </a:pPr>
            <a:r>
              <a:rPr lang="en-US" dirty="0">
                <a:latin typeface="Centaur" panose="02030504050205020304" pitchFamily="18" charset="0"/>
              </a:rPr>
              <a:t>Arkansas</a:t>
            </a:r>
          </a:p>
          <a:p>
            <a:pPr marL="742950" lvl="1" indent="-285750">
              <a:spcBef>
                <a:spcPts val="880"/>
              </a:spcBef>
              <a:buSzPct val="145000"/>
            </a:pPr>
            <a:r>
              <a:rPr lang="en-US" dirty="0">
                <a:latin typeface="Centaur" panose="02030504050205020304" pitchFamily="18" charset="0"/>
              </a:rPr>
              <a:t>Iowa</a:t>
            </a:r>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p:txBody>
      </p:sp>
    </p:spTree>
    <p:extLst>
      <p:ext uri="{BB962C8B-B14F-4D97-AF65-F5344CB8AC3E}">
        <p14:creationId xmlns:p14="http://schemas.microsoft.com/office/powerpoint/2010/main" val="50134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918FF6-E021-E47E-A27D-1FE56F70AF37}"/>
              </a:ext>
            </a:extLst>
          </p:cNvPr>
          <p:cNvPicPr>
            <a:picLocks noChangeAspect="1"/>
          </p:cNvPicPr>
          <p:nvPr/>
        </p:nvPicPr>
        <p:blipFill>
          <a:blip r:embed="rId2"/>
          <a:stretch>
            <a:fillRect/>
          </a:stretch>
        </p:blipFill>
        <p:spPr>
          <a:xfrm>
            <a:off x="7525577" y="3544820"/>
            <a:ext cx="3894898" cy="3027430"/>
          </a:xfrm>
          <a:prstGeom prst="rect">
            <a:avLst/>
          </a:prstGeom>
        </p:spPr>
      </p:pic>
      <p:pic>
        <p:nvPicPr>
          <p:cNvPr id="15" name="Picture 14">
            <a:extLst>
              <a:ext uri="{FF2B5EF4-FFF2-40B4-BE49-F238E27FC236}">
                <a16:creationId xmlns:a16="http://schemas.microsoft.com/office/drawing/2014/main" id="{318F59A8-7422-DA2F-4324-77CEF3D43F14}"/>
              </a:ext>
            </a:extLst>
          </p:cNvPr>
          <p:cNvPicPr>
            <a:picLocks noChangeAspect="1"/>
          </p:cNvPicPr>
          <p:nvPr/>
        </p:nvPicPr>
        <p:blipFill>
          <a:blip r:embed="rId3"/>
          <a:stretch>
            <a:fillRect/>
          </a:stretch>
        </p:blipFill>
        <p:spPr>
          <a:xfrm>
            <a:off x="7639050" y="413222"/>
            <a:ext cx="3962761" cy="3015778"/>
          </a:xfrm>
          <a:prstGeom prst="rect">
            <a:avLst/>
          </a:prstGeom>
        </p:spPr>
      </p:pic>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384298" y="2084437"/>
            <a:ext cx="2479780" cy="3124201"/>
          </a:xfrm>
        </p:spPr>
        <p:txBody>
          <a:bodyPr>
            <a:normAutofit fontScale="77500" lnSpcReduction="20000"/>
          </a:bodyPr>
          <a:lstStyle/>
          <a:p>
            <a:r>
              <a:rPr lang="en-US" dirty="0">
                <a:latin typeface="Centaur" panose="02030504050205020304" pitchFamily="18" charset="0"/>
              </a:rPr>
              <a:t>Percent Top 11</a:t>
            </a:r>
          </a:p>
          <a:p>
            <a:pPr lvl="1"/>
            <a:r>
              <a:rPr lang="en-US" b="1" dirty="0">
                <a:effectLst>
                  <a:outerShdw blurRad="38100" dist="38100" dir="2700000" algn="tl">
                    <a:srgbClr val="000000">
                      <a:alpha val="43137"/>
                    </a:srgbClr>
                  </a:outerShdw>
                </a:effectLst>
                <a:latin typeface="Centaur" panose="02030504050205020304" pitchFamily="18" charset="0"/>
              </a:rPr>
              <a:t>NH     5.12%</a:t>
            </a:r>
          </a:p>
          <a:p>
            <a:pPr lvl="1"/>
            <a:r>
              <a:rPr lang="en-US" b="1" dirty="0">
                <a:effectLst>
                  <a:outerShdw blurRad="38100" dist="38100" dir="2700000" algn="tl">
                    <a:srgbClr val="000000">
                      <a:alpha val="43137"/>
                    </a:srgbClr>
                  </a:outerShdw>
                </a:effectLst>
                <a:latin typeface="Centaur" panose="02030504050205020304" pitchFamily="18" charset="0"/>
              </a:rPr>
              <a:t>ME     5.07%</a:t>
            </a:r>
          </a:p>
          <a:p>
            <a:pPr lvl="1"/>
            <a:r>
              <a:rPr lang="en-US" b="1" dirty="0">
                <a:effectLst>
                  <a:outerShdw blurRad="38100" dist="38100" dir="2700000" algn="tl">
                    <a:srgbClr val="000000">
                      <a:alpha val="43137"/>
                    </a:srgbClr>
                  </a:outerShdw>
                </a:effectLst>
                <a:latin typeface="Centaur" panose="02030504050205020304" pitchFamily="18" charset="0"/>
              </a:rPr>
              <a:t>ID     4.78%</a:t>
            </a:r>
          </a:p>
          <a:p>
            <a:pPr lvl="1"/>
            <a:r>
              <a:rPr lang="en-US" b="1" dirty="0">
                <a:effectLst>
                  <a:outerShdw blurRad="38100" dist="38100" dir="2700000" algn="tl">
                    <a:srgbClr val="000000">
                      <a:alpha val="43137"/>
                    </a:srgbClr>
                  </a:outerShdw>
                </a:effectLst>
                <a:latin typeface="Centaur" panose="02030504050205020304" pitchFamily="18" charset="0"/>
              </a:rPr>
              <a:t>NJ     4.17%</a:t>
            </a:r>
          </a:p>
          <a:p>
            <a:pPr lvl="1"/>
            <a:r>
              <a:rPr lang="en-US" dirty="0">
                <a:latin typeface="Centaur" panose="02030504050205020304" pitchFamily="18" charset="0"/>
              </a:rPr>
              <a:t>MT     4.04%</a:t>
            </a:r>
          </a:p>
          <a:p>
            <a:pPr lvl="1"/>
            <a:r>
              <a:rPr lang="en-US" dirty="0">
                <a:latin typeface="Centaur" panose="02030504050205020304" pitchFamily="18" charset="0"/>
              </a:rPr>
              <a:t>TN     3.98%</a:t>
            </a:r>
          </a:p>
          <a:p>
            <a:pPr lvl="1"/>
            <a:r>
              <a:rPr lang="en-US" dirty="0">
                <a:latin typeface="Centaur" panose="02030504050205020304" pitchFamily="18" charset="0"/>
              </a:rPr>
              <a:t>NC     3.88%</a:t>
            </a:r>
          </a:p>
          <a:p>
            <a:pPr lvl="1"/>
            <a:r>
              <a:rPr lang="en-US" dirty="0">
                <a:latin typeface="Centaur" panose="02030504050205020304" pitchFamily="18" charset="0"/>
              </a:rPr>
              <a:t>GA     3.73%</a:t>
            </a:r>
          </a:p>
          <a:p>
            <a:pPr lvl="1"/>
            <a:r>
              <a:rPr lang="en-US" b="1" dirty="0">
                <a:effectLst>
                  <a:outerShdw blurRad="38100" dist="38100" dir="2700000" algn="tl">
                    <a:srgbClr val="000000">
                      <a:alpha val="43137"/>
                    </a:srgbClr>
                  </a:outerShdw>
                </a:effectLst>
                <a:latin typeface="Centaur" panose="02030504050205020304" pitchFamily="18" charset="0"/>
              </a:rPr>
              <a:t>UT     3.72%</a:t>
            </a:r>
          </a:p>
          <a:p>
            <a:pPr lvl="1"/>
            <a:r>
              <a:rPr lang="en-US" b="1" dirty="0">
                <a:effectLst>
                  <a:outerShdw blurRad="38100" dist="38100" dir="2700000" algn="tl">
                    <a:srgbClr val="000000">
                      <a:alpha val="43137"/>
                    </a:srgbClr>
                  </a:outerShdw>
                </a:effectLst>
                <a:latin typeface="Centaur" panose="02030504050205020304" pitchFamily="18" charset="0"/>
              </a:rPr>
              <a:t>FL     3.59%</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129115"/>
          </a:xfrm>
          <a:prstGeom prst="rect">
            <a:avLst/>
          </a:prstGeom>
          <a:noFill/>
          <a:ln>
            <a:noFill/>
          </a:ln>
        </p:spPr>
        <p:txBody>
          <a:bodyPr spcFirstLastPara="1" wrap="square" lIns="91425" tIns="45700" rIns="91425" bIns="45700" anchor="ctr" anchorCtr="0">
            <a:normAutofit fontScale="70000" lnSpcReduction="20000"/>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dirty="0">
                <a:latin typeface="Centaur" panose="02030504050205020304" pitchFamily="18" charset="0"/>
              </a:rPr>
              <a:t>Numeric Top 11</a:t>
            </a:r>
          </a:p>
          <a:p>
            <a:pPr lvl="1"/>
            <a:r>
              <a:rPr lang="en-US" b="1" dirty="0">
                <a:effectLst>
                  <a:outerShdw blurRad="38100" dist="38100" dir="2700000" algn="tl">
                    <a:srgbClr val="000000">
                      <a:alpha val="43137"/>
                    </a:srgbClr>
                  </a:outerShdw>
                </a:effectLst>
                <a:latin typeface="Centaur" panose="02030504050205020304" pitchFamily="18" charset="0"/>
              </a:rPr>
              <a:t>NH    $11,396.61 </a:t>
            </a:r>
          </a:p>
          <a:p>
            <a:pPr lvl="1"/>
            <a:r>
              <a:rPr lang="en-US" dirty="0">
                <a:latin typeface="Centaur" panose="02030504050205020304" pitchFamily="18" charset="0"/>
              </a:rPr>
              <a:t>HI     $9819.95</a:t>
            </a:r>
          </a:p>
          <a:p>
            <a:pPr lvl="1"/>
            <a:r>
              <a:rPr lang="en-US" b="1" dirty="0">
                <a:effectLst>
                  <a:outerShdw blurRad="38100" dist="38100" dir="2700000" algn="tl">
                    <a:srgbClr val="000000">
                      <a:alpha val="43137"/>
                    </a:srgbClr>
                  </a:outerShdw>
                </a:effectLst>
                <a:latin typeface="Centaur" panose="02030504050205020304" pitchFamily="18" charset="0"/>
              </a:rPr>
              <a:t>NJ     $9685.39</a:t>
            </a:r>
          </a:p>
          <a:p>
            <a:pPr lvl="1"/>
            <a:r>
              <a:rPr lang="en-US" dirty="0">
                <a:latin typeface="Centaur" panose="02030504050205020304" pitchFamily="18" charset="0"/>
              </a:rPr>
              <a:t>MA    $9653.55</a:t>
            </a:r>
          </a:p>
          <a:p>
            <a:pPr lvl="1"/>
            <a:r>
              <a:rPr lang="en-US" b="1" dirty="0">
                <a:effectLst>
                  <a:outerShdw blurRad="38100" dist="38100" dir="2700000" algn="tl">
                    <a:srgbClr val="000000">
                      <a:alpha val="43137"/>
                    </a:srgbClr>
                  </a:outerShdw>
                </a:effectLst>
                <a:latin typeface="Centaur" panose="02030504050205020304" pitchFamily="18" charset="0"/>
              </a:rPr>
              <a:t>UT     $9482.98</a:t>
            </a:r>
          </a:p>
          <a:p>
            <a:pPr lvl="1"/>
            <a:r>
              <a:rPr lang="en-US" b="1" dirty="0">
                <a:effectLst>
                  <a:outerShdw blurRad="38100" dist="38100" dir="2700000" algn="tl">
                    <a:srgbClr val="000000">
                      <a:alpha val="43137"/>
                    </a:srgbClr>
                  </a:outerShdw>
                </a:effectLst>
                <a:latin typeface="Centaur" panose="02030504050205020304" pitchFamily="18" charset="0"/>
              </a:rPr>
              <a:t>ID     $9049.18</a:t>
            </a:r>
          </a:p>
          <a:p>
            <a:pPr lvl="1"/>
            <a:r>
              <a:rPr lang="en-US" dirty="0">
                <a:latin typeface="Centaur" panose="02030504050205020304" pitchFamily="18" charset="0"/>
              </a:rPr>
              <a:t>CT    $7918.54	</a:t>
            </a:r>
          </a:p>
          <a:p>
            <a:pPr lvl="1"/>
            <a:r>
              <a:rPr lang="en-US" b="1" dirty="0">
                <a:effectLst>
                  <a:outerShdw blurRad="38100" dist="38100" dir="2700000" algn="tl">
                    <a:srgbClr val="000000">
                      <a:alpha val="43137"/>
                    </a:srgbClr>
                  </a:outerShdw>
                </a:effectLst>
                <a:latin typeface="Centaur" panose="02030504050205020304" pitchFamily="18" charset="0"/>
              </a:rPr>
              <a:t>ME  $7878.84</a:t>
            </a:r>
          </a:p>
          <a:p>
            <a:pPr lvl="1"/>
            <a:r>
              <a:rPr lang="en-US" dirty="0">
                <a:latin typeface="Centaur" panose="02030504050205020304" pitchFamily="18" charset="0"/>
              </a:rPr>
              <a:t>DE   $7697.81</a:t>
            </a:r>
          </a:p>
          <a:p>
            <a:pPr lvl="1"/>
            <a:r>
              <a:rPr lang="en-US" dirty="0">
                <a:latin typeface="Centaur" panose="02030504050205020304" pitchFamily="18" charset="0"/>
              </a:rPr>
              <a:t>WA   $7092.61  </a:t>
            </a:r>
          </a:p>
          <a:p>
            <a:pPr lvl="1"/>
            <a:r>
              <a:rPr lang="en-US" b="1" dirty="0">
                <a:effectLst>
                  <a:outerShdw blurRad="38100" dist="38100" dir="2700000" algn="tl">
                    <a:srgbClr val="000000">
                      <a:alpha val="43137"/>
                    </a:srgbClr>
                  </a:outerShdw>
                </a:effectLst>
                <a:latin typeface="Centaur" panose="02030504050205020304" pitchFamily="18" charset="0"/>
              </a:rPr>
              <a:t>FL     $6582.93</a:t>
            </a:r>
          </a:p>
        </p:txBody>
      </p:sp>
    </p:spTree>
    <p:extLst>
      <p:ext uri="{BB962C8B-B14F-4D97-AF65-F5344CB8AC3E}">
        <p14:creationId xmlns:p14="http://schemas.microsoft.com/office/powerpoint/2010/main" val="2587835846"/>
      </p:ext>
    </p:extLst>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897</Words>
  <Application>Microsoft Office PowerPoint</Application>
  <PresentationFormat>Widescreen</PresentationFormat>
  <Paragraphs>203</Paragraphs>
  <Slides>24</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Centaur</vt:lpstr>
      <vt:lpstr>Corbel</vt:lpstr>
      <vt:lpstr>Arial</vt:lpstr>
      <vt:lpstr>Parallax</vt:lpstr>
      <vt:lpstr> The US Real Estate Market: An Exploratory Data Analysis</vt:lpstr>
      <vt:lpstr>Overview</vt:lpstr>
      <vt:lpstr>PowerPoint Presentation</vt:lpstr>
      <vt:lpstr>PowerPoint Presentation</vt:lpstr>
      <vt:lpstr>Rent Comparison Top 10</vt:lpstr>
      <vt:lpstr>PowerPoint Presentation</vt:lpstr>
      <vt:lpstr>PowerPoint Presentation</vt:lpstr>
      <vt:lpstr>PowerPoint Presentation</vt:lpstr>
      <vt:lpstr>Percent &amp; Value</vt:lpstr>
      <vt:lpstr>Percent &amp; Value</vt:lpstr>
      <vt:lpstr>Closing Time &amp; Percent of Homes Sold Above Listing</vt:lpstr>
      <vt:lpstr>PowerPoint Presentation</vt:lpstr>
      <vt:lpstr>Let’s Answer Our Questions</vt:lpstr>
      <vt:lpstr>Where do you want to be a buyer?</vt:lpstr>
      <vt:lpstr>Where do you want to be a buyer?</vt:lpstr>
      <vt:lpstr>Where do you want to be a buyer?</vt:lpstr>
      <vt:lpstr>Where do you want to be a seller</vt:lpstr>
      <vt:lpstr>Where do you want to be a seller</vt:lpstr>
      <vt:lpstr>Where do you want to be a seller</vt:lpstr>
      <vt:lpstr>Buyer and Seller? New Hampshire </vt:lpstr>
      <vt:lpstr>Appendix: Top Monthly Rent</vt:lpstr>
      <vt:lpstr>Appendix: Bottom Monthly Rent</vt:lpstr>
      <vt:lpstr>Appendix: Top Home Value</vt:lpstr>
      <vt:lpstr>Appendix: Bottom Home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 Real Estate Market: An Exploratory Data Analysis</dc:title>
  <dc:creator>Christopher Tanner</dc:creator>
  <cp:lastModifiedBy>Joseph Lomas</cp:lastModifiedBy>
  <cp:revision>8</cp:revision>
  <dcterms:created xsi:type="dcterms:W3CDTF">2023-11-16T15:35:40Z</dcterms:created>
  <dcterms:modified xsi:type="dcterms:W3CDTF">2023-11-18T23:38:00Z</dcterms:modified>
</cp:coreProperties>
</file>