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94F9-F053-490F-A69F-7CAB6E1B677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C161-977B-4A03-85EF-5CAD8579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pm.releases.hashicorp.com/AmazonLinux/hashicorp.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&amp; Use Terraform on AWS Cloud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Basic Use of Terraform Commands</a:t>
            </a:r>
          </a:p>
          <a:p>
            <a:endParaRPr lang="en-US" dirty="0" smtClean="0"/>
          </a:p>
          <a:p>
            <a:r>
              <a:rPr lang="en-US" dirty="0" smtClean="0"/>
              <a:t>Joseph C Luster</a:t>
            </a:r>
          </a:p>
          <a:p>
            <a:endParaRPr lang="en-US" dirty="0"/>
          </a:p>
          <a:p>
            <a:r>
              <a:rPr lang="en-US" dirty="0" smtClean="0"/>
              <a:t>02/24/2025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68" y="1355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9. Create </a:t>
            </a:r>
            <a:r>
              <a:rPr lang="en-US" sz="3600" b="1" dirty="0" smtClean="0"/>
              <a:t>a Terraform “Plan”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98" y="1119795"/>
            <a:ext cx="10515600" cy="152935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9. </a:t>
            </a:r>
            <a:r>
              <a:rPr lang="en-US" dirty="0">
                <a:latin typeface="Consolas" panose="020B0609020204030204" pitchFamily="49" charset="0"/>
              </a:rPr>
              <a:t>tf_project1 $: </a:t>
            </a:r>
            <a:r>
              <a:rPr lang="en-US" dirty="0">
                <a:solidFill>
                  <a:srgbClr val="F75309"/>
                </a:solidFill>
                <a:latin typeface="Consolas" panose="020B0609020204030204" pitchFamily="49" charset="0"/>
              </a:rPr>
              <a:t>terraform plan -out=myplan2.tfplan </a:t>
            </a:r>
            <a:endParaRPr lang="en-US" b="1" dirty="0" smtClean="0"/>
          </a:p>
          <a:p>
            <a:pPr algn="ctr"/>
            <a:r>
              <a:rPr lang="en-US" b="1" dirty="0" smtClean="0"/>
              <a:t>Shows </a:t>
            </a:r>
            <a:r>
              <a:rPr lang="en-US" b="1" dirty="0" smtClean="0"/>
              <a:t>Potential Changes Before They’re Applied</a:t>
            </a:r>
            <a:r>
              <a:rPr lang="en-US" dirty="0" smtClean="0"/>
              <a:t>. </a:t>
            </a:r>
          </a:p>
          <a:p>
            <a:pPr algn="ctr"/>
            <a:r>
              <a:rPr lang="en-US" sz="2400" dirty="0" smtClean="0"/>
              <a:t>The </a:t>
            </a:r>
            <a:r>
              <a:rPr lang="en-US" sz="2400" b="1" dirty="0" smtClean="0"/>
              <a:t>–out </a:t>
            </a:r>
            <a:r>
              <a:rPr lang="en-US" sz="2400" dirty="0" smtClean="0"/>
              <a:t>flag saves the plan to a file. (</a:t>
            </a:r>
            <a:r>
              <a:rPr lang="en-US" sz="2400" dirty="0" err="1" smtClean="0"/>
              <a:t>example.tfplan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" y="3053809"/>
            <a:ext cx="7125694" cy="37533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11942" y="2990459"/>
            <a:ext cx="331365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File name that your plan will be saved as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8543" y="4169112"/>
            <a:ext cx="3160673" cy="64633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Whole Command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Including your Plan’s File Name.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6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9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10. Deploying/Applying </a:t>
            </a:r>
            <a:r>
              <a:rPr lang="en-US" sz="3600" b="1" dirty="0" smtClean="0"/>
              <a:t>The Terraform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921" y="1047096"/>
            <a:ext cx="10515600" cy="153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10. </a:t>
            </a:r>
            <a:r>
              <a:rPr lang="en-US" sz="2400" dirty="0" smtClean="0">
                <a:latin typeface="Consolas" panose="020B0609020204030204" pitchFamily="49" charset="0"/>
              </a:rPr>
              <a:t>tf_project1 </a:t>
            </a:r>
            <a:r>
              <a:rPr lang="en-US" sz="2400" dirty="0">
                <a:latin typeface="Consolas" panose="020B0609020204030204" pitchFamily="49" charset="0"/>
              </a:rPr>
              <a:t>$: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75309"/>
                </a:solidFill>
                <a:latin typeface="Consolas" panose="020B0609020204030204" pitchFamily="49" charset="0"/>
              </a:rPr>
              <a:t>terraform apply myplan2.tfplan</a:t>
            </a:r>
          </a:p>
          <a:p>
            <a:endParaRPr lang="en-US" sz="2400" dirty="0" smtClean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b="1" dirty="0" smtClean="0"/>
              <a:t>Resources Have Now Been Created!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02" y="2582179"/>
            <a:ext cx="7666466" cy="40031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74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11. Verify </a:t>
            </a:r>
            <a:r>
              <a:rPr lang="en-US" sz="3600" b="1" dirty="0" smtClean="0"/>
              <a:t>Resource Creation Inside AWS Console: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8093"/>
            <a:ext cx="10368514" cy="1277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5689"/>
            <a:ext cx="10368514" cy="14166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92369"/>
            <a:ext cx="9959740" cy="1108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187581" y="3572142"/>
            <a:ext cx="2709017" cy="222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03021" y="3520867"/>
            <a:ext cx="341831" cy="111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884" y="4830819"/>
            <a:ext cx="5173056" cy="13870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7733944" y="4648912"/>
            <a:ext cx="2717563" cy="10938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35267" y="4537817"/>
            <a:ext cx="4247260" cy="12049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96598" y="3794333"/>
            <a:ext cx="4315626" cy="20338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95" y="5066667"/>
            <a:ext cx="4918314" cy="9559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5624884" y="5828232"/>
            <a:ext cx="1596312" cy="128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2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5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12. Destroy </a:t>
            </a:r>
            <a:r>
              <a:rPr lang="en-US" sz="3600" b="1" dirty="0" smtClean="0"/>
              <a:t>Everything. </a:t>
            </a:r>
            <a:r>
              <a:rPr lang="en-US" sz="2400" b="1" dirty="0" smtClean="0"/>
              <a:t>(If You’re Done w/The Resources.)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1" y="1670556"/>
            <a:ext cx="7154273" cy="32770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9327" y="1048281"/>
            <a:ext cx="10885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12. </a:t>
            </a:r>
            <a:r>
              <a:rPr lang="en-US" dirty="0" smtClean="0">
                <a:latin typeface="Consolas" panose="020B0609020204030204" pitchFamily="49" charset="0"/>
              </a:rPr>
              <a:t>tf_project1 </a:t>
            </a:r>
            <a:r>
              <a:rPr lang="en-US" dirty="0">
                <a:latin typeface="Consolas" panose="020B0609020204030204" pitchFamily="49" charset="0"/>
              </a:rPr>
              <a:t>$: </a:t>
            </a:r>
            <a:r>
              <a:rPr lang="en-US" dirty="0">
                <a:solidFill>
                  <a:srgbClr val="F75309"/>
                </a:solidFill>
                <a:latin typeface="Consolas" panose="020B0609020204030204" pitchFamily="49" charset="0"/>
              </a:rPr>
              <a:t>terraform </a:t>
            </a:r>
            <a:r>
              <a:rPr lang="en-US" dirty="0" smtClean="0">
                <a:solidFill>
                  <a:srgbClr val="F75309"/>
                </a:solidFill>
                <a:latin typeface="Consolas" panose="020B0609020204030204" pitchFamily="49" charset="0"/>
              </a:rPr>
              <a:t>destroy</a:t>
            </a:r>
          </a:p>
          <a:p>
            <a:pPr algn="ctr"/>
            <a:r>
              <a:rPr lang="en-US" sz="1600" dirty="0" smtClean="0"/>
              <a:t>(Destroys Everything You Made in that session. Be sure to confirm on Console that it was Destroyed.)</a:t>
            </a:r>
            <a:endParaRPr lang="en-US" sz="16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92" y="3973796"/>
            <a:ext cx="4779750" cy="28842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94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4" y="524601"/>
            <a:ext cx="3685529" cy="633339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02833" y="354563"/>
            <a:ext cx="7381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Haven't Destroyed Everything Yet, Confirm Your Script Worked. </a:t>
            </a:r>
          </a:p>
          <a:p>
            <a:r>
              <a:rPr lang="en-US" dirty="0" smtClean="0"/>
              <a:t>MY Script Deployed an Nginx Web Server on a Linux Ubuntu EC2 Instance. </a:t>
            </a:r>
          </a:p>
          <a:p>
            <a:r>
              <a:rPr lang="en-US" dirty="0" smtClean="0"/>
              <a:t>I Can Access it Using the AWS Elastic IP it Has Assigned to it. (Public &amp; Static!)</a:t>
            </a:r>
          </a:p>
          <a:p>
            <a:r>
              <a:rPr lang="en-US" dirty="0" smtClean="0"/>
              <a:t>Once I Destroy my Resources, I wont be able to.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304" y="597159"/>
            <a:ext cx="1842764" cy="186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7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3092"/>
            <a:ext cx="1219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</a:t>
            </a: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Learning!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Setup AWS Credentials in Cloud Shell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2" y="234574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000" u="sng" dirty="0" smtClean="0"/>
              <a:t>1. Open Cloud Shell.</a:t>
            </a:r>
          </a:p>
          <a:p>
            <a:pPr>
              <a:buFontTx/>
              <a:buChar char="-"/>
            </a:pPr>
            <a:r>
              <a:rPr lang="en-US" sz="2000" dirty="0" smtClean="0"/>
              <a:t>Navigate to </a:t>
            </a:r>
            <a:r>
              <a:rPr lang="en-US" sz="2000" i="1" dirty="0" smtClean="0">
                <a:hlinkClick r:id="rId2"/>
              </a:rPr>
              <a:t>https://console.aws.amazon.com/</a:t>
            </a:r>
            <a:r>
              <a:rPr lang="en-US" sz="2000" i="1" dirty="0" smtClean="0"/>
              <a:t> </a:t>
            </a:r>
          </a:p>
          <a:p>
            <a:pPr>
              <a:buFontTx/>
              <a:buChar char="-"/>
            </a:pPr>
            <a:r>
              <a:rPr lang="en-US" sz="2000" dirty="0" smtClean="0"/>
              <a:t>Sign into your AWS account. </a:t>
            </a:r>
            <a:r>
              <a:rPr lang="en-US" sz="1600" i="1" dirty="0" smtClean="0"/>
              <a:t>(This tutorial assumes account and user creation have been established already.)</a:t>
            </a:r>
          </a:p>
          <a:p>
            <a:pPr>
              <a:buFontTx/>
              <a:buChar char="-"/>
            </a:pPr>
            <a:r>
              <a:rPr lang="en-US" sz="2000" dirty="0" smtClean="0"/>
              <a:t>Click the </a:t>
            </a:r>
            <a:r>
              <a:rPr lang="en-US" sz="2000" dirty="0" err="1" smtClean="0"/>
              <a:t>CloudShell</a:t>
            </a:r>
            <a:r>
              <a:rPr lang="en-US" sz="2000" dirty="0" smtClean="0"/>
              <a:t> Icon in the top right corner of the AWS Console Home Page.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r>
              <a:rPr lang="en-US" sz="3000" u="sng" dirty="0" smtClean="0"/>
              <a:t>2. Configure the Cloud Shell Session With Your AWS Credentials.</a:t>
            </a:r>
          </a:p>
          <a:p>
            <a:pPr>
              <a:buFontTx/>
              <a:buChar char="-"/>
            </a:pPr>
            <a:r>
              <a:rPr lang="en-US" sz="2000" dirty="0" smtClean="0"/>
              <a:t>Run </a:t>
            </a:r>
            <a:r>
              <a:rPr lang="en-US" sz="2000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aws</a:t>
            </a:r>
            <a:r>
              <a:rPr lang="en-US" sz="2000" dirty="0" smtClean="0">
                <a:solidFill>
                  <a:srgbClr val="F75309"/>
                </a:solidFill>
                <a:latin typeface="Consolas" panose="020B0609020204030204" pitchFamily="49" charset="0"/>
              </a:rPr>
              <a:t> configure</a:t>
            </a:r>
          </a:p>
          <a:p>
            <a:pPr>
              <a:buFontTx/>
              <a:buChar char="-"/>
            </a:pPr>
            <a:r>
              <a:rPr lang="en-US" sz="2000" dirty="0" smtClean="0"/>
              <a:t>Paste your credentials as prompted.</a:t>
            </a:r>
          </a:p>
          <a:p>
            <a:pPr marL="0" indent="0">
              <a:buNone/>
            </a:pPr>
            <a:r>
              <a:rPr lang="en-US" sz="1600" b="1" dirty="0" smtClean="0"/>
              <a:t>NOTE: </a:t>
            </a:r>
            <a:r>
              <a:rPr lang="en-US" sz="1600" i="1" dirty="0" smtClean="0"/>
              <a:t>You will need access to your AWS “</a:t>
            </a:r>
            <a:r>
              <a:rPr lang="en-US" sz="1600" i="1" u="sng" dirty="0" smtClean="0"/>
              <a:t>Access Key ID</a:t>
            </a:r>
            <a:r>
              <a:rPr lang="en-US" sz="1600" i="1" dirty="0" smtClean="0"/>
              <a:t>”, “</a:t>
            </a:r>
            <a:r>
              <a:rPr lang="en-US" sz="1600" i="1" u="sng" dirty="0" smtClean="0"/>
              <a:t>Secret Access Key</a:t>
            </a:r>
            <a:r>
              <a:rPr lang="en-US" sz="1600" i="1" dirty="0" smtClean="0"/>
              <a:t>”, </a:t>
            </a:r>
            <a:r>
              <a:rPr lang="en-US" sz="1600" i="1" u="sng" dirty="0" smtClean="0"/>
              <a:t>Region</a:t>
            </a:r>
            <a:r>
              <a:rPr lang="en-US" sz="1600" i="1" dirty="0" smtClean="0"/>
              <a:t> of Choice, and a preferred </a:t>
            </a:r>
            <a:r>
              <a:rPr lang="en-US" sz="1600" i="1" u="sng" dirty="0" smtClean="0"/>
              <a:t>output format</a:t>
            </a:r>
            <a:r>
              <a:rPr lang="en-US" sz="1600" i="1" dirty="0" smtClean="0"/>
              <a:t>.</a:t>
            </a:r>
          </a:p>
          <a:p>
            <a:pPr marL="0" indent="0">
              <a:buNone/>
            </a:pPr>
            <a:r>
              <a:rPr lang="en-US" sz="1600" i="1" dirty="0" smtClean="0"/>
              <a:t> </a:t>
            </a:r>
          </a:p>
          <a:p>
            <a:pPr algn="ctr">
              <a:buFontTx/>
              <a:buChar char="-"/>
            </a:pPr>
            <a:r>
              <a:rPr lang="en-US" sz="2600" dirty="0" smtClean="0"/>
              <a:t>VISUAL ON NEXT SLIDE: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580" y="1302597"/>
            <a:ext cx="2488734" cy="1926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334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AWS Credentials In Cloud Shell Example: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1" y="1690687"/>
            <a:ext cx="11316747" cy="43326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63985" y="4202884"/>
            <a:ext cx="418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3.) Your User Info Goes Into These 4 Fields.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348917" y="3856990"/>
            <a:ext cx="855677" cy="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88859" y="4572216"/>
            <a:ext cx="1115735" cy="4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799" y="1862229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1.) Cloud Shell Icon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4484" y="241622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2.) Run </a:t>
            </a:r>
            <a:r>
              <a:rPr lang="en-US" dirty="0" err="1" smtClean="0">
                <a:solidFill>
                  <a:srgbClr val="FFFF00"/>
                </a:solidFill>
              </a:rPr>
              <a:t>aws</a:t>
            </a:r>
            <a:r>
              <a:rPr lang="en-US" dirty="0" smtClean="0">
                <a:solidFill>
                  <a:srgbClr val="FFFF00"/>
                </a:solidFill>
              </a:rPr>
              <a:t> Configure Command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Prepare to Install Terraform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14" y="1825625"/>
            <a:ext cx="11836866" cy="30567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u="sng" dirty="0" smtClean="0"/>
              <a:t>3. Install </a:t>
            </a:r>
            <a:r>
              <a:rPr lang="en-US" sz="5100" u="sng" dirty="0" smtClean="0"/>
              <a:t>yum-</a:t>
            </a:r>
            <a:r>
              <a:rPr lang="en-US" sz="5100" u="sng" dirty="0" err="1" smtClean="0"/>
              <a:t>utils</a:t>
            </a:r>
            <a:r>
              <a:rPr lang="en-US" sz="5100" u="sng" dirty="0" smtClean="0"/>
              <a:t>. </a:t>
            </a:r>
          </a:p>
          <a:p>
            <a:pPr>
              <a:buFontTx/>
              <a:buChar char="-"/>
            </a:pPr>
            <a:r>
              <a:rPr lang="en-US" sz="4400" dirty="0" smtClean="0"/>
              <a:t>~ $: </a:t>
            </a:r>
            <a:r>
              <a:rPr lang="es-ES" sz="4400" dirty="0" smtClean="0">
                <a:solidFill>
                  <a:srgbClr val="F75309"/>
                </a:solidFill>
                <a:latin typeface="Consolas" panose="020B0609020204030204" pitchFamily="49" charset="0"/>
              </a:rPr>
              <a:t>sudo </a:t>
            </a:r>
            <a:r>
              <a:rPr lang="es-ES" sz="4400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yum</a:t>
            </a:r>
            <a:r>
              <a:rPr lang="es-ES" sz="4400" dirty="0" smtClean="0">
                <a:solidFill>
                  <a:srgbClr val="F75309"/>
                </a:solidFill>
                <a:latin typeface="Consolas" panose="020B0609020204030204" pitchFamily="49" charset="0"/>
              </a:rPr>
              <a:t> </a:t>
            </a:r>
            <a:r>
              <a:rPr lang="es-ES" sz="4400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install</a:t>
            </a:r>
            <a:r>
              <a:rPr lang="es-ES" sz="4400" dirty="0" smtClean="0">
                <a:solidFill>
                  <a:srgbClr val="F75309"/>
                </a:solidFill>
                <a:latin typeface="Consolas" panose="020B0609020204030204" pitchFamily="49" charset="0"/>
              </a:rPr>
              <a:t> -y </a:t>
            </a:r>
            <a:r>
              <a:rPr lang="es-ES" sz="4400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yum-utils</a:t>
            </a:r>
            <a:endParaRPr lang="en-US" dirty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2000" dirty="0" smtClean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u="sng" dirty="0" smtClean="0"/>
              <a:t>4. Add </a:t>
            </a:r>
            <a:r>
              <a:rPr lang="en-US" sz="4400" u="sng" dirty="0" smtClean="0"/>
              <a:t>the “</a:t>
            </a:r>
            <a:r>
              <a:rPr lang="en-US" sz="4400" b="1" u="sng" dirty="0" err="1" smtClean="0"/>
              <a:t>HashiCorp</a:t>
            </a:r>
            <a:r>
              <a:rPr lang="en-US" sz="4400" u="sng" dirty="0" smtClean="0"/>
              <a:t>” </a:t>
            </a:r>
            <a:r>
              <a:rPr lang="en-US" sz="4400" b="1" u="sng" dirty="0" smtClean="0"/>
              <a:t>Repo</a:t>
            </a:r>
            <a:r>
              <a:rPr lang="en-US" sz="4400" u="sng" dirty="0" smtClean="0"/>
              <a:t>. (</a:t>
            </a:r>
            <a:r>
              <a:rPr lang="en-US" sz="4400" i="1" u="sng" dirty="0" smtClean="0"/>
              <a:t>Provides Latest Terraform Packages for AWS Linux</a:t>
            </a:r>
            <a:r>
              <a:rPr lang="en-US" sz="4400" u="sng" dirty="0" smtClean="0"/>
              <a:t>.)</a:t>
            </a:r>
          </a:p>
          <a:p>
            <a:pPr>
              <a:buFontTx/>
              <a:buChar char="-"/>
            </a:pPr>
            <a:r>
              <a:rPr lang="en-US" sz="4400" dirty="0" smtClean="0"/>
              <a:t>~ $: </a:t>
            </a:r>
            <a:r>
              <a:rPr lang="en-US" sz="4400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sudo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75309"/>
                </a:solidFill>
                <a:latin typeface="Consolas" panose="020B0609020204030204" pitchFamily="49" charset="0"/>
              </a:rPr>
              <a:t>yum-</a:t>
            </a:r>
            <a:r>
              <a:rPr lang="en-US" sz="4400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config</a:t>
            </a:r>
            <a:r>
              <a:rPr lang="en-US" sz="4400" dirty="0" smtClean="0">
                <a:solidFill>
                  <a:srgbClr val="F75309"/>
                </a:solidFill>
                <a:latin typeface="Consolas" panose="020B0609020204030204" pitchFamily="49" charset="0"/>
              </a:rPr>
              <a:t>-manager --add-repo </a:t>
            </a:r>
            <a:r>
              <a:rPr lang="en-US" sz="4400" dirty="0" smtClean="0">
                <a:solidFill>
                  <a:srgbClr val="F75309"/>
                </a:solidFill>
                <a:latin typeface="Consolas" panose="020B0609020204030204" pitchFamily="49" charset="0"/>
                <a:hlinkClick r:id="rId2"/>
              </a:rPr>
              <a:t>https://rpm.releases.hashicorp.com/AmazonLinux/hashicorp.repo</a:t>
            </a:r>
            <a:endParaRPr lang="en-US" sz="4400" dirty="0" smtClean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1400" dirty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1400" dirty="0" smtClean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Tx/>
              <a:buChar char="-"/>
            </a:pPr>
            <a:endParaRPr lang="en-US" sz="2000" dirty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rgbClr val="F75309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7" y="4701841"/>
            <a:ext cx="10723793" cy="1140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07" y="2573952"/>
            <a:ext cx="9924875" cy="3810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94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05" y="67110"/>
            <a:ext cx="10173772" cy="66939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72000" y="67111"/>
            <a:ext cx="4363695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.)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sudo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yum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install –y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yum-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utils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22708" y="167780"/>
            <a:ext cx="1149292" cy="1006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06723" y="6437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3a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.)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End of Command Output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35755" y="67109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</a:rPr>
              <a:t>(Same as the Previous Step </a:t>
            </a:r>
            <a:r>
              <a:rPr lang="en-US" sz="1100" b="1" dirty="0" smtClean="0">
                <a:solidFill>
                  <a:srgbClr val="FFFF00"/>
                </a:solidFill>
              </a:rPr>
              <a:t>3.</a:t>
            </a:r>
          </a:p>
          <a:p>
            <a:pPr algn="ctr"/>
            <a:r>
              <a:rPr lang="en-US" sz="1100" b="1" dirty="0" smtClean="0">
                <a:solidFill>
                  <a:srgbClr val="FFFF00"/>
                </a:solidFill>
              </a:rPr>
              <a:t> </a:t>
            </a:r>
            <a:r>
              <a:rPr lang="en-US" sz="1100" b="1" dirty="0">
                <a:solidFill>
                  <a:srgbClr val="FFFF00"/>
                </a:solidFill>
              </a:rPr>
              <a:t>Just Zoomed in.)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4a.) Adding </a:t>
            </a:r>
            <a:r>
              <a:rPr lang="en-US" sz="3600" b="1" dirty="0" err="1" smtClean="0"/>
              <a:t>HashiCorp</a:t>
            </a:r>
            <a:r>
              <a:rPr lang="en-US" sz="3600" b="1" dirty="0" smtClean="0"/>
              <a:t> </a:t>
            </a:r>
            <a:r>
              <a:rPr lang="en-US" sz="3600" b="1" dirty="0" smtClean="0"/>
              <a:t>Repo </a:t>
            </a:r>
            <a:br>
              <a:rPr lang="en-US" sz="3600" b="1" dirty="0" smtClean="0"/>
            </a:br>
            <a:r>
              <a:rPr lang="en-US" sz="1400" b="1" dirty="0" smtClean="0"/>
              <a:t>(Same as the Previous Step 4. Just Zoomed in.)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24" y="1945735"/>
            <a:ext cx="10717676" cy="11414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1619075" y="1333850"/>
            <a:ext cx="2751589" cy="611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Install Terraform in Cloud Shell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8" y="14732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5. Install</a:t>
            </a:r>
            <a:r>
              <a:rPr lang="en-US" u="sng" dirty="0" smtClean="0"/>
              <a:t> </a:t>
            </a:r>
            <a:r>
              <a:rPr lang="en-US" u="sng" dirty="0" smtClean="0"/>
              <a:t>Terraform:</a:t>
            </a:r>
          </a:p>
          <a:p>
            <a:pPr>
              <a:buFontTx/>
              <a:buChar char="-"/>
            </a:pPr>
            <a:r>
              <a:rPr lang="en-US" dirty="0" smtClean="0"/>
              <a:t>~ </a:t>
            </a:r>
            <a:r>
              <a:rPr lang="en-US" dirty="0"/>
              <a:t>$: </a:t>
            </a:r>
            <a:r>
              <a:rPr lang="es-ES" dirty="0" smtClean="0">
                <a:solidFill>
                  <a:srgbClr val="F75309"/>
                </a:solidFill>
                <a:latin typeface="Consolas" panose="020B0609020204030204" pitchFamily="49" charset="0"/>
              </a:rPr>
              <a:t>sudo </a:t>
            </a:r>
            <a:r>
              <a:rPr lang="es-ES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yum</a:t>
            </a:r>
            <a:r>
              <a:rPr lang="es-ES" dirty="0" smtClean="0">
                <a:solidFill>
                  <a:srgbClr val="F75309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install</a:t>
            </a:r>
            <a:r>
              <a:rPr lang="es-ES" dirty="0" smtClean="0">
                <a:solidFill>
                  <a:srgbClr val="F75309"/>
                </a:solidFill>
                <a:latin typeface="Consolas" panose="020B0609020204030204" pitchFamily="49" charset="0"/>
              </a:rPr>
              <a:t> -y </a:t>
            </a:r>
            <a:r>
              <a:rPr lang="es-ES" dirty="0" err="1" smtClean="0">
                <a:solidFill>
                  <a:srgbClr val="F75309"/>
                </a:solidFill>
                <a:latin typeface="Consolas" panose="020B0609020204030204" pitchFamily="49" charset="0"/>
              </a:rPr>
              <a:t>terraform</a:t>
            </a:r>
            <a:endParaRPr lang="en-US" dirty="0" smtClean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dirty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Consolas" panose="020B0609020204030204" pitchFamily="49" charset="0"/>
              </a:rPr>
              <a:t>6. </a:t>
            </a:r>
            <a:r>
              <a:rPr lang="en-US" b="1" u="sng" dirty="0" smtClean="0"/>
              <a:t>Verify</a:t>
            </a:r>
            <a:r>
              <a:rPr lang="en-US" u="sng" dirty="0" smtClean="0"/>
              <a:t> </a:t>
            </a:r>
            <a:r>
              <a:rPr lang="en-US" u="sng" dirty="0" smtClean="0"/>
              <a:t>Terraform Installation:</a:t>
            </a:r>
          </a:p>
          <a:p>
            <a:pPr marL="0" indent="0">
              <a:buNone/>
            </a:pPr>
            <a:r>
              <a:rPr lang="en-US" dirty="0" smtClean="0"/>
              <a:t>- ~ $: </a:t>
            </a:r>
            <a:r>
              <a:rPr lang="en-US" dirty="0" smtClean="0">
                <a:solidFill>
                  <a:srgbClr val="F75309"/>
                </a:solidFill>
                <a:latin typeface="Consolas" panose="020B0609020204030204" pitchFamily="49" charset="0"/>
              </a:rPr>
              <a:t>terraform -version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dirty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dirty="0">
              <a:solidFill>
                <a:srgbClr val="F75309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56" y="1384183"/>
            <a:ext cx="5056291" cy="30535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94" y="4766844"/>
            <a:ext cx="2695951" cy="16194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590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7. Create </a:t>
            </a:r>
            <a:r>
              <a:rPr lang="en-US" sz="3600" b="1" dirty="0" smtClean="0"/>
              <a:t>a Directory &amp; Upload .</a:t>
            </a:r>
            <a:r>
              <a:rPr lang="en-US" sz="3600" b="1" dirty="0" err="1" smtClean="0"/>
              <a:t>tf</a:t>
            </a:r>
            <a:r>
              <a:rPr lang="en-US" sz="3600" b="1" dirty="0" smtClean="0"/>
              <a:t> File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7a</a:t>
            </a:r>
            <a:r>
              <a:rPr lang="en-US" u="sng" dirty="0" smtClean="0"/>
              <a:t>.) </a:t>
            </a:r>
            <a:r>
              <a:rPr lang="en-US" u="sng" dirty="0" smtClean="0"/>
              <a:t>Create a Project </a:t>
            </a:r>
            <a:r>
              <a:rPr lang="en-US" sz="3000" u="sng" dirty="0" smtClean="0"/>
              <a:t>Folder</a:t>
            </a:r>
          </a:p>
          <a:p>
            <a:r>
              <a:rPr lang="en-US" dirty="0" smtClean="0"/>
              <a:t>- ~$:	</a:t>
            </a:r>
            <a:r>
              <a:rPr lang="en-US" dirty="0" err="1" smtClean="0">
                <a:solidFill>
                  <a:srgbClr val="F75309"/>
                </a:solidFill>
              </a:rPr>
              <a:t>mkdir</a:t>
            </a:r>
            <a:r>
              <a:rPr lang="en-US" dirty="0">
                <a:solidFill>
                  <a:srgbClr val="F75309"/>
                </a:solidFill>
              </a:rPr>
              <a:t>	</a:t>
            </a:r>
            <a:r>
              <a:rPr lang="en-US" dirty="0" smtClean="0">
                <a:solidFill>
                  <a:srgbClr val="F75309"/>
                </a:solidFill>
              </a:rPr>
              <a:t>~/tf_project1</a:t>
            </a:r>
          </a:p>
          <a:p>
            <a:r>
              <a:rPr lang="en-US" dirty="0" smtClean="0"/>
              <a:t>- ~$: </a:t>
            </a:r>
            <a:r>
              <a:rPr lang="en-US" dirty="0" smtClean="0">
                <a:solidFill>
                  <a:srgbClr val="F75309"/>
                </a:solidFill>
              </a:rPr>
              <a:t>cd	~/tf_project1</a:t>
            </a:r>
          </a:p>
          <a:p>
            <a:endParaRPr lang="en-US" dirty="0">
              <a:solidFill>
                <a:srgbClr val="F75309"/>
              </a:solidFill>
            </a:endParaRPr>
          </a:p>
          <a:p>
            <a:r>
              <a:rPr lang="en-US" u="sng" dirty="0" smtClean="0"/>
              <a:t>7b</a:t>
            </a:r>
            <a:r>
              <a:rPr lang="en-US" u="sng" dirty="0" smtClean="0"/>
              <a:t>.) </a:t>
            </a:r>
            <a:r>
              <a:rPr lang="en-US" u="sng" dirty="0" smtClean="0"/>
              <a:t>Upload </a:t>
            </a:r>
            <a:r>
              <a:rPr lang="en-US" sz="3000" u="sng" dirty="0" smtClean="0"/>
              <a:t>Terraform</a:t>
            </a:r>
            <a:r>
              <a:rPr lang="en-US" u="sng" dirty="0" smtClean="0"/>
              <a:t> File (“example.tf”)</a:t>
            </a:r>
          </a:p>
          <a:p>
            <a:r>
              <a:rPr lang="en-US" dirty="0" smtClean="0"/>
              <a:t>In </a:t>
            </a:r>
            <a:r>
              <a:rPr lang="en-US" b="1" dirty="0" err="1" smtClean="0"/>
              <a:t>Cloudshell</a:t>
            </a:r>
            <a:r>
              <a:rPr lang="en-US" dirty="0" smtClean="0"/>
              <a:t>, click </a:t>
            </a:r>
            <a:r>
              <a:rPr lang="en-US" b="1" dirty="0" smtClean="0"/>
              <a:t>Actions</a:t>
            </a:r>
            <a:r>
              <a:rPr lang="en-US" dirty="0" smtClean="0"/>
              <a:t> &gt; </a:t>
            </a:r>
            <a:r>
              <a:rPr lang="en-US" b="1" dirty="0" smtClean="0"/>
              <a:t>Upload File </a:t>
            </a:r>
            <a:r>
              <a:rPr lang="en-US" dirty="0" smtClean="0"/>
              <a:t>&gt; Select your .</a:t>
            </a:r>
            <a:r>
              <a:rPr lang="en-US" dirty="0" err="1" smtClean="0"/>
              <a:t>tf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u="sng" dirty="0" smtClean="0"/>
              <a:t>7c</a:t>
            </a:r>
            <a:r>
              <a:rPr lang="en-US" u="sng" dirty="0" smtClean="0"/>
              <a:t>.) </a:t>
            </a:r>
            <a:r>
              <a:rPr lang="en-US" u="sng" dirty="0" smtClean="0"/>
              <a:t>Move .</a:t>
            </a:r>
            <a:r>
              <a:rPr lang="en-US" u="sng" dirty="0" err="1" smtClean="0"/>
              <a:t>tf</a:t>
            </a:r>
            <a:r>
              <a:rPr lang="en-US" u="sng" dirty="0" smtClean="0"/>
              <a:t> file to your </a:t>
            </a:r>
            <a:r>
              <a:rPr lang="en-US" sz="3000" u="sng" dirty="0" smtClean="0"/>
              <a:t>Project</a:t>
            </a:r>
            <a:r>
              <a:rPr lang="en-US" u="sng" dirty="0" smtClean="0"/>
              <a:t> Folder.</a:t>
            </a:r>
          </a:p>
          <a:p>
            <a:r>
              <a:rPr lang="en-US" dirty="0" smtClean="0"/>
              <a:t>- ~$: </a:t>
            </a:r>
            <a:r>
              <a:rPr lang="en-US" dirty="0" smtClean="0">
                <a:solidFill>
                  <a:srgbClr val="F75309"/>
                </a:solidFill>
              </a:rPr>
              <a:t>mv –f	~/example.tf	~/tf_project1 </a:t>
            </a:r>
          </a:p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sz="2200" i="1" dirty="0" smtClean="0"/>
              <a:t>This force moves the "</a:t>
            </a:r>
            <a:r>
              <a:rPr lang="en-US" sz="2200" i="1" dirty="0" smtClean="0">
                <a:solidFill>
                  <a:srgbClr val="F75309"/>
                </a:solidFill>
              </a:rPr>
              <a:t>example.tf</a:t>
            </a:r>
            <a:r>
              <a:rPr lang="en-US" sz="2200" i="1" dirty="0" smtClean="0"/>
              <a:t>" file you uploaded to cloud shell, into the file path on the right, "</a:t>
            </a:r>
            <a:r>
              <a:rPr lang="en-US" sz="2200" i="1" dirty="0" smtClean="0">
                <a:solidFill>
                  <a:srgbClr val="F75309"/>
                </a:solidFill>
              </a:rPr>
              <a:t>~/</a:t>
            </a:r>
            <a:r>
              <a:rPr lang="en-US" sz="2200" i="1" dirty="0" err="1" smtClean="0">
                <a:solidFill>
                  <a:srgbClr val="F75309"/>
                </a:solidFill>
              </a:rPr>
              <a:t>tf_project</a:t>
            </a:r>
            <a:r>
              <a:rPr lang="en-US" sz="2200" i="1" dirty="0" smtClean="0"/>
              <a:t>".</a:t>
            </a:r>
            <a:r>
              <a:rPr lang="en-US" i="1" dirty="0" smtClean="0"/>
              <a:t>)</a:t>
            </a:r>
          </a:p>
          <a:p>
            <a:endParaRPr lang="en-US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9781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+mn-lt"/>
              </a:rPr>
              <a:t>Initializing Terraform (Downloading AWS Provider Plugins and Preparing </a:t>
            </a:r>
            <a:r>
              <a:rPr lang="en-US" sz="2800" dirty="0" err="1" smtClean="0">
                <a:latin typeface="+mn-lt"/>
              </a:rPr>
              <a:t>Terraform’s</a:t>
            </a:r>
            <a:r>
              <a:rPr lang="en-US" sz="2800" dirty="0" smtClean="0">
                <a:latin typeface="+mn-lt"/>
              </a:rPr>
              <a:t> State: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8. Initialize </a:t>
            </a:r>
            <a:r>
              <a:rPr lang="en-US" u="sng" dirty="0" smtClean="0"/>
              <a:t>Terraform:</a:t>
            </a:r>
          </a:p>
          <a:p>
            <a:pPr>
              <a:buFontTx/>
              <a:buChar char="-"/>
            </a:pPr>
            <a:r>
              <a:rPr lang="en-US" dirty="0" smtClean="0"/>
              <a:t>~$:	</a:t>
            </a:r>
            <a:r>
              <a:rPr lang="en-US" dirty="0" smtClean="0">
                <a:solidFill>
                  <a:srgbClr val="F75309"/>
                </a:solidFill>
              </a:rPr>
              <a:t>terraform </a:t>
            </a:r>
            <a:r>
              <a:rPr lang="en-US" dirty="0" err="1" smtClean="0">
                <a:solidFill>
                  <a:srgbClr val="F75309"/>
                </a:solidFill>
              </a:rPr>
              <a:t>init</a:t>
            </a:r>
            <a:endParaRPr lang="en-US" dirty="0" smtClean="0">
              <a:solidFill>
                <a:srgbClr val="F75309"/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rgbClr val="F7530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4" y="2880817"/>
            <a:ext cx="6803003" cy="32961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56932" y="2952925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Example.tf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579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Install &amp; Use Terraform on AWS Cloud Shell</vt:lpstr>
      <vt:lpstr>Setup AWS Credentials in Cloud Shell</vt:lpstr>
      <vt:lpstr>AWS Credentials In Cloud Shell Example:</vt:lpstr>
      <vt:lpstr>Prepare to Install Terraform</vt:lpstr>
      <vt:lpstr>PowerPoint Presentation</vt:lpstr>
      <vt:lpstr>4a.) Adding HashiCorp Repo  (Same as the Previous Step 4. Just Zoomed in.)</vt:lpstr>
      <vt:lpstr>Install Terraform in Cloud Shell</vt:lpstr>
      <vt:lpstr>7. Create a Directory &amp; Upload .tf File</vt:lpstr>
      <vt:lpstr>Initializing Terraform (Downloading AWS Provider Plugins and Preparing Terraform’s State:</vt:lpstr>
      <vt:lpstr>9. Create a Terraform “Plan”</vt:lpstr>
      <vt:lpstr>10. Deploying/Applying The Terraform Plan</vt:lpstr>
      <vt:lpstr>11. Verify Resource Creation Inside AWS Console:</vt:lpstr>
      <vt:lpstr>12. Destroy Everything. (If You’re Done w/The Resources.)</vt:lpstr>
      <vt:lpstr>PowerPoint Presentation</vt:lpstr>
      <vt:lpstr>Thanks for Learning!</vt:lpstr>
    </vt:vector>
  </TitlesOfParts>
  <Company>FTC Service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&amp; Use Terraform on AWS Cloud Shell</dc:title>
  <dc:creator>Luster Joseph</dc:creator>
  <cp:lastModifiedBy>Luster, Joseph C [US] (DS) (Contr)</cp:lastModifiedBy>
  <cp:revision>24</cp:revision>
  <dcterms:created xsi:type="dcterms:W3CDTF">2025-02-24T18:46:25Z</dcterms:created>
  <dcterms:modified xsi:type="dcterms:W3CDTF">2025-03-06T21:52:09Z</dcterms:modified>
</cp:coreProperties>
</file>