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8F"/>
    <a:srgbClr val="E4ECA6"/>
    <a:srgbClr val="A6B727"/>
    <a:srgbClr val="353958"/>
    <a:srgbClr val="C24242"/>
    <a:srgbClr val="CD6565"/>
    <a:srgbClr val="003E6B"/>
    <a:srgbClr val="F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412" autoAdjust="0"/>
  </p:normalViewPr>
  <p:slideViewPr>
    <p:cSldViewPr snapToGrid="0">
      <p:cViewPr varScale="1">
        <p:scale>
          <a:sx n="78" d="100"/>
          <a:sy n="78" d="100"/>
        </p:scale>
        <p:origin x="27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8D2B16-66A1-4B96-BF3A-902A1D3E7632}"/>
              </a:ext>
            </a:extLst>
          </p:cNvPr>
          <p:cNvSpPr/>
          <p:nvPr/>
        </p:nvSpPr>
        <p:spPr>
          <a:xfrm>
            <a:off x="151877" y="926371"/>
            <a:ext cx="3629277" cy="6492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D49A6E-8118-4177-A754-48CAA8F000B1}"/>
              </a:ext>
            </a:extLst>
          </p:cNvPr>
          <p:cNvSpPr/>
          <p:nvPr/>
        </p:nvSpPr>
        <p:spPr>
          <a:xfrm>
            <a:off x="0" y="9459455"/>
            <a:ext cx="7772401" cy="598945"/>
          </a:xfrm>
          <a:prstGeom prst="rect">
            <a:avLst/>
          </a:prstGeom>
          <a:solidFill>
            <a:srgbClr val="353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FBA2A-A4DA-45DE-824D-C8A4E3DA7FD4}"/>
              </a:ext>
            </a:extLst>
          </p:cNvPr>
          <p:cNvSpPr txBox="1"/>
          <p:nvPr/>
        </p:nvSpPr>
        <p:spPr>
          <a:xfrm>
            <a:off x="304797" y="9510402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902AB0-64BF-4229-A073-780745FE2790}"/>
              </a:ext>
            </a:extLst>
          </p:cNvPr>
          <p:cNvGrpSpPr/>
          <p:nvPr/>
        </p:nvGrpSpPr>
        <p:grpSpPr>
          <a:xfrm>
            <a:off x="0" y="-4008"/>
            <a:ext cx="7772401" cy="763467"/>
            <a:chOff x="-8043285" y="4348237"/>
            <a:chExt cx="7772401" cy="7634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B5D76A-ADBF-4333-A534-A0BEA2D61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2" b="76069"/>
            <a:stretch/>
          </p:blipFill>
          <p:spPr>
            <a:xfrm>
              <a:off x="-8043285" y="4348238"/>
              <a:ext cx="7772400" cy="76346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7312BB-4013-4C9C-A306-63151540F973}"/>
                </a:ext>
              </a:extLst>
            </p:cNvPr>
            <p:cNvSpPr/>
            <p:nvPr/>
          </p:nvSpPr>
          <p:spPr>
            <a:xfrm>
              <a:off x="-8043285" y="4348237"/>
              <a:ext cx="7772401" cy="763466"/>
            </a:xfrm>
            <a:prstGeom prst="rect">
              <a:avLst/>
            </a:prstGeom>
            <a:solidFill>
              <a:srgbClr val="35395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4B28B72-A2C5-4C2B-AC7F-1587274AAF8B}"/>
              </a:ext>
            </a:extLst>
          </p:cNvPr>
          <p:cNvSpPr txBox="1"/>
          <p:nvPr/>
        </p:nvSpPr>
        <p:spPr>
          <a:xfrm>
            <a:off x="520700" y="288667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Kinematics of Circular Motion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A84BC-4389-4375-9601-0B97CCF476AC}"/>
              </a:ext>
            </a:extLst>
          </p:cNvPr>
          <p:cNvSpPr txBox="1"/>
          <p:nvPr/>
        </p:nvSpPr>
        <p:spPr>
          <a:xfrm>
            <a:off x="0" y="45857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E6EE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43169C-21EA-48F4-A75F-ED7EDE07C655}"/>
              </a:ext>
            </a:extLst>
          </p:cNvPr>
          <p:cNvSpPr txBox="1"/>
          <p:nvPr/>
        </p:nvSpPr>
        <p:spPr>
          <a:xfrm flipH="1">
            <a:off x="159810" y="926651"/>
            <a:ext cx="3629275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Circular Motion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position of an object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undergoing circular motion can be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specified by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radius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the </a:t>
            </a:r>
          </a:p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angular position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900" i="1" dirty="0">
                <a:latin typeface="Symbol" panose="05050102010706020507" pitchFamily="18" charset="2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 The distance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traveled by the object is given by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</a:t>
            </a:r>
            <a:r>
              <a:rPr lang="en-US" sz="900" i="1" dirty="0">
                <a:latin typeface="Symbol" panose="05050102010706020507" pitchFamily="18" charset="2"/>
                <a:ea typeface="CMU Serif" panose="02000603000000000000" pitchFamily="2" charset="0"/>
                <a:cs typeface="CMU Serif" panose="02000603000000000000" pitchFamily="2" charset="0"/>
              </a:rPr>
              <a:t>q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measured in radians.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angular velocity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 is 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 convention,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ω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positive if the object is traveling counter-clockwise around the circle.  The linear velocity of the object is always tangential to the circle and has a magnitude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long as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ω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measured in radians.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angular 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object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object is speeding up if </a:t>
            </a:r>
            <a:r>
              <a:rPr lang="el-GR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ω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have the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sign.  The linear acceleration of the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 can be decomposed into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</a:t>
            </a:r>
          </a:p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which points to the </a:t>
            </a:r>
            <a:r>
              <a:rPr lang="en-US" sz="9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centre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circle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is related to the change of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direction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object, and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tangential 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which is related to the change in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speed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object.  The total acceleration is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524E0F-0B0B-4F1D-80B7-3657EA135B83}"/>
              </a:ext>
            </a:extLst>
          </p:cNvPr>
          <p:cNvSpPr/>
          <p:nvPr/>
        </p:nvSpPr>
        <p:spPr>
          <a:xfrm>
            <a:off x="3947216" y="927784"/>
            <a:ext cx="3629277" cy="2701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249BF7-E2A0-4E17-84E1-26ACDCF1B03B}"/>
              </a:ext>
            </a:extLst>
          </p:cNvPr>
          <p:cNvSpPr txBox="1"/>
          <p:nvPr/>
        </p:nvSpPr>
        <p:spPr>
          <a:xfrm flipH="1">
            <a:off x="3950932" y="926371"/>
            <a:ext cx="362184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Model: Uniform Circular Motion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ω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constant (so </a:t>
            </a:r>
            <a:r>
              <a:rPr lang="el-GR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0) then the object has a uniform speed given by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motion – how long it takes to travel one full revolution.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object in uniform circular motion still has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(sometimes called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centripetal 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 associated with the change in direction of the velocity.  The radial acceleration points toward the </a:t>
            </a:r>
            <a:r>
              <a:rPr lang="en-US" sz="9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centre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circle and has magnitude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359889B-8C3B-485E-BC4E-4CEF94EF53EC}"/>
              </a:ext>
            </a:extLst>
          </p:cNvPr>
          <p:cNvSpPr/>
          <p:nvPr/>
        </p:nvSpPr>
        <p:spPr>
          <a:xfrm>
            <a:off x="4060654" y="1668374"/>
            <a:ext cx="3402397" cy="345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435D684-0D9B-4874-A9B9-A0138ADA9AD4}"/>
              </a:ext>
            </a:extLst>
          </p:cNvPr>
          <p:cNvSpPr/>
          <p:nvPr/>
        </p:nvSpPr>
        <p:spPr>
          <a:xfrm>
            <a:off x="4053618" y="3154654"/>
            <a:ext cx="3402397" cy="345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7B3F02F-B612-44DD-BD45-7C758576F80C}"/>
              </a:ext>
            </a:extLst>
          </p:cNvPr>
          <p:cNvSpPr/>
          <p:nvPr/>
        </p:nvSpPr>
        <p:spPr>
          <a:xfrm>
            <a:off x="281040" y="2083768"/>
            <a:ext cx="1536100" cy="21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latex.codecogs.com/png.latex?%5Cdpi%7B200%7D%20s%20%3D%20%5Ctheta%20r">
            <a:extLst>
              <a:ext uri="{FF2B5EF4-FFF2-40B4-BE49-F238E27FC236}">
                <a16:creationId xmlns:a16="http://schemas.microsoft.com/office/drawing/2014/main" id="{C3FAD059-F999-464F-8EE5-DA17D07B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49" y="2139883"/>
            <a:ext cx="339048" cy="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200%7D%20%5Comega%20%3D%20%5Cfrac%7Bd%5Ctheta%7D%7Bdt%7D.">
            <a:extLst>
              <a:ext uri="{FF2B5EF4-FFF2-40B4-BE49-F238E27FC236}">
                <a16:creationId xmlns:a16="http://schemas.microsoft.com/office/drawing/2014/main" id="{1CF534B8-7DE9-4AEF-8FCE-F67C7E1B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4" y="2991868"/>
            <a:ext cx="422857" cy="2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BEB88-ECF0-4AF6-9753-7DE65E2B50F4}"/>
              </a:ext>
            </a:extLst>
          </p:cNvPr>
          <p:cNvGrpSpPr/>
          <p:nvPr/>
        </p:nvGrpSpPr>
        <p:grpSpPr>
          <a:xfrm>
            <a:off x="2016828" y="1194330"/>
            <a:ext cx="1791335" cy="1827404"/>
            <a:chOff x="1201479" y="3124981"/>
            <a:chExt cx="1791335" cy="182740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A903CF-3C63-4099-83E8-971ED54BCDB6}"/>
                </a:ext>
              </a:extLst>
            </p:cNvPr>
            <p:cNvGrpSpPr/>
            <p:nvPr/>
          </p:nvGrpSpPr>
          <p:grpSpPr>
            <a:xfrm>
              <a:off x="1201479" y="3124981"/>
              <a:ext cx="1791335" cy="1827404"/>
              <a:chOff x="1201479" y="3124981"/>
              <a:chExt cx="1791335" cy="1827404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F2E79464-87F1-4875-AFBE-47C829C42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9587" y="3311632"/>
                <a:ext cx="1" cy="1006711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F77B0D-8931-4975-9409-368A35EADF2D}"/>
                  </a:ext>
                </a:extLst>
              </p:cNvPr>
              <p:cNvSpPr/>
              <p:nvPr/>
            </p:nvSpPr>
            <p:spPr>
              <a:xfrm>
                <a:off x="1201479" y="3750906"/>
                <a:ext cx="1201479" cy="1201479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1758EF42-3A03-4F5F-A446-E88AEF8736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6000" y="3876708"/>
                <a:ext cx="271285" cy="4630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6061E92-119A-495C-A2A8-0D0B68A50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523" y="4339774"/>
                <a:ext cx="955034" cy="14513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0E78E5F-2DFC-414C-8E2A-77C248B29BEE}"/>
                  </a:ext>
                </a:extLst>
              </p:cNvPr>
              <p:cNvSpPr/>
              <p:nvPr/>
            </p:nvSpPr>
            <p:spPr>
              <a:xfrm>
                <a:off x="1809804" y="4313837"/>
                <a:ext cx="45719" cy="51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F240E8A-9712-4B1C-A499-FC911555466B}"/>
                  </a:ext>
                </a:extLst>
              </p:cNvPr>
              <p:cNvSpPr/>
              <p:nvPr/>
            </p:nvSpPr>
            <p:spPr>
              <a:xfrm rot="1571259">
                <a:off x="1721685" y="4187990"/>
                <a:ext cx="267676" cy="290908"/>
              </a:xfrm>
              <a:prstGeom prst="arc">
                <a:avLst>
                  <a:gd name="adj1" fmla="val 16200000"/>
                  <a:gd name="adj2" fmla="val 20066934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5640774-0AA8-4145-811A-9BB3C32A5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438" y="3463444"/>
                <a:ext cx="611048" cy="38087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E6870F-29CD-4D5E-B58B-81A10D44D765}"/>
                  </a:ext>
                </a:extLst>
              </p:cNvPr>
              <p:cNvSpPr/>
              <p:nvPr/>
            </p:nvSpPr>
            <p:spPr>
              <a:xfrm>
                <a:off x="1914187" y="4122407"/>
                <a:ext cx="24558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latin typeface="Symbol" panose="05050102010706020507" pitchFamily="18" charset="2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endParaRPr lang="en-US" sz="9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3D7F2E-48D8-4FFE-8647-733AA13CCC65}"/>
                  </a:ext>
                </a:extLst>
              </p:cNvPr>
              <p:cNvSpPr/>
              <p:nvPr/>
            </p:nvSpPr>
            <p:spPr>
              <a:xfrm>
                <a:off x="1836253" y="3890527"/>
                <a:ext cx="23275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</a:t>
                </a:r>
                <a:endParaRPr lang="en-US" sz="900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CFB796-20E5-40EB-9E51-47E6379BD996}"/>
                  </a:ext>
                </a:extLst>
              </p:cNvPr>
              <p:cNvSpPr/>
              <p:nvPr/>
            </p:nvSpPr>
            <p:spPr>
              <a:xfrm>
                <a:off x="2092321" y="3808944"/>
                <a:ext cx="79391" cy="793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89B86A2-BADF-48C2-AB3C-040FE903B74D}"/>
                  </a:ext>
                </a:extLst>
              </p:cNvPr>
              <p:cNvSpPr/>
              <p:nvPr/>
            </p:nvSpPr>
            <p:spPr>
              <a:xfrm>
                <a:off x="2321321" y="3940690"/>
                <a:ext cx="23275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  <a:endParaRPr lang="en-US" sz="9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255C577-832C-47C8-9C0F-B57785110972}"/>
                  </a:ext>
                </a:extLst>
              </p:cNvPr>
              <p:cNvSpPr/>
              <p:nvPr/>
            </p:nvSpPr>
            <p:spPr>
              <a:xfrm>
                <a:off x="2755248" y="4237823"/>
                <a:ext cx="23756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endParaRPr lang="en-US" sz="9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6C6F266-37BC-40A9-AF3C-6366717FAB34}"/>
                  </a:ext>
                </a:extLst>
              </p:cNvPr>
              <p:cNvSpPr/>
              <p:nvPr/>
            </p:nvSpPr>
            <p:spPr>
              <a:xfrm>
                <a:off x="1710804" y="3124981"/>
                <a:ext cx="24077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endParaRPr lang="en-US" sz="900" dirty="0"/>
              </a:p>
            </p:txBody>
          </p:sp>
        </p:grpSp>
        <p:pic>
          <p:nvPicPr>
            <p:cNvPr id="1032" name="Picture 8" descr="https://latex.codecogs.com/png.latex?%5Cdpi%7B200%7D%20%5Cvec%7Bv%7D">
              <a:extLst>
                <a:ext uri="{FF2B5EF4-FFF2-40B4-BE49-F238E27FC236}">
                  <a16:creationId xmlns:a16="http://schemas.microsoft.com/office/drawing/2014/main" id="{39E6A30B-CF4E-4F9C-9530-EC36B58C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916" y="3330774"/>
              <a:ext cx="72381" cy="9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A30AC6D-6634-490D-8053-400F6F98BCE2}"/>
              </a:ext>
            </a:extLst>
          </p:cNvPr>
          <p:cNvSpPr/>
          <p:nvPr/>
        </p:nvSpPr>
        <p:spPr>
          <a:xfrm>
            <a:off x="249656" y="3841718"/>
            <a:ext cx="3344866" cy="21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A7E4C30-1D8D-4E1C-B2F2-AAECF82A71F4}"/>
              </a:ext>
            </a:extLst>
          </p:cNvPr>
          <p:cNvSpPr/>
          <p:nvPr/>
        </p:nvSpPr>
        <p:spPr>
          <a:xfrm>
            <a:off x="281040" y="5585833"/>
            <a:ext cx="2083734" cy="353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ttps://latex.codecogs.com/png.latex?%5Cdpi%7B200%7D%20v%20%3D%20%5Comega%20r">
            <a:extLst>
              <a:ext uri="{FF2B5EF4-FFF2-40B4-BE49-F238E27FC236}">
                <a16:creationId xmlns:a16="http://schemas.microsoft.com/office/drawing/2014/main" id="{4ECAFD9E-75F2-455E-9C50-1521771D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53" y="3933029"/>
            <a:ext cx="369524" cy="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png.latex?%5Cdpi%7B200%7D%20%5Calpha%20%3D%20%5Cfrac%7Bd%5Comega%7D%7Bdt%7D.">
            <a:extLst>
              <a:ext uri="{FF2B5EF4-FFF2-40B4-BE49-F238E27FC236}">
                <a16:creationId xmlns:a16="http://schemas.microsoft.com/office/drawing/2014/main" id="{07EC3458-67B6-4A34-8CE1-7EAE954B9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7" y="4647446"/>
            <a:ext cx="438095" cy="2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26F309-8372-4C00-BF91-062D4DAB8D97}"/>
              </a:ext>
            </a:extLst>
          </p:cNvPr>
          <p:cNvGrpSpPr/>
          <p:nvPr/>
        </p:nvGrpSpPr>
        <p:grpSpPr>
          <a:xfrm>
            <a:off x="2522393" y="4713279"/>
            <a:ext cx="1201479" cy="1621611"/>
            <a:chOff x="1743643" y="5867277"/>
            <a:chExt cx="1201479" cy="162161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0C46A58-229B-4FE1-9AFF-13538054F204}"/>
                </a:ext>
              </a:extLst>
            </p:cNvPr>
            <p:cNvSpPr/>
            <p:nvPr/>
          </p:nvSpPr>
          <p:spPr>
            <a:xfrm>
              <a:off x="1743643" y="6287409"/>
              <a:ext cx="1201479" cy="120147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44A62D5-304A-4E12-8C47-FF37C1F3C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164" y="6413211"/>
              <a:ext cx="271285" cy="46306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DFBC3E9-A55F-4588-A063-6AA5888774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602" y="5999947"/>
              <a:ext cx="611048" cy="38087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0C6E48-3AC5-45D3-8446-039360DB27A3}"/>
                </a:ext>
              </a:extLst>
            </p:cNvPr>
            <p:cNvSpPr/>
            <p:nvPr/>
          </p:nvSpPr>
          <p:spPr>
            <a:xfrm>
              <a:off x="2351968" y="6850340"/>
              <a:ext cx="45719" cy="51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8" descr="https://latex.codecogs.com/png.latex?%5Cdpi%7B200%7D%20%5Cvec%7Bv%7D">
              <a:extLst>
                <a:ext uri="{FF2B5EF4-FFF2-40B4-BE49-F238E27FC236}">
                  <a16:creationId xmlns:a16="http://schemas.microsoft.com/office/drawing/2014/main" id="{4939A799-4C5E-45F7-BAD7-38D54E49D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080" y="5867277"/>
              <a:ext cx="72381" cy="9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8BAF2E-3AFF-4AC2-B535-CEEF190FC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581" y="6396898"/>
              <a:ext cx="180415" cy="29811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4E1604E-CEC6-4589-AC1A-2AEA6FC5B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0412" y="6100903"/>
              <a:ext cx="410187" cy="25307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0CA1761-FD9B-4E87-A4E6-9BFBC2183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3080" y="6378453"/>
              <a:ext cx="590440" cy="64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7F770A-9764-4562-9B71-F05227E90AC3}"/>
                </a:ext>
              </a:extLst>
            </p:cNvPr>
            <p:cNvSpPr/>
            <p:nvPr/>
          </p:nvSpPr>
          <p:spPr>
            <a:xfrm>
              <a:off x="2634485" y="6345447"/>
              <a:ext cx="79391" cy="79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0" name="Picture 16" descr="https://latex.codecogs.com/png.latex?%5Cdpi%7B200%7D%20%5Cvec%7Ba%7D">
              <a:extLst>
                <a:ext uri="{FF2B5EF4-FFF2-40B4-BE49-F238E27FC236}">
                  <a16:creationId xmlns:a16="http://schemas.microsoft.com/office/drawing/2014/main" id="{41A3C7FC-A86C-4AC2-A086-1BAF39D41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990" y="6509554"/>
              <a:ext cx="68572" cy="9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png.latex?%5Cdpi%7B200%7D%20a_r">
              <a:extLst>
                <a:ext uri="{FF2B5EF4-FFF2-40B4-BE49-F238E27FC236}">
                  <a16:creationId xmlns:a16="http://schemas.microsoft.com/office/drawing/2014/main" id="{C37689E3-0D17-4873-A228-AC6895BC3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507" y="6658761"/>
              <a:ext cx="102857" cy="7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png.latex?%5Cdpi%7B200%7D%20a_t">
              <a:extLst>
                <a:ext uri="{FF2B5EF4-FFF2-40B4-BE49-F238E27FC236}">
                  <a16:creationId xmlns:a16="http://schemas.microsoft.com/office/drawing/2014/main" id="{50FE65B6-C42B-460F-B705-088287D2E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126" y="5988730"/>
              <a:ext cx="91428" cy="7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https://latex.codecogs.com/png.latex?%5Cdpi%7B200%7D%20a_r%20%3D%20%5Cfrac%7Bv%5E2%7D%7Br%7D%20%3D%20%5Comega%5E2%20r">
            <a:extLst>
              <a:ext uri="{FF2B5EF4-FFF2-40B4-BE49-F238E27FC236}">
                <a16:creationId xmlns:a16="http://schemas.microsoft.com/office/drawing/2014/main" id="{145DD858-6AD5-4CF4-8EC0-4812BDF9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49" y="5619317"/>
            <a:ext cx="769524" cy="2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562524BA-70FC-48FC-ACA0-87D595CDAFD9}"/>
              </a:ext>
            </a:extLst>
          </p:cNvPr>
          <p:cNvSpPr/>
          <p:nvPr/>
        </p:nvSpPr>
        <p:spPr>
          <a:xfrm>
            <a:off x="275398" y="6476931"/>
            <a:ext cx="2369537" cy="21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ttps://latex.codecogs.com/png.latex?%5Cdpi%7B200%7D%20a_t%20%3D%20%5Calpha%20r">
            <a:extLst>
              <a:ext uri="{FF2B5EF4-FFF2-40B4-BE49-F238E27FC236}">
                <a16:creationId xmlns:a16="http://schemas.microsoft.com/office/drawing/2014/main" id="{D9BB1BE8-D782-4B3E-915E-A7A4BC71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73" y="6554391"/>
            <a:ext cx="400000" cy="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8" descr="https://latex.codecogs.com/png.latex?%5Cdpi%7B200%7D%20a%20%3D%20%5Csqrt%7Ba_r%5E2%20&amp;plus;%20a_t%5E2%7D.">
            <a:extLst>
              <a:ext uri="{FF2B5EF4-FFF2-40B4-BE49-F238E27FC236}">
                <a16:creationId xmlns:a16="http://schemas.microsoft.com/office/drawing/2014/main" id="{34938882-479A-4544-B8F8-AD046CCF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57" y="7089725"/>
            <a:ext cx="761905" cy="2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https://latex.codecogs.com/png.latex?%5Cdpi%7B200%7D%20v%20%3D%20%5Cfrac%7B2%5Cpi%20r%7D%7BT%7D">
            <a:extLst>
              <a:ext uri="{FF2B5EF4-FFF2-40B4-BE49-F238E27FC236}">
                <a16:creationId xmlns:a16="http://schemas.microsoft.com/office/drawing/2014/main" id="{9F39CFF4-F1EC-4A5B-AD1C-B92FF7EA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99" y="1707612"/>
            <a:ext cx="441905" cy="2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2" descr="https://latex.codecogs.com/png.latex?%5Cdpi%7B200%7D%20a_r%20%3D%20%5Cfrac%7Bv%5E2%7D%7Br%7D%20%3D%20%5Comega%5E2%20r">
            <a:extLst>
              <a:ext uri="{FF2B5EF4-FFF2-40B4-BE49-F238E27FC236}">
                <a16:creationId xmlns:a16="http://schemas.microsoft.com/office/drawing/2014/main" id="{490AC22C-0D44-475C-905D-FC9DE7F0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69" y="3187783"/>
            <a:ext cx="769524" cy="2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31E5C8A9-45E7-4CF8-BC24-89011FA3E319}"/>
              </a:ext>
            </a:extLst>
          </p:cNvPr>
          <p:cNvSpPr/>
          <p:nvPr/>
        </p:nvSpPr>
        <p:spPr>
          <a:xfrm>
            <a:off x="3933682" y="3832291"/>
            <a:ext cx="3629277" cy="3586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C60030F-9FA9-461C-A093-8E7DF8368234}"/>
              </a:ext>
            </a:extLst>
          </p:cNvPr>
          <p:cNvSpPr txBox="1"/>
          <p:nvPr/>
        </p:nvSpPr>
        <p:spPr>
          <a:xfrm flipH="1">
            <a:off x="3937398" y="3830878"/>
            <a:ext cx="362184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Model: Constant Angular Acceleration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the object changes speed as it travels in a circle it will have both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tangential 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 If the object’s angular acceleration </a:t>
            </a:r>
            <a:r>
              <a:rPr lang="el-GR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constant, we can model the motion with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kinematic equations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These equations are analogous to the one dimensional straight line kinematic equations and can be used similarly.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8C0338-0C95-42FE-B5E6-658989D3B4CB}"/>
              </a:ext>
            </a:extLst>
          </p:cNvPr>
          <p:cNvGrpSpPr/>
          <p:nvPr/>
        </p:nvGrpSpPr>
        <p:grpSpPr>
          <a:xfrm>
            <a:off x="4028956" y="4859201"/>
            <a:ext cx="3402397" cy="1034402"/>
            <a:chOff x="4047121" y="4711179"/>
            <a:chExt cx="3402397" cy="1034402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45256E2-726D-40AD-8B86-B4D5018AA8D0}"/>
                </a:ext>
              </a:extLst>
            </p:cNvPr>
            <p:cNvSpPr/>
            <p:nvPr/>
          </p:nvSpPr>
          <p:spPr>
            <a:xfrm>
              <a:off x="4047121" y="4711179"/>
              <a:ext cx="3402397" cy="1034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6" name="Picture 32" descr="https://latex.codecogs.com/png.latex?%5Cdpi%7B200%7D%20%5Ctheta_f%20%3D%20%5Ctheta_i%20&amp;plus;%20%5Comega_i%20%5CDelta%20t%20&amp;plus;%20%5Cfrac%7B1%7D%7B2%7D%20%5Calpha%20%5CDelta%20t%5E2">
              <a:extLst>
                <a:ext uri="{FF2B5EF4-FFF2-40B4-BE49-F238E27FC236}">
                  <a16:creationId xmlns:a16="http://schemas.microsoft.com/office/drawing/2014/main" id="{A4FD6EE6-8C95-4436-B5BA-EDF7D58FD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512" y="4767568"/>
              <a:ext cx="1295238" cy="25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png.latex?%5Cdpi%7B200%7D%20%5Comega_f%20%3D%20%5Comega_i%20&amp;plus;%20%5Calpha%20%5CDelta%20t">
              <a:extLst>
                <a:ext uri="{FF2B5EF4-FFF2-40B4-BE49-F238E27FC236}">
                  <a16:creationId xmlns:a16="http://schemas.microsoft.com/office/drawing/2014/main" id="{3DD28773-B706-45D0-BEF4-3E00106DE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166" y="5134690"/>
              <a:ext cx="788572" cy="129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latex.codecogs.com/png.latex?%5Cdpi%7B200%7D%20%5Comega_f%5E2%20%3D%20%5Comega_i%5E2%20&amp;plus;%202%20%5Calpha%20%5CDelta%20%5Ctheta">
              <a:extLst>
                <a:ext uri="{FF2B5EF4-FFF2-40B4-BE49-F238E27FC236}">
                  <a16:creationId xmlns:a16="http://schemas.microsoft.com/office/drawing/2014/main" id="{1903EA9F-C85F-4D3B-8652-1FCD4D7C1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166" y="5445113"/>
              <a:ext cx="887619" cy="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FADFB93-458D-47FC-BE5D-9AE5B7D6E08B}"/>
              </a:ext>
            </a:extLst>
          </p:cNvPr>
          <p:cNvSpPr txBox="1"/>
          <p:nvPr/>
        </p:nvSpPr>
        <p:spPr>
          <a:xfrm>
            <a:off x="138687" y="9757352"/>
            <a:ext cx="2824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E6E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Joseph D. MacMillan | Licensed under CC BY-NC-SA 4.0.</a:t>
            </a:r>
          </a:p>
        </p:txBody>
      </p:sp>
    </p:spTree>
    <p:extLst>
      <p:ext uri="{BB962C8B-B14F-4D97-AF65-F5344CB8AC3E}">
        <p14:creationId xmlns:p14="http://schemas.microsoft.com/office/powerpoint/2010/main" val="40187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353958"/>
      </a:dk2>
      <a:lt2>
        <a:srgbClr val="F5F5E5"/>
      </a:lt2>
      <a:accent1>
        <a:srgbClr val="E2E6EE"/>
      </a:accent1>
      <a:accent2>
        <a:srgbClr val="A6B727"/>
      </a:accent2>
      <a:accent3>
        <a:srgbClr val="FECD6A"/>
      </a:accent3>
      <a:accent4>
        <a:srgbClr val="838383"/>
      </a:accent4>
      <a:accent5>
        <a:srgbClr val="FFF6B3"/>
      </a:accent5>
      <a:accent6>
        <a:srgbClr val="E95151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8883</TotalTime>
  <Words>331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CMU Serif</vt:lpstr>
      <vt:lpstr>Lato</vt:lpstr>
      <vt:lpstr>Open Sans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171</cp:revision>
  <cp:lastPrinted>2020-05-21T19:07:50Z</cp:lastPrinted>
  <dcterms:created xsi:type="dcterms:W3CDTF">2020-05-21T00:40:48Z</dcterms:created>
  <dcterms:modified xsi:type="dcterms:W3CDTF">2024-12-20T16:14:16Z</dcterms:modified>
</cp:coreProperties>
</file>