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48F"/>
    <a:srgbClr val="E4ECA6"/>
    <a:srgbClr val="A6B727"/>
    <a:srgbClr val="353958"/>
    <a:srgbClr val="C24242"/>
    <a:srgbClr val="CD6565"/>
    <a:srgbClr val="003E6B"/>
    <a:srgbClr val="FF6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6412" autoAdjust="0"/>
  </p:normalViewPr>
  <p:slideViewPr>
    <p:cSldViewPr snapToGrid="0">
      <p:cViewPr varScale="1">
        <p:scale>
          <a:sx n="78" d="100"/>
          <a:sy n="78" d="100"/>
        </p:scale>
        <p:origin x="27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1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1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9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0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9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5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5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2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8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9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7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79632DBC-ED29-476B-A476-5981D79821DA}"/>
              </a:ext>
            </a:extLst>
          </p:cNvPr>
          <p:cNvGrpSpPr/>
          <p:nvPr/>
        </p:nvGrpSpPr>
        <p:grpSpPr>
          <a:xfrm>
            <a:off x="0" y="-4008"/>
            <a:ext cx="7772401" cy="763467"/>
            <a:chOff x="-8043285" y="4348237"/>
            <a:chExt cx="7772401" cy="763467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686C3A20-0085-48C0-A8A1-FC60EDF9FC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2" b="76069"/>
            <a:stretch/>
          </p:blipFill>
          <p:spPr>
            <a:xfrm>
              <a:off x="-8043285" y="4348238"/>
              <a:ext cx="7772400" cy="763466"/>
            </a:xfrm>
            <a:prstGeom prst="rect">
              <a:avLst/>
            </a:prstGeom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92D083D-5D60-4E28-BA34-5FD3097F12CD}"/>
                </a:ext>
              </a:extLst>
            </p:cNvPr>
            <p:cNvSpPr/>
            <p:nvPr/>
          </p:nvSpPr>
          <p:spPr>
            <a:xfrm>
              <a:off x="-8043285" y="4348237"/>
              <a:ext cx="7772401" cy="763466"/>
            </a:xfrm>
            <a:prstGeom prst="rect">
              <a:avLst/>
            </a:prstGeom>
            <a:solidFill>
              <a:srgbClr val="35395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28D2B16-66A1-4B96-BF3A-902A1D3E7632}"/>
              </a:ext>
            </a:extLst>
          </p:cNvPr>
          <p:cNvSpPr/>
          <p:nvPr/>
        </p:nvSpPr>
        <p:spPr>
          <a:xfrm>
            <a:off x="151877" y="926371"/>
            <a:ext cx="7460713" cy="13924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D49A6E-8118-4177-A754-48CAA8F000B1}"/>
              </a:ext>
            </a:extLst>
          </p:cNvPr>
          <p:cNvSpPr/>
          <p:nvPr/>
        </p:nvSpPr>
        <p:spPr>
          <a:xfrm>
            <a:off x="0" y="9459455"/>
            <a:ext cx="7772401" cy="598945"/>
          </a:xfrm>
          <a:prstGeom prst="rect">
            <a:avLst/>
          </a:prstGeom>
          <a:solidFill>
            <a:srgbClr val="3539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9FBA2A-A4DA-45DE-824D-C8A4E3DA7FD4}"/>
              </a:ext>
            </a:extLst>
          </p:cNvPr>
          <p:cNvSpPr txBox="1"/>
          <p:nvPr/>
        </p:nvSpPr>
        <p:spPr>
          <a:xfrm>
            <a:off x="304797" y="9510402"/>
            <a:ext cx="725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F6F6E6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Mechanics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B28B72-A2C5-4C2B-AC7F-1587274AAF8B}"/>
              </a:ext>
            </a:extLst>
          </p:cNvPr>
          <p:cNvSpPr txBox="1"/>
          <p:nvPr/>
        </p:nvSpPr>
        <p:spPr>
          <a:xfrm>
            <a:off x="520700" y="288667"/>
            <a:ext cx="725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6F6E6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Interactions Between Objects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8A84BC-4389-4375-9601-0B97CCF476AC}"/>
              </a:ext>
            </a:extLst>
          </p:cNvPr>
          <p:cNvSpPr txBox="1"/>
          <p:nvPr/>
        </p:nvSpPr>
        <p:spPr>
          <a:xfrm>
            <a:off x="0" y="45857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E2E6EE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643169C-21EA-48F4-A75F-ED7EDE07C655}"/>
              </a:ext>
            </a:extLst>
          </p:cNvPr>
          <p:cNvSpPr txBox="1"/>
          <p:nvPr/>
        </p:nvSpPr>
        <p:spPr>
          <a:xfrm flipH="1">
            <a:off x="159809" y="926651"/>
            <a:ext cx="7460713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Lato" panose="020F0502020204030203" pitchFamily="34" charset="0"/>
                <a:ea typeface="CMU Serif" panose="02000603000000000000" pitchFamily="2" charset="0"/>
                <a:cs typeface="CMU Serif" panose="02000603000000000000" pitchFamily="2" charset="0"/>
              </a:rPr>
              <a:t>Newton’s Third Law</a:t>
            </a:r>
          </a:p>
          <a:p>
            <a:endParaRPr lang="en-US" sz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Every force occurs as one member of an </a:t>
            </a:r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action/reaction 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pair of forces.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two members of an action/reaction pair act on two </a:t>
            </a:r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different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objects.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two members of an action/reaction pair are equal in magnitude and opposite in direction: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E524E0F-0B0B-4F1D-80B7-3657EA135B83}"/>
              </a:ext>
            </a:extLst>
          </p:cNvPr>
          <p:cNvSpPr/>
          <p:nvPr/>
        </p:nvSpPr>
        <p:spPr>
          <a:xfrm>
            <a:off x="151877" y="2453547"/>
            <a:ext cx="3629277" cy="34844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9249BF7-E2A0-4E17-84E1-26ACDCF1B03B}"/>
              </a:ext>
            </a:extLst>
          </p:cNvPr>
          <p:cNvSpPr txBox="1"/>
          <p:nvPr/>
        </p:nvSpPr>
        <p:spPr>
          <a:xfrm flipH="1">
            <a:off x="151877" y="2454429"/>
            <a:ext cx="362184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Lato" panose="020F0502020204030203" pitchFamily="34" charset="0"/>
                <a:ea typeface="CMU Serif" panose="02000603000000000000" pitchFamily="2" charset="0"/>
                <a:cs typeface="CMU Serif" panose="02000603000000000000" pitchFamily="2" charset="0"/>
              </a:rPr>
              <a:t>Interaction Diagrams</a:t>
            </a:r>
          </a:p>
          <a:p>
            <a:endParaRPr lang="en-US" sz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 help understand the interaction between objects you can make an </a:t>
            </a:r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interaction diagram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 Each object is represented abstractly and forces between objects are shown as lines.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</a:t>
            </a:r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system 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consists of the objects you want to analyze.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</a:t>
            </a:r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environment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all objects that are external to the system.</a:t>
            </a: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 the two-block example system shown to the right, the interaction diagram would look like: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7B3F02F-B612-44DD-BD45-7C758576F80C}"/>
              </a:ext>
            </a:extLst>
          </p:cNvPr>
          <p:cNvSpPr/>
          <p:nvPr/>
        </p:nvSpPr>
        <p:spPr>
          <a:xfrm>
            <a:off x="231440" y="1810334"/>
            <a:ext cx="7267909" cy="3757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0A9233D-EAC5-47F4-9E59-B7F7789E1D7C}"/>
              </a:ext>
            </a:extLst>
          </p:cNvPr>
          <p:cNvGrpSpPr/>
          <p:nvPr/>
        </p:nvGrpSpPr>
        <p:grpSpPr>
          <a:xfrm>
            <a:off x="4446360" y="2717719"/>
            <a:ext cx="2244127" cy="2012326"/>
            <a:chOff x="3930647" y="5783078"/>
            <a:chExt cx="2244127" cy="201232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EEA4D09-3D4A-44F6-81B8-4F12BEB73D14}"/>
                </a:ext>
              </a:extLst>
            </p:cNvPr>
            <p:cNvSpPr/>
            <p:nvPr/>
          </p:nvSpPr>
          <p:spPr>
            <a:xfrm>
              <a:off x="3930648" y="5783078"/>
              <a:ext cx="2244126" cy="20123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1C792A6-B807-4E5D-8211-97A029074593}"/>
                </a:ext>
              </a:extLst>
            </p:cNvPr>
            <p:cNvGrpSpPr/>
            <p:nvPr/>
          </p:nvGrpSpPr>
          <p:grpSpPr>
            <a:xfrm>
              <a:off x="3930647" y="5926043"/>
              <a:ext cx="2159590" cy="1869361"/>
              <a:chOff x="2673667" y="6772355"/>
              <a:chExt cx="2159590" cy="1869361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4625FAB-1C61-4259-9E73-236EF7C87024}"/>
                  </a:ext>
                </a:extLst>
              </p:cNvPr>
              <p:cNvSpPr/>
              <p:nvPr/>
            </p:nvSpPr>
            <p:spPr>
              <a:xfrm rot="5400000">
                <a:off x="4043454" y="6442937"/>
                <a:ext cx="45719" cy="953084"/>
              </a:xfrm>
              <a:prstGeom prst="rect">
                <a:avLst/>
              </a:prstGeom>
              <a:gradFill flip="none" rotWithShape="1">
                <a:gsLst>
                  <a:gs pos="24000">
                    <a:schemeClr val="bg1">
                      <a:lumMod val="75000"/>
                    </a:schemeClr>
                  </a:gs>
                  <a:gs pos="81000">
                    <a:schemeClr val="bg1">
                      <a:lumMod val="75000"/>
                    </a:schemeClr>
                  </a:gs>
                  <a:gs pos="56000">
                    <a:schemeClr val="bg1"/>
                  </a:gs>
                </a:gsLst>
                <a:lin ang="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000062-A25E-4664-81E4-318EF47853CC}"/>
                  </a:ext>
                </a:extLst>
              </p:cNvPr>
              <p:cNvSpPr/>
              <p:nvPr/>
            </p:nvSpPr>
            <p:spPr>
              <a:xfrm>
                <a:off x="4631619" y="6990971"/>
                <a:ext cx="45719" cy="677603"/>
              </a:xfrm>
              <a:prstGeom prst="rect">
                <a:avLst/>
              </a:prstGeom>
              <a:gradFill flip="none" rotWithShape="1">
                <a:gsLst>
                  <a:gs pos="24000">
                    <a:schemeClr val="bg1">
                      <a:lumMod val="75000"/>
                    </a:schemeClr>
                  </a:gs>
                  <a:gs pos="81000">
                    <a:schemeClr val="bg1">
                      <a:lumMod val="75000"/>
                    </a:schemeClr>
                  </a:gs>
                  <a:gs pos="56000">
                    <a:schemeClr val="bg1"/>
                  </a:gs>
                </a:gsLst>
                <a:lin ang="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797DAD3-FE76-463D-A821-57A6D534F56C}"/>
                  </a:ext>
                </a:extLst>
              </p:cNvPr>
              <p:cNvGrpSpPr/>
              <p:nvPr/>
            </p:nvGrpSpPr>
            <p:grpSpPr>
              <a:xfrm>
                <a:off x="2673667" y="7180193"/>
                <a:ext cx="1737559" cy="1461523"/>
                <a:chOff x="2548063" y="7171067"/>
                <a:chExt cx="1737559" cy="1461523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1834E3A8-2C11-4615-8200-6DB535BFF116}"/>
                    </a:ext>
                  </a:extLst>
                </p:cNvPr>
                <p:cNvSpPr/>
                <p:nvPr/>
              </p:nvSpPr>
              <p:spPr>
                <a:xfrm>
                  <a:off x="2577661" y="7193904"/>
                  <a:ext cx="1662744" cy="1282748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chemeClr val="accent1">
                        <a:shade val="30000"/>
                        <a:satMod val="115000"/>
                      </a:schemeClr>
                    </a:gs>
                    <a:gs pos="76000">
                      <a:schemeClr val="bg1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1F76D079-D355-4C86-B56C-9477C3CB06D5}"/>
                    </a:ext>
                  </a:extLst>
                </p:cNvPr>
                <p:cNvSpPr/>
                <p:nvPr/>
              </p:nvSpPr>
              <p:spPr>
                <a:xfrm>
                  <a:off x="2548063" y="7171067"/>
                  <a:ext cx="255851" cy="1461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35C588E5-6AB4-42CB-9D7F-773EE6118DE8}"/>
                    </a:ext>
                  </a:extLst>
                </p:cNvPr>
                <p:cNvSpPr/>
                <p:nvPr/>
              </p:nvSpPr>
              <p:spPr>
                <a:xfrm>
                  <a:off x="2582426" y="8311249"/>
                  <a:ext cx="1703196" cy="2163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7C9E7C6-B386-4F68-AA9D-18A20E010CDE}"/>
                  </a:ext>
                </a:extLst>
              </p:cNvPr>
              <p:cNvSpPr/>
              <p:nvPr/>
            </p:nvSpPr>
            <p:spPr>
              <a:xfrm>
                <a:off x="2991895" y="6772355"/>
                <a:ext cx="597877" cy="43067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A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CFE8F2D-1F14-46BD-86E2-26DB89FBD150}"/>
                  </a:ext>
                </a:extLst>
              </p:cNvPr>
              <p:cNvSpPr/>
              <p:nvPr/>
            </p:nvSpPr>
            <p:spPr>
              <a:xfrm>
                <a:off x="4475702" y="7632218"/>
                <a:ext cx="357555" cy="36798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D15BA7-441A-4A5B-A7A1-8EF8EE476680}"/>
                  </a:ext>
                </a:extLst>
              </p:cNvPr>
              <p:cNvSpPr/>
              <p:nvPr/>
            </p:nvSpPr>
            <p:spPr>
              <a:xfrm>
                <a:off x="4387691" y="6892976"/>
                <a:ext cx="294412" cy="2944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929B533-41AD-4E2A-9934-9651984F5C16}"/>
                  </a:ext>
                </a:extLst>
              </p:cNvPr>
              <p:cNvSpPr/>
              <p:nvPr/>
            </p:nvSpPr>
            <p:spPr>
              <a:xfrm>
                <a:off x="4240484" y="7038330"/>
                <a:ext cx="287800" cy="276870"/>
              </a:xfrm>
              <a:custGeom>
                <a:avLst/>
                <a:gdLst>
                  <a:gd name="connsiteX0" fmla="*/ 0 w 287800"/>
                  <a:gd name="connsiteY0" fmla="*/ 153007 h 276870"/>
                  <a:gd name="connsiteX1" fmla="*/ 287800 w 287800"/>
                  <a:gd name="connsiteY1" fmla="*/ 0 h 276870"/>
                  <a:gd name="connsiteX2" fmla="*/ 123863 w 287800"/>
                  <a:gd name="connsiteY2" fmla="*/ 276870 h 276870"/>
                  <a:gd name="connsiteX3" fmla="*/ 123863 w 287800"/>
                  <a:gd name="connsiteY3" fmla="*/ 160293 h 276870"/>
                  <a:gd name="connsiteX4" fmla="*/ 0 w 287800"/>
                  <a:gd name="connsiteY4" fmla="*/ 153007 h 276870"/>
                  <a:gd name="connsiteX0" fmla="*/ 0 w 287800"/>
                  <a:gd name="connsiteY0" fmla="*/ 163310 h 276870"/>
                  <a:gd name="connsiteX1" fmla="*/ 287800 w 287800"/>
                  <a:gd name="connsiteY1" fmla="*/ 0 h 276870"/>
                  <a:gd name="connsiteX2" fmla="*/ 123863 w 287800"/>
                  <a:gd name="connsiteY2" fmla="*/ 276870 h 276870"/>
                  <a:gd name="connsiteX3" fmla="*/ 123863 w 287800"/>
                  <a:gd name="connsiteY3" fmla="*/ 160293 h 276870"/>
                  <a:gd name="connsiteX4" fmla="*/ 0 w 287800"/>
                  <a:gd name="connsiteY4" fmla="*/ 163310 h 276870"/>
                  <a:gd name="connsiteX0" fmla="*/ 0 w 287800"/>
                  <a:gd name="connsiteY0" fmla="*/ 163310 h 276870"/>
                  <a:gd name="connsiteX1" fmla="*/ 287800 w 287800"/>
                  <a:gd name="connsiteY1" fmla="*/ 0 h 276870"/>
                  <a:gd name="connsiteX2" fmla="*/ 123863 w 287800"/>
                  <a:gd name="connsiteY2" fmla="*/ 276870 h 276870"/>
                  <a:gd name="connsiteX3" fmla="*/ 126439 w 287800"/>
                  <a:gd name="connsiteY3" fmla="*/ 165445 h 276870"/>
                  <a:gd name="connsiteX4" fmla="*/ 0 w 287800"/>
                  <a:gd name="connsiteY4" fmla="*/ 163310 h 276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800" h="276870">
                    <a:moveTo>
                      <a:pt x="0" y="163310"/>
                    </a:moveTo>
                    <a:lnTo>
                      <a:pt x="287800" y="0"/>
                    </a:lnTo>
                    <a:lnTo>
                      <a:pt x="123863" y="276870"/>
                    </a:lnTo>
                    <a:cubicBezTo>
                      <a:pt x="124722" y="239728"/>
                      <a:pt x="125580" y="202587"/>
                      <a:pt x="126439" y="165445"/>
                    </a:cubicBezTo>
                    <a:lnTo>
                      <a:pt x="0" y="16331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FAF7B237-42B2-4514-AFE2-E5D09F59EE2C}"/>
                  </a:ext>
                </a:extLst>
              </p:cNvPr>
              <p:cNvSpPr/>
              <p:nvPr/>
            </p:nvSpPr>
            <p:spPr>
              <a:xfrm>
                <a:off x="4475700" y="6982702"/>
                <a:ext cx="114960" cy="11496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1026" name="Picture 2" descr="https://latex.codecogs.com/png.latex?%5Cdpi%7B300%7D%20%5Cvec%7BF%7D_%5Ctext%7BA%20on%20B%7D%20%3D%20-%5Cvec%7BF%7D_%5Ctext%7BB%20on%20A%7D">
            <a:extLst>
              <a:ext uri="{FF2B5EF4-FFF2-40B4-BE49-F238E27FC236}">
                <a16:creationId xmlns:a16="http://schemas.microsoft.com/office/drawing/2014/main" id="{6FB4DCB6-6E08-4671-B49C-315F3BEEA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566" y="1914882"/>
            <a:ext cx="933333" cy="13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A9DB4ED-A2E5-4A75-B95D-D2049C161810}"/>
              </a:ext>
            </a:extLst>
          </p:cNvPr>
          <p:cNvGrpSpPr/>
          <p:nvPr/>
        </p:nvGrpSpPr>
        <p:grpSpPr>
          <a:xfrm>
            <a:off x="304797" y="3978579"/>
            <a:ext cx="3222645" cy="1783848"/>
            <a:chOff x="260265" y="3871373"/>
            <a:chExt cx="3222645" cy="178384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5CF5366-0E14-4BEE-891F-A134470208B1}"/>
                </a:ext>
              </a:extLst>
            </p:cNvPr>
            <p:cNvSpPr/>
            <p:nvPr/>
          </p:nvSpPr>
          <p:spPr>
            <a:xfrm>
              <a:off x="493568" y="3906982"/>
              <a:ext cx="1626177" cy="1384343"/>
            </a:xfrm>
            <a:custGeom>
              <a:avLst/>
              <a:gdLst>
                <a:gd name="connsiteX0" fmla="*/ 0 w 1626177"/>
                <a:gd name="connsiteY0" fmla="*/ 0 h 1402773"/>
                <a:gd name="connsiteX1" fmla="*/ 1626177 w 1626177"/>
                <a:gd name="connsiteY1" fmla="*/ 0 h 1402773"/>
                <a:gd name="connsiteX2" fmla="*/ 1626177 w 1626177"/>
                <a:gd name="connsiteY2" fmla="*/ 1402773 h 1402773"/>
                <a:gd name="connsiteX3" fmla="*/ 893618 w 1626177"/>
                <a:gd name="connsiteY3" fmla="*/ 1402773 h 1402773"/>
                <a:gd name="connsiteX4" fmla="*/ 893618 w 1626177"/>
                <a:gd name="connsiteY4" fmla="*/ 571500 h 1402773"/>
                <a:gd name="connsiteX5" fmla="*/ 0 w 1626177"/>
                <a:gd name="connsiteY5" fmla="*/ 571500 h 1402773"/>
                <a:gd name="connsiteX6" fmla="*/ 0 w 1626177"/>
                <a:gd name="connsiteY6" fmla="*/ 0 h 1402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26177" h="1402773">
                  <a:moveTo>
                    <a:pt x="0" y="0"/>
                  </a:moveTo>
                  <a:lnTo>
                    <a:pt x="1626177" y="0"/>
                  </a:lnTo>
                  <a:lnTo>
                    <a:pt x="1626177" y="1402773"/>
                  </a:lnTo>
                  <a:lnTo>
                    <a:pt x="893618" y="1402773"/>
                  </a:lnTo>
                  <a:lnTo>
                    <a:pt x="893618" y="571500"/>
                  </a:lnTo>
                  <a:lnTo>
                    <a:pt x="0" y="57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40C2EFA-5781-4A78-92A2-908AB4167C42}"/>
                </a:ext>
              </a:extLst>
            </p:cNvPr>
            <p:cNvSpPr/>
            <p:nvPr/>
          </p:nvSpPr>
          <p:spPr>
            <a:xfrm rot="20960311">
              <a:off x="733915" y="4260292"/>
              <a:ext cx="164344" cy="437100"/>
            </a:xfrm>
            <a:custGeom>
              <a:avLst/>
              <a:gdLst>
                <a:gd name="connsiteX0" fmla="*/ 206286 w 206286"/>
                <a:gd name="connsiteY0" fmla="*/ 436418 h 436418"/>
                <a:gd name="connsiteX1" fmla="*/ 14054 w 206286"/>
                <a:gd name="connsiteY1" fmla="*/ 290946 h 436418"/>
                <a:gd name="connsiteX2" fmla="*/ 29640 w 206286"/>
                <a:gd name="connsiteY2" fmla="*/ 0 h 436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286" h="436418">
                  <a:moveTo>
                    <a:pt x="206286" y="436418"/>
                  </a:moveTo>
                  <a:cubicBezTo>
                    <a:pt x="124890" y="400050"/>
                    <a:pt x="43495" y="363682"/>
                    <a:pt x="14054" y="290946"/>
                  </a:cubicBezTo>
                  <a:cubicBezTo>
                    <a:pt x="-15387" y="218210"/>
                    <a:pt x="7126" y="109105"/>
                    <a:pt x="29640" y="0"/>
                  </a:cubicBezTo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0F8BEEB-26A7-4843-A9A8-F9A72433BAA3}"/>
                </a:ext>
              </a:extLst>
            </p:cNvPr>
            <p:cNvSpPr/>
            <p:nvPr/>
          </p:nvSpPr>
          <p:spPr>
            <a:xfrm>
              <a:off x="848732" y="4217902"/>
              <a:ext cx="162060" cy="436763"/>
            </a:xfrm>
            <a:custGeom>
              <a:avLst/>
              <a:gdLst>
                <a:gd name="connsiteX0" fmla="*/ 119496 w 119496"/>
                <a:gd name="connsiteY0" fmla="*/ 353291 h 353291"/>
                <a:gd name="connsiteX1" fmla="*/ 98714 w 119496"/>
                <a:gd name="connsiteY1" fmla="*/ 145473 h 353291"/>
                <a:gd name="connsiteX2" fmla="*/ 0 w 119496"/>
                <a:gd name="connsiteY2" fmla="*/ 0 h 353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496" h="353291">
                  <a:moveTo>
                    <a:pt x="119496" y="353291"/>
                  </a:moveTo>
                  <a:cubicBezTo>
                    <a:pt x="119063" y="278823"/>
                    <a:pt x="118630" y="204355"/>
                    <a:pt x="98714" y="145473"/>
                  </a:cubicBezTo>
                  <a:cubicBezTo>
                    <a:pt x="78798" y="86591"/>
                    <a:pt x="39399" y="43295"/>
                    <a:pt x="0" y="0"/>
                  </a:cubicBezTo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113A230-56C4-4C04-9845-74CDF911E203}"/>
                </a:ext>
              </a:extLst>
            </p:cNvPr>
            <p:cNvSpPr/>
            <p:nvPr/>
          </p:nvSpPr>
          <p:spPr>
            <a:xfrm>
              <a:off x="531271" y="4171949"/>
              <a:ext cx="279220" cy="1315297"/>
            </a:xfrm>
            <a:custGeom>
              <a:avLst/>
              <a:gdLst>
                <a:gd name="connsiteX0" fmla="*/ 258438 w 258438"/>
                <a:gd name="connsiteY0" fmla="*/ 1293668 h 1293668"/>
                <a:gd name="connsiteX1" fmla="*/ 3861 w 258438"/>
                <a:gd name="connsiteY1" fmla="*/ 623455 h 1293668"/>
                <a:gd name="connsiteX2" fmla="*/ 128552 w 258438"/>
                <a:gd name="connsiteY2" fmla="*/ 0 h 1293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8438" h="1293668">
                  <a:moveTo>
                    <a:pt x="258438" y="1293668"/>
                  </a:moveTo>
                  <a:cubicBezTo>
                    <a:pt x="141973" y="1066367"/>
                    <a:pt x="25509" y="839066"/>
                    <a:pt x="3861" y="623455"/>
                  </a:cubicBezTo>
                  <a:cubicBezTo>
                    <a:pt x="-17787" y="407844"/>
                    <a:pt x="55382" y="203922"/>
                    <a:pt x="128552" y="0"/>
                  </a:cubicBezTo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D00EC39-7BC1-4D14-81EA-A11E20A9883D}"/>
                </a:ext>
              </a:extLst>
            </p:cNvPr>
            <p:cNvSpPr/>
            <p:nvPr/>
          </p:nvSpPr>
          <p:spPr>
            <a:xfrm>
              <a:off x="646905" y="4048979"/>
              <a:ext cx="242597" cy="2425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2"/>
                  </a:solidFill>
                  <a:latin typeface="Lato" panose="020F0502020204030203" pitchFamily="34" charset="0"/>
                </a:rPr>
                <a:t>A</a:t>
              </a: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9772CFC-203D-4C38-9B2E-F4D446BD5D04}"/>
                </a:ext>
              </a:extLst>
            </p:cNvPr>
            <p:cNvSpPr/>
            <p:nvPr/>
          </p:nvSpPr>
          <p:spPr>
            <a:xfrm>
              <a:off x="1062728" y="4968632"/>
              <a:ext cx="568645" cy="443986"/>
            </a:xfrm>
            <a:custGeom>
              <a:avLst/>
              <a:gdLst>
                <a:gd name="connsiteX0" fmla="*/ 0 w 566305"/>
                <a:gd name="connsiteY0" fmla="*/ 434641 h 434641"/>
                <a:gd name="connsiteX1" fmla="*/ 187037 w 566305"/>
                <a:gd name="connsiteY1" fmla="*/ 44982 h 434641"/>
                <a:gd name="connsiteX2" fmla="*/ 566305 w 566305"/>
                <a:gd name="connsiteY2" fmla="*/ 24200 h 43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6305" h="434641">
                  <a:moveTo>
                    <a:pt x="0" y="434641"/>
                  </a:moveTo>
                  <a:cubicBezTo>
                    <a:pt x="46326" y="274015"/>
                    <a:pt x="92653" y="113389"/>
                    <a:pt x="187037" y="44982"/>
                  </a:cubicBezTo>
                  <a:cubicBezTo>
                    <a:pt x="281421" y="-23425"/>
                    <a:pt x="423863" y="387"/>
                    <a:pt x="566305" y="24200"/>
                  </a:cubicBezTo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4DDBAE7-570F-4725-B5C1-02721327D943}"/>
                </a:ext>
              </a:extLst>
            </p:cNvPr>
            <p:cNvSpPr/>
            <p:nvPr/>
          </p:nvSpPr>
          <p:spPr>
            <a:xfrm>
              <a:off x="1150869" y="4048980"/>
              <a:ext cx="242597" cy="2425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2"/>
                  </a:solidFill>
                  <a:latin typeface="Lato" panose="020F0502020204030203" pitchFamily="34" charset="0"/>
                </a:rPr>
                <a:t>R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740E09F-F166-4DB1-8CB7-45B54159E793}"/>
                </a:ext>
              </a:extLst>
            </p:cNvPr>
            <p:cNvSpPr/>
            <p:nvPr/>
          </p:nvSpPr>
          <p:spPr>
            <a:xfrm>
              <a:off x="1627128" y="4048979"/>
              <a:ext cx="242597" cy="2425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2"/>
                  </a:solidFill>
                  <a:latin typeface="Lato" panose="020F0502020204030203" pitchFamily="34" charset="0"/>
                </a:rPr>
                <a:t>P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12EDC94-53A3-4AFA-A73D-93B6ACA58975}"/>
                </a:ext>
              </a:extLst>
            </p:cNvPr>
            <p:cNvSpPr/>
            <p:nvPr/>
          </p:nvSpPr>
          <p:spPr>
            <a:xfrm>
              <a:off x="1627127" y="4446429"/>
              <a:ext cx="242597" cy="2425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2"/>
                  </a:solidFill>
                  <a:latin typeface="Lato" panose="020F0502020204030203" pitchFamily="34" charset="0"/>
                </a:rPr>
                <a:t>R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F02A168-8855-45BA-A247-A361BAC16E03}"/>
                </a:ext>
              </a:extLst>
            </p:cNvPr>
            <p:cNvSpPr/>
            <p:nvPr/>
          </p:nvSpPr>
          <p:spPr>
            <a:xfrm>
              <a:off x="1627126" y="4877019"/>
              <a:ext cx="242597" cy="2425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2"/>
                  </a:solidFill>
                  <a:latin typeface="Lato" panose="020F0502020204030203" pitchFamily="34" charset="0"/>
                </a:rPr>
                <a:t>B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05BC002-DB24-4BD0-BB0E-E79BB18606E1}"/>
                </a:ext>
              </a:extLst>
            </p:cNvPr>
            <p:cNvSpPr/>
            <p:nvPr/>
          </p:nvSpPr>
          <p:spPr>
            <a:xfrm>
              <a:off x="889691" y="4611952"/>
              <a:ext cx="242597" cy="2425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2"/>
                  </a:solidFill>
                  <a:latin typeface="Lato" panose="020F0502020204030203" pitchFamily="34" charset="0"/>
                </a:rPr>
                <a:t>S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DA6FA95-8F1D-4608-9D60-F8E31615D1FC}"/>
                </a:ext>
              </a:extLst>
            </p:cNvPr>
            <p:cNvSpPr/>
            <p:nvPr/>
          </p:nvSpPr>
          <p:spPr>
            <a:xfrm>
              <a:off x="783508" y="5412624"/>
              <a:ext cx="488659" cy="2425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2"/>
                  </a:solidFill>
                  <a:latin typeface="Lato" panose="020F0502020204030203" pitchFamily="34" charset="0"/>
                </a:rPr>
                <a:t>EE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F516D5-8982-4BC6-BC45-88759D8873A8}"/>
                </a:ext>
              </a:extLst>
            </p:cNvPr>
            <p:cNvSpPr txBox="1"/>
            <p:nvPr/>
          </p:nvSpPr>
          <p:spPr>
            <a:xfrm>
              <a:off x="1499604" y="5098308"/>
              <a:ext cx="5533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System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5BD9E5-63D7-4CD2-92F1-0FC9046A2344}"/>
                </a:ext>
              </a:extLst>
            </p:cNvPr>
            <p:cNvSpPr txBox="1"/>
            <p:nvPr/>
          </p:nvSpPr>
          <p:spPr>
            <a:xfrm>
              <a:off x="1356320" y="5256418"/>
              <a:ext cx="84189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Environment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839229-67AD-499F-867A-C4095E0724A3}"/>
                </a:ext>
              </a:extLst>
            </p:cNvPr>
            <p:cNvSpPr txBox="1"/>
            <p:nvPr/>
          </p:nvSpPr>
          <p:spPr>
            <a:xfrm>
              <a:off x="2294601" y="3916259"/>
              <a:ext cx="11883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 – Block A</a:t>
              </a:r>
            </a:p>
            <a:p>
              <a:r>
                <a:rPr lang="en-US" sz="9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 – Block B</a:t>
              </a:r>
            </a:p>
            <a:p>
              <a:r>
                <a:rPr lang="en-US" sz="9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 – Rope</a:t>
              </a:r>
            </a:p>
            <a:p>
              <a:r>
                <a:rPr lang="en-US" sz="9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 – Pulley</a:t>
              </a:r>
            </a:p>
            <a:p>
              <a:r>
                <a:rPr lang="en-US" sz="9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 – Surface</a:t>
              </a:r>
            </a:p>
            <a:p>
              <a:r>
                <a:rPr lang="en-US" sz="9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EE – Entire Earth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BECAF08-5533-4A38-80D1-66A83D911C47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>
              <a:off x="887201" y="4170279"/>
              <a:ext cx="263668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40A764B-0DC3-4F00-B87D-9753E86DC72A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1393466" y="4170277"/>
              <a:ext cx="233662" cy="1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37A880C-13B7-4226-940F-760444B4E15A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1748424" y="4291576"/>
              <a:ext cx="2" cy="154853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C71E1BA-7728-461C-8CE5-7F7AC0817173}"/>
                </a:ext>
              </a:extLst>
            </p:cNvPr>
            <p:cNvCxnSpPr>
              <a:cxnSpLocks/>
            </p:cNvCxnSpPr>
            <p:nvPr/>
          </p:nvCxnSpPr>
          <p:spPr>
            <a:xfrm>
              <a:off x="1748422" y="4689026"/>
              <a:ext cx="0" cy="187993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475382-F3A7-4DAE-921E-CC0C0FE133BE}"/>
                </a:ext>
              </a:extLst>
            </p:cNvPr>
            <p:cNvSpPr txBox="1"/>
            <p:nvPr/>
          </p:nvSpPr>
          <p:spPr>
            <a:xfrm>
              <a:off x="574727" y="4507423"/>
              <a:ext cx="26321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f</a:t>
              </a:r>
              <a:r>
                <a:rPr lang="en-US" sz="900" baseline="-25000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k</a:t>
              </a:r>
              <a:endParaRPr lang="en-US" sz="9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DFB00B5-98FC-4EAF-AD72-FD46BA9D831A}"/>
                </a:ext>
              </a:extLst>
            </p:cNvPr>
            <p:cNvSpPr txBox="1"/>
            <p:nvPr/>
          </p:nvSpPr>
          <p:spPr>
            <a:xfrm>
              <a:off x="926627" y="4241317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n</a:t>
              </a:r>
              <a:endParaRPr lang="en-US" sz="9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BFDB9F1-749E-4867-BC4A-66E7BB922BA3}"/>
                </a:ext>
              </a:extLst>
            </p:cNvPr>
            <p:cNvSpPr txBox="1"/>
            <p:nvPr/>
          </p:nvSpPr>
          <p:spPr>
            <a:xfrm>
              <a:off x="260265" y="4797852"/>
              <a:ext cx="3209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F</a:t>
              </a:r>
              <a:r>
                <a:rPr lang="en-US" sz="900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G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E05FB4D-3039-427D-9266-E12C7F0B238B}"/>
                </a:ext>
              </a:extLst>
            </p:cNvPr>
            <p:cNvSpPr txBox="1"/>
            <p:nvPr/>
          </p:nvSpPr>
          <p:spPr>
            <a:xfrm>
              <a:off x="1108116" y="5040903"/>
              <a:ext cx="3209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F</a:t>
              </a:r>
              <a:r>
                <a:rPr lang="en-US" sz="900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G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B309522-7504-4555-9030-35C9305E42B7}"/>
                </a:ext>
              </a:extLst>
            </p:cNvPr>
            <p:cNvSpPr txBox="1"/>
            <p:nvPr/>
          </p:nvSpPr>
          <p:spPr>
            <a:xfrm>
              <a:off x="1095821" y="3871373"/>
              <a:ext cx="3770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pull</a:t>
              </a:r>
              <a:endParaRPr lang="en-US" sz="9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278F12D-E96B-45D6-8351-74B954C61509}"/>
                </a:ext>
              </a:extLst>
            </p:cNvPr>
            <p:cNvSpPr txBox="1"/>
            <p:nvPr/>
          </p:nvSpPr>
          <p:spPr>
            <a:xfrm>
              <a:off x="1808743" y="4449153"/>
              <a:ext cx="3770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pull</a:t>
              </a:r>
              <a:endParaRPr lang="en-US" sz="9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8E2DF657-5A1B-44C3-9270-6F8129CB60A5}"/>
              </a:ext>
            </a:extLst>
          </p:cNvPr>
          <p:cNvSpPr/>
          <p:nvPr/>
        </p:nvSpPr>
        <p:spPr>
          <a:xfrm>
            <a:off x="3962770" y="4789223"/>
            <a:ext cx="3629277" cy="18559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1B98078-79C8-4FCE-B8BB-5221FD4BB934}"/>
              </a:ext>
            </a:extLst>
          </p:cNvPr>
          <p:cNvSpPr txBox="1"/>
          <p:nvPr/>
        </p:nvSpPr>
        <p:spPr>
          <a:xfrm flipH="1">
            <a:off x="3962770" y="4790104"/>
            <a:ext cx="36218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Lato" panose="020F0502020204030203" pitchFamily="34" charset="0"/>
                <a:ea typeface="CMU Serif" panose="02000603000000000000" pitchFamily="2" charset="0"/>
                <a:cs typeface="CMU Serif" panose="02000603000000000000" pitchFamily="2" charset="0"/>
              </a:rPr>
              <a:t>Acceleration Constraints</a:t>
            </a:r>
          </a:p>
          <a:p>
            <a:endParaRPr lang="en-US" sz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If two objects move together, they must have the same </a:t>
            </a:r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acceleration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:</a:t>
            </a: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acceleration constraint for the two-block example system shown above would be</a:t>
            </a: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with the negative sign appearing since the acceleration of block B is </a:t>
            </a:r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downward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A8DE56A-AF50-4E5F-9F76-3ADFCBF6C9EF}"/>
              </a:ext>
            </a:extLst>
          </p:cNvPr>
          <p:cNvSpPr/>
          <p:nvPr/>
        </p:nvSpPr>
        <p:spPr>
          <a:xfrm>
            <a:off x="4053138" y="5359491"/>
            <a:ext cx="3430573" cy="276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https://latex.codecogs.com/png.latex?%5Cdpi%7B300%7D%20%5Cvec%7Ba%7D_%5Ctext%7BA%7D%20%3D%20%5Cvec%7Ba%7D_%5Ctext%7BB%7D">
            <a:extLst>
              <a:ext uri="{FF2B5EF4-FFF2-40B4-BE49-F238E27FC236}">
                <a16:creationId xmlns:a16="http://schemas.microsoft.com/office/drawing/2014/main" id="{87C744B5-F283-439E-A70B-9B5D34766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424" y="5443170"/>
            <a:ext cx="400000" cy="1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atex.codecogs.com/png.latex?%5Cdpi%7B300%7D%20a_%5Ctext%7BA%24x%24%7D%20%3D%20-%20a_%5Ctext%7BB%24y%24%7D">
            <a:extLst>
              <a:ext uri="{FF2B5EF4-FFF2-40B4-BE49-F238E27FC236}">
                <a16:creationId xmlns:a16="http://schemas.microsoft.com/office/drawing/2014/main" id="{1BE6693C-F636-4267-9837-0D0232C01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440" y="6038468"/>
            <a:ext cx="588095" cy="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B2F65D55-9282-42F2-BDF8-957D3BE4E323}"/>
              </a:ext>
            </a:extLst>
          </p:cNvPr>
          <p:cNvSpPr/>
          <p:nvPr/>
        </p:nvSpPr>
        <p:spPr>
          <a:xfrm>
            <a:off x="151877" y="6083833"/>
            <a:ext cx="3629277" cy="28947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24073A8-8B16-4C1B-97C3-54B0EA898392}"/>
                  </a:ext>
                </a:extLst>
              </p:cNvPr>
              <p:cNvSpPr txBox="1"/>
              <p:nvPr/>
            </p:nvSpPr>
            <p:spPr>
              <a:xfrm flipH="1">
                <a:off x="151877" y="6084714"/>
                <a:ext cx="3621844" cy="2409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latin typeface="Lato" panose="020F0502020204030203" pitchFamily="34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Tension and Massless Strings</a:t>
                </a:r>
              </a:p>
              <a:p>
                <a:endParaRPr lang="en-US" sz="1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r>
                  <a:rPr lang="en-US" sz="9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If a string is massless (or at least much lighter than the other objects), we can approximate the tension as being equal along the length of the string:</a:t>
                </a:r>
              </a:p>
              <a:p>
                <a:endParaRPr lang="en-US" sz="9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endParaRPr lang="en-US" sz="9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endParaRPr lang="en-US" sz="9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endParaRPr lang="en-US" sz="9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endParaRPr lang="en-US" sz="9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endParaRPr lang="en-US" sz="9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endParaRPr lang="en-US" sz="9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endParaRPr lang="en-US" sz="9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endParaRPr lang="en-US" sz="9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r>
                  <a:rPr lang="en-US" sz="9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If that’s the case, we can ignore the string and treat tension forces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900" i="1" smtClean="0">
                                <a:latin typeface="Cambria Math" panose="02040503050406030204" pitchFamily="18" charset="0"/>
                                <a:ea typeface="CMU Serif" panose="02000603000000000000" pitchFamily="2" charset="0"/>
                                <a:cs typeface="CMU Serif" panose="02000603000000000000" pitchFamily="2" charset="0"/>
                              </a:rPr>
                            </m:ctrlPr>
                          </m:acc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MU Serif" panose="02000603000000000000" pitchFamily="2" charset="0"/>
                                <a:cs typeface="CMU Serif" panose="02000603000000000000" pitchFamily="2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900" b="0" i="0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A</m:t>
                        </m:r>
                        <m:r>
                          <a:rPr lang="en-US" sz="900" b="0" i="0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b="0" i="0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on</m:t>
                        </m:r>
                        <m:r>
                          <a:rPr lang="en-US" sz="900" b="0" i="0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b="0" i="0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sz="9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900" i="1">
                                <a:latin typeface="Cambria Math" panose="02040503050406030204" pitchFamily="18" charset="0"/>
                                <a:ea typeface="CMU Serif" panose="02000603000000000000" pitchFamily="2" charset="0"/>
                                <a:cs typeface="CMU Serif" panose="02000603000000000000" pitchFamily="2" charset="0"/>
                              </a:rPr>
                            </m:ctrlPr>
                          </m:acc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  <a:ea typeface="CMU Serif" panose="02000603000000000000" pitchFamily="2" charset="0"/>
                                <a:cs typeface="CMU Serif" panose="02000603000000000000" pitchFamily="2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900" b="0" i="0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B</m:t>
                        </m:r>
                        <m:r>
                          <a:rPr lang="en-US" sz="90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on</m:t>
                        </m:r>
                        <m:r>
                          <a:rPr lang="en-US" sz="90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b="0" i="0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sz="9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as though they are an action/reaction pair.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24073A8-8B16-4C1B-97C3-54B0EA898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1877" y="6084714"/>
                <a:ext cx="3621844" cy="24096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>
            <a:extLst>
              <a:ext uri="{FF2B5EF4-FFF2-40B4-BE49-F238E27FC236}">
                <a16:creationId xmlns:a16="http://schemas.microsoft.com/office/drawing/2014/main" id="{DF3911E5-FF97-4F66-B5E6-8DECFB0A0538}"/>
              </a:ext>
            </a:extLst>
          </p:cNvPr>
          <p:cNvSpPr/>
          <p:nvPr/>
        </p:nvSpPr>
        <p:spPr>
          <a:xfrm>
            <a:off x="225427" y="6946851"/>
            <a:ext cx="3430573" cy="276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6A87578-8950-48EE-BFE9-5DFF29289081}"/>
              </a:ext>
            </a:extLst>
          </p:cNvPr>
          <p:cNvSpPr/>
          <p:nvPr/>
        </p:nvSpPr>
        <p:spPr>
          <a:xfrm rot="5400000">
            <a:off x="1784686" y="7211048"/>
            <a:ext cx="45719" cy="953084"/>
          </a:xfrm>
          <a:prstGeom prst="rect">
            <a:avLst/>
          </a:prstGeom>
          <a:gradFill flip="none" rotWithShape="1">
            <a:gsLst>
              <a:gs pos="24000">
                <a:schemeClr val="bg1">
                  <a:lumMod val="75000"/>
                </a:schemeClr>
              </a:gs>
              <a:gs pos="81000">
                <a:schemeClr val="bg1">
                  <a:lumMod val="75000"/>
                </a:schemeClr>
              </a:gs>
              <a:gs pos="56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FF9E4AA-18F1-42DD-B1C5-C0E7D1476DCE}"/>
              </a:ext>
            </a:extLst>
          </p:cNvPr>
          <p:cNvSpPr/>
          <p:nvPr/>
        </p:nvSpPr>
        <p:spPr>
          <a:xfrm>
            <a:off x="997832" y="7544897"/>
            <a:ext cx="328950" cy="298256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08F4506-7955-4FC1-8322-DC3292F68F74}"/>
              </a:ext>
            </a:extLst>
          </p:cNvPr>
          <p:cNvSpPr/>
          <p:nvPr/>
        </p:nvSpPr>
        <p:spPr>
          <a:xfrm>
            <a:off x="2148100" y="7544896"/>
            <a:ext cx="328950" cy="298256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677F2A-A151-4BA0-8A87-FE75DF39FCB5}"/>
              </a:ext>
            </a:extLst>
          </p:cNvPr>
          <p:cNvCxnSpPr>
            <a:cxnSpLocks/>
          </p:cNvCxnSpPr>
          <p:nvPr/>
        </p:nvCxnSpPr>
        <p:spPr>
          <a:xfrm>
            <a:off x="2480192" y="7681156"/>
            <a:ext cx="301522" cy="643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42149F3-0BD6-409D-BE5D-565C9C52FADD}"/>
                  </a:ext>
                </a:extLst>
              </p:cNvPr>
              <p:cNvSpPr txBox="1"/>
              <p:nvPr/>
            </p:nvSpPr>
            <p:spPr>
              <a:xfrm>
                <a:off x="2684832" y="7470791"/>
                <a:ext cx="285335" cy="247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9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acc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900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42149F3-0BD6-409D-BE5D-565C9C52F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832" y="7470791"/>
                <a:ext cx="285335" cy="247697"/>
              </a:xfrm>
              <a:prstGeom prst="rect">
                <a:avLst/>
              </a:prstGeom>
              <a:blipFill>
                <a:blip r:embed="rId7"/>
                <a:stretch>
                  <a:fillRect t="-7500" r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11CE63C-EF2D-4114-96B9-7522487E1992}"/>
              </a:ext>
            </a:extLst>
          </p:cNvPr>
          <p:cNvCxnSpPr>
            <a:cxnSpLocks/>
          </p:cNvCxnSpPr>
          <p:nvPr/>
        </p:nvCxnSpPr>
        <p:spPr>
          <a:xfrm>
            <a:off x="1329478" y="7687590"/>
            <a:ext cx="319792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4F32734-D98E-41CF-ABCB-3817A75DCD35}"/>
              </a:ext>
            </a:extLst>
          </p:cNvPr>
          <p:cNvCxnSpPr>
            <a:cxnSpLocks/>
          </p:cNvCxnSpPr>
          <p:nvPr/>
        </p:nvCxnSpPr>
        <p:spPr>
          <a:xfrm flipH="1">
            <a:off x="1821426" y="7687916"/>
            <a:ext cx="319792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889A8DF-52FC-4EED-B624-A3FDAB402CB3}"/>
                  </a:ext>
                </a:extLst>
              </p:cNvPr>
              <p:cNvSpPr txBox="1"/>
              <p:nvPr/>
            </p:nvSpPr>
            <p:spPr>
              <a:xfrm>
                <a:off x="1255386" y="7682079"/>
                <a:ext cx="518925" cy="247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dirty="0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900" i="1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acc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900" b="0" i="0" dirty="0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S</m:t>
                          </m:r>
                          <m:r>
                            <a:rPr lang="en-US" sz="900" b="0" i="0" dirty="0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900" b="0" i="0" dirty="0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on</m:t>
                          </m:r>
                          <m:r>
                            <a:rPr lang="en-US" sz="900" b="0" i="0" dirty="0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900" b="0" i="0" dirty="0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n-US" sz="900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889A8DF-52FC-4EED-B624-A3FDAB402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386" y="7682079"/>
                <a:ext cx="518925" cy="2476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E5757A9-0FAA-49DD-9ADA-3632452852E7}"/>
                  </a:ext>
                </a:extLst>
              </p:cNvPr>
              <p:cNvSpPr txBox="1"/>
              <p:nvPr/>
            </p:nvSpPr>
            <p:spPr>
              <a:xfrm>
                <a:off x="1724351" y="7424363"/>
                <a:ext cx="521938" cy="247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dirty="0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900" i="1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acc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900" b="0" i="0" dirty="0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S</m:t>
                          </m:r>
                          <m:r>
                            <a:rPr lang="en-US" sz="900" b="0" i="0" dirty="0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900" b="0" i="0" dirty="0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on</m:t>
                          </m:r>
                          <m:r>
                            <a:rPr lang="en-US" sz="900" b="0" i="0" dirty="0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900" b="0" i="0" dirty="0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sz="900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E5757A9-0FAA-49DD-9ADA-363245285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351" y="7424363"/>
                <a:ext cx="521938" cy="2476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D1045C74-ACBA-466A-9DD4-60721B56660E}"/>
              </a:ext>
            </a:extLst>
          </p:cNvPr>
          <p:cNvSpPr txBox="1"/>
          <p:nvPr/>
        </p:nvSpPr>
        <p:spPr>
          <a:xfrm>
            <a:off x="1228828" y="7305391"/>
            <a:ext cx="5934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String 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EC31ED-9108-42D9-B886-02405EE9A225}"/>
              </a:ext>
            </a:extLst>
          </p:cNvPr>
          <p:cNvCxnSpPr>
            <a:cxnSpLocks/>
          </p:cNvCxnSpPr>
          <p:nvPr/>
        </p:nvCxnSpPr>
        <p:spPr>
          <a:xfrm>
            <a:off x="1625508" y="7494693"/>
            <a:ext cx="114044" cy="1613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https://latex.codecogs.com/png.latex?%5Cdpi%7B300%7D%20%5Cvec%7BT%7D%20_%5Ctext%7BS%20on%20A%7D%20%3D%20-%20%5Cvec%7BT%7D%20_%5Ctext%7BS%20on%20B%7D">
            <a:extLst>
              <a:ext uri="{FF2B5EF4-FFF2-40B4-BE49-F238E27FC236}">
                <a16:creationId xmlns:a16="http://schemas.microsoft.com/office/drawing/2014/main" id="{732EC600-C91F-486A-9471-8A452BB30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066" y="7011838"/>
            <a:ext cx="888095" cy="13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220F2E0-2DBD-4781-9C11-1ACF08870383}"/>
              </a:ext>
            </a:extLst>
          </p:cNvPr>
          <p:cNvSpPr/>
          <p:nvPr/>
        </p:nvSpPr>
        <p:spPr>
          <a:xfrm>
            <a:off x="3962770" y="6818620"/>
            <a:ext cx="3629277" cy="21599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E427544-DA66-4C5A-AEFD-0E3949F04EA1}"/>
              </a:ext>
            </a:extLst>
          </p:cNvPr>
          <p:cNvSpPr txBox="1"/>
          <p:nvPr/>
        </p:nvSpPr>
        <p:spPr>
          <a:xfrm flipH="1">
            <a:off x="3962770" y="6819501"/>
            <a:ext cx="36218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Lato" panose="020F0502020204030203" pitchFamily="34" charset="0"/>
                <a:ea typeface="CMU Serif" panose="02000603000000000000" pitchFamily="2" charset="0"/>
                <a:cs typeface="CMU Serif" panose="02000603000000000000" pitchFamily="2" charset="0"/>
              </a:rPr>
              <a:t>Pulleys</a:t>
            </a:r>
          </a:p>
          <a:p>
            <a:endParaRPr lang="en-US" sz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If we assume that both the string </a:t>
            </a:r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the pulley are massless, and there’s no friction in the axle of the pulley, then no net force is needed to turn the pulley.  Therefore</a:t>
            </a: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Tension remains constant along the string as it passes over the pulley.</a:t>
            </a:r>
          </a:p>
          <a:p>
            <a:endParaRPr lang="en-US" sz="9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the two-block example </a:t>
            </a:r>
            <a:r>
              <a:rPr lang="en-US" sz="9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system shown 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above, the pulley doesn’t affect the </a:t>
            </a:r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magnitude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the tension in the string, but does affect the </a:t>
            </a:r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direction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:</a:t>
            </a:r>
          </a:p>
        </p:txBody>
      </p:sp>
      <p:pic>
        <p:nvPicPr>
          <p:cNvPr id="55" name="Picture 6" descr="https://latex.codecogs.com/png.latex?%5Cdpi%7B300%7D%20T_%5Ctext%7BB%20on%20A%20%24x%24%7D%20%3D%20T_%5Ctext%7BA%20on%20B%20%24y%24%7D">
            <a:extLst>
              <a:ext uri="{FF2B5EF4-FFF2-40B4-BE49-F238E27FC236}">
                <a16:creationId xmlns:a16="http://schemas.microsoft.com/office/drawing/2014/main" id="{9ADB6B99-3D13-42C5-A193-CCDECE997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306" y="8635383"/>
            <a:ext cx="976191" cy="1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E037C6AB-5058-4999-9086-C5DDDBC6A642}"/>
              </a:ext>
            </a:extLst>
          </p:cNvPr>
          <p:cNvSpPr txBox="1"/>
          <p:nvPr/>
        </p:nvSpPr>
        <p:spPr>
          <a:xfrm>
            <a:off x="138687" y="9757352"/>
            <a:ext cx="28248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E2E6E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Joseph D. MacMillan | Licensed under CC BY-NC-SA 4.0.</a:t>
            </a:r>
          </a:p>
        </p:txBody>
      </p:sp>
    </p:spTree>
    <p:extLst>
      <p:ext uri="{BB962C8B-B14F-4D97-AF65-F5344CB8AC3E}">
        <p14:creationId xmlns:p14="http://schemas.microsoft.com/office/powerpoint/2010/main" val="4018716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rgbClr val="000000"/>
      </a:dk1>
      <a:lt1>
        <a:srgbClr val="FFFFFF"/>
      </a:lt1>
      <a:dk2>
        <a:srgbClr val="353958"/>
      </a:dk2>
      <a:lt2>
        <a:srgbClr val="F5F5E5"/>
      </a:lt2>
      <a:accent1>
        <a:srgbClr val="E2E6EE"/>
      </a:accent1>
      <a:accent2>
        <a:srgbClr val="A6B727"/>
      </a:accent2>
      <a:accent3>
        <a:srgbClr val="FECD6A"/>
      </a:accent3>
      <a:accent4>
        <a:srgbClr val="838383"/>
      </a:accent4>
      <a:accent5>
        <a:srgbClr val="FFF6B3"/>
      </a:accent5>
      <a:accent6>
        <a:srgbClr val="E95151"/>
      </a:accent6>
      <a:hlink>
        <a:srgbClr val="F59E00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10005</TotalTime>
  <Words>363</Words>
  <Application>Microsoft Office PowerPoint</Application>
  <PresentationFormat>Custom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CMU Serif</vt:lpstr>
      <vt:lpstr>Lato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MacMillan</dc:creator>
  <cp:lastModifiedBy>Joseph Macmillan</cp:lastModifiedBy>
  <cp:revision>193</cp:revision>
  <cp:lastPrinted>2020-05-21T19:07:50Z</cp:lastPrinted>
  <dcterms:created xsi:type="dcterms:W3CDTF">2020-05-21T00:40:48Z</dcterms:created>
  <dcterms:modified xsi:type="dcterms:W3CDTF">2024-12-20T16:15:12Z</dcterms:modified>
</cp:coreProperties>
</file>