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8F"/>
    <a:srgbClr val="E4ECA6"/>
    <a:srgbClr val="A6B727"/>
    <a:srgbClr val="353958"/>
    <a:srgbClr val="C24242"/>
    <a:srgbClr val="CD6565"/>
    <a:srgbClr val="003E6B"/>
    <a:srgbClr val="FF6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6412" autoAdjust="0"/>
  </p:normalViewPr>
  <p:slideViewPr>
    <p:cSldViewPr snapToGrid="0">
      <p:cViewPr varScale="1">
        <p:scale>
          <a:sx n="78" d="100"/>
          <a:sy n="78" d="100"/>
        </p:scale>
        <p:origin x="27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1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8D2B16-66A1-4B96-BF3A-902A1D3E7632}"/>
              </a:ext>
            </a:extLst>
          </p:cNvPr>
          <p:cNvSpPr/>
          <p:nvPr/>
        </p:nvSpPr>
        <p:spPr>
          <a:xfrm>
            <a:off x="187551" y="926372"/>
            <a:ext cx="3629277" cy="4664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D49A6E-8118-4177-A754-48CAA8F000B1}"/>
              </a:ext>
            </a:extLst>
          </p:cNvPr>
          <p:cNvSpPr/>
          <p:nvPr/>
        </p:nvSpPr>
        <p:spPr>
          <a:xfrm>
            <a:off x="0" y="9459455"/>
            <a:ext cx="7772401" cy="598945"/>
          </a:xfrm>
          <a:prstGeom prst="rect">
            <a:avLst/>
          </a:prstGeom>
          <a:solidFill>
            <a:srgbClr val="353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FBA2A-A4DA-45DE-824D-C8A4E3DA7FD4}"/>
              </a:ext>
            </a:extLst>
          </p:cNvPr>
          <p:cNvSpPr txBox="1"/>
          <p:nvPr/>
        </p:nvSpPr>
        <p:spPr>
          <a:xfrm>
            <a:off x="304797" y="9510402"/>
            <a:ext cx="725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6F6E6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902AB0-64BF-4229-A073-780745FE2790}"/>
              </a:ext>
            </a:extLst>
          </p:cNvPr>
          <p:cNvGrpSpPr/>
          <p:nvPr/>
        </p:nvGrpSpPr>
        <p:grpSpPr>
          <a:xfrm>
            <a:off x="0" y="-4008"/>
            <a:ext cx="7772401" cy="763467"/>
            <a:chOff x="-8043285" y="4348237"/>
            <a:chExt cx="7772401" cy="7634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B5D76A-ADBF-4333-A534-A0BEA2D61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2" b="76069"/>
            <a:stretch/>
          </p:blipFill>
          <p:spPr>
            <a:xfrm>
              <a:off x="-8043285" y="4348238"/>
              <a:ext cx="7772400" cy="763466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7312BB-4013-4C9C-A306-63151540F973}"/>
                </a:ext>
              </a:extLst>
            </p:cNvPr>
            <p:cNvSpPr/>
            <p:nvPr/>
          </p:nvSpPr>
          <p:spPr>
            <a:xfrm>
              <a:off x="-8043285" y="4348237"/>
              <a:ext cx="7772401" cy="763466"/>
            </a:xfrm>
            <a:prstGeom prst="rect">
              <a:avLst/>
            </a:prstGeom>
            <a:solidFill>
              <a:srgbClr val="35395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4B28B72-A2C5-4C2B-AC7F-1587274AAF8B}"/>
              </a:ext>
            </a:extLst>
          </p:cNvPr>
          <p:cNvSpPr txBox="1"/>
          <p:nvPr/>
        </p:nvSpPr>
        <p:spPr>
          <a:xfrm>
            <a:off x="520700" y="288667"/>
            <a:ext cx="725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6F6E6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Kinematics of Projectile Motion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8A84BC-4389-4375-9601-0B97CCF476AC}"/>
              </a:ext>
            </a:extLst>
          </p:cNvPr>
          <p:cNvSpPr txBox="1"/>
          <p:nvPr/>
        </p:nvSpPr>
        <p:spPr>
          <a:xfrm>
            <a:off x="0" y="45857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2E6EE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43169C-21EA-48F4-A75F-ED7EDE07C655}"/>
              </a:ext>
            </a:extLst>
          </p:cNvPr>
          <p:cNvSpPr txBox="1"/>
          <p:nvPr/>
        </p:nvSpPr>
        <p:spPr>
          <a:xfrm flipH="1">
            <a:off x="194980" y="926651"/>
            <a:ext cx="36292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Projectile Motion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projectile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an object that moves in two dimensions under the influence of only gravity.  The acceleration is that of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free fall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trajectory of a projectile is a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parabola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which you can see in the below time-lapse photograph of a bouncing ball.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motion diagram shows that this trajectory is due to the vertically downward acceleration: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E524E0F-0B0B-4F1D-80B7-3657EA135B83}"/>
              </a:ext>
            </a:extLst>
          </p:cNvPr>
          <p:cNvSpPr/>
          <p:nvPr/>
        </p:nvSpPr>
        <p:spPr>
          <a:xfrm>
            <a:off x="3947216" y="927783"/>
            <a:ext cx="3629277" cy="466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9249BF7-E2A0-4E17-84E1-26ACDCF1B03B}"/>
                  </a:ext>
                </a:extLst>
              </p:cNvPr>
              <p:cNvSpPr txBox="1"/>
              <p:nvPr/>
            </p:nvSpPr>
            <p:spPr>
              <a:xfrm flipH="1">
                <a:off x="3950932" y="926371"/>
                <a:ext cx="3621844" cy="418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Lato" panose="020F0502020204030203" pitchFamily="34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Coordinate System</a:t>
                </a:r>
              </a:p>
              <a:p>
                <a:endParaRPr lang="en-US" sz="1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Although where you put the origin is arbitrary, it is standard to arrange your coordinate system for projectile motion such that the </a:t>
                </a:r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y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axis is vertical with positive upward and the </a:t>
                </a:r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axis is horizontal with positive to the right.  We’ll assume that the projectile is launched to the right at an angle of </a:t>
                </a:r>
                <a:r>
                  <a:rPr lang="el-GR" sz="900" i="1" dirty="0">
                    <a:latin typeface="Arial" panose="020B0604020202020204" pitchFamily="34" charset="0"/>
                    <a:ea typeface="CMU Serif" panose="02000603000000000000" pitchFamily="2" charset="0"/>
                    <a:cs typeface="Arial" panose="020B0604020202020204" pitchFamily="34" charset="0"/>
                  </a:rPr>
                  <a:t>θ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with initial speed </a:t>
                </a:r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</a:t>
                </a:r>
                <a:r>
                  <a:rPr lang="en-US" sz="900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0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as shown below.</a:t>
                </a: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 this coordinate system, the initial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acc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has components</a:t>
                </a: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components of the acceleration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9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accPr>
                      <m:e>
                        <m:r>
                          <a:rPr lang="en-US" sz="900" b="1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are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9249BF7-E2A0-4E17-84E1-26ACDCF1B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50932" y="926371"/>
                <a:ext cx="3621844" cy="418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87CEFC66-9801-4C8D-AF01-E7F7BFE875FE}"/>
              </a:ext>
            </a:extLst>
          </p:cNvPr>
          <p:cNvSpPr/>
          <p:nvPr/>
        </p:nvSpPr>
        <p:spPr>
          <a:xfrm>
            <a:off x="199012" y="5758224"/>
            <a:ext cx="7378042" cy="2211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A8574B-1DD6-4A4F-9552-E6356B8C7C82}"/>
              </a:ext>
            </a:extLst>
          </p:cNvPr>
          <p:cNvSpPr txBox="1"/>
          <p:nvPr/>
        </p:nvSpPr>
        <p:spPr>
          <a:xfrm flipH="1">
            <a:off x="190167" y="5758224"/>
            <a:ext cx="737804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Model: Projectile Motion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 the coordinate system described above, the mathematical model for an object undergoing projectile motion is: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57B8AD9-FFCA-4B47-9840-EB5302FFFFA2}"/>
              </a:ext>
            </a:extLst>
          </p:cNvPr>
          <p:cNvSpPr/>
          <p:nvPr/>
        </p:nvSpPr>
        <p:spPr>
          <a:xfrm>
            <a:off x="497305" y="6513511"/>
            <a:ext cx="2874067" cy="1285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https://latex.codecogs.com/png.latex?%5Cdpi%7B200%7D%20%5Cvec%7Ba%7D%20%3D%20%28g%2C%20%5Ctext%7Bvertically%20downward%7D%29">
            <a:extLst>
              <a:ext uri="{FF2B5EF4-FFF2-40B4-BE49-F238E27FC236}">
                <a16:creationId xmlns:a16="http://schemas.microsoft.com/office/drawing/2014/main" id="{A26E8289-9A92-4019-88BE-496509F98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06" y="1661967"/>
            <a:ext cx="1330000" cy="1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1B7FA-7039-4EFF-B547-9C84C6022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3" y="2237678"/>
            <a:ext cx="2648711" cy="1136498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35096B-0D86-4F3C-B8D2-61598F4E8179}"/>
              </a:ext>
            </a:extLst>
          </p:cNvPr>
          <p:cNvCxnSpPr>
            <a:cxnSpLocks/>
          </p:cNvCxnSpPr>
          <p:nvPr/>
        </p:nvCxnSpPr>
        <p:spPr>
          <a:xfrm flipV="1">
            <a:off x="584841" y="4713142"/>
            <a:ext cx="288217" cy="37313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E218230-E7BD-4C32-8438-CF8E281829F7}"/>
              </a:ext>
            </a:extLst>
          </p:cNvPr>
          <p:cNvCxnSpPr>
            <a:cxnSpLocks/>
          </p:cNvCxnSpPr>
          <p:nvPr/>
        </p:nvCxnSpPr>
        <p:spPr>
          <a:xfrm>
            <a:off x="918417" y="4700972"/>
            <a:ext cx="0" cy="1987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16B4D49-66E9-41F6-9B9D-28F36E198C40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922681" y="4386824"/>
            <a:ext cx="308929" cy="27991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56780E7-7C7E-498C-A4BD-B35A042B3F65}"/>
              </a:ext>
            </a:extLst>
          </p:cNvPr>
          <p:cNvCxnSpPr>
            <a:cxnSpLocks/>
          </p:cNvCxnSpPr>
          <p:nvPr/>
        </p:nvCxnSpPr>
        <p:spPr>
          <a:xfrm flipV="1">
            <a:off x="1255164" y="4197583"/>
            <a:ext cx="297858" cy="157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CC63D6-E8A2-459C-8D5A-8ECA758A475E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1615757" y="4108311"/>
            <a:ext cx="283033" cy="720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EC581D-C5BE-44B9-A444-458A5E1FF0DF}"/>
              </a:ext>
            </a:extLst>
          </p:cNvPr>
          <p:cNvCxnSpPr>
            <a:cxnSpLocks/>
          </p:cNvCxnSpPr>
          <p:nvPr/>
        </p:nvCxnSpPr>
        <p:spPr>
          <a:xfrm>
            <a:off x="1934339" y="4097843"/>
            <a:ext cx="303550" cy="737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588B831-9CC9-4678-B60D-A97EAEDE0458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2288725" y="4173693"/>
            <a:ext cx="305546" cy="15644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1AA09C5-87DC-4DFB-A0FD-52C16CE11A3E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2626345" y="4368081"/>
            <a:ext cx="304600" cy="27177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EC6A668-9AC5-43C1-B65E-DAF56870A6D8}"/>
              </a:ext>
            </a:extLst>
          </p:cNvPr>
          <p:cNvCxnSpPr>
            <a:cxnSpLocks/>
          </p:cNvCxnSpPr>
          <p:nvPr/>
        </p:nvCxnSpPr>
        <p:spPr>
          <a:xfrm>
            <a:off x="2960342" y="4663763"/>
            <a:ext cx="315870" cy="37874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512B7D6-81A8-4D94-9A16-38D00D8E6CC7}"/>
              </a:ext>
            </a:extLst>
          </p:cNvPr>
          <p:cNvSpPr/>
          <p:nvPr/>
        </p:nvSpPr>
        <p:spPr>
          <a:xfrm>
            <a:off x="542760" y="5043987"/>
            <a:ext cx="90719" cy="90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3B1621-318A-4EA1-A7B9-A9CB7CED2985}"/>
              </a:ext>
            </a:extLst>
          </p:cNvPr>
          <p:cNvSpPr/>
          <p:nvPr/>
        </p:nvSpPr>
        <p:spPr>
          <a:xfrm>
            <a:off x="873058" y="4623723"/>
            <a:ext cx="90719" cy="90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170D61-6C78-446D-8AF5-03A048CEF774}"/>
              </a:ext>
            </a:extLst>
          </p:cNvPr>
          <p:cNvSpPr/>
          <p:nvPr/>
        </p:nvSpPr>
        <p:spPr>
          <a:xfrm>
            <a:off x="1564093" y="4133618"/>
            <a:ext cx="90719" cy="90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6371433-E059-4984-8F3C-28F67396B095}"/>
              </a:ext>
            </a:extLst>
          </p:cNvPr>
          <p:cNvSpPr/>
          <p:nvPr/>
        </p:nvSpPr>
        <p:spPr>
          <a:xfrm>
            <a:off x="1898790" y="4062951"/>
            <a:ext cx="90719" cy="90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C0A3D8D-4D59-40D9-9F59-9E5D847ACEDA}"/>
              </a:ext>
            </a:extLst>
          </p:cNvPr>
          <p:cNvSpPr/>
          <p:nvPr/>
        </p:nvSpPr>
        <p:spPr>
          <a:xfrm>
            <a:off x="2245316" y="4133407"/>
            <a:ext cx="90719" cy="90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A607702-070E-4829-9FE6-8F62E763E69B}"/>
              </a:ext>
            </a:extLst>
          </p:cNvPr>
          <p:cNvSpPr/>
          <p:nvPr/>
        </p:nvSpPr>
        <p:spPr>
          <a:xfrm>
            <a:off x="2580986" y="4316857"/>
            <a:ext cx="90719" cy="90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A020EA-95BA-4BB5-B6D9-E2E567C0873E}"/>
              </a:ext>
            </a:extLst>
          </p:cNvPr>
          <p:cNvSpPr/>
          <p:nvPr/>
        </p:nvSpPr>
        <p:spPr>
          <a:xfrm>
            <a:off x="2917660" y="4626566"/>
            <a:ext cx="90719" cy="90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B3E68AE-2201-4793-A25E-2D9BBA5B40D2}"/>
              </a:ext>
            </a:extLst>
          </p:cNvPr>
          <p:cNvSpPr/>
          <p:nvPr/>
        </p:nvSpPr>
        <p:spPr>
          <a:xfrm>
            <a:off x="3244419" y="5042513"/>
            <a:ext cx="90719" cy="90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C84D298-DA60-4B1B-AFBE-ACD8346EED02}"/>
              </a:ext>
            </a:extLst>
          </p:cNvPr>
          <p:cNvSpPr/>
          <p:nvPr/>
        </p:nvSpPr>
        <p:spPr>
          <a:xfrm>
            <a:off x="1218325" y="4309390"/>
            <a:ext cx="90719" cy="90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D6DC067-B24B-43AC-A2EB-D5906677033C}"/>
              </a:ext>
            </a:extLst>
          </p:cNvPr>
          <p:cNvCxnSpPr>
            <a:cxnSpLocks/>
          </p:cNvCxnSpPr>
          <p:nvPr/>
        </p:nvCxnSpPr>
        <p:spPr>
          <a:xfrm>
            <a:off x="1263684" y="4404597"/>
            <a:ext cx="0" cy="1987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E482562-B0F7-4350-AAB9-278CEABB9640}"/>
              </a:ext>
            </a:extLst>
          </p:cNvPr>
          <p:cNvCxnSpPr>
            <a:cxnSpLocks/>
          </p:cNvCxnSpPr>
          <p:nvPr/>
        </p:nvCxnSpPr>
        <p:spPr>
          <a:xfrm>
            <a:off x="1609452" y="4230773"/>
            <a:ext cx="0" cy="1987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18E52BC-B851-4F55-8806-9A23CE3CE81A}"/>
              </a:ext>
            </a:extLst>
          </p:cNvPr>
          <p:cNvCxnSpPr>
            <a:cxnSpLocks/>
          </p:cNvCxnSpPr>
          <p:nvPr/>
        </p:nvCxnSpPr>
        <p:spPr>
          <a:xfrm>
            <a:off x="1944149" y="4153670"/>
            <a:ext cx="0" cy="1987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B2C3F9F-69CB-4777-864E-32DE75E31EA1}"/>
              </a:ext>
            </a:extLst>
          </p:cNvPr>
          <p:cNvCxnSpPr>
            <a:cxnSpLocks/>
          </p:cNvCxnSpPr>
          <p:nvPr/>
        </p:nvCxnSpPr>
        <p:spPr>
          <a:xfrm>
            <a:off x="2288725" y="4230773"/>
            <a:ext cx="0" cy="1987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2A343EC-3C97-42E7-9A31-3167DEBE5B2D}"/>
              </a:ext>
            </a:extLst>
          </p:cNvPr>
          <p:cNvCxnSpPr>
            <a:cxnSpLocks/>
          </p:cNvCxnSpPr>
          <p:nvPr/>
        </p:nvCxnSpPr>
        <p:spPr>
          <a:xfrm>
            <a:off x="2626345" y="4407576"/>
            <a:ext cx="0" cy="1987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28C05DC-82D7-4B5C-B21A-469EB6D6D4F3}"/>
              </a:ext>
            </a:extLst>
          </p:cNvPr>
          <p:cNvCxnSpPr>
            <a:cxnSpLocks/>
          </p:cNvCxnSpPr>
          <p:nvPr/>
        </p:nvCxnSpPr>
        <p:spPr>
          <a:xfrm>
            <a:off x="2960342" y="4718347"/>
            <a:ext cx="0" cy="1987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0" descr="https://latex.codecogs.com/png.latex?%5Cdpi%7B200%7D%20%5Cvec%7Bv%7D_0">
            <a:extLst>
              <a:ext uri="{FF2B5EF4-FFF2-40B4-BE49-F238E27FC236}">
                <a16:creationId xmlns:a16="http://schemas.microsoft.com/office/drawing/2014/main" id="{05E83C58-B377-4004-BDC2-182903F2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8" y="4741626"/>
            <a:ext cx="90000" cy="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2" descr="https://latex.codecogs.com/png.latex?%5Cdpi%7B200%7D%20%5Cvec%7Bv%7D_1">
            <a:extLst>
              <a:ext uri="{FF2B5EF4-FFF2-40B4-BE49-F238E27FC236}">
                <a16:creationId xmlns:a16="http://schemas.microsoft.com/office/drawing/2014/main" id="{D3E691B3-84D9-412E-BEA4-B4C23D5C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45" y="4354911"/>
            <a:ext cx="86667" cy="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4" descr="https://latex.codecogs.com/png.latex?%5Cdpi%7B200%7D%20%5Cvec%7Bv%7D_2">
            <a:extLst>
              <a:ext uri="{FF2B5EF4-FFF2-40B4-BE49-F238E27FC236}">
                <a16:creationId xmlns:a16="http://schemas.microsoft.com/office/drawing/2014/main" id="{7E9D0F50-14FC-4F6D-98CF-43D3A62FA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32" y="4098749"/>
            <a:ext cx="90000" cy="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6" descr="https://latex.codecogs.com/png.latex?%5Cdpi%7B200%7D%20%5Cvec%7Bv%7D_3">
            <a:extLst>
              <a:ext uri="{FF2B5EF4-FFF2-40B4-BE49-F238E27FC236}">
                <a16:creationId xmlns:a16="http://schemas.microsoft.com/office/drawing/2014/main" id="{58EB168C-DFBA-4F8A-BA0A-887AEE45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36" y="3969597"/>
            <a:ext cx="90000" cy="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8" descr="https://latex.codecogs.com/png.latex?%5Cdpi%7B200%7D%20%5Cvec%7Bv%7D_4">
            <a:extLst>
              <a:ext uri="{FF2B5EF4-FFF2-40B4-BE49-F238E27FC236}">
                <a16:creationId xmlns:a16="http://schemas.microsoft.com/office/drawing/2014/main" id="{05507F39-447C-4736-A041-8BA215578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32" y="3983291"/>
            <a:ext cx="93333" cy="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s://latex.codecogs.com/png.latex?%5Cdpi%7B200%7D%20%5Cvec%7Ba%7D">
            <a:extLst>
              <a:ext uri="{FF2B5EF4-FFF2-40B4-BE49-F238E27FC236}">
                <a16:creationId xmlns:a16="http://schemas.microsoft.com/office/drawing/2014/main" id="{A5708EB4-B37B-4B20-95A9-BDB04D4F7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00" y="4931514"/>
            <a:ext cx="60000" cy="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https://latex.codecogs.com/png.latex?%5Cdpi%7B200%7D%20%5Cvec%7Ba%7D">
            <a:extLst>
              <a:ext uri="{FF2B5EF4-FFF2-40B4-BE49-F238E27FC236}">
                <a16:creationId xmlns:a16="http://schemas.microsoft.com/office/drawing/2014/main" id="{22550B12-EB50-4F9D-8A3B-74339D96B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27" y="4621768"/>
            <a:ext cx="60000" cy="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https://latex.codecogs.com/png.latex?%5Cdpi%7B200%7D%20%5Cvec%7Ba%7D">
            <a:extLst>
              <a:ext uri="{FF2B5EF4-FFF2-40B4-BE49-F238E27FC236}">
                <a16:creationId xmlns:a16="http://schemas.microsoft.com/office/drawing/2014/main" id="{9AA9A43C-4698-40EA-99FC-AF5769903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87" y="4453454"/>
            <a:ext cx="60000" cy="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6" descr="https://latex.codecogs.com/png.latex?%5Cdpi%7B200%7D%20%5Cvec%7Ba%7D">
            <a:extLst>
              <a:ext uri="{FF2B5EF4-FFF2-40B4-BE49-F238E27FC236}">
                <a16:creationId xmlns:a16="http://schemas.microsoft.com/office/drawing/2014/main" id="{32EACE1F-100C-4119-89C3-F425140D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05" y="4376351"/>
            <a:ext cx="60000" cy="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6" descr="https://latex.codecogs.com/png.latex?%5Cdpi%7B200%7D%20%5Cvec%7Ba%7D">
            <a:extLst>
              <a:ext uri="{FF2B5EF4-FFF2-40B4-BE49-F238E27FC236}">
                <a16:creationId xmlns:a16="http://schemas.microsoft.com/office/drawing/2014/main" id="{380BEAA4-F670-465A-B799-B5698E33C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38" y="4454865"/>
            <a:ext cx="60000" cy="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" descr="https://latex.codecogs.com/png.latex?%5Cdpi%7B200%7D%20%5Cvec%7Ba%7D">
            <a:extLst>
              <a:ext uri="{FF2B5EF4-FFF2-40B4-BE49-F238E27FC236}">
                <a16:creationId xmlns:a16="http://schemas.microsoft.com/office/drawing/2014/main" id="{18444984-0484-4A72-812B-5746453B1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87" y="4627544"/>
            <a:ext cx="60000" cy="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https://latex.codecogs.com/png.latex?%5Cdpi%7B200%7D%20%5Cvec%7Ba%7D">
            <a:extLst>
              <a:ext uri="{FF2B5EF4-FFF2-40B4-BE49-F238E27FC236}">
                <a16:creationId xmlns:a16="http://schemas.microsoft.com/office/drawing/2014/main" id="{A0670907-22E9-49BC-8195-0300AAD8E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69" y="4939558"/>
            <a:ext cx="60000" cy="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https://latex.codecogs.com/png.latex?%5Cdpi%7B200%7D%20%5Cvec%7Bv%7D_5">
            <a:extLst>
              <a:ext uri="{FF2B5EF4-FFF2-40B4-BE49-F238E27FC236}">
                <a16:creationId xmlns:a16="http://schemas.microsoft.com/office/drawing/2014/main" id="{8BB74892-DC4B-492B-9181-079E0800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97" y="4130432"/>
            <a:ext cx="90000" cy="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 descr="https://latex.codecogs.com/png.latex?%5Cdpi%7B200%7D%20%5Cvec%7Bv%7D_6">
            <a:extLst>
              <a:ext uri="{FF2B5EF4-FFF2-40B4-BE49-F238E27FC236}">
                <a16:creationId xmlns:a16="http://schemas.microsoft.com/office/drawing/2014/main" id="{956EB5EB-87FD-4E1E-82B0-91FE4389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499" y="4375074"/>
            <a:ext cx="90000" cy="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https://latex.codecogs.com/png.latex?%5Cdpi%7B200%7D%20%5Cvec%7Bv%7D_7">
            <a:extLst>
              <a:ext uri="{FF2B5EF4-FFF2-40B4-BE49-F238E27FC236}">
                <a16:creationId xmlns:a16="http://schemas.microsoft.com/office/drawing/2014/main" id="{C9F4D688-058C-499C-BE7A-8C4EB4F4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92" y="4717452"/>
            <a:ext cx="93333" cy="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359889B-8C3B-485E-BC4E-4CEF94EF53EC}"/>
              </a:ext>
            </a:extLst>
          </p:cNvPr>
          <p:cNvSpPr/>
          <p:nvPr/>
        </p:nvSpPr>
        <p:spPr>
          <a:xfrm>
            <a:off x="4043432" y="4256079"/>
            <a:ext cx="3402397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14" descr="https://latex.codecogs.com/png.latex?%5Cdpi%7B200%7D%20v_%7B0x%7D%20%3D%20v_0%20%5Ccos%20%5Ctheta">
            <a:extLst>
              <a:ext uri="{FF2B5EF4-FFF2-40B4-BE49-F238E27FC236}">
                <a16:creationId xmlns:a16="http://schemas.microsoft.com/office/drawing/2014/main" id="{97AE5A71-5FAF-4168-BE78-C899880D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97" y="4339775"/>
            <a:ext cx="613333" cy="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6" descr="https://latex.codecogs.com/png.latex?%5Cdpi%7B200%7D%20v_%7B0y%7D%20%3D%20v_0%20%5Csin%20%5Ctheta">
            <a:extLst>
              <a:ext uri="{FF2B5EF4-FFF2-40B4-BE49-F238E27FC236}">
                <a16:creationId xmlns:a16="http://schemas.microsoft.com/office/drawing/2014/main" id="{3F80AC7B-E439-46D8-BF8B-AED57F76D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30" y="4531059"/>
            <a:ext cx="600000" cy="1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4435D684-0D9B-4874-A9B9-A0138ADA9AD4}"/>
              </a:ext>
            </a:extLst>
          </p:cNvPr>
          <p:cNvSpPr/>
          <p:nvPr/>
        </p:nvSpPr>
        <p:spPr>
          <a:xfrm>
            <a:off x="4043432" y="4924887"/>
            <a:ext cx="3402397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18" descr="https://latex.codecogs.com/png.latex?%5Cdpi%7B200%7D%20a_%7B0x%7D%20%3D%200">
            <a:extLst>
              <a:ext uri="{FF2B5EF4-FFF2-40B4-BE49-F238E27FC236}">
                <a16:creationId xmlns:a16="http://schemas.microsoft.com/office/drawing/2014/main" id="{336504B4-5C3B-4C15-9215-D66D54E0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30" y="4994981"/>
            <a:ext cx="336667" cy="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0" descr="https://latex.codecogs.com/png.latex?%5Cdpi%7B200%7D%20a_%7B0y%7D%20%3D%20-g">
            <a:extLst>
              <a:ext uri="{FF2B5EF4-FFF2-40B4-BE49-F238E27FC236}">
                <a16:creationId xmlns:a16="http://schemas.microsoft.com/office/drawing/2014/main" id="{847B33B5-F461-43C8-9A7B-F8BFCD77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30" y="5196353"/>
            <a:ext cx="423333" cy="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0E5E0F-7E1B-4451-8A0C-9817C8AEFBC0}"/>
              </a:ext>
            </a:extLst>
          </p:cNvPr>
          <p:cNvCxnSpPr/>
          <p:nvPr/>
        </p:nvCxnSpPr>
        <p:spPr>
          <a:xfrm flipV="1">
            <a:off x="4991820" y="2380448"/>
            <a:ext cx="0" cy="1247955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500081E-C97C-4CC8-88C9-828B0F9BD3D7}"/>
              </a:ext>
            </a:extLst>
          </p:cNvPr>
          <p:cNvCxnSpPr>
            <a:cxnSpLocks/>
          </p:cNvCxnSpPr>
          <p:nvPr/>
        </p:nvCxnSpPr>
        <p:spPr>
          <a:xfrm flipV="1">
            <a:off x="4995537" y="3628403"/>
            <a:ext cx="1618890" cy="1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>
            <a:extLst>
              <a:ext uri="{FF2B5EF4-FFF2-40B4-BE49-F238E27FC236}">
                <a16:creationId xmlns:a16="http://schemas.microsoft.com/office/drawing/2014/main" id="{4BA193FC-2C98-4552-B13D-4E6E79F4FDB9}"/>
              </a:ext>
            </a:extLst>
          </p:cNvPr>
          <p:cNvSpPr/>
          <p:nvPr/>
        </p:nvSpPr>
        <p:spPr>
          <a:xfrm rot="2562085">
            <a:off x="4725175" y="3395148"/>
            <a:ext cx="460070" cy="382897"/>
          </a:xfrm>
          <a:prstGeom prst="arc">
            <a:avLst>
              <a:gd name="adj1" fmla="val 16200000"/>
              <a:gd name="adj2" fmla="val 1954305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05D5FE9-C3E6-42AD-BC44-32FA8B69E3C2}"/>
              </a:ext>
            </a:extLst>
          </p:cNvPr>
          <p:cNvSpPr txBox="1"/>
          <p:nvPr/>
        </p:nvSpPr>
        <p:spPr>
          <a:xfrm flipH="1">
            <a:off x="6556488" y="3512987"/>
            <a:ext cx="37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F53CC56-05BE-402A-A8EC-8A0B3EC56810}"/>
              </a:ext>
            </a:extLst>
          </p:cNvPr>
          <p:cNvSpPr txBox="1"/>
          <p:nvPr/>
        </p:nvSpPr>
        <p:spPr>
          <a:xfrm flipH="1">
            <a:off x="4857513" y="2168840"/>
            <a:ext cx="37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00700DA-1EEF-4F26-8D29-DE2EC30632B3}"/>
              </a:ext>
            </a:extLst>
          </p:cNvPr>
          <p:cNvSpPr/>
          <p:nvPr/>
        </p:nvSpPr>
        <p:spPr>
          <a:xfrm>
            <a:off x="4986068" y="2794957"/>
            <a:ext cx="1443487" cy="833888"/>
          </a:xfrm>
          <a:custGeom>
            <a:avLst/>
            <a:gdLst>
              <a:gd name="connsiteX0" fmla="*/ 0 w 1443487"/>
              <a:gd name="connsiteY0" fmla="*/ 828137 h 833888"/>
              <a:gd name="connsiteX1" fmla="*/ 672860 w 1443487"/>
              <a:gd name="connsiteY1" fmla="*/ 1 h 833888"/>
              <a:gd name="connsiteX2" fmla="*/ 1443487 w 1443487"/>
              <a:gd name="connsiteY2" fmla="*/ 833888 h 833888"/>
              <a:gd name="connsiteX0" fmla="*/ 0 w 1443487"/>
              <a:gd name="connsiteY0" fmla="*/ 828137 h 833888"/>
              <a:gd name="connsiteX1" fmla="*/ 753373 w 1443487"/>
              <a:gd name="connsiteY1" fmla="*/ 1 h 833888"/>
              <a:gd name="connsiteX2" fmla="*/ 1443487 w 1443487"/>
              <a:gd name="connsiteY2" fmla="*/ 833888 h 833888"/>
              <a:gd name="connsiteX0" fmla="*/ 0 w 1443487"/>
              <a:gd name="connsiteY0" fmla="*/ 828137 h 833888"/>
              <a:gd name="connsiteX1" fmla="*/ 724619 w 1443487"/>
              <a:gd name="connsiteY1" fmla="*/ 1 h 833888"/>
              <a:gd name="connsiteX2" fmla="*/ 1443487 w 1443487"/>
              <a:gd name="connsiteY2" fmla="*/ 833888 h 8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3487" h="833888">
                <a:moveTo>
                  <a:pt x="0" y="828137"/>
                </a:moveTo>
                <a:cubicBezTo>
                  <a:pt x="216139" y="413590"/>
                  <a:pt x="484038" y="-957"/>
                  <a:pt x="724619" y="1"/>
                </a:cubicBezTo>
                <a:cubicBezTo>
                  <a:pt x="965200" y="959"/>
                  <a:pt x="1178464" y="417423"/>
                  <a:pt x="1443487" y="83388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BEAC83-7C9B-41A6-AD57-355BC2FBF4CD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4986068" y="2626632"/>
            <a:ext cx="460075" cy="99646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2" descr="https://latex.codecogs.com/png.latex?%5Cdpi%7B200%7D%20%5Cvec%7Bv%7D_0">
            <a:extLst>
              <a:ext uri="{FF2B5EF4-FFF2-40B4-BE49-F238E27FC236}">
                <a16:creationId xmlns:a16="http://schemas.microsoft.com/office/drawing/2014/main" id="{3FFD30D8-57B1-4ACF-A7AF-17D43D67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30" y="2486682"/>
            <a:ext cx="90000" cy="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0899BCF-874D-4947-9792-84881ED55C37}"/>
              </a:ext>
            </a:extLst>
          </p:cNvPr>
          <p:cNvCxnSpPr>
            <a:cxnSpLocks/>
          </p:cNvCxnSpPr>
          <p:nvPr/>
        </p:nvCxnSpPr>
        <p:spPr>
          <a:xfrm flipV="1">
            <a:off x="4986068" y="2619691"/>
            <a:ext cx="0" cy="1003403"/>
          </a:xfrm>
          <a:prstGeom prst="straightConnector1">
            <a:avLst/>
          </a:prstGeom>
          <a:ln w="28575">
            <a:solidFill>
              <a:srgbClr val="D4D48F">
                <a:alpha val="8588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3D625AC-12B7-4533-AFA0-EFBA25312D67}"/>
              </a:ext>
            </a:extLst>
          </p:cNvPr>
          <p:cNvCxnSpPr>
            <a:cxnSpLocks/>
          </p:cNvCxnSpPr>
          <p:nvPr/>
        </p:nvCxnSpPr>
        <p:spPr>
          <a:xfrm flipV="1">
            <a:off x="4995537" y="3619600"/>
            <a:ext cx="454875" cy="1"/>
          </a:xfrm>
          <a:prstGeom prst="straightConnector1">
            <a:avLst/>
          </a:prstGeom>
          <a:ln w="28575">
            <a:solidFill>
              <a:srgbClr val="D4D48F">
                <a:alpha val="8588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E71B29A-EF02-4834-9859-4F8683EF81F8}"/>
              </a:ext>
            </a:extLst>
          </p:cNvPr>
          <p:cNvSpPr txBox="1"/>
          <p:nvPr/>
        </p:nvSpPr>
        <p:spPr>
          <a:xfrm flipH="1">
            <a:off x="4669187" y="2557550"/>
            <a:ext cx="37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en-US" sz="9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r>
              <a:rPr lang="en-US" sz="9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5254D2A-020D-438A-ABFD-A52443BB3E86}"/>
              </a:ext>
            </a:extLst>
          </p:cNvPr>
          <p:cNvSpPr txBox="1"/>
          <p:nvPr/>
        </p:nvSpPr>
        <p:spPr>
          <a:xfrm flipH="1">
            <a:off x="5257816" y="3635490"/>
            <a:ext cx="37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en-US" sz="9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r>
              <a:rPr lang="en-US" sz="9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FB89A84-4125-4744-814B-E95A56D118CB}"/>
              </a:ext>
            </a:extLst>
          </p:cNvPr>
          <p:cNvSpPr txBox="1"/>
          <p:nvPr/>
        </p:nvSpPr>
        <p:spPr>
          <a:xfrm flipH="1">
            <a:off x="5109030" y="3400482"/>
            <a:ext cx="37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i="1" dirty="0">
                <a:latin typeface="Arial" panose="020B0604020202020204" pitchFamily="34" charset="0"/>
                <a:ea typeface="CMU Serif" panose="02000603000000000000" pitchFamily="2" charset="0"/>
                <a:cs typeface="Arial" panose="020B0604020202020204" pitchFamily="34" charset="0"/>
              </a:rPr>
              <a:t>θ</a:t>
            </a:r>
            <a:endParaRPr lang="en-US" sz="9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41E6EFA-EBD0-41B6-91F5-413C47F5B212}"/>
              </a:ext>
            </a:extLst>
          </p:cNvPr>
          <p:cNvSpPr txBox="1"/>
          <p:nvPr/>
        </p:nvSpPr>
        <p:spPr>
          <a:xfrm flipH="1">
            <a:off x="497303" y="6517188"/>
            <a:ext cx="28740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Horizontal Motion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Constant velocity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Position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Velocity</a:t>
            </a:r>
          </a:p>
        </p:txBody>
      </p:sp>
      <p:pic>
        <p:nvPicPr>
          <p:cNvPr id="73" name="Picture 24" descr="https://latex.codecogs.com/png.latex?%5Cdpi%7B200%7D%20x_f%20%3D%20x_i%20&amp;plus;%20v_%7Bix%7D%20%5CDelta%20t">
            <a:extLst>
              <a:ext uri="{FF2B5EF4-FFF2-40B4-BE49-F238E27FC236}">
                <a16:creationId xmlns:a16="http://schemas.microsoft.com/office/drawing/2014/main" id="{AA3B8988-DB2D-45B0-8491-C919C02E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93" y="7128933"/>
            <a:ext cx="736667" cy="1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6" descr="https://latex.codecogs.com/png.latex?%5Cdpi%7B200%7D%20v_%7Bfx%7D%20%3D%20v_%7Bix%7D%20%3D%20%5Ctext%7Bconstant%7D">
            <a:extLst>
              <a:ext uri="{FF2B5EF4-FFF2-40B4-BE49-F238E27FC236}">
                <a16:creationId xmlns:a16="http://schemas.microsoft.com/office/drawing/2014/main" id="{D9DDBC20-AC97-4983-A0C2-011A8DF13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93" y="7410066"/>
            <a:ext cx="960000" cy="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35F68E2C-668B-4FD0-A982-8FBB84543AFB}"/>
              </a:ext>
            </a:extLst>
          </p:cNvPr>
          <p:cNvSpPr/>
          <p:nvPr/>
        </p:nvSpPr>
        <p:spPr>
          <a:xfrm>
            <a:off x="4302165" y="6509834"/>
            <a:ext cx="2874067" cy="1285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95C3051-1707-4283-8852-14CC31AF5B53}"/>
              </a:ext>
            </a:extLst>
          </p:cNvPr>
          <p:cNvSpPr txBox="1"/>
          <p:nvPr/>
        </p:nvSpPr>
        <p:spPr>
          <a:xfrm flipH="1">
            <a:off x="4302163" y="6513511"/>
            <a:ext cx="28740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Vertical Motion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Constant acceleration – free fall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Position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Velocity</a:t>
            </a:r>
          </a:p>
        </p:txBody>
      </p:sp>
      <p:pic>
        <p:nvPicPr>
          <p:cNvPr id="1052" name="Picture 28" descr="https://latex.codecogs.com/png.latex?%5Cdpi%7B200%7D%20v_%7Bfy%7D%20%3D%20v_%7Biy%7D%20-%20g%5CDelta%20t">
            <a:extLst>
              <a:ext uri="{FF2B5EF4-FFF2-40B4-BE49-F238E27FC236}">
                <a16:creationId xmlns:a16="http://schemas.microsoft.com/office/drawing/2014/main" id="{07F14A0A-6F3E-44F6-853A-08FD92F9F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97" y="7396732"/>
            <a:ext cx="733333" cy="1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latex.codecogs.com/png.latex?%5Cdpi%7B200%7D%20y_f%20%3D%20y_i%20&amp;plus;%20v_%7Biy%7D%20%5CDelta%20t%20-%20%5Cfrac%7B1%7D%7B2%7D%20g%20%5CDelta%20t%5E2">
            <a:extLst>
              <a:ext uri="{FF2B5EF4-FFF2-40B4-BE49-F238E27FC236}">
                <a16:creationId xmlns:a16="http://schemas.microsoft.com/office/drawing/2014/main" id="{74E7F5DD-F1A6-4369-BE7E-9C5877BB8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97" y="7053070"/>
            <a:ext cx="1153333" cy="22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598988B-230B-45F3-86FA-BD63ECE6BE56}"/>
              </a:ext>
            </a:extLst>
          </p:cNvPr>
          <p:cNvSpPr txBox="1"/>
          <p:nvPr/>
        </p:nvSpPr>
        <p:spPr>
          <a:xfrm>
            <a:off x="138687" y="9757352"/>
            <a:ext cx="28248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E6E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Joseph D. MacMillan | Licensed under CC BY-NC-SA 4.0.</a:t>
            </a:r>
          </a:p>
        </p:txBody>
      </p:sp>
    </p:spTree>
    <p:extLst>
      <p:ext uri="{BB962C8B-B14F-4D97-AF65-F5344CB8AC3E}">
        <p14:creationId xmlns:p14="http://schemas.microsoft.com/office/powerpoint/2010/main" val="401871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353958"/>
      </a:dk2>
      <a:lt2>
        <a:srgbClr val="F5F5E5"/>
      </a:lt2>
      <a:accent1>
        <a:srgbClr val="E2E6EE"/>
      </a:accent1>
      <a:accent2>
        <a:srgbClr val="A6B727"/>
      </a:accent2>
      <a:accent3>
        <a:srgbClr val="FECD6A"/>
      </a:accent3>
      <a:accent4>
        <a:srgbClr val="838383"/>
      </a:accent4>
      <a:accent5>
        <a:srgbClr val="FFF6B3"/>
      </a:accent5>
      <a:accent6>
        <a:srgbClr val="E95151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7722</TotalTime>
  <Words>210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Serif</vt:lpstr>
      <vt:lpstr>Lato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163</cp:revision>
  <cp:lastPrinted>2020-05-21T19:07:50Z</cp:lastPrinted>
  <dcterms:created xsi:type="dcterms:W3CDTF">2020-05-21T00:40:48Z</dcterms:created>
  <dcterms:modified xsi:type="dcterms:W3CDTF">2024-12-20T16:14:00Z</dcterms:modified>
</cp:coreProperties>
</file>