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6EE"/>
    <a:srgbClr val="353958"/>
    <a:srgbClr val="C24242"/>
    <a:srgbClr val="CD6565"/>
    <a:srgbClr val="003E6B"/>
    <a:srgbClr val="FF6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6412" autoAdjust="0"/>
  </p:normalViewPr>
  <p:slideViewPr>
    <p:cSldViewPr snapToGrid="0">
      <p:cViewPr>
        <p:scale>
          <a:sx n="100" d="100"/>
          <a:sy n="100" d="100"/>
        </p:scale>
        <p:origin x="2154" y="-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1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1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9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5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5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8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9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1C58D-49E5-4521-A62C-D0C7B13CEB0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E9E70-1B85-4525-A715-263F796D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7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8D2B16-66A1-4B96-BF3A-902A1D3E7632}"/>
              </a:ext>
            </a:extLst>
          </p:cNvPr>
          <p:cNvSpPr/>
          <p:nvPr/>
        </p:nvSpPr>
        <p:spPr>
          <a:xfrm>
            <a:off x="187551" y="926372"/>
            <a:ext cx="3629277" cy="35652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D49A6E-8118-4177-A754-48CAA8F000B1}"/>
              </a:ext>
            </a:extLst>
          </p:cNvPr>
          <p:cNvSpPr/>
          <p:nvPr/>
        </p:nvSpPr>
        <p:spPr>
          <a:xfrm>
            <a:off x="0" y="9459455"/>
            <a:ext cx="7772401" cy="598945"/>
          </a:xfrm>
          <a:prstGeom prst="rect">
            <a:avLst/>
          </a:prstGeom>
          <a:solidFill>
            <a:srgbClr val="3539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FBA2A-A4DA-45DE-824D-C8A4E3DA7FD4}"/>
              </a:ext>
            </a:extLst>
          </p:cNvPr>
          <p:cNvSpPr txBox="1"/>
          <p:nvPr/>
        </p:nvSpPr>
        <p:spPr>
          <a:xfrm>
            <a:off x="304797" y="9520656"/>
            <a:ext cx="725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6F6E6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Mechanics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902AB0-64BF-4229-A073-780745FE2790}"/>
              </a:ext>
            </a:extLst>
          </p:cNvPr>
          <p:cNvGrpSpPr/>
          <p:nvPr/>
        </p:nvGrpSpPr>
        <p:grpSpPr>
          <a:xfrm>
            <a:off x="0" y="-4008"/>
            <a:ext cx="7772401" cy="763467"/>
            <a:chOff x="-8043285" y="4348237"/>
            <a:chExt cx="7772401" cy="7634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4B5D76A-ADBF-4333-A534-A0BEA2D61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2" b="76069"/>
            <a:stretch/>
          </p:blipFill>
          <p:spPr>
            <a:xfrm>
              <a:off x="-8043285" y="4348238"/>
              <a:ext cx="7772400" cy="763466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47312BB-4013-4C9C-A306-63151540F973}"/>
                </a:ext>
              </a:extLst>
            </p:cNvPr>
            <p:cNvSpPr/>
            <p:nvPr/>
          </p:nvSpPr>
          <p:spPr>
            <a:xfrm>
              <a:off x="-8043285" y="4348237"/>
              <a:ext cx="7772401" cy="763466"/>
            </a:xfrm>
            <a:prstGeom prst="rect">
              <a:avLst/>
            </a:prstGeom>
            <a:solidFill>
              <a:srgbClr val="35395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4B28B72-A2C5-4C2B-AC7F-1587274AAF8B}"/>
              </a:ext>
            </a:extLst>
          </p:cNvPr>
          <p:cNvSpPr txBox="1"/>
          <p:nvPr/>
        </p:nvSpPr>
        <p:spPr>
          <a:xfrm>
            <a:off x="520700" y="288667"/>
            <a:ext cx="725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6F6E6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Kinematics of Straight Line Motion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8A84BC-4389-4375-9601-0B97CCF476AC}"/>
              </a:ext>
            </a:extLst>
          </p:cNvPr>
          <p:cNvSpPr txBox="1"/>
          <p:nvPr/>
        </p:nvSpPr>
        <p:spPr>
          <a:xfrm>
            <a:off x="0" y="45857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2E6EE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643169C-21EA-48F4-A75F-ED7EDE07C655}"/>
                  </a:ext>
                </a:extLst>
              </p:cNvPr>
              <p:cNvSpPr txBox="1"/>
              <p:nvPr/>
            </p:nvSpPr>
            <p:spPr>
              <a:xfrm flipH="1">
                <a:off x="194980" y="926651"/>
                <a:ext cx="3629275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Lato" panose="020F0502020204030203" pitchFamily="34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Describing Motion</a:t>
                </a:r>
              </a:p>
              <a:p>
                <a:endParaRPr lang="en-US" sz="1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The </a:t>
                </a:r>
                <a:r>
                  <a:rPr lang="en-US" sz="9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position</a:t>
                </a:r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of an object is given by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90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acc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𝑟</m:t>
                        </m:r>
                      </m:e>
                    </m:acc>
                    <m:r>
                      <a:rPr lang="en-US" sz="900" b="0" i="1" dirty="0" smtClean="0">
                        <a:latin typeface="Cambria Math" panose="02040503050406030204" pitchFamily="18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m:t>=</m:t>
                    </m:r>
                    <m:d>
                      <m:dPr>
                        <m:ctrlPr>
                          <a:rPr lang="en-US" sz="900" b="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d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𝑥</m:t>
                        </m:r>
                        <m:r>
                          <a:rPr lang="en-US" sz="900" b="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, </m:t>
                        </m:r>
                        <m:r>
                          <a:rPr lang="en-US" sz="900" b="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𝑦</m:t>
                        </m:r>
                        <m:r>
                          <a:rPr lang="en-US" sz="900" b="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, </m:t>
                        </m:r>
                        <m:r>
                          <a:rPr lang="en-US" sz="900" b="0" i="1" dirty="0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9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.  </a:t>
                </a:r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We can denote a particular </a:t>
                </a:r>
                <a:r>
                  <a:rPr lang="en-US" sz="9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component </a:t>
                </a:r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9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accPr>
                      <m:e>
                        <m:r>
                          <a:rPr lang="en-US" sz="900" i="1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9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</a:t>
                </a:r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as </a:t>
                </a:r>
                <a:r>
                  <a:rPr lang="en-US" sz="9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</a:t>
                </a:r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; that is, </a:t>
                </a:r>
                <a:r>
                  <a:rPr lang="en-US" sz="9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</a:t>
                </a:r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stands for </a:t>
                </a:r>
                <a:r>
                  <a:rPr lang="en-US" sz="9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x</a:t>
                </a:r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 </a:t>
                </a:r>
                <a:r>
                  <a:rPr lang="en-US" sz="9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y</a:t>
                </a:r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 or </a:t>
                </a:r>
                <a:r>
                  <a:rPr lang="en-US" sz="9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z</a:t>
                </a:r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depending on the situation.</a:t>
                </a: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The </a:t>
                </a:r>
                <a:r>
                  <a:rPr lang="en-US" sz="9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velocity</a:t>
                </a:r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of an object is the </a:t>
                </a:r>
                <a:r>
                  <a:rPr lang="en-US" sz="9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derivative </a:t>
                </a:r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of the position with respect to time; it tells you have much the position changes with time:</a:t>
                </a: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We can write one component of the velocity vector as</a:t>
                </a: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The </a:t>
                </a:r>
                <a:r>
                  <a:rPr lang="en-US" sz="9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acceleration </a:t>
                </a:r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of an object is the derivative of the velocity with respect to time; it tells you have much the velocity changes with time:</a:t>
                </a: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US" sz="9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r>
                  <a:rPr lang="en-US" sz="9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We can write one component of the acceleration vector as</a:t>
                </a: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643169C-21EA-48F4-A75F-ED7EDE07C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4980" y="926651"/>
                <a:ext cx="3629275" cy="3200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158471DA-A982-471E-A73A-2F741C3DE0B4}"/>
              </a:ext>
            </a:extLst>
          </p:cNvPr>
          <p:cNvSpPr/>
          <p:nvPr/>
        </p:nvSpPr>
        <p:spPr>
          <a:xfrm>
            <a:off x="282742" y="2702793"/>
            <a:ext cx="3430123" cy="34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E524E0F-0B0B-4F1D-80B7-3657EA135B83}"/>
              </a:ext>
            </a:extLst>
          </p:cNvPr>
          <p:cNvSpPr/>
          <p:nvPr/>
        </p:nvSpPr>
        <p:spPr>
          <a:xfrm>
            <a:off x="3947216" y="927783"/>
            <a:ext cx="3629277" cy="18144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9249BF7-E2A0-4E17-84E1-26ACDCF1B03B}"/>
              </a:ext>
            </a:extLst>
          </p:cNvPr>
          <p:cNvSpPr txBox="1"/>
          <p:nvPr/>
        </p:nvSpPr>
        <p:spPr>
          <a:xfrm flipH="1">
            <a:off x="3950932" y="926371"/>
            <a:ext cx="36218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Lato" panose="020F05020202040302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Motion Diagrams</a:t>
            </a:r>
          </a:p>
          <a:p>
            <a:endParaRPr lang="en-US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motion diagram 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shows a moving object simplified as a series of equally-spaced-in-time positions.  Use five or six dots to indicate the positions when you’re making one, and include the velocity and acceleration vectors.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Example: motion diagram for a car slowing down.</a:t>
            </a:r>
          </a:p>
        </p:txBody>
      </p:sp>
      <p:pic>
        <p:nvPicPr>
          <p:cNvPr id="1026" name="Picture 2" descr="https://latex.codecogs.com/png.latex?%5Cdpi%7B200%7D%20%5Cvec%7Bv%7D%20%3D%20%5Cfrac%7Bd%5Cvec%7Br%7D%7D%7Bdt%7D%20%3D%20%5Cleft%28%20%5Cfrac%7Bdx%7D%7Bdt%7D%2C%20%5Cfrac%7Bdy%7D%7Bdt%7D%2C%20%5Cfrac%7Bdz%7D%7Bdt%7D%20%5Cright%20%29">
            <a:extLst>
              <a:ext uri="{FF2B5EF4-FFF2-40B4-BE49-F238E27FC236}">
                <a16:creationId xmlns:a16="http://schemas.microsoft.com/office/drawing/2014/main" id="{36CE4891-ECF9-4A3A-836E-0F89908E0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69" y="2195634"/>
            <a:ext cx="1126667" cy="2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.codecogs.com/png.latex?%5Cdpi%7B200%7D%20v_s%20%3D%20%5Cfrac%7Bds%7D%7Bdt%7D">
            <a:extLst>
              <a:ext uri="{FF2B5EF4-FFF2-40B4-BE49-F238E27FC236}">
                <a16:creationId xmlns:a16="http://schemas.microsoft.com/office/drawing/2014/main" id="{966514AA-F94E-4B95-BB08-0CA2F690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803" y="2751659"/>
            <a:ext cx="360000" cy="22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atex.codecogs.com/png.latex?%5Cdpi%7B200%7D%20%5Cvec%7Ba%7D%20%3D%20%5Cfrac%7Bd%5Cvec%7Bv%7D%7D%7Bdt%7D%20%3D%20%5Cfrac%7Bd%5E2%5Cvec%7Br%7D%7D%7Bdt%5E2%7D">
            <a:extLst>
              <a:ext uri="{FF2B5EF4-FFF2-40B4-BE49-F238E27FC236}">
                <a16:creationId xmlns:a16="http://schemas.microsoft.com/office/drawing/2014/main" id="{B552E644-3D70-4113-A087-DEB126419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468" y="3583103"/>
            <a:ext cx="656667" cy="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F4F1B0A-EDDF-4D9F-B26B-6774FA9DD61C}"/>
              </a:ext>
            </a:extLst>
          </p:cNvPr>
          <p:cNvSpPr/>
          <p:nvPr/>
        </p:nvSpPr>
        <p:spPr>
          <a:xfrm>
            <a:off x="282739" y="4076590"/>
            <a:ext cx="3430123" cy="34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 descr="https://latex.codecogs.com/png.latex?%5Cdpi%7B200%7D%20a_s%20%3D%20%5Cfrac%7Bdv_s%7D%7Bdt%7D">
            <a:extLst>
              <a:ext uri="{FF2B5EF4-FFF2-40B4-BE49-F238E27FC236}">
                <a16:creationId xmlns:a16="http://schemas.microsoft.com/office/drawing/2014/main" id="{774DF071-8211-4B64-B8EA-F885DF616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800" y="4127527"/>
            <a:ext cx="400000" cy="22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6D54762-6BB5-43FD-8703-762FE18706B6}"/>
              </a:ext>
            </a:extLst>
          </p:cNvPr>
          <p:cNvGrpSpPr/>
          <p:nvPr/>
        </p:nvGrpSpPr>
        <p:grpSpPr>
          <a:xfrm>
            <a:off x="4635395" y="1962918"/>
            <a:ext cx="1980458" cy="465431"/>
            <a:chOff x="4566815" y="1880363"/>
            <a:chExt cx="1980458" cy="46543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676C3F3-D17F-42F8-B2D8-EDDCCDEAA599}"/>
                </a:ext>
              </a:extLst>
            </p:cNvPr>
            <p:cNvSpPr/>
            <p:nvPr/>
          </p:nvSpPr>
          <p:spPr>
            <a:xfrm>
              <a:off x="4566815" y="2004581"/>
              <a:ext cx="64680" cy="749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14EA85F-C128-4D24-A66A-6ADAB2584ED0}"/>
                </a:ext>
              </a:extLst>
            </p:cNvPr>
            <p:cNvCxnSpPr>
              <a:cxnSpLocks/>
            </p:cNvCxnSpPr>
            <p:nvPr/>
          </p:nvCxnSpPr>
          <p:spPr>
            <a:xfrm>
              <a:off x="4631495" y="2039459"/>
              <a:ext cx="576434" cy="260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502758D-0338-4BA9-8307-C6BB798FBC52}"/>
                </a:ext>
              </a:extLst>
            </p:cNvPr>
            <p:cNvSpPr/>
            <p:nvPr/>
          </p:nvSpPr>
          <p:spPr>
            <a:xfrm>
              <a:off x="5207929" y="2004581"/>
              <a:ext cx="64680" cy="749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98CBD36-A844-4C82-8499-5389B49CCCDF}"/>
                </a:ext>
              </a:extLst>
            </p:cNvPr>
            <p:cNvCxnSpPr>
              <a:cxnSpLocks/>
            </p:cNvCxnSpPr>
            <p:nvPr/>
          </p:nvCxnSpPr>
          <p:spPr>
            <a:xfrm>
              <a:off x="5272609" y="2039459"/>
              <a:ext cx="424565" cy="260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1D1C57A-B66D-4930-A140-8BA942EE6A14}"/>
                </a:ext>
              </a:extLst>
            </p:cNvPr>
            <p:cNvSpPr/>
            <p:nvPr/>
          </p:nvSpPr>
          <p:spPr>
            <a:xfrm>
              <a:off x="5697174" y="2004581"/>
              <a:ext cx="64680" cy="749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3975E6-F1F6-4ED1-BD8E-0C6AED07970B}"/>
                </a:ext>
              </a:extLst>
            </p:cNvPr>
            <p:cNvCxnSpPr>
              <a:cxnSpLocks/>
            </p:cNvCxnSpPr>
            <p:nvPr/>
          </p:nvCxnSpPr>
          <p:spPr>
            <a:xfrm>
              <a:off x="5766314" y="2042061"/>
              <a:ext cx="278778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3F358C-E675-4F81-9483-BF0C0B12AAA6}"/>
                </a:ext>
              </a:extLst>
            </p:cNvPr>
            <p:cNvSpPr/>
            <p:nvPr/>
          </p:nvSpPr>
          <p:spPr>
            <a:xfrm>
              <a:off x="6032827" y="2004581"/>
              <a:ext cx="64680" cy="749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2EFB3EC-9473-4EE5-8FA1-E7227E44CBAA}"/>
                </a:ext>
              </a:extLst>
            </p:cNvPr>
            <p:cNvCxnSpPr>
              <a:cxnSpLocks/>
            </p:cNvCxnSpPr>
            <p:nvPr/>
          </p:nvCxnSpPr>
          <p:spPr>
            <a:xfrm>
              <a:off x="6097507" y="2042061"/>
              <a:ext cx="189568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5C52A7-9EC5-46CD-BC76-19CCD43FD881}"/>
                </a:ext>
              </a:extLst>
            </p:cNvPr>
            <p:cNvSpPr/>
            <p:nvPr/>
          </p:nvSpPr>
          <p:spPr>
            <a:xfrm>
              <a:off x="6287075" y="2004581"/>
              <a:ext cx="64680" cy="749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1D3280A-0ED0-4443-A41F-B66E480201F7}"/>
                </a:ext>
              </a:extLst>
            </p:cNvPr>
            <p:cNvCxnSpPr>
              <a:cxnSpLocks/>
            </p:cNvCxnSpPr>
            <p:nvPr/>
          </p:nvCxnSpPr>
          <p:spPr>
            <a:xfrm>
              <a:off x="6351838" y="2039459"/>
              <a:ext cx="131211" cy="260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38757DE-260B-4878-A111-74A20A6B39D4}"/>
                </a:ext>
              </a:extLst>
            </p:cNvPr>
            <p:cNvSpPr/>
            <p:nvPr/>
          </p:nvSpPr>
          <p:spPr>
            <a:xfrm>
              <a:off x="6482593" y="2004581"/>
              <a:ext cx="64680" cy="749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4D5646-8F78-4941-A6A2-8227947C69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3598" y="2189975"/>
              <a:ext cx="217324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7D7B510-5EFE-42ED-B009-AD3607C88A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6071" y="2189975"/>
              <a:ext cx="217324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8FBABC6-85F1-496B-85DA-F182F28AE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4165" y="2189975"/>
              <a:ext cx="217324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B431927-3B0B-4A0D-B89F-D0D241E1F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3385" y="2191994"/>
              <a:ext cx="217324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4" name="Picture 10" descr="https://latex.codecogs.com/png.latex?%5Cdpi%7B200%7D%20%5Cvec%7Bv%7D_0">
              <a:extLst>
                <a:ext uri="{FF2B5EF4-FFF2-40B4-BE49-F238E27FC236}">
                  <a16:creationId xmlns:a16="http://schemas.microsoft.com/office/drawing/2014/main" id="{5CC6CCFD-55AC-4B1D-AF4C-735FD8E6C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3008" y="1880363"/>
              <a:ext cx="90000" cy="96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latex.codecogs.com/png.latex?%5Cdpi%7B200%7D%20%5Cvec%7Bv%7D_1">
              <a:extLst>
                <a:ext uri="{FF2B5EF4-FFF2-40B4-BE49-F238E27FC236}">
                  <a16:creationId xmlns:a16="http://schemas.microsoft.com/office/drawing/2014/main" id="{881B35B1-BCF6-408C-A1FD-E8C6709D5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6201" y="1880363"/>
              <a:ext cx="86667" cy="96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latex.codecogs.com/png.latex?%5Cdpi%7B200%7D%20%5Cvec%7Bv%7D_2">
              <a:extLst>
                <a:ext uri="{FF2B5EF4-FFF2-40B4-BE49-F238E27FC236}">
                  <a16:creationId xmlns:a16="http://schemas.microsoft.com/office/drawing/2014/main" id="{2002E592-AF0A-4B5F-AEB9-A69A7741CA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2340" y="1880363"/>
              <a:ext cx="90000" cy="96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atex.codecogs.com/png.latex?%5Cdpi%7B200%7D%20%5Cvec%7Bv%7D_3">
              <a:extLst>
                <a:ext uri="{FF2B5EF4-FFF2-40B4-BE49-F238E27FC236}">
                  <a16:creationId xmlns:a16="http://schemas.microsoft.com/office/drawing/2014/main" id="{B6F35B5A-118B-4663-8CB3-C29EAAA40C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1489" y="1880363"/>
              <a:ext cx="90000" cy="96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latex.codecogs.com/png.latex?%5Cdpi%7B200%7D%20%5Cvec%7Bv%7D_4">
              <a:extLst>
                <a:ext uri="{FF2B5EF4-FFF2-40B4-BE49-F238E27FC236}">
                  <a16:creationId xmlns:a16="http://schemas.microsoft.com/office/drawing/2014/main" id="{26A0A2FE-5531-4BA1-A4D5-EA8443C711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593" y="1880363"/>
              <a:ext cx="93333" cy="96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latex.codecogs.com/png.latex?%5Cdpi%7B200%7D%20%5Cvec%7Ba%7D_0">
              <a:extLst>
                <a:ext uri="{FF2B5EF4-FFF2-40B4-BE49-F238E27FC236}">
                  <a16:creationId xmlns:a16="http://schemas.microsoft.com/office/drawing/2014/main" id="{5A6DB916-FEBF-45F3-A33C-1395ADCB4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2981" y="2249127"/>
              <a:ext cx="90000" cy="96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latex.codecogs.com/png.latex?%5Cdpi%7B200%7D%20%5Cvec%7Ba%7D_1">
              <a:extLst>
                <a:ext uri="{FF2B5EF4-FFF2-40B4-BE49-F238E27FC236}">
                  <a16:creationId xmlns:a16="http://schemas.microsoft.com/office/drawing/2014/main" id="{F988CBB9-4FC3-4CD4-B601-AD901B9D4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8774" y="2249127"/>
              <a:ext cx="86667" cy="96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https://latex.codecogs.com/png.latex?%5Cdpi%7B200%7D%20%5Cvec%7Ba%7D_2">
              <a:extLst>
                <a:ext uri="{FF2B5EF4-FFF2-40B4-BE49-F238E27FC236}">
                  <a16:creationId xmlns:a16="http://schemas.microsoft.com/office/drawing/2014/main" id="{27125921-A6D7-4C85-BD2C-7938FE9790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763" y="2249127"/>
              <a:ext cx="90000" cy="96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https://latex.codecogs.com/png.latex?%5Cdpi%7B200%7D%20%5Cvec%7Ba%7D_3">
              <a:extLst>
                <a:ext uri="{FF2B5EF4-FFF2-40B4-BE49-F238E27FC236}">
                  <a16:creationId xmlns:a16="http://schemas.microsoft.com/office/drawing/2014/main" id="{5F230678-BF55-44BB-8D8C-F34786018E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4449" y="2249127"/>
              <a:ext cx="90000" cy="96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3BB5D40-B157-4229-9E1B-79CF5CF2C1F9}"/>
              </a:ext>
            </a:extLst>
          </p:cNvPr>
          <p:cNvSpPr/>
          <p:nvPr/>
        </p:nvSpPr>
        <p:spPr>
          <a:xfrm>
            <a:off x="3943499" y="2864992"/>
            <a:ext cx="3629277" cy="1122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5666C1-43B5-4C3E-AFEC-36511E6BD8BA}"/>
              </a:ext>
            </a:extLst>
          </p:cNvPr>
          <p:cNvSpPr txBox="1"/>
          <p:nvPr/>
        </p:nvSpPr>
        <p:spPr>
          <a:xfrm flipH="1">
            <a:off x="3934653" y="2864285"/>
            <a:ext cx="3621844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Lato" panose="020F05020202040302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The Particle Model</a:t>
            </a:r>
          </a:p>
          <a:p>
            <a:endParaRPr lang="en-US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 physics is a simplified picture of reality that still captures the essence of the situation.  We can model an object as a </a:t>
            </a:r>
            <a:r>
              <a:rPr lang="en-US" sz="9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particle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if its size and shape don’t affect its motion.  This model treats the object as though all of its mass is concentrated at a single point.  In diagrams, we use a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dot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to represent a particle.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EA58D5-97BA-4D6D-A3E6-E88C8C1DA82D}"/>
              </a:ext>
            </a:extLst>
          </p:cNvPr>
          <p:cNvSpPr/>
          <p:nvPr/>
        </p:nvSpPr>
        <p:spPr>
          <a:xfrm>
            <a:off x="3943498" y="4127527"/>
            <a:ext cx="3629277" cy="28125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7913CE-FCC2-4DDC-9139-52AC07F0965B}"/>
              </a:ext>
            </a:extLst>
          </p:cNvPr>
          <p:cNvSpPr txBox="1"/>
          <p:nvPr/>
        </p:nvSpPr>
        <p:spPr>
          <a:xfrm flipH="1">
            <a:off x="3934653" y="4127527"/>
            <a:ext cx="36218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Lato" panose="020F05020202040302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Model: Constant Velocity</a:t>
            </a:r>
          </a:p>
          <a:p>
            <a:endParaRPr lang="en-US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If an object in moving in a straight line at approximately constant speed, we can model it as having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constant velocity.</a:t>
            </a:r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Position: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Velocity: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0F2D3A-E1E2-4A28-BBDE-3EAFD0337C62}"/>
              </a:ext>
            </a:extLst>
          </p:cNvPr>
          <p:cNvSpPr/>
          <p:nvPr/>
        </p:nvSpPr>
        <p:spPr>
          <a:xfrm>
            <a:off x="4585007" y="4856205"/>
            <a:ext cx="2874067" cy="510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2" name="Picture 28" descr="https://latex.codecogs.com/png.latex?%5Cdpi%7B200%7D%20v_%7Bs_f%7D%20%3D%20v_%7Bs_i%7D">
            <a:extLst>
              <a:ext uri="{FF2B5EF4-FFF2-40B4-BE49-F238E27FC236}">
                <a16:creationId xmlns:a16="http://schemas.microsoft.com/office/drawing/2014/main" id="{514C9F83-CDEE-4372-AB38-0BB33C56F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175" y="5230807"/>
            <a:ext cx="396667" cy="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latex.codecogs.com/png.latex?%5Cdpi%7B200%7D%20s_f%20%3D%20s_i%20&amp;plus;%20v_s%20%5CDelta%20t">
            <a:extLst>
              <a:ext uri="{FF2B5EF4-FFF2-40B4-BE49-F238E27FC236}">
                <a16:creationId xmlns:a16="http://schemas.microsoft.com/office/drawing/2014/main" id="{724F2347-EEC9-4DC2-A30F-000DBBB8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175" y="4927787"/>
            <a:ext cx="680000" cy="1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C02DE124-3B35-46F8-BA98-E0A56A653BD1}"/>
              </a:ext>
            </a:extLst>
          </p:cNvPr>
          <p:cNvGrpSpPr/>
          <p:nvPr/>
        </p:nvGrpSpPr>
        <p:grpSpPr>
          <a:xfrm>
            <a:off x="4197593" y="5424196"/>
            <a:ext cx="1504105" cy="1432621"/>
            <a:chOff x="3905397" y="6508144"/>
            <a:chExt cx="1504105" cy="143262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AB55B2-5648-438E-930F-49D950BC46A2}"/>
                </a:ext>
              </a:extLst>
            </p:cNvPr>
            <p:cNvCxnSpPr/>
            <p:nvPr/>
          </p:nvCxnSpPr>
          <p:spPr>
            <a:xfrm>
              <a:off x="4114800" y="6709893"/>
              <a:ext cx="0" cy="103031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69464B-C1E6-4FDC-B4C8-2CF26809F9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4450" y="7660783"/>
              <a:ext cx="115772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2F408FF-21F6-4467-8C22-2C011C03330D}"/>
                </a:ext>
              </a:extLst>
            </p:cNvPr>
            <p:cNvSpPr txBox="1"/>
            <p:nvPr/>
          </p:nvSpPr>
          <p:spPr>
            <a:xfrm flipH="1">
              <a:off x="5157859" y="7555038"/>
              <a:ext cx="2516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A322BFA-1DE2-4210-AC3E-4B2AD8E7A43F}"/>
                </a:ext>
              </a:extLst>
            </p:cNvPr>
            <p:cNvSpPr txBox="1"/>
            <p:nvPr/>
          </p:nvSpPr>
          <p:spPr>
            <a:xfrm flipH="1">
              <a:off x="3995417" y="6508144"/>
              <a:ext cx="2516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D469D6-A1A6-4570-B5A5-02467958E8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6957253"/>
              <a:ext cx="1016055" cy="49929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A6C78D4-4D39-4C4C-905A-60ED5F201DE6}"/>
                </a:ext>
              </a:extLst>
            </p:cNvPr>
            <p:cNvSpPr txBox="1"/>
            <p:nvPr/>
          </p:nvSpPr>
          <p:spPr>
            <a:xfrm flipH="1">
              <a:off x="3905397" y="7344448"/>
              <a:ext cx="3644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</a:t>
              </a:r>
              <a:r>
                <a:rPr lang="en-US" sz="900" i="1" baseline="-250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endParaRPr lang="en-US" sz="90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546F3F2-6EFA-48E1-A8F7-15B4C10D2CB0}"/>
                </a:ext>
              </a:extLst>
            </p:cNvPr>
            <p:cNvSpPr txBox="1"/>
            <p:nvPr/>
          </p:nvSpPr>
          <p:spPr>
            <a:xfrm flipH="1">
              <a:off x="5016750" y="6735954"/>
              <a:ext cx="3644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</a:t>
              </a:r>
              <a:r>
                <a:rPr lang="en-US" sz="900" i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4028327-3981-42B2-98EA-F69FC4758147}"/>
                </a:ext>
              </a:extLst>
            </p:cNvPr>
            <p:cNvSpPr txBox="1"/>
            <p:nvPr/>
          </p:nvSpPr>
          <p:spPr>
            <a:xfrm flipH="1">
              <a:off x="5016751" y="7709933"/>
              <a:ext cx="3644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</a:t>
              </a:r>
              <a:r>
                <a:rPr lang="en-US" sz="900" i="1" baseline="-250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</a:t>
              </a:r>
              <a:endParaRPr lang="en-US" sz="90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B21F007-954C-467B-ACE0-19B17001EABE}"/>
                </a:ext>
              </a:extLst>
            </p:cNvPr>
            <p:cNvSpPr txBox="1"/>
            <p:nvPr/>
          </p:nvSpPr>
          <p:spPr>
            <a:xfrm flipH="1">
              <a:off x="4002232" y="7709933"/>
              <a:ext cx="3644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</a:t>
              </a:r>
              <a:r>
                <a:rPr lang="en-US" sz="900" i="1" baseline="-250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endParaRPr lang="en-US" sz="90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E5FE034-5D69-4506-A999-A2BF53311C09}"/>
                </a:ext>
              </a:extLst>
            </p:cNvPr>
            <p:cNvCxnSpPr>
              <a:cxnSpLocks/>
            </p:cNvCxnSpPr>
            <p:nvPr/>
          </p:nvCxnSpPr>
          <p:spPr>
            <a:xfrm>
              <a:off x="5130855" y="7623739"/>
              <a:ext cx="0" cy="7216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6838EE6-0AD4-4542-B76A-6B9A8D2AA3B2}"/>
              </a:ext>
            </a:extLst>
          </p:cNvPr>
          <p:cNvGrpSpPr/>
          <p:nvPr/>
        </p:nvGrpSpPr>
        <p:grpSpPr>
          <a:xfrm>
            <a:off x="5761317" y="5424789"/>
            <a:ext cx="1559764" cy="1432621"/>
            <a:chOff x="3874307" y="6508144"/>
            <a:chExt cx="1559764" cy="1432621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337EE63-E53C-472A-9173-66C785374035}"/>
                </a:ext>
              </a:extLst>
            </p:cNvPr>
            <p:cNvCxnSpPr/>
            <p:nvPr/>
          </p:nvCxnSpPr>
          <p:spPr>
            <a:xfrm>
              <a:off x="4114800" y="6709893"/>
              <a:ext cx="0" cy="103031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7E90A8C-42EC-489E-BBEA-69372E8F9A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4450" y="7660783"/>
              <a:ext cx="115772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FBCFFC6-A2E1-4CC5-9DB9-F8477323AA6D}"/>
                </a:ext>
              </a:extLst>
            </p:cNvPr>
            <p:cNvSpPr txBox="1"/>
            <p:nvPr/>
          </p:nvSpPr>
          <p:spPr>
            <a:xfrm flipH="1">
              <a:off x="5157859" y="7555038"/>
              <a:ext cx="2516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46F8EA2-39E1-4F2C-BEE4-295BE60BD3B9}"/>
                </a:ext>
              </a:extLst>
            </p:cNvPr>
            <p:cNvSpPr txBox="1"/>
            <p:nvPr/>
          </p:nvSpPr>
          <p:spPr>
            <a:xfrm flipH="1">
              <a:off x="3995416" y="6508144"/>
              <a:ext cx="2883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</a:t>
              </a:r>
              <a:r>
                <a:rPr lang="en-US" sz="900" i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43C5059-F6F6-4EB1-AC0C-D38798B1D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3646" y="7188084"/>
              <a:ext cx="1007208" cy="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661D1F-8AB8-4332-9793-187D82D2A684}"/>
                </a:ext>
              </a:extLst>
            </p:cNvPr>
            <p:cNvSpPr txBox="1"/>
            <p:nvPr/>
          </p:nvSpPr>
          <p:spPr>
            <a:xfrm flipH="1">
              <a:off x="3874307" y="7023594"/>
              <a:ext cx="3644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</a:t>
              </a:r>
              <a:r>
                <a:rPr lang="en-US" sz="900" i="1" baseline="-250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si</a:t>
              </a:r>
              <a:endParaRPr lang="en-US" sz="90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7C69262-BBDD-4122-AA5B-3AD4753819BE}"/>
                </a:ext>
              </a:extLst>
            </p:cNvPr>
            <p:cNvSpPr txBox="1"/>
            <p:nvPr/>
          </p:nvSpPr>
          <p:spPr>
            <a:xfrm flipH="1">
              <a:off x="5069618" y="7041142"/>
              <a:ext cx="3644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</a:t>
              </a:r>
              <a:r>
                <a:rPr lang="en-US" sz="900" i="1" baseline="-250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sf</a:t>
              </a:r>
              <a:endParaRPr lang="en-US" sz="90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B5B0B2F-48D7-41DF-8B6B-DD411213A975}"/>
                </a:ext>
              </a:extLst>
            </p:cNvPr>
            <p:cNvSpPr txBox="1"/>
            <p:nvPr/>
          </p:nvSpPr>
          <p:spPr>
            <a:xfrm flipH="1">
              <a:off x="5016751" y="7709933"/>
              <a:ext cx="3644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</a:t>
              </a:r>
              <a:r>
                <a:rPr lang="en-US" sz="900" i="1" baseline="-250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</a:t>
              </a:r>
              <a:endParaRPr lang="en-US" sz="90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104E533-25BC-46E4-A0E0-950ACFE7D6FC}"/>
                </a:ext>
              </a:extLst>
            </p:cNvPr>
            <p:cNvSpPr txBox="1"/>
            <p:nvPr/>
          </p:nvSpPr>
          <p:spPr>
            <a:xfrm flipH="1">
              <a:off x="4002232" y="7709933"/>
              <a:ext cx="3644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</a:t>
              </a:r>
              <a:r>
                <a:rPr lang="en-US" sz="900" i="1" baseline="-250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endParaRPr lang="en-US" sz="90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51579EE-62C6-4C4C-97D7-2C1EF1CABA5A}"/>
                </a:ext>
              </a:extLst>
            </p:cNvPr>
            <p:cNvCxnSpPr>
              <a:cxnSpLocks/>
            </p:cNvCxnSpPr>
            <p:nvPr/>
          </p:nvCxnSpPr>
          <p:spPr>
            <a:xfrm>
              <a:off x="5130855" y="7623739"/>
              <a:ext cx="0" cy="7216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87CEFC66-9801-4C8D-AF01-E7F7BFE875FE}"/>
              </a:ext>
            </a:extLst>
          </p:cNvPr>
          <p:cNvSpPr/>
          <p:nvPr/>
        </p:nvSpPr>
        <p:spPr>
          <a:xfrm>
            <a:off x="194734" y="4602686"/>
            <a:ext cx="3629277" cy="3121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CA8574B-1DD6-4A4F-9552-E6356B8C7C82}"/>
              </a:ext>
            </a:extLst>
          </p:cNvPr>
          <p:cNvSpPr txBox="1"/>
          <p:nvPr/>
        </p:nvSpPr>
        <p:spPr>
          <a:xfrm flipH="1">
            <a:off x="185889" y="4602687"/>
            <a:ext cx="362184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Lato" panose="020F05020202040302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Model: Constant Acceleration</a:t>
            </a:r>
          </a:p>
          <a:p>
            <a:endParaRPr lang="en-US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If an object in moving in a straight line with approximately constant acceleration, we can model it as having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constant acceleration.</a:t>
            </a:r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Position: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Velocity: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 time: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57B8AD9-FFCA-4B47-9840-EB5302FFFFA2}"/>
              </a:ext>
            </a:extLst>
          </p:cNvPr>
          <p:cNvSpPr/>
          <p:nvPr/>
        </p:nvSpPr>
        <p:spPr>
          <a:xfrm>
            <a:off x="798268" y="5477501"/>
            <a:ext cx="2874067" cy="777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DA07870-7102-4978-A37E-DE6E97C41ED7}"/>
              </a:ext>
            </a:extLst>
          </p:cNvPr>
          <p:cNvGrpSpPr/>
          <p:nvPr/>
        </p:nvGrpSpPr>
        <p:grpSpPr>
          <a:xfrm>
            <a:off x="2006751" y="6291140"/>
            <a:ext cx="1547611" cy="1432621"/>
            <a:chOff x="3861891" y="6508144"/>
            <a:chExt cx="1547611" cy="1432621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39C00D0-4A9E-440C-87BC-D1979511E7D6}"/>
                </a:ext>
              </a:extLst>
            </p:cNvPr>
            <p:cNvCxnSpPr/>
            <p:nvPr/>
          </p:nvCxnSpPr>
          <p:spPr>
            <a:xfrm>
              <a:off x="4114800" y="6709893"/>
              <a:ext cx="0" cy="103031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7D24492-7652-45F9-9BF6-A291EEFC5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4450" y="7660783"/>
              <a:ext cx="115772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73E6C17-DEA2-4765-9417-43EF07F6349A}"/>
                </a:ext>
              </a:extLst>
            </p:cNvPr>
            <p:cNvSpPr txBox="1"/>
            <p:nvPr/>
          </p:nvSpPr>
          <p:spPr>
            <a:xfrm flipH="1">
              <a:off x="5157859" y="7555038"/>
              <a:ext cx="2516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E9AA04F-FC7D-4DA1-B3BD-647E8B570ED0}"/>
                </a:ext>
              </a:extLst>
            </p:cNvPr>
            <p:cNvSpPr txBox="1"/>
            <p:nvPr/>
          </p:nvSpPr>
          <p:spPr>
            <a:xfrm flipH="1">
              <a:off x="3995416" y="6508144"/>
              <a:ext cx="2883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</a:t>
              </a:r>
              <a:r>
                <a:rPr lang="en-US" sz="900" i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FB87F55-F830-4A79-AF4B-A87E21878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7021619"/>
              <a:ext cx="955787" cy="437652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B7AD1B4-AA99-469F-A298-54216F8F5498}"/>
                </a:ext>
              </a:extLst>
            </p:cNvPr>
            <p:cNvSpPr txBox="1"/>
            <p:nvPr/>
          </p:nvSpPr>
          <p:spPr>
            <a:xfrm flipH="1">
              <a:off x="3861891" y="7328720"/>
              <a:ext cx="3644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</a:t>
              </a:r>
              <a:r>
                <a:rPr lang="en-US" sz="900" i="1" baseline="-250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si</a:t>
              </a:r>
              <a:endParaRPr lang="en-US" sz="90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2D17FBD-31BF-4383-8CC0-E007EC457152}"/>
                </a:ext>
              </a:extLst>
            </p:cNvPr>
            <p:cNvSpPr txBox="1"/>
            <p:nvPr/>
          </p:nvSpPr>
          <p:spPr>
            <a:xfrm flipH="1">
              <a:off x="4959043" y="6823836"/>
              <a:ext cx="3644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</a:t>
              </a:r>
              <a:r>
                <a:rPr lang="en-US" sz="900" i="1" baseline="-250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sf</a:t>
              </a:r>
              <a:endParaRPr lang="en-US" sz="90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FCF472E-E089-4092-84BF-7616F3AE1971}"/>
                </a:ext>
              </a:extLst>
            </p:cNvPr>
            <p:cNvSpPr txBox="1"/>
            <p:nvPr/>
          </p:nvSpPr>
          <p:spPr>
            <a:xfrm flipH="1">
              <a:off x="5016751" y="7709933"/>
              <a:ext cx="3644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</a:t>
              </a:r>
              <a:r>
                <a:rPr lang="en-US" sz="900" i="1" baseline="-250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</a:t>
              </a:r>
              <a:endParaRPr lang="en-US" sz="90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B8EDF91-5F6C-4B90-8102-B70943E32A15}"/>
                </a:ext>
              </a:extLst>
            </p:cNvPr>
            <p:cNvSpPr txBox="1"/>
            <p:nvPr/>
          </p:nvSpPr>
          <p:spPr>
            <a:xfrm flipH="1">
              <a:off x="4002232" y="7709933"/>
              <a:ext cx="3644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</a:t>
              </a:r>
              <a:r>
                <a:rPr lang="en-US" sz="900" i="1" baseline="-250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endParaRPr lang="en-US" sz="90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D2876A2-AD4D-46E5-B6A9-E7F19F127880}"/>
                </a:ext>
              </a:extLst>
            </p:cNvPr>
            <p:cNvCxnSpPr>
              <a:cxnSpLocks/>
            </p:cNvCxnSpPr>
            <p:nvPr/>
          </p:nvCxnSpPr>
          <p:spPr>
            <a:xfrm>
              <a:off x="5130855" y="7623739"/>
              <a:ext cx="0" cy="7216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56" name="Picture 32" descr="https://latex.codecogs.com/png.latex?%5Cdpi%7B200%7D%20s_f%20%3D%20s_i%20&amp;plus;%20v_%7Bi_s%7D%20%5CDelta%20t%20&amp;plus;%20%5Ctfrac%7B1%7D%7B2%7D%20a_s%20%5CDelta%20t%5E2">
            <a:extLst>
              <a:ext uri="{FF2B5EF4-FFF2-40B4-BE49-F238E27FC236}">
                <a16:creationId xmlns:a16="http://schemas.microsoft.com/office/drawing/2014/main" id="{897B9DCA-D9A2-4FD4-93A9-A4E1D8710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36" y="5541445"/>
            <a:ext cx="1166667" cy="1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s://latex.codecogs.com/png.latex?%5Cdpi%7B200%7D%20v_%7Bf_s%7D%20%3D%20v_%7Bi_s%7D%20&amp;plus;%20a_s%20%5CDelta%20t">
            <a:extLst>
              <a:ext uri="{FF2B5EF4-FFF2-40B4-BE49-F238E27FC236}">
                <a16:creationId xmlns:a16="http://schemas.microsoft.com/office/drawing/2014/main" id="{55C4C53F-8A7A-4CD3-B425-C6E5753F3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36" y="5805332"/>
            <a:ext cx="756667" cy="1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s://latex.codecogs.com/png.latex?%5Cdpi%7B200%7D%20v_%7Bf_s%7D%5E2%20%3D%20v_%7Bi_s%7D%5E2%20&amp;plus;%202%20a_s%20%5CDelta%20s">
            <a:extLst>
              <a:ext uri="{FF2B5EF4-FFF2-40B4-BE49-F238E27FC236}">
                <a16:creationId xmlns:a16="http://schemas.microsoft.com/office/drawing/2014/main" id="{9CDAB613-3487-4058-A213-C7520DBB6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36" y="6060819"/>
            <a:ext cx="820000" cy="1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25D79221-68D3-426D-B0A5-0D2B7AA30523}"/>
              </a:ext>
            </a:extLst>
          </p:cNvPr>
          <p:cNvGrpSpPr/>
          <p:nvPr/>
        </p:nvGrpSpPr>
        <p:grpSpPr>
          <a:xfrm>
            <a:off x="465948" y="6290547"/>
            <a:ext cx="1493600" cy="1432621"/>
            <a:chOff x="552038" y="6288765"/>
            <a:chExt cx="1493600" cy="1432621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688E333-5F6A-4E61-9FB5-D816D9F53FBC}"/>
                </a:ext>
              </a:extLst>
            </p:cNvPr>
            <p:cNvGrpSpPr/>
            <p:nvPr/>
          </p:nvGrpSpPr>
          <p:grpSpPr>
            <a:xfrm>
              <a:off x="552038" y="6288765"/>
              <a:ext cx="1493600" cy="1432621"/>
              <a:chOff x="3915902" y="6508144"/>
              <a:chExt cx="1493600" cy="1432621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41EB121-9C42-4058-8197-2E6B1ADB6C59}"/>
                  </a:ext>
                </a:extLst>
              </p:cNvPr>
              <p:cNvCxnSpPr/>
              <p:nvPr/>
            </p:nvCxnSpPr>
            <p:spPr>
              <a:xfrm>
                <a:off x="4114800" y="6709893"/>
                <a:ext cx="0" cy="103031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060A3A5-87A0-4DFE-AEEB-A43D7B086C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34450" y="7660783"/>
                <a:ext cx="115772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020860F-FC88-4D96-B889-57E9D4E7B01C}"/>
                  </a:ext>
                </a:extLst>
              </p:cNvPr>
              <p:cNvSpPr txBox="1"/>
              <p:nvPr/>
            </p:nvSpPr>
            <p:spPr>
              <a:xfrm flipH="1">
                <a:off x="5157859" y="7555038"/>
                <a:ext cx="2516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B39F452-7516-410B-945B-CFDECD266D01}"/>
                  </a:ext>
                </a:extLst>
              </p:cNvPr>
              <p:cNvSpPr txBox="1"/>
              <p:nvPr/>
            </p:nvSpPr>
            <p:spPr>
              <a:xfrm flipH="1">
                <a:off x="3995417" y="6508144"/>
                <a:ext cx="2516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20A42D6-1A12-4B46-B5E2-7C78E36D1C6C}"/>
                  </a:ext>
                </a:extLst>
              </p:cNvPr>
              <p:cNvSpPr txBox="1"/>
              <p:nvPr/>
            </p:nvSpPr>
            <p:spPr>
              <a:xfrm flipH="1">
                <a:off x="3915902" y="7411517"/>
                <a:ext cx="36445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</a:t>
                </a:r>
                <a:r>
                  <a:rPr lang="en-US" sz="900" i="1" baseline="-25000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  <a:endParaRPr lang="en-US" sz="900" i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2C2C0F4-FE4A-4D65-8110-B9B480B5B7F2}"/>
                  </a:ext>
                </a:extLst>
              </p:cNvPr>
              <p:cNvSpPr txBox="1"/>
              <p:nvPr/>
            </p:nvSpPr>
            <p:spPr>
              <a:xfrm flipH="1">
                <a:off x="5016750" y="6664525"/>
                <a:ext cx="36445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</a:t>
                </a:r>
                <a:r>
                  <a:rPr lang="en-US" sz="900" i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f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3764933-06FD-46D2-8284-11105446045D}"/>
                  </a:ext>
                </a:extLst>
              </p:cNvPr>
              <p:cNvSpPr txBox="1"/>
              <p:nvPr/>
            </p:nvSpPr>
            <p:spPr>
              <a:xfrm flipH="1">
                <a:off x="5016751" y="7709933"/>
                <a:ext cx="36445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</a:t>
                </a:r>
                <a:r>
                  <a:rPr lang="en-US" sz="900" i="1" baseline="-25000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f</a:t>
                </a:r>
                <a:endParaRPr lang="en-US" sz="900" i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EB6F4B7-7C94-4201-8B12-9155DFE1623A}"/>
                  </a:ext>
                </a:extLst>
              </p:cNvPr>
              <p:cNvSpPr txBox="1"/>
              <p:nvPr/>
            </p:nvSpPr>
            <p:spPr>
              <a:xfrm flipH="1">
                <a:off x="4002232" y="7709933"/>
                <a:ext cx="36445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</a:t>
                </a:r>
                <a:r>
                  <a:rPr lang="en-US" sz="900" i="1" baseline="-25000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  <a:endParaRPr lang="en-US" sz="900" i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992FF58E-F793-4C26-8E1C-5259D135E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0855" y="7623739"/>
                <a:ext cx="0" cy="7216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DB162FC-4CDA-4D57-8627-1CF47408B9AA}"/>
                </a:ext>
              </a:extLst>
            </p:cNvPr>
            <p:cNvSpPr/>
            <p:nvPr/>
          </p:nvSpPr>
          <p:spPr>
            <a:xfrm>
              <a:off x="750474" y="6625342"/>
              <a:ext cx="996313" cy="717228"/>
            </a:xfrm>
            <a:custGeom>
              <a:avLst/>
              <a:gdLst>
                <a:gd name="connsiteX0" fmla="*/ 0 w 1308370"/>
                <a:gd name="connsiteY0" fmla="*/ 914400 h 914400"/>
                <a:gd name="connsiteX1" fmla="*/ 496111 w 1308370"/>
                <a:gd name="connsiteY1" fmla="*/ 860898 h 914400"/>
                <a:gd name="connsiteX2" fmla="*/ 870625 w 1308370"/>
                <a:gd name="connsiteY2" fmla="*/ 680936 h 914400"/>
                <a:gd name="connsiteX3" fmla="*/ 1147864 w 1308370"/>
                <a:gd name="connsiteY3" fmla="*/ 350196 h 914400"/>
                <a:gd name="connsiteX4" fmla="*/ 1308370 w 130837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8370" h="914400">
                  <a:moveTo>
                    <a:pt x="0" y="914400"/>
                  </a:moveTo>
                  <a:cubicBezTo>
                    <a:pt x="175503" y="907104"/>
                    <a:pt x="351007" y="899809"/>
                    <a:pt x="496111" y="860898"/>
                  </a:cubicBezTo>
                  <a:cubicBezTo>
                    <a:pt x="641215" y="821987"/>
                    <a:pt x="761999" y="766053"/>
                    <a:pt x="870625" y="680936"/>
                  </a:cubicBezTo>
                  <a:cubicBezTo>
                    <a:pt x="979251" y="595819"/>
                    <a:pt x="1074907" y="463685"/>
                    <a:pt x="1147864" y="350196"/>
                  </a:cubicBezTo>
                  <a:cubicBezTo>
                    <a:pt x="1220821" y="236707"/>
                    <a:pt x="1264595" y="118353"/>
                    <a:pt x="1308370" y="0"/>
                  </a:cubicBezTo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780C370-D987-45BA-B574-F8798BE9295B}"/>
              </a:ext>
            </a:extLst>
          </p:cNvPr>
          <p:cNvSpPr/>
          <p:nvPr/>
        </p:nvSpPr>
        <p:spPr>
          <a:xfrm>
            <a:off x="3946399" y="7071152"/>
            <a:ext cx="3629277" cy="20991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DE64B1A-031F-4BA6-AD7A-03C6F1A40C60}"/>
              </a:ext>
            </a:extLst>
          </p:cNvPr>
          <p:cNvSpPr txBox="1"/>
          <p:nvPr/>
        </p:nvSpPr>
        <p:spPr>
          <a:xfrm flipH="1">
            <a:off x="3955554" y="7071151"/>
            <a:ext cx="36218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Lato" panose="020F05020202040302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Free Fall</a:t>
            </a:r>
          </a:p>
          <a:p>
            <a:endParaRPr lang="en-US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 object falling under the influence of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gravity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only is said to be in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free fall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 We can model the motion of the object as being in constant acceleration with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where the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magnitude g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this free fall acceleration has the value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Note that, since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a magnitude of a vector, it is a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positive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value. 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DC0DD19-DAD2-41B6-AFA4-C53927DC15E0}"/>
              </a:ext>
            </a:extLst>
          </p:cNvPr>
          <p:cNvSpPr/>
          <p:nvPr/>
        </p:nvSpPr>
        <p:spPr>
          <a:xfrm>
            <a:off x="4047565" y="7906766"/>
            <a:ext cx="3411509" cy="2663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62" name="Picture 38" descr="https://latex.codecogs.com/png.latex?%5Cdpi%7B200%7D%20%5Cvec%7Ba%7D_%5Ctext%7Bfree%20fall%7D%20%3D%20%28g%2C%20%5Ctext%7Bvertically%20downward%7D%29%2C">
            <a:extLst>
              <a:ext uri="{FF2B5EF4-FFF2-40B4-BE49-F238E27FC236}">
                <a16:creationId xmlns:a16="http://schemas.microsoft.com/office/drawing/2014/main" id="{306B47CD-2A14-4042-AFB2-D9FEAF515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792" y="7993627"/>
            <a:ext cx="1623333" cy="1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s://latex.codecogs.com/png.latex?%5Cdpi%7B200%7D%20g%20%3D%209.80%20%5Ctext%7B%20m/s%24%5E2%24%7D.">
            <a:extLst>
              <a:ext uri="{FF2B5EF4-FFF2-40B4-BE49-F238E27FC236}">
                <a16:creationId xmlns:a16="http://schemas.microsoft.com/office/drawing/2014/main" id="{1F2F6DAD-4F07-4C61-8871-BA770C504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710" y="8486166"/>
            <a:ext cx="683333" cy="12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7544BF09-CD40-4397-9B38-AA7022D85DEF}"/>
              </a:ext>
            </a:extLst>
          </p:cNvPr>
          <p:cNvSpPr/>
          <p:nvPr/>
        </p:nvSpPr>
        <p:spPr>
          <a:xfrm>
            <a:off x="194734" y="7855224"/>
            <a:ext cx="3629277" cy="13209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D21CB97-430A-4B1A-8ECD-40CD297863E6}"/>
              </a:ext>
            </a:extLst>
          </p:cNvPr>
          <p:cNvSpPr txBox="1"/>
          <p:nvPr/>
        </p:nvSpPr>
        <p:spPr>
          <a:xfrm flipH="1">
            <a:off x="185889" y="7855224"/>
            <a:ext cx="36218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Lato" panose="020F05020202040302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Motion on an Inclined Plane</a:t>
            </a:r>
          </a:p>
          <a:p>
            <a:endParaRPr lang="en-US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 object </a:t>
            </a:r>
            <a:r>
              <a:rPr lang="en-US" sz="9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sliding</a:t>
            </a:r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(without friction) down an incline has a constant acceleration </a:t>
            </a: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US" sz="9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9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where the plus or minus sign depends on the direction of the ramp.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A804FA8-28ED-4F5B-B19F-127CB776A2CA}"/>
              </a:ext>
            </a:extLst>
          </p:cNvPr>
          <p:cNvSpPr/>
          <p:nvPr/>
        </p:nvSpPr>
        <p:spPr>
          <a:xfrm>
            <a:off x="291056" y="8538928"/>
            <a:ext cx="3411509" cy="2663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68" name="Picture 44" descr="https://latex.codecogs.com/png.latex?%5Cdpi%7B200%7D%20a_s%20%3D%20%5Cpm%20g%20%5Csin%20%5Ctheta">
            <a:extLst>
              <a:ext uri="{FF2B5EF4-FFF2-40B4-BE49-F238E27FC236}">
                <a16:creationId xmlns:a16="http://schemas.microsoft.com/office/drawing/2014/main" id="{B73023DD-BE9F-46C8-A948-956E1001A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00" y="8622082"/>
            <a:ext cx="600000" cy="1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F68A9DA-2F7D-4C38-B3B2-043785C3AEB8}"/>
              </a:ext>
            </a:extLst>
          </p:cNvPr>
          <p:cNvSpPr txBox="1"/>
          <p:nvPr/>
        </p:nvSpPr>
        <p:spPr>
          <a:xfrm>
            <a:off x="138687" y="9757352"/>
            <a:ext cx="28248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E2E6E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Joseph D. MacMillan | Licensed under CC BY-NC-SA 4.0.</a:t>
            </a:r>
          </a:p>
        </p:txBody>
      </p:sp>
    </p:spTree>
    <p:extLst>
      <p:ext uri="{BB962C8B-B14F-4D97-AF65-F5344CB8AC3E}">
        <p14:creationId xmlns:p14="http://schemas.microsoft.com/office/powerpoint/2010/main" val="401871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rgbClr val="000000"/>
      </a:dk1>
      <a:lt1>
        <a:srgbClr val="FFFFFF"/>
      </a:lt1>
      <a:dk2>
        <a:srgbClr val="353958"/>
      </a:dk2>
      <a:lt2>
        <a:srgbClr val="F5F5E5"/>
      </a:lt2>
      <a:accent1>
        <a:srgbClr val="E2E6EE"/>
      </a:accent1>
      <a:accent2>
        <a:srgbClr val="A6B727"/>
      </a:accent2>
      <a:accent3>
        <a:srgbClr val="FECD6A"/>
      </a:accent3>
      <a:accent4>
        <a:srgbClr val="838383"/>
      </a:accent4>
      <a:accent5>
        <a:srgbClr val="FFF6B3"/>
      </a:accent5>
      <a:accent6>
        <a:srgbClr val="E95151"/>
      </a:accent6>
      <a:hlink>
        <a:srgbClr val="F59E00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7458</TotalTime>
  <Words>442</Words>
  <Application>Microsoft Office PowerPoint</Application>
  <PresentationFormat>Custom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CMU Serif</vt:lpstr>
      <vt:lpstr>Lato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154</cp:revision>
  <cp:lastPrinted>2020-05-21T19:07:50Z</cp:lastPrinted>
  <dcterms:created xsi:type="dcterms:W3CDTF">2020-05-21T00:40:48Z</dcterms:created>
  <dcterms:modified xsi:type="dcterms:W3CDTF">2024-12-20T15:47:27Z</dcterms:modified>
</cp:coreProperties>
</file>