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7772400" cy="100584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48F"/>
    <a:srgbClr val="E4ECA6"/>
    <a:srgbClr val="A6B727"/>
    <a:srgbClr val="353958"/>
    <a:srgbClr val="C24242"/>
    <a:srgbClr val="CD6565"/>
    <a:srgbClr val="003E6B"/>
    <a:srgbClr val="FF6A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6" autoAdjust="0"/>
    <p:restoredTop sz="96412" autoAdjust="0"/>
  </p:normalViewPr>
  <p:slideViewPr>
    <p:cSldViewPr snapToGrid="0">
      <p:cViewPr varScale="1">
        <p:scale>
          <a:sx n="78" d="100"/>
          <a:sy n="78" d="100"/>
        </p:scale>
        <p:origin x="271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F1C58D-49E5-4521-A62C-D0C7B13CEB02}"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E9E70-1B85-4525-A715-263F796D9037}" type="slidenum">
              <a:rPr lang="en-US" smtClean="0"/>
              <a:t>‹#›</a:t>
            </a:fld>
            <a:endParaRPr lang="en-US"/>
          </a:p>
        </p:txBody>
      </p:sp>
    </p:spTree>
    <p:extLst>
      <p:ext uri="{BB962C8B-B14F-4D97-AF65-F5344CB8AC3E}">
        <p14:creationId xmlns:p14="http://schemas.microsoft.com/office/powerpoint/2010/main" val="802912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F1C58D-49E5-4521-A62C-D0C7B13CEB02}"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E9E70-1B85-4525-A715-263F796D9037}" type="slidenum">
              <a:rPr lang="en-US" smtClean="0"/>
              <a:t>‹#›</a:t>
            </a:fld>
            <a:endParaRPr lang="en-US"/>
          </a:p>
        </p:txBody>
      </p:sp>
    </p:spTree>
    <p:extLst>
      <p:ext uri="{BB962C8B-B14F-4D97-AF65-F5344CB8AC3E}">
        <p14:creationId xmlns:p14="http://schemas.microsoft.com/office/powerpoint/2010/main" val="170081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F1C58D-49E5-4521-A62C-D0C7B13CEB02}"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E9E70-1B85-4525-A715-263F796D9037}" type="slidenum">
              <a:rPr lang="en-US" smtClean="0"/>
              <a:t>‹#›</a:t>
            </a:fld>
            <a:endParaRPr lang="en-US"/>
          </a:p>
        </p:txBody>
      </p:sp>
    </p:spTree>
    <p:extLst>
      <p:ext uri="{BB962C8B-B14F-4D97-AF65-F5344CB8AC3E}">
        <p14:creationId xmlns:p14="http://schemas.microsoft.com/office/powerpoint/2010/main" val="1575292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F1C58D-49E5-4521-A62C-D0C7B13CEB02}"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E9E70-1B85-4525-A715-263F796D9037}" type="slidenum">
              <a:rPr lang="en-US" smtClean="0"/>
              <a:t>‹#›</a:t>
            </a:fld>
            <a:endParaRPr lang="en-US"/>
          </a:p>
        </p:txBody>
      </p:sp>
    </p:spTree>
    <p:extLst>
      <p:ext uri="{BB962C8B-B14F-4D97-AF65-F5344CB8AC3E}">
        <p14:creationId xmlns:p14="http://schemas.microsoft.com/office/powerpoint/2010/main" val="677201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F1C58D-49E5-4521-A62C-D0C7B13CEB02}"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E9E70-1B85-4525-A715-263F796D9037}" type="slidenum">
              <a:rPr lang="en-US" smtClean="0"/>
              <a:t>‹#›</a:t>
            </a:fld>
            <a:endParaRPr lang="en-US"/>
          </a:p>
        </p:txBody>
      </p:sp>
    </p:spTree>
    <p:extLst>
      <p:ext uri="{BB962C8B-B14F-4D97-AF65-F5344CB8AC3E}">
        <p14:creationId xmlns:p14="http://schemas.microsoft.com/office/powerpoint/2010/main" val="2531596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F1C58D-49E5-4521-A62C-D0C7B13CEB02}"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E9E70-1B85-4525-A715-263F796D9037}" type="slidenum">
              <a:rPr lang="en-US" smtClean="0"/>
              <a:t>‹#›</a:t>
            </a:fld>
            <a:endParaRPr lang="en-US"/>
          </a:p>
        </p:txBody>
      </p:sp>
    </p:spTree>
    <p:extLst>
      <p:ext uri="{BB962C8B-B14F-4D97-AF65-F5344CB8AC3E}">
        <p14:creationId xmlns:p14="http://schemas.microsoft.com/office/powerpoint/2010/main" val="1846551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F1C58D-49E5-4521-A62C-D0C7B13CEB02}" type="datetimeFigureOut">
              <a:rPr lang="en-US" smtClean="0"/>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1E9E70-1B85-4525-A715-263F796D9037}" type="slidenum">
              <a:rPr lang="en-US" smtClean="0"/>
              <a:t>‹#›</a:t>
            </a:fld>
            <a:endParaRPr lang="en-US"/>
          </a:p>
        </p:txBody>
      </p:sp>
    </p:spTree>
    <p:extLst>
      <p:ext uri="{BB962C8B-B14F-4D97-AF65-F5344CB8AC3E}">
        <p14:creationId xmlns:p14="http://schemas.microsoft.com/office/powerpoint/2010/main" val="2733658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F1C58D-49E5-4521-A62C-D0C7B13CEB02}" type="datetimeFigureOut">
              <a:rPr lang="en-US" smtClean="0"/>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1E9E70-1B85-4525-A715-263F796D9037}" type="slidenum">
              <a:rPr lang="en-US" smtClean="0"/>
              <a:t>‹#›</a:t>
            </a:fld>
            <a:endParaRPr lang="en-US"/>
          </a:p>
        </p:txBody>
      </p:sp>
    </p:spTree>
    <p:extLst>
      <p:ext uri="{BB962C8B-B14F-4D97-AF65-F5344CB8AC3E}">
        <p14:creationId xmlns:p14="http://schemas.microsoft.com/office/powerpoint/2010/main" val="42639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F1C58D-49E5-4521-A62C-D0C7B13CEB02}" type="datetimeFigureOut">
              <a:rPr lang="en-US" smtClean="0"/>
              <a:t>12/20/2024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1E9E70-1B85-4525-A715-263F796D9037}" type="slidenum">
              <a:rPr lang="en-US" smtClean="0"/>
              <a:t>‹#›</a:t>
            </a:fld>
            <a:endParaRPr lang="en-US"/>
          </a:p>
        </p:txBody>
      </p:sp>
    </p:spTree>
    <p:extLst>
      <p:ext uri="{BB962C8B-B14F-4D97-AF65-F5344CB8AC3E}">
        <p14:creationId xmlns:p14="http://schemas.microsoft.com/office/powerpoint/2010/main" val="2566220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12F1C58D-49E5-4521-A62C-D0C7B13CEB02}"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E9E70-1B85-4525-A715-263F796D9037}" type="slidenum">
              <a:rPr lang="en-US" smtClean="0"/>
              <a:t>‹#›</a:t>
            </a:fld>
            <a:endParaRPr lang="en-US"/>
          </a:p>
        </p:txBody>
      </p:sp>
    </p:spTree>
    <p:extLst>
      <p:ext uri="{BB962C8B-B14F-4D97-AF65-F5344CB8AC3E}">
        <p14:creationId xmlns:p14="http://schemas.microsoft.com/office/powerpoint/2010/main" val="822283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12F1C58D-49E5-4521-A62C-D0C7B13CEB02}"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E9E70-1B85-4525-A715-263F796D9037}" type="slidenum">
              <a:rPr lang="en-US" smtClean="0"/>
              <a:t>‹#›</a:t>
            </a:fld>
            <a:endParaRPr lang="en-US"/>
          </a:p>
        </p:txBody>
      </p:sp>
    </p:spTree>
    <p:extLst>
      <p:ext uri="{BB962C8B-B14F-4D97-AF65-F5344CB8AC3E}">
        <p14:creationId xmlns:p14="http://schemas.microsoft.com/office/powerpoint/2010/main" val="1366090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12F1C58D-49E5-4521-A62C-D0C7B13CEB02}" type="datetimeFigureOut">
              <a:rPr lang="en-US" smtClean="0"/>
              <a:t>12/20/2024</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F11E9E70-1B85-4525-A715-263F796D9037}" type="slidenum">
              <a:rPr lang="en-US" smtClean="0"/>
              <a:t>‹#›</a:t>
            </a:fld>
            <a:endParaRPr lang="en-US"/>
          </a:p>
        </p:txBody>
      </p:sp>
    </p:spTree>
    <p:extLst>
      <p:ext uri="{BB962C8B-B14F-4D97-AF65-F5344CB8AC3E}">
        <p14:creationId xmlns:p14="http://schemas.microsoft.com/office/powerpoint/2010/main" val="528573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28D2B16-66A1-4B96-BF3A-902A1D3E7632}"/>
              </a:ext>
            </a:extLst>
          </p:cNvPr>
          <p:cNvSpPr/>
          <p:nvPr/>
        </p:nvSpPr>
        <p:spPr>
          <a:xfrm>
            <a:off x="151877" y="926371"/>
            <a:ext cx="3629277" cy="21105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8BD49A6E-8118-4177-A754-48CAA8F000B1}"/>
              </a:ext>
            </a:extLst>
          </p:cNvPr>
          <p:cNvSpPr/>
          <p:nvPr/>
        </p:nvSpPr>
        <p:spPr>
          <a:xfrm>
            <a:off x="0" y="9459455"/>
            <a:ext cx="7772401" cy="598945"/>
          </a:xfrm>
          <a:prstGeom prst="rect">
            <a:avLst/>
          </a:prstGeom>
          <a:solidFill>
            <a:srgbClr val="3539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C99FBA2A-A4DA-45DE-824D-C8A4E3DA7FD4}"/>
              </a:ext>
            </a:extLst>
          </p:cNvPr>
          <p:cNvSpPr txBox="1"/>
          <p:nvPr/>
        </p:nvSpPr>
        <p:spPr>
          <a:xfrm>
            <a:off x="304797" y="9510402"/>
            <a:ext cx="7251700" cy="461665"/>
          </a:xfrm>
          <a:prstGeom prst="rect">
            <a:avLst/>
          </a:prstGeom>
          <a:noFill/>
        </p:spPr>
        <p:txBody>
          <a:bodyPr wrap="square" rtlCol="0">
            <a:spAutoFit/>
          </a:bodyPr>
          <a:lstStyle/>
          <a:p>
            <a:pPr algn="r"/>
            <a:r>
              <a:rPr lang="en-US" sz="2400" dirty="0">
                <a:solidFill>
                  <a:srgbClr val="F6F6E6"/>
                </a:solidFill>
                <a:latin typeface="Lato" panose="020F0502020204030203" pitchFamily="34" charset="0"/>
                <a:ea typeface="Open Sans" panose="020B0606030504020204" pitchFamily="34" charset="0"/>
                <a:cs typeface="Open Sans" panose="020B0606030504020204" pitchFamily="34" charset="0"/>
              </a:rPr>
              <a:t>Mechanics</a:t>
            </a:r>
          </a:p>
        </p:txBody>
      </p:sp>
      <p:grpSp>
        <p:nvGrpSpPr>
          <p:cNvPr id="7" name="Group 6">
            <a:extLst>
              <a:ext uri="{FF2B5EF4-FFF2-40B4-BE49-F238E27FC236}">
                <a16:creationId xmlns:a16="http://schemas.microsoft.com/office/drawing/2014/main" id="{5C902AB0-64BF-4229-A073-780745FE2790}"/>
              </a:ext>
            </a:extLst>
          </p:cNvPr>
          <p:cNvGrpSpPr/>
          <p:nvPr/>
        </p:nvGrpSpPr>
        <p:grpSpPr>
          <a:xfrm>
            <a:off x="0" y="-4008"/>
            <a:ext cx="7772401" cy="763467"/>
            <a:chOff x="-8043285" y="4348237"/>
            <a:chExt cx="7772401" cy="763467"/>
          </a:xfrm>
        </p:grpSpPr>
        <p:pic>
          <p:nvPicPr>
            <p:cNvPr id="6" name="Picture 5">
              <a:extLst>
                <a:ext uri="{FF2B5EF4-FFF2-40B4-BE49-F238E27FC236}">
                  <a16:creationId xmlns:a16="http://schemas.microsoft.com/office/drawing/2014/main" id="{54B5D76A-ADBF-4333-A534-A0BEA2D611B9}"/>
                </a:ext>
              </a:extLst>
            </p:cNvPr>
            <p:cNvPicPr>
              <a:picLocks noChangeAspect="1"/>
            </p:cNvPicPr>
            <p:nvPr/>
          </p:nvPicPr>
          <p:blipFill rotWithShape="1">
            <a:blip r:embed="rId2">
              <a:extLst>
                <a:ext uri="{28A0092B-C50C-407E-A947-70E740481C1C}">
                  <a14:useLocalDpi xmlns:a14="http://schemas.microsoft.com/office/drawing/2010/main" val="0"/>
                </a:ext>
              </a:extLst>
            </a:blip>
            <a:srcRect t="9112" b="76069"/>
            <a:stretch/>
          </p:blipFill>
          <p:spPr>
            <a:xfrm>
              <a:off x="-8043285" y="4348238"/>
              <a:ext cx="7772400" cy="763466"/>
            </a:xfrm>
            <a:prstGeom prst="rect">
              <a:avLst/>
            </a:prstGeom>
          </p:spPr>
        </p:pic>
        <p:sp>
          <p:nvSpPr>
            <p:cNvPr id="40" name="Rectangle 39">
              <a:extLst>
                <a:ext uri="{FF2B5EF4-FFF2-40B4-BE49-F238E27FC236}">
                  <a16:creationId xmlns:a16="http://schemas.microsoft.com/office/drawing/2014/main" id="{047312BB-4013-4C9C-A306-63151540F973}"/>
                </a:ext>
              </a:extLst>
            </p:cNvPr>
            <p:cNvSpPr/>
            <p:nvPr/>
          </p:nvSpPr>
          <p:spPr>
            <a:xfrm>
              <a:off x="-8043285" y="4348237"/>
              <a:ext cx="7772401" cy="763466"/>
            </a:xfrm>
            <a:prstGeom prst="rect">
              <a:avLst/>
            </a:prstGeom>
            <a:solidFill>
              <a:srgbClr val="35395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TextBox 41">
            <a:extLst>
              <a:ext uri="{FF2B5EF4-FFF2-40B4-BE49-F238E27FC236}">
                <a16:creationId xmlns:a16="http://schemas.microsoft.com/office/drawing/2014/main" id="{34B28B72-A2C5-4C2B-AC7F-1587274AAF8B}"/>
              </a:ext>
            </a:extLst>
          </p:cNvPr>
          <p:cNvSpPr txBox="1"/>
          <p:nvPr/>
        </p:nvSpPr>
        <p:spPr>
          <a:xfrm>
            <a:off x="520700" y="288667"/>
            <a:ext cx="7251700" cy="461665"/>
          </a:xfrm>
          <a:prstGeom prst="rect">
            <a:avLst/>
          </a:prstGeom>
          <a:noFill/>
        </p:spPr>
        <p:txBody>
          <a:bodyPr wrap="square" rtlCol="0">
            <a:spAutoFit/>
          </a:bodyPr>
          <a:lstStyle/>
          <a:p>
            <a:r>
              <a:rPr lang="en-US" sz="2400" dirty="0">
                <a:solidFill>
                  <a:srgbClr val="F6F6E6"/>
                </a:solidFill>
                <a:latin typeface="Lato" panose="020F0502020204030203" pitchFamily="34" charset="0"/>
                <a:ea typeface="Open Sans" panose="020B0606030504020204" pitchFamily="34" charset="0"/>
                <a:cs typeface="Open Sans" panose="020B0606030504020204" pitchFamily="34" charset="0"/>
              </a:rPr>
              <a:t>Dynamics of Straight Line Motion</a:t>
            </a:r>
          </a:p>
        </p:txBody>
      </p:sp>
      <p:sp>
        <p:nvSpPr>
          <p:cNvPr id="43" name="TextBox 42">
            <a:extLst>
              <a:ext uri="{FF2B5EF4-FFF2-40B4-BE49-F238E27FC236}">
                <a16:creationId xmlns:a16="http://schemas.microsoft.com/office/drawing/2014/main" id="{0B8A84BC-4389-4375-9601-0B97CCF476AC}"/>
              </a:ext>
            </a:extLst>
          </p:cNvPr>
          <p:cNvSpPr txBox="1"/>
          <p:nvPr/>
        </p:nvSpPr>
        <p:spPr>
          <a:xfrm>
            <a:off x="0" y="45857"/>
            <a:ext cx="609600" cy="769441"/>
          </a:xfrm>
          <a:prstGeom prst="rect">
            <a:avLst/>
          </a:prstGeom>
          <a:noFill/>
        </p:spPr>
        <p:txBody>
          <a:bodyPr wrap="square" rtlCol="0">
            <a:spAutoFit/>
          </a:bodyPr>
          <a:lstStyle/>
          <a:p>
            <a:r>
              <a:rPr lang="en-US" sz="4400" dirty="0">
                <a:solidFill>
                  <a:srgbClr val="E2E6EE"/>
                </a:solidFill>
                <a:latin typeface="Lato" panose="020F0502020204030203" pitchFamily="34" charset="0"/>
                <a:ea typeface="Open Sans" panose="020B0606030504020204" pitchFamily="34" charset="0"/>
                <a:cs typeface="Open Sans" panose="020B0606030504020204" pitchFamily="34" charset="0"/>
              </a:rPr>
              <a:t>4</a:t>
            </a:r>
          </a:p>
        </p:txBody>
      </p:sp>
      <p:sp>
        <p:nvSpPr>
          <p:cNvPr id="157" name="TextBox 156">
            <a:extLst>
              <a:ext uri="{FF2B5EF4-FFF2-40B4-BE49-F238E27FC236}">
                <a16:creationId xmlns:a16="http://schemas.microsoft.com/office/drawing/2014/main" id="{F643169C-21EA-48F4-A75F-ED7EDE07C655}"/>
              </a:ext>
            </a:extLst>
          </p:cNvPr>
          <p:cNvSpPr txBox="1"/>
          <p:nvPr/>
        </p:nvSpPr>
        <p:spPr>
          <a:xfrm flipH="1">
            <a:off x="159810" y="926651"/>
            <a:ext cx="3629275" cy="2092881"/>
          </a:xfrm>
          <a:prstGeom prst="rect">
            <a:avLst/>
          </a:prstGeom>
          <a:noFill/>
        </p:spPr>
        <p:txBody>
          <a:bodyPr wrap="square" rtlCol="0">
            <a:spAutoFit/>
          </a:bodyPr>
          <a:lstStyle/>
          <a:p>
            <a:r>
              <a:rPr lang="en-US" sz="1000" b="1" dirty="0">
                <a:latin typeface="Lato" panose="020F0502020204030203" pitchFamily="34" charset="0"/>
                <a:ea typeface="CMU Serif" panose="02000603000000000000" pitchFamily="2" charset="0"/>
                <a:cs typeface="CMU Serif" panose="02000603000000000000" pitchFamily="2" charset="0"/>
              </a:rPr>
              <a:t>What is a Force?</a:t>
            </a:r>
          </a:p>
          <a:p>
            <a:endParaRPr lang="en-US" sz="1200" dirty="0">
              <a:latin typeface="CMU Serif" panose="02000603000000000000" pitchFamily="2" charset="0"/>
              <a:ea typeface="CMU Serif" panose="02000603000000000000" pitchFamily="2" charset="0"/>
              <a:cs typeface="CMU Serif" panose="02000603000000000000" pitchFamily="2" charset="0"/>
            </a:endParaRPr>
          </a:p>
          <a:p>
            <a:pPr marL="171450" indent="-171450">
              <a:buFont typeface="Arial" panose="020B0604020202020204" pitchFamily="34" charset="0"/>
              <a:buChar char="•"/>
            </a:pPr>
            <a:r>
              <a:rPr lang="en-US" sz="900" dirty="0">
                <a:latin typeface="CMU Serif" panose="02000603000000000000" pitchFamily="2" charset="0"/>
                <a:ea typeface="CMU Serif" panose="02000603000000000000" pitchFamily="2" charset="0"/>
                <a:cs typeface="CMU Serif" panose="02000603000000000000" pitchFamily="2" charset="0"/>
              </a:rPr>
              <a:t>A force is a </a:t>
            </a:r>
            <a:r>
              <a:rPr lang="en-US" sz="900" i="1" dirty="0">
                <a:latin typeface="CMU Serif" panose="02000603000000000000" pitchFamily="2" charset="0"/>
                <a:ea typeface="CMU Serif" panose="02000603000000000000" pitchFamily="2" charset="0"/>
                <a:cs typeface="CMU Serif" panose="02000603000000000000" pitchFamily="2" charset="0"/>
              </a:rPr>
              <a:t>push</a:t>
            </a:r>
            <a:r>
              <a:rPr lang="en-US" sz="900" dirty="0">
                <a:latin typeface="CMU Serif" panose="02000603000000000000" pitchFamily="2" charset="0"/>
                <a:ea typeface="CMU Serif" panose="02000603000000000000" pitchFamily="2" charset="0"/>
                <a:cs typeface="CMU Serif" panose="02000603000000000000" pitchFamily="2" charset="0"/>
              </a:rPr>
              <a:t> or a </a:t>
            </a:r>
            <a:r>
              <a:rPr lang="en-US" sz="900" i="1" dirty="0">
                <a:latin typeface="CMU Serif" panose="02000603000000000000" pitchFamily="2" charset="0"/>
                <a:ea typeface="CMU Serif" panose="02000603000000000000" pitchFamily="2" charset="0"/>
                <a:cs typeface="CMU Serif" panose="02000603000000000000" pitchFamily="2" charset="0"/>
              </a:rPr>
              <a:t>pull</a:t>
            </a:r>
            <a:r>
              <a:rPr lang="en-US" sz="900" dirty="0">
                <a:latin typeface="CMU Serif" panose="02000603000000000000" pitchFamily="2" charset="0"/>
                <a:ea typeface="CMU Serif" panose="02000603000000000000" pitchFamily="2" charset="0"/>
                <a:cs typeface="CMU Serif" panose="02000603000000000000" pitchFamily="2" charset="0"/>
              </a:rPr>
              <a:t>; it’s a specific action.  </a:t>
            </a:r>
          </a:p>
          <a:p>
            <a:pPr marL="171450" indent="-171450">
              <a:buFont typeface="Arial" panose="020B0604020202020204" pitchFamily="34" charset="0"/>
              <a:buChar char="•"/>
            </a:pPr>
            <a:r>
              <a:rPr lang="en-US" sz="900" dirty="0">
                <a:latin typeface="CMU Serif" panose="02000603000000000000" pitchFamily="2" charset="0"/>
                <a:ea typeface="CMU Serif" panose="02000603000000000000" pitchFamily="2" charset="0"/>
                <a:cs typeface="CMU Serif" panose="02000603000000000000" pitchFamily="2" charset="0"/>
              </a:rPr>
              <a:t>It acts on an object and requires an agent.</a:t>
            </a:r>
          </a:p>
          <a:p>
            <a:pPr marL="171450" indent="-171450">
              <a:buFont typeface="Arial" panose="020B0604020202020204" pitchFamily="34" charset="0"/>
              <a:buChar char="•"/>
            </a:pPr>
            <a:r>
              <a:rPr lang="en-US" sz="900" dirty="0">
                <a:latin typeface="CMU Serif" panose="02000603000000000000" pitchFamily="2" charset="0"/>
                <a:ea typeface="CMU Serif" panose="02000603000000000000" pitchFamily="2" charset="0"/>
                <a:cs typeface="CMU Serif" panose="02000603000000000000" pitchFamily="2" charset="0"/>
              </a:rPr>
              <a:t>Fundamental forces like gravity are </a:t>
            </a:r>
            <a:r>
              <a:rPr lang="en-US" sz="900" i="1" dirty="0">
                <a:latin typeface="CMU Serif" panose="02000603000000000000" pitchFamily="2" charset="0"/>
                <a:ea typeface="CMU Serif" panose="02000603000000000000" pitchFamily="2" charset="0"/>
                <a:cs typeface="CMU Serif" panose="02000603000000000000" pitchFamily="2" charset="0"/>
              </a:rPr>
              <a:t>long-range</a:t>
            </a:r>
            <a:r>
              <a:rPr lang="en-US" sz="900" dirty="0">
                <a:latin typeface="CMU Serif" panose="02000603000000000000" pitchFamily="2" charset="0"/>
                <a:ea typeface="CMU Serif" panose="02000603000000000000" pitchFamily="2" charset="0"/>
                <a:cs typeface="CMU Serif" panose="02000603000000000000" pitchFamily="2" charset="0"/>
              </a:rPr>
              <a:t> forces, but most forces you encounter everyday require </a:t>
            </a:r>
            <a:r>
              <a:rPr lang="en-US" sz="900" i="1" dirty="0">
                <a:latin typeface="CMU Serif" panose="02000603000000000000" pitchFamily="2" charset="0"/>
                <a:ea typeface="CMU Serif" panose="02000603000000000000" pitchFamily="2" charset="0"/>
                <a:cs typeface="CMU Serif" panose="02000603000000000000" pitchFamily="2" charset="0"/>
              </a:rPr>
              <a:t>contact.</a:t>
            </a:r>
          </a:p>
          <a:p>
            <a:pPr marL="171450" indent="-171450">
              <a:buFont typeface="Arial" panose="020B0604020202020204" pitchFamily="34" charset="0"/>
              <a:buChar char="•"/>
            </a:pPr>
            <a:r>
              <a:rPr lang="en-US" sz="900" dirty="0">
                <a:latin typeface="CMU Serif" panose="02000603000000000000" pitchFamily="2" charset="0"/>
                <a:ea typeface="CMU Serif" panose="02000603000000000000" pitchFamily="2" charset="0"/>
                <a:cs typeface="CMU Serif" panose="02000603000000000000" pitchFamily="2" charset="0"/>
              </a:rPr>
              <a:t>A force is represented by a vector – it has a magnitude measured in Newtons (1 N = 1 kg m/s</a:t>
            </a:r>
            <a:r>
              <a:rPr lang="en-US" sz="900" baseline="30000" dirty="0">
                <a:latin typeface="CMU Serif" panose="02000603000000000000" pitchFamily="2" charset="0"/>
                <a:ea typeface="CMU Serif" panose="02000603000000000000" pitchFamily="2" charset="0"/>
                <a:cs typeface="CMU Serif" panose="02000603000000000000" pitchFamily="2" charset="0"/>
              </a:rPr>
              <a:t>2</a:t>
            </a:r>
            <a:r>
              <a:rPr lang="en-US" sz="900" dirty="0">
                <a:latin typeface="CMU Serif" panose="02000603000000000000" pitchFamily="2" charset="0"/>
                <a:ea typeface="CMU Serif" panose="02000603000000000000" pitchFamily="2" charset="0"/>
                <a:cs typeface="CMU Serif" panose="02000603000000000000" pitchFamily="2" charset="0"/>
              </a:rPr>
              <a:t>) and a direction.</a:t>
            </a:r>
          </a:p>
          <a:p>
            <a:pPr marL="171450" indent="-171450">
              <a:buFont typeface="Arial" panose="020B0604020202020204" pitchFamily="34" charset="0"/>
              <a:buChar char="•"/>
            </a:pPr>
            <a:r>
              <a:rPr lang="en-US" sz="900" dirty="0">
                <a:latin typeface="CMU Serif" panose="02000603000000000000" pitchFamily="2" charset="0"/>
                <a:ea typeface="CMU Serif" panose="02000603000000000000" pitchFamily="2" charset="0"/>
                <a:cs typeface="CMU Serif" panose="02000603000000000000" pitchFamily="2" charset="0"/>
              </a:rPr>
              <a:t>Forces can be combined to create a </a:t>
            </a:r>
            <a:r>
              <a:rPr lang="en-US" sz="900" i="1" dirty="0">
                <a:latin typeface="CMU Serif" panose="02000603000000000000" pitchFamily="2" charset="0"/>
                <a:ea typeface="CMU Serif" panose="02000603000000000000" pitchFamily="2" charset="0"/>
                <a:cs typeface="CMU Serif" panose="02000603000000000000" pitchFamily="2" charset="0"/>
              </a:rPr>
              <a:t>net force</a:t>
            </a:r>
            <a:r>
              <a:rPr lang="en-US" sz="900" dirty="0">
                <a:latin typeface="CMU Serif" panose="02000603000000000000" pitchFamily="2" charset="0"/>
                <a:ea typeface="CMU Serif" panose="02000603000000000000" pitchFamily="2" charset="0"/>
                <a:cs typeface="CMU Serif" panose="02000603000000000000" pitchFamily="2" charset="0"/>
              </a:rPr>
              <a:t>:</a:t>
            </a:r>
          </a:p>
          <a:p>
            <a:pPr marL="171450" indent="-171450">
              <a:buFont typeface="Arial" panose="020B0604020202020204" pitchFamily="34" charset="0"/>
              <a:buChar char="•"/>
            </a:pPr>
            <a:endParaRPr lang="en-US" sz="900" dirty="0">
              <a:latin typeface="CMU Serif" panose="02000603000000000000" pitchFamily="2" charset="0"/>
              <a:ea typeface="CMU Serif" panose="02000603000000000000" pitchFamily="2" charset="0"/>
              <a:cs typeface="CMU Serif" panose="02000603000000000000" pitchFamily="2" charset="0"/>
            </a:endParaRPr>
          </a:p>
          <a:p>
            <a:pPr marL="171450" indent="-171450">
              <a:buFont typeface="Arial" panose="020B0604020202020204" pitchFamily="34" charset="0"/>
              <a:buChar char="•"/>
            </a:pPr>
            <a:endParaRPr lang="en-US" sz="900" dirty="0">
              <a:latin typeface="CMU Serif" panose="02000603000000000000" pitchFamily="2" charset="0"/>
              <a:ea typeface="CMU Serif" panose="02000603000000000000" pitchFamily="2" charset="0"/>
              <a:cs typeface="CMU Serif" panose="02000603000000000000" pitchFamily="2" charset="0"/>
            </a:endParaRPr>
          </a:p>
          <a:p>
            <a:pPr marL="171450" indent="-171450">
              <a:buFont typeface="Arial" panose="020B0604020202020204" pitchFamily="34" charset="0"/>
              <a:buChar char="•"/>
            </a:pPr>
            <a:endParaRPr lang="en-US" sz="900" dirty="0">
              <a:latin typeface="CMU Serif" panose="02000603000000000000" pitchFamily="2" charset="0"/>
              <a:ea typeface="CMU Serif" panose="02000603000000000000" pitchFamily="2" charset="0"/>
              <a:cs typeface="CMU Serif" panose="02000603000000000000" pitchFamily="2" charset="0"/>
            </a:endParaRPr>
          </a:p>
          <a:p>
            <a:endParaRPr lang="en-US" sz="900" dirty="0">
              <a:latin typeface="CMU Serif" panose="02000603000000000000" pitchFamily="2" charset="0"/>
              <a:ea typeface="CMU Serif" panose="02000603000000000000" pitchFamily="2" charset="0"/>
              <a:cs typeface="CMU Serif" panose="02000603000000000000" pitchFamily="2" charset="0"/>
            </a:endParaRPr>
          </a:p>
          <a:p>
            <a:r>
              <a:rPr lang="en-US" sz="900" dirty="0">
                <a:latin typeface="CMU Serif" panose="02000603000000000000" pitchFamily="2" charset="0"/>
                <a:ea typeface="CMU Serif" panose="02000603000000000000" pitchFamily="2" charset="0"/>
                <a:cs typeface="CMU Serif" panose="02000603000000000000" pitchFamily="2" charset="0"/>
              </a:rPr>
              <a:t>    You </a:t>
            </a:r>
            <a:r>
              <a:rPr lang="en-US" sz="900" i="1" dirty="0">
                <a:latin typeface="CMU Serif" panose="02000603000000000000" pitchFamily="2" charset="0"/>
                <a:ea typeface="CMU Serif" panose="02000603000000000000" pitchFamily="2" charset="0"/>
                <a:cs typeface="CMU Serif" panose="02000603000000000000" pitchFamily="2" charset="0"/>
              </a:rPr>
              <a:t>must</a:t>
            </a:r>
            <a:r>
              <a:rPr lang="en-US" sz="900" dirty="0">
                <a:latin typeface="CMU Serif" panose="02000603000000000000" pitchFamily="2" charset="0"/>
                <a:ea typeface="CMU Serif" panose="02000603000000000000" pitchFamily="2" charset="0"/>
                <a:cs typeface="CMU Serif" panose="02000603000000000000" pitchFamily="2" charset="0"/>
              </a:rPr>
              <a:t> add the forces together as vectors.</a:t>
            </a:r>
          </a:p>
        </p:txBody>
      </p:sp>
      <p:sp>
        <p:nvSpPr>
          <p:cNvPr id="96" name="Rectangle 95">
            <a:extLst>
              <a:ext uri="{FF2B5EF4-FFF2-40B4-BE49-F238E27FC236}">
                <a16:creationId xmlns:a16="http://schemas.microsoft.com/office/drawing/2014/main" id="{9E524E0F-0B0B-4F1D-80B7-3657EA135B83}"/>
              </a:ext>
            </a:extLst>
          </p:cNvPr>
          <p:cNvSpPr/>
          <p:nvPr/>
        </p:nvSpPr>
        <p:spPr>
          <a:xfrm>
            <a:off x="3947216" y="927782"/>
            <a:ext cx="3629277" cy="83820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A9249BF7-E2A0-4E17-84E1-26ACDCF1B03B}"/>
                  </a:ext>
                </a:extLst>
              </p:cNvPr>
              <p:cNvSpPr txBox="1"/>
              <p:nvPr/>
            </p:nvSpPr>
            <p:spPr>
              <a:xfrm flipH="1">
                <a:off x="3950932" y="926371"/>
                <a:ext cx="3621844" cy="8201348"/>
              </a:xfrm>
              <a:prstGeom prst="rect">
                <a:avLst/>
              </a:prstGeom>
              <a:noFill/>
            </p:spPr>
            <p:txBody>
              <a:bodyPr wrap="square" rtlCol="0">
                <a:spAutoFit/>
              </a:bodyPr>
              <a:lstStyle/>
              <a:p>
                <a:r>
                  <a:rPr lang="en-US" sz="1000" b="1" dirty="0">
                    <a:latin typeface="Lato" panose="020F0502020204030203" pitchFamily="34" charset="0"/>
                    <a:ea typeface="CMU Serif" panose="02000603000000000000" pitchFamily="2" charset="0"/>
                    <a:cs typeface="CMU Serif" panose="02000603000000000000" pitchFamily="2" charset="0"/>
                  </a:rPr>
                  <a:t>Forces</a:t>
                </a:r>
              </a:p>
              <a:p>
                <a:endParaRPr lang="en-US" sz="1200" dirty="0">
                  <a:latin typeface="CMU Serif" panose="02000603000000000000" pitchFamily="2" charset="0"/>
                  <a:ea typeface="CMU Serif" panose="02000603000000000000" pitchFamily="2" charset="0"/>
                  <a:cs typeface="CMU Serif" panose="02000603000000000000" pitchFamily="2" charset="0"/>
                </a:endParaRPr>
              </a:p>
              <a:p>
                <a:r>
                  <a:rPr lang="en-US" sz="900" b="1" dirty="0">
                    <a:latin typeface="CMU Serif" panose="02000603000000000000" pitchFamily="2" charset="0"/>
                    <a:ea typeface="CMU Serif" panose="02000603000000000000" pitchFamily="2" charset="0"/>
                    <a:cs typeface="CMU Serif" panose="02000603000000000000" pitchFamily="2" charset="0"/>
                  </a:rPr>
                  <a:t>Gravity    </a:t>
                </a:r>
                <a14:m>
                  <m:oMath xmlns:m="http://schemas.openxmlformats.org/officeDocument/2006/math">
                    <m:sSub>
                      <m:sSubPr>
                        <m:ctrlPr>
                          <a:rPr lang="en-US" sz="1000" b="1" i="1" dirty="0" smtClean="0">
                            <a:latin typeface="Cambria Math" panose="02040503050406030204" pitchFamily="18" charset="0"/>
                            <a:ea typeface="CMU Serif" panose="02000603000000000000" pitchFamily="2" charset="0"/>
                            <a:cs typeface="CMU Serif" panose="02000603000000000000" pitchFamily="2" charset="0"/>
                          </a:rPr>
                        </m:ctrlPr>
                      </m:sSubPr>
                      <m:e>
                        <m:acc>
                          <m:accPr>
                            <m:chr m:val="⃗"/>
                            <m:ctrlPr>
                              <a:rPr lang="en-US" sz="900" b="1" i="1" smtClean="0">
                                <a:latin typeface="Cambria Math" panose="02040503050406030204" pitchFamily="18" charset="0"/>
                                <a:ea typeface="CMU Serif" panose="02000603000000000000" pitchFamily="2" charset="0"/>
                                <a:cs typeface="CMU Serif" panose="02000603000000000000" pitchFamily="2" charset="0"/>
                              </a:rPr>
                            </m:ctrlPr>
                          </m:accPr>
                          <m:e>
                            <m:r>
                              <a:rPr lang="en-US" sz="900" b="1" i="1" smtClean="0">
                                <a:latin typeface="Cambria Math" panose="02040503050406030204" pitchFamily="18" charset="0"/>
                                <a:ea typeface="CMU Serif" panose="02000603000000000000" pitchFamily="2" charset="0"/>
                                <a:cs typeface="CMU Serif" panose="02000603000000000000" pitchFamily="2" charset="0"/>
                              </a:rPr>
                              <m:t>𝑭</m:t>
                            </m:r>
                          </m:e>
                        </m:acc>
                      </m:e>
                      <m:sub>
                        <m:r>
                          <a:rPr lang="en-US" sz="1000" b="1" i="0" dirty="0" smtClean="0">
                            <a:latin typeface="Cambria Math" panose="02040503050406030204" pitchFamily="18" charset="0"/>
                            <a:ea typeface="CMU Serif" panose="02000603000000000000" pitchFamily="2" charset="0"/>
                            <a:cs typeface="CMU Serif" panose="02000603000000000000" pitchFamily="2" charset="0"/>
                          </a:rPr>
                          <m:t>𝐆</m:t>
                        </m:r>
                      </m:sub>
                    </m:sSub>
                  </m:oMath>
                </a14:m>
                <a:r>
                  <a:rPr lang="en-US" sz="900" b="1" dirty="0">
                    <a:latin typeface="CMU Serif" panose="02000603000000000000" pitchFamily="2" charset="0"/>
                    <a:ea typeface="CMU Serif" panose="02000603000000000000" pitchFamily="2" charset="0"/>
                    <a:cs typeface="CMU Serif" panose="02000603000000000000" pitchFamily="2" charset="0"/>
                  </a:rPr>
                  <a:t>    (Long-range force)</a:t>
                </a:r>
              </a:p>
              <a:p>
                <a:r>
                  <a:rPr lang="en-US" sz="900" dirty="0">
                    <a:latin typeface="CMU Serif" panose="02000603000000000000" pitchFamily="2" charset="0"/>
                    <a:ea typeface="CMU Serif" panose="02000603000000000000" pitchFamily="2" charset="0"/>
                    <a:cs typeface="CMU Serif" panose="02000603000000000000" pitchFamily="2" charset="0"/>
                  </a:rPr>
                  <a:t>For objects near the surface of the Earth, we can model the force of gravity on an object of mass </a:t>
                </a:r>
                <a:r>
                  <a:rPr lang="en-US" sz="900" i="1" dirty="0">
                    <a:latin typeface="CMU Serif" panose="02000603000000000000" pitchFamily="2" charset="0"/>
                    <a:ea typeface="CMU Serif" panose="02000603000000000000" pitchFamily="2" charset="0"/>
                    <a:cs typeface="CMU Serif" panose="02000603000000000000" pitchFamily="2" charset="0"/>
                  </a:rPr>
                  <a:t>m</a:t>
                </a:r>
                <a:r>
                  <a:rPr lang="en-US" sz="900" dirty="0">
                    <a:latin typeface="CMU Serif" panose="02000603000000000000" pitchFamily="2" charset="0"/>
                    <a:ea typeface="CMU Serif" panose="02000603000000000000" pitchFamily="2" charset="0"/>
                    <a:cs typeface="CMU Serif" panose="02000603000000000000" pitchFamily="2" charset="0"/>
                  </a:rPr>
                  <a:t> as</a:t>
                </a:r>
              </a:p>
              <a:p>
                <a:endParaRPr lang="en-US" sz="900" dirty="0">
                  <a:latin typeface="CMU Serif" panose="02000603000000000000" pitchFamily="2" charset="0"/>
                  <a:ea typeface="CMU Serif" panose="02000603000000000000" pitchFamily="2" charset="0"/>
                  <a:cs typeface="CMU Serif" panose="02000603000000000000" pitchFamily="2" charset="0"/>
                </a:endParaRPr>
              </a:p>
              <a:p>
                <a:endParaRPr lang="en-US" sz="900" dirty="0">
                  <a:latin typeface="CMU Serif" panose="02000603000000000000" pitchFamily="2" charset="0"/>
                  <a:ea typeface="CMU Serif" panose="02000603000000000000" pitchFamily="2" charset="0"/>
                  <a:cs typeface="CMU Serif" panose="02000603000000000000" pitchFamily="2" charset="0"/>
                </a:endParaRPr>
              </a:p>
              <a:p>
                <a:r>
                  <a:rPr lang="en-US" sz="900" dirty="0">
                    <a:latin typeface="CMU Serif" panose="02000603000000000000" pitchFamily="2" charset="0"/>
                    <a:ea typeface="CMU Serif" panose="02000603000000000000" pitchFamily="2" charset="0"/>
                    <a:cs typeface="CMU Serif" panose="02000603000000000000" pitchFamily="2" charset="0"/>
                  </a:rPr>
                  <a:t>where </a:t>
                </a:r>
                <a:r>
                  <a:rPr lang="en-US" sz="900" i="1" dirty="0">
                    <a:latin typeface="CMU Serif" panose="02000603000000000000" pitchFamily="2" charset="0"/>
                    <a:ea typeface="CMU Serif" panose="02000603000000000000" pitchFamily="2" charset="0"/>
                    <a:cs typeface="CMU Serif" panose="02000603000000000000" pitchFamily="2" charset="0"/>
                  </a:rPr>
                  <a:t>g </a:t>
                </a:r>
                <a:r>
                  <a:rPr lang="en-US" sz="900" dirty="0">
                    <a:latin typeface="CMU Serif" panose="02000603000000000000" pitchFamily="2" charset="0"/>
                    <a:ea typeface="CMU Serif" panose="02000603000000000000" pitchFamily="2" charset="0"/>
                    <a:cs typeface="CMU Serif" panose="02000603000000000000" pitchFamily="2" charset="0"/>
                  </a:rPr>
                  <a:t>= 9.80 m/s</a:t>
                </a:r>
                <a:r>
                  <a:rPr lang="en-US" sz="900" baseline="30000" dirty="0">
                    <a:latin typeface="CMU Serif" panose="02000603000000000000" pitchFamily="2" charset="0"/>
                    <a:ea typeface="CMU Serif" panose="02000603000000000000" pitchFamily="2" charset="0"/>
                    <a:cs typeface="CMU Serif" panose="02000603000000000000" pitchFamily="2" charset="0"/>
                  </a:rPr>
                  <a:t>2</a:t>
                </a:r>
                <a:r>
                  <a:rPr lang="en-US" sz="900" dirty="0">
                    <a:latin typeface="CMU Serif" panose="02000603000000000000" pitchFamily="2" charset="0"/>
                    <a:ea typeface="CMU Serif" panose="02000603000000000000" pitchFamily="2" charset="0"/>
                    <a:cs typeface="CMU Serif" panose="02000603000000000000" pitchFamily="2" charset="0"/>
                  </a:rPr>
                  <a:t> is the free-fall acceleration.</a:t>
                </a:r>
              </a:p>
              <a:p>
                <a:endParaRPr lang="en-US" sz="900" dirty="0">
                  <a:latin typeface="CMU Serif" panose="02000603000000000000" pitchFamily="2" charset="0"/>
                  <a:ea typeface="CMU Serif" panose="02000603000000000000" pitchFamily="2" charset="0"/>
                  <a:cs typeface="CMU Serif" panose="02000603000000000000" pitchFamily="2" charset="0"/>
                </a:endParaRPr>
              </a:p>
              <a:p>
                <a:r>
                  <a:rPr lang="en-US" sz="900" b="1" dirty="0">
                    <a:latin typeface="CMU Serif" panose="02000603000000000000" pitchFamily="2" charset="0"/>
                    <a:ea typeface="CMU Serif" panose="02000603000000000000" pitchFamily="2" charset="0"/>
                    <a:cs typeface="CMU Serif" panose="02000603000000000000" pitchFamily="2" charset="0"/>
                  </a:rPr>
                  <a:t>Tension    </a:t>
                </a:r>
                <a14:m>
                  <m:oMath xmlns:m="http://schemas.openxmlformats.org/officeDocument/2006/math">
                    <m:acc>
                      <m:accPr>
                        <m:chr m:val="⃗"/>
                        <m:ctrlPr>
                          <a:rPr lang="en-US" sz="900" b="1" i="1" smtClean="0">
                            <a:latin typeface="Cambria Math" panose="02040503050406030204" pitchFamily="18" charset="0"/>
                            <a:ea typeface="CMU Serif" panose="02000603000000000000" pitchFamily="2" charset="0"/>
                            <a:cs typeface="CMU Serif" panose="02000603000000000000" pitchFamily="2" charset="0"/>
                          </a:rPr>
                        </m:ctrlPr>
                      </m:accPr>
                      <m:e>
                        <m:r>
                          <a:rPr lang="en-US" sz="900" b="1" i="1" smtClean="0">
                            <a:latin typeface="Cambria Math" panose="02040503050406030204" pitchFamily="18" charset="0"/>
                            <a:ea typeface="CMU Serif" panose="02000603000000000000" pitchFamily="2" charset="0"/>
                            <a:cs typeface="CMU Serif" panose="02000603000000000000" pitchFamily="2" charset="0"/>
                          </a:rPr>
                          <m:t>𝑻</m:t>
                        </m:r>
                      </m:e>
                    </m:acc>
                  </m:oMath>
                </a14:m>
                <a:r>
                  <a:rPr lang="en-US" sz="900" b="1" dirty="0">
                    <a:latin typeface="CMU Serif" panose="02000603000000000000" pitchFamily="2" charset="0"/>
                    <a:ea typeface="CMU Serif" panose="02000603000000000000" pitchFamily="2" charset="0"/>
                    <a:cs typeface="CMU Serif" panose="02000603000000000000" pitchFamily="2" charset="0"/>
                  </a:rPr>
                  <a:t>     (Contact force)</a:t>
                </a:r>
                <a:r>
                  <a:rPr lang="en-US" sz="900" dirty="0">
                    <a:latin typeface="CMU Serif" panose="02000603000000000000" pitchFamily="2" charset="0"/>
                    <a:ea typeface="CMU Serif" panose="02000603000000000000" pitchFamily="2" charset="0"/>
                    <a:cs typeface="CMU Serif" panose="02000603000000000000" pitchFamily="2" charset="0"/>
                  </a:rPr>
                  <a:t>    </a:t>
                </a:r>
              </a:p>
              <a:p>
                <a:r>
                  <a:rPr lang="en-US" sz="900" dirty="0">
                    <a:latin typeface="CMU Serif" panose="02000603000000000000" pitchFamily="2" charset="0"/>
                    <a:ea typeface="CMU Serif" panose="02000603000000000000" pitchFamily="2" charset="0"/>
                    <a:cs typeface="CMU Serif" panose="02000603000000000000" pitchFamily="2" charset="0"/>
                  </a:rPr>
                  <a:t>A rope or string exerts a constant force called </a:t>
                </a:r>
                <a:r>
                  <a:rPr lang="en-US" sz="900" i="1" dirty="0">
                    <a:latin typeface="CMU Serif" panose="02000603000000000000" pitchFamily="2" charset="0"/>
                    <a:ea typeface="CMU Serif" panose="02000603000000000000" pitchFamily="2" charset="0"/>
                    <a:cs typeface="CMU Serif" panose="02000603000000000000" pitchFamily="2" charset="0"/>
                  </a:rPr>
                  <a:t>tension</a:t>
                </a:r>
                <a:r>
                  <a:rPr lang="en-US" sz="900" dirty="0">
                    <a:latin typeface="CMU Serif" panose="02000603000000000000" pitchFamily="2" charset="0"/>
                    <a:ea typeface="CMU Serif" panose="02000603000000000000" pitchFamily="2" charset="0"/>
                    <a:cs typeface="CMU Serif" panose="02000603000000000000" pitchFamily="2" charset="0"/>
                  </a:rPr>
                  <a:t>.  The magnitude of the force depends on the situation, and the direction of the tension is always along the rope or string.</a:t>
                </a:r>
              </a:p>
              <a:p>
                <a:endParaRPr lang="en-US" sz="900" dirty="0">
                  <a:latin typeface="CMU Serif" panose="02000603000000000000" pitchFamily="2" charset="0"/>
                  <a:ea typeface="CMU Serif" panose="02000603000000000000" pitchFamily="2" charset="0"/>
                  <a:cs typeface="CMU Serif" panose="02000603000000000000" pitchFamily="2" charset="0"/>
                </a:endParaRPr>
              </a:p>
              <a:p>
                <a:r>
                  <a:rPr lang="en-US" sz="900" b="1" dirty="0">
                    <a:latin typeface="CMU Serif" panose="02000603000000000000" pitchFamily="2" charset="0"/>
                    <a:ea typeface="CMU Serif" panose="02000603000000000000" pitchFamily="2" charset="0"/>
                    <a:cs typeface="CMU Serif" panose="02000603000000000000" pitchFamily="2" charset="0"/>
                  </a:rPr>
                  <a:t>Spring Force    </a:t>
                </a:r>
                <a14:m>
                  <m:oMath xmlns:m="http://schemas.openxmlformats.org/officeDocument/2006/math">
                    <m:sSub>
                      <m:sSubPr>
                        <m:ctrlPr>
                          <a:rPr lang="en-US" sz="1000" b="1" i="1" dirty="0">
                            <a:latin typeface="Cambria Math" panose="02040503050406030204" pitchFamily="18" charset="0"/>
                            <a:ea typeface="CMU Serif" panose="02000603000000000000" pitchFamily="2" charset="0"/>
                            <a:cs typeface="CMU Serif" panose="02000603000000000000" pitchFamily="2" charset="0"/>
                          </a:rPr>
                        </m:ctrlPr>
                      </m:sSubPr>
                      <m:e>
                        <m:acc>
                          <m:accPr>
                            <m:chr m:val="⃗"/>
                            <m:ctrlPr>
                              <a:rPr lang="en-US" sz="900" b="1" i="1">
                                <a:latin typeface="Cambria Math" panose="02040503050406030204" pitchFamily="18" charset="0"/>
                                <a:ea typeface="CMU Serif" panose="02000603000000000000" pitchFamily="2" charset="0"/>
                                <a:cs typeface="CMU Serif" panose="02000603000000000000" pitchFamily="2" charset="0"/>
                              </a:rPr>
                            </m:ctrlPr>
                          </m:accPr>
                          <m:e>
                            <m:r>
                              <a:rPr lang="en-US" sz="900" b="1" i="1">
                                <a:latin typeface="Cambria Math" panose="02040503050406030204" pitchFamily="18" charset="0"/>
                                <a:ea typeface="CMU Serif" panose="02000603000000000000" pitchFamily="2" charset="0"/>
                                <a:cs typeface="CMU Serif" panose="02000603000000000000" pitchFamily="2" charset="0"/>
                              </a:rPr>
                              <m:t>𝑭</m:t>
                            </m:r>
                          </m:e>
                        </m:acc>
                      </m:e>
                      <m:sub>
                        <m:r>
                          <a:rPr lang="en-US" sz="1000" b="1" i="0" dirty="0" smtClean="0">
                            <a:latin typeface="Cambria Math" panose="02040503050406030204" pitchFamily="18" charset="0"/>
                            <a:ea typeface="CMU Serif" panose="02000603000000000000" pitchFamily="2" charset="0"/>
                            <a:cs typeface="CMU Serif" panose="02000603000000000000" pitchFamily="2" charset="0"/>
                          </a:rPr>
                          <m:t>𝐬𝐩</m:t>
                        </m:r>
                      </m:sub>
                    </m:sSub>
                  </m:oMath>
                </a14:m>
                <a:r>
                  <a:rPr lang="en-US" sz="900" b="1" dirty="0">
                    <a:latin typeface="CMU Serif" panose="02000603000000000000" pitchFamily="2" charset="0"/>
                    <a:ea typeface="CMU Serif" panose="02000603000000000000" pitchFamily="2" charset="0"/>
                    <a:cs typeface="CMU Serif" panose="02000603000000000000" pitchFamily="2" charset="0"/>
                  </a:rPr>
                  <a:t>    (Contact force)</a:t>
                </a:r>
              </a:p>
              <a:p>
                <a:r>
                  <a:rPr lang="en-US" sz="900" dirty="0">
                    <a:latin typeface="CMU Serif" panose="02000603000000000000" pitchFamily="2" charset="0"/>
                    <a:ea typeface="CMU Serif" panose="02000603000000000000" pitchFamily="2" charset="0"/>
                    <a:cs typeface="CMU Serif" panose="02000603000000000000" pitchFamily="2" charset="0"/>
                  </a:rPr>
                  <a:t>Springs exert a force when they are stretched or compressed.  The force can be modeled by Hooke’s law,</a:t>
                </a:r>
              </a:p>
              <a:p>
                <a:endParaRPr lang="en-US" sz="900" dirty="0">
                  <a:latin typeface="CMU Serif" panose="02000603000000000000" pitchFamily="2" charset="0"/>
                  <a:ea typeface="CMU Serif" panose="02000603000000000000" pitchFamily="2" charset="0"/>
                  <a:cs typeface="CMU Serif" panose="02000603000000000000" pitchFamily="2" charset="0"/>
                </a:endParaRPr>
              </a:p>
              <a:p>
                <a:endParaRPr lang="en-US" sz="900" dirty="0">
                  <a:latin typeface="CMU Serif" panose="02000603000000000000" pitchFamily="2" charset="0"/>
                  <a:ea typeface="CMU Serif" panose="02000603000000000000" pitchFamily="2" charset="0"/>
                  <a:cs typeface="CMU Serif" panose="02000603000000000000" pitchFamily="2" charset="0"/>
                </a:endParaRPr>
              </a:p>
              <a:p>
                <a:r>
                  <a:rPr lang="en-US" sz="900" dirty="0">
                    <a:latin typeface="CMU Serif" panose="02000603000000000000" pitchFamily="2" charset="0"/>
                    <a:ea typeface="CMU Serif" panose="02000603000000000000" pitchFamily="2" charset="0"/>
                    <a:cs typeface="CMU Serif" panose="02000603000000000000" pitchFamily="2" charset="0"/>
                  </a:rPr>
                  <a:t>where </a:t>
                </a:r>
                <a:r>
                  <a:rPr lang="en-US" sz="900" i="1" dirty="0">
                    <a:latin typeface="CMU Serif" panose="02000603000000000000" pitchFamily="2" charset="0"/>
                    <a:ea typeface="CMU Serif" panose="02000603000000000000" pitchFamily="2" charset="0"/>
                    <a:cs typeface="CMU Serif" panose="02000603000000000000" pitchFamily="2" charset="0"/>
                  </a:rPr>
                  <a:t>k</a:t>
                </a:r>
                <a:r>
                  <a:rPr lang="en-US" sz="900" dirty="0">
                    <a:latin typeface="CMU Serif" panose="02000603000000000000" pitchFamily="2" charset="0"/>
                    <a:ea typeface="CMU Serif" panose="02000603000000000000" pitchFamily="2" charset="0"/>
                    <a:cs typeface="CMU Serif" panose="02000603000000000000" pitchFamily="2" charset="0"/>
                  </a:rPr>
                  <a:t> is the spring constant.</a:t>
                </a:r>
              </a:p>
              <a:p>
                <a:endParaRPr lang="en-US" sz="900" dirty="0">
                  <a:latin typeface="CMU Serif" panose="02000603000000000000" pitchFamily="2" charset="0"/>
                  <a:ea typeface="CMU Serif" panose="02000603000000000000" pitchFamily="2" charset="0"/>
                  <a:cs typeface="CMU Serif" panose="02000603000000000000" pitchFamily="2" charset="0"/>
                </a:endParaRPr>
              </a:p>
              <a:p>
                <a:r>
                  <a:rPr lang="en-US" sz="900" b="1" dirty="0">
                    <a:latin typeface="CMU Serif" panose="02000603000000000000" pitchFamily="2" charset="0"/>
                    <a:ea typeface="CMU Serif" panose="02000603000000000000" pitchFamily="2" charset="0"/>
                    <a:cs typeface="CMU Serif" panose="02000603000000000000" pitchFamily="2" charset="0"/>
                  </a:rPr>
                  <a:t>Normal Force    </a:t>
                </a:r>
                <a14:m>
                  <m:oMath xmlns:m="http://schemas.openxmlformats.org/officeDocument/2006/math">
                    <m:acc>
                      <m:accPr>
                        <m:chr m:val="⃗"/>
                        <m:ctrlPr>
                          <a:rPr lang="en-US" sz="900" b="1" i="1" smtClean="0">
                            <a:latin typeface="Cambria Math" panose="02040503050406030204" pitchFamily="18" charset="0"/>
                            <a:ea typeface="CMU Serif" panose="02000603000000000000" pitchFamily="2" charset="0"/>
                            <a:cs typeface="CMU Serif" panose="02000603000000000000" pitchFamily="2" charset="0"/>
                          </a:rPr>
                        </m:ctrlPr>
                      </m:accPr>
                      <m:e>
                        <m:r>
                          <a:rPr lang="en-US" sz="900" b="1" i="1" smtClean="0">
                            <a:latin typeface="Cambria Math" panose="02040503050406030204" pitchFamily="18" charset="0"/>
                            <a:ea typeface="CMU Serif" panose="02000603000000000000" pitchFamily="2" charset="0"/>
                            <a:cs typeface="CMU Serif" panose="02000603000000000000" pitchFamily="2" charset="0"/>
                          </a:rPr>
                          <m:t>𝒏</m:t>
                        </m:r>
                      </m:e>
                    </m:acc>
                  </m:oMath>
                </a14:m>
                <a:r>
                  <a:rPr lang="en-US" sz="900" b="1" dirty="0">
                    <a:latin typeface="CMU Serif" panose="02000603000000000000" pitchFamily="2" charset="0"/>
                    <a:ea typeface="CMU Serif" panose="02000603000000000000" pitchFamily="2" charset="0"/>
                    <a:cs typeface="CMU Serif" panose="02000603000000000000" pitchFamily="2" charset="0"/>
                  </a:rPr>
                  <a:t>    (Contact force)</a:t>
                </a:r>
              </a:p>
              <a:p>
                <a:r>
                  <a:rPr lang="en-US" sz="900" dirty="0">
                    <a:latin typeface="CMU Serif" panose="02000603000000000000" pitchFamily="2" charset="0"/>
                    <a:ea typeface="CMU Serif" panose="02000603000000000000" pitchFamily="2" charset="0"/>
                    <a:cs typeface="CMU Serif" panose="02000603000000000000" pitchFamily="2" charset="0"/>
                  </a:rPr>
                  <a:t>The normal force is a constant force exerted by a surface on an object that is pressing against that surface.  The force is always perpendicular to the surface and its magnitude changes depending on the situation.</a:t>
                </a:r>
              </a:p>
              <a:p>
                <a:endParaRPr lang="en-US" sz="900" dirty="0">
                  <a:latin typeface="CMU Serif" panose="02000603000000000000" pitchFamily="2" charset="0"/>
                  <a:ea typeface="CMU Serif" panose="02000603000000000000" pitchFamily="2" charset="0"/>
                  <a:cs typeface="CMU Serif" panose="02000603000000000000" pitchFamily="2" charset="0"/>
                </a:endParaRPr>
              </a:p>
              <a:p>
                <a:r>
                  <a:rPr lang="en-US" sz="900" b="1" dirty="0">
                    <a:latin typeface="CMU Serif" panose="02000603000000000000" pitchFamily="2" charset="0"/>
                    <a:ea typeface="CMU Serif" panose="02000603000000000000" pitchFamily="2" charset="0"/>
                    <a:cs typeface="CMU Serif" panose="02000603000000000000" pitchFamily="2" charset="0"/>
                  </a:rPr>
                  <a:t>Static Friction    </a:t>
                </a:r>
                <a14:m>
                  <m:oMath xmlns:m="http://schemas.openxmlformats.org/officeDocument/2006/math">
                    <m:sSub>
                      <m:sSubPr>
                        <m:ctrlPr>
                          <a:rPr lang="en-US" sz="1000" b="1" i="1" dirty="0">
                            <a:latin typeface="Cambria Math" panose="02040503050406030204" pitchFamily="18" charset="0"/>
                            <a:ea typeface="CMU Serif" panose="02000603000000000000" pitchFamily="2" charset="0"/>
                            <a:cs typeface="CMU Serif" panose="02000603000000000000" pitchFamily="2" charset="0"/>
                          </a:rPr>
                        </m:ctrlPr>
                      </m:sSubPr>
                      <m:e>
                        <m:acc>
                          <m:accPr>
                            <m:chr m:val="⃗"/>
                            <m:ctrlPr>
                              <a:rPr lang="en-US" sz="900" b="1" i="1">
                                <a:latin typeface="Cambria Math" panose="02040503050406030204" pitchFamily="18" charset="0"/>
                                <a:ea typeface="CMU Serif" panose="02000603000000000000" pitchFamily="2" charset="0"/>
                                <a:cs typeface="CMU Serif" panose="02000603000000000000" pitchFamily="2" charset="0"/>
                              </a:rPr>
                            </m:ctrlPr>
                          </m:accPr>
                          <m:e>
                            <m:r>
                              <a:rPr lang="en-US" sz="900" b="1" i="1" smtClean="0">
                                <a:latin typeface="Cambria Math" panose="02040503050406030204" pitchFamily="18" charset="0"/>
                                <a:ea typeface="CMU Serif" panose="02000603000000000000" pitchFamily="2" charset="0"/>
                                <a:cs typeface="CMU Serif" panose="02000603000000000000" pitchFamily="2" charset="0"/>
                              </a:rPr>
                              <m:t>𝒇</m:t>
                            </m:r>
                          </m:e>
                        </m:acc>
                      </m:e>
                      <m:sub>
                        <m:r>
                          <a:rPr lang="en-US" sz="1000" b="1" dirty="0" smtClean="0">
                            <a:latin typeface="Cambria Math" panose="02040503050406030204" pitchFamily="18" charset="0"/>
                            <a:ea typeface="CMU Serif" panose="02000603000000000000" pitchFamily="2" charset="0"/>
                            <a:cs typeface="CMU Serif" panose="02000603000000000000" pitchFamily="2" charset="0"/>
                          </a:rPr>
                          <m:t>𝐬</m:t>
                        </m:r>
                      </m:sub>
                    </m:sSub>
                  </m:oMath>
                </a14:m>
                <a:r>
                  <a:rPr lang="en-US" sz="900" b="1" dirty="0">
                    <a:latin typeface="CMU Serif" panose="02000603000000000000" pitchFamily="2" charset="0"/>
                    <a:ea typeface="CMU Serif" panose="02000603000000000000" pitchFamily="2" charset="0"/>
                    <a:cs typeface="CMU Serif" panose="02000603000000000000" pitchFamily="2" charset="0"/>
                  </a:rPr>
                  <a:t>    (Contact force)</a:t>
                </a:r>
              </a:p>
              <a:p>
                <a:r>
                  <a:rPr lang="en-US" sz="900" dirty="0">
                    <a:latin typeface="CMU Serif" panose="02000603000000000000" pitchFamily="2" charset="0"/>
                    <a:ea typeface="CMU Serif" panose="02000603000000000000" pitchFamily="2" charset="0"/>
                    <a:cs typeface="CMU Serif" panose="02000603000000000000" pitchFamily="2" charset="0"/>
                  </a:rPr>
                  <a:t>The static friction force keeps an object from slipping on a surface.  Its direction is parallel to the surface and prevents motion.  The magnitude changes depending on the situation but has a maximum value that can be modeled by</a:t>
                </a:r>
              </a:p>
              <a:p>
                <a:endParaRPr lang="en-US" sz="900" dirty="0">
                  <a:latin typeface="CMU Serif" panose="02000603000000000000" pitchFamily="2" charset="0"/>
                  <a:ea typeface="CMU Serif" panose="02000603000000000000" pitchFamily="2" charset="0"/>
                  <a:cs typeface="CMU Serif" panose="02000603000000000000" pitchFamily="2" charset="0"/>
                </a:endParaRPr>
              </a:p>
              <a:p>
                <a:endParaRPr lang="en-US" sz="900" dirty="0">
                  <a:latin typeface="CMU Serif" panose="02000603000000000000" pitchFamily="2" charset="0"/>
                  <a:ea typeface="CMU Serif" panose="02000603000000000000" pitchFamily="2" charset="0"/>
                  <a:cs typeface="CMU Serif" panose="02000603000000000000" pitchFamily="2" charset="0"/>
                </a:endParaRPr>
              </a:p>
              <a:p>
                <a:r>
                  <a:rPr lang="en-US" sz="900" dirty="0">
                    <a:latin typeface="CMU Serif" panose="02000603000000000000" pitchFamily="2" charset="0"/>
                    <a:ea typeface="CMU Serif" panose="02000603000000000000" pitchFamily="2" charset="0"/>
                    <a:cs typeface="CMU Serif" panose="02000603000000000000" pitchFamily="2" charset="0"/>
                  </a:rPr>
                  <a:t>where </a:t>
                </a:r>
                <a:r>
                  <a:rPr lang="el-GR" sz="900" dirty="0">
                    <a:latin typeface="CMU Serif" panose="02000603000000000000" pitchFamily="2" charset="0"/>
                    <a:ea typeface="CMU Serif" panose="02000603000000000000" pitchFamily="2" charset="0"/>
                    <a:cs typeface="CMU Serif" panose="02000603000000000000" pitchFamily="2" charset="0"/>
                  </a:rPr>
                  <a:t>μ</a:t>
                </a:r>
                <a:r>
                  <a:rPr lang="en-US" sz="900" baseline="-25000" dirty="0">
                    <a:latin typeface="CMU Serif" panose="02000603000000000000" pitchFamily="2" charset="0"/>
                    <a:ea typeface="CMU Serif" panose="02000603000000000000" pitchFamily="2" charset="0"/>
                    <a:cs typeface="CMU Serif" panose="02000603000000000000" pitchFamily="2" charset="0"/>
                  </a:rPr>
                  <a:t>s</a:t>
                </a:r>
                <a:r>
                  <a:rPr lang="en-US" sz="900" dirty="0">
                    <a:latin typeface="CMU Serif" panose="02000603000000000000" pitchFamily="2" charset="0"/>
                    <a:ea typeface="CMU Serif" panose="02000603000000000000" pitchFamily="2" charset="0"/>
                    <a:cs typeface="CMU Serif" panose="02000603000000000000" pitchFamily="2" charset="0"/>
                  </a:rPr>
                  <a:t> is the </a:t>
                </a:r>
                <a:r>
                  <a:rPr lang="en-US" sz="900" i="1" dirty="0">
                    <a:latin typeface="CMU Serif" panose="02000603000000000000" pitchFamily="2" charset="0"/>
                    <a:ea typeface="CMU Serif" panose="02000603000000000000" pitchFamily="2" charset="0"/>
                    <a:cs typeface="CMU Serif" panose="02000603000000000000" pitchFamily="2" charset="0"/>
                  </a:rPr>
                  <a:t>coefficient of static friction</a:t>
                </a:r>
                <a:r>
                  <a:rPr lang="en-US" sz="900" dirty="0">
                    <a:latin typeface="CMU Serif" panose="02000603000000000000" pitchFamily="2" charset="0"/>
                    <a:ea typeface="CMU Serif" panose="02000603000000000000" pitchFamily="2" charset="0"/>
                    <a:cs typeface="CMU Serif" panose="02000603000000000000" pitchFamily="2" charset="0"/>
                  </a:rPr>
                  <a:t>.</a:t>
                </a:r>
              </a:p>
              <a:p>
                <a:endParaRPr lang="en-US" sz="900" dirty="0">
                  <a:latin typeface="CMU Serif" panose="02000603000000000000" pitchFamily="2" charset="0"/>
                  <a:ea typeface="CMU Serif" panose="02000603000000000000" pitchFamily="2" charset="0"/>
                  <a:cs typeface="CMU Serif" panose="02000603000000000000" pitchFamily="2" charset="0"/>
                </a:endParaRPr>
              </a:p>
              <a:p>
                <a:r>
                  <a:rPr lang="en-US" sz="900" b="1" dirty="0">
                    <a:latin typeface="CMU Serif" panose="02000603000000000000" pitchFamily="2" charset="0"/>
                    <a:ea typeface="CMU Serif" panose="02000603000000000000" pitchFamily="2" charset="0"/>
                    <a:cs typeface="CMU Serif" panose="02000603000000000000" pitchFamily="2" charset="0"/>
                  </a:rPr>
                  <a:t>Kinetic Friction    </a:t>
                </a:r>
                <a14:m>
                  <m:oMath xmlns:m="http://schemas.openxmlformats.org/officeDocument/2006/math">
                    <m:sSub>
                      <m:sSubPr>
                        <m:ctrlPr>
                          <a:rPr lang="en-US" sz="1000" b="1" i="1" dirty="0">
                            <a:latin typeface="Cambria Math" panose="02040503050406030204" pitchFamily="18" charset="0"/>
                            <a:ea typeface="CMU Serif" panose="02000603000000000000" pitchFamily="2" charset="0"/>
                            <a:cs typeface="CMU Serif" panose="02000603000000000000" pitchFamily="2" charset="0"/>
                          </a:rPr>
                        </m:ctrlPr>
                      </m:sSubPr>
                      <m:e>
                        <m:acc>
                          <m:accPr>
                            <m:chr m:val="⃗"/>
                            <m:ctrlPr>
                              <a:rPr lang="en-US" sz="900" b="1" i="1">
                                <a:latin typeface="Cambria Math" panose="02040503050406030204" pitchFamily="18" charset="0"/>
                                <a:ea typeface="CMU Serif" panose="02000603000000000000" pitchFamily="2" charset="0"/>
                                <a:cs typeface="CMU Serif" panose="02000603000000000000" pitchFamily="2" charset="0"/>
                              </a:rPr>
                            </m:ctrlPr>
                          </m:accPr>
                          <m:e>
                            <m:r>
                              <a:rPr lang="en-US" sz="900" b="1" i="1">
                                <a:latin typeface="Cambria Math" panose="02040503050406030204" pitchFamily="18" charset="0"/>
                                <a:ea typeface="CMU Serif" panose="02000603000000000000" pitchFamily="2" charset="0"/>
                                <a:cs typeface="CMU Serif" panose="02000603000000000000" pitchFamily="2" charset="0"/>
                              </a:rPr>
                              <m:t>𝒇</m:t>
                            </m:r>
                          </m:e>
                        </m:acc>
                      </m:e>
                      <m:sub>
                        <m:r>
                          <a:rPr lang="en-US" sz="1000" b="1" i="0" dirty="0" smtClean="0">
                            <a:latin typeface="Cambria Math" panose="02040503050406030204" pitchFamily="18" charset="0"/>
                            <a:ea typeface="CMU Serif" panose="02000603000000000000" pitchFamily="2" charset="0"/>
                            <a:cs typeface="CMU Serif" panose="02000603000000000000" pitchFamily="2" charset="0"/>
                          </a:rPr>
                          <m:t>𝐤</m:t>
                        </m:r>
                      </m:sub>
                    </m:sSub>
                  </m:oMath>
                </a14:m>
                <a:r>
                  <a:rPr lang="en-US" sz="900" b="1" dirty="0">
                    <a:latin typeface="CMU Serif" panose="02000603000000000000" pitchFamily="2" charset="0"/>
                    <a:ea typeface="CMU Serif" panose="02000603000000000000" pitchFamily="2" charset="0"/>
                    <a:cs typeface="CMU Serif" panose="02000603000000000000" pitchFamily="2" charset="0"/>
                  </a:rPr>
                  <a:t>    (Contact force)</a:t>
                </a:r>
              </a:p>
              <a:p>
                <a:r>
                  <a:rPr lang="en-US" sz="900" dirty="0">
                    <a:latin typeface="CMU Serif" panose="02000603000000000000" pitchFamily="2" charset="0"/>
                    <a:ea typeface="CMU Serif" panose="02000603000000000000" pitchFamily="2" charset="0"/>
                    <a:cs typeface="CMU Serif" panose="02000603000000000000" pitchFamily="2" charset="0"/>
                  </a:rPr>
                  <a:t>Kinetic friction acts when an object slides on a surface.  Its direction is parallel to the surface and opposite the motion.  The force can be modeled as</a:t>
                </a:r>
              </a:p>
              <a:p>
                <a:endParaRPr lang="en-US" sz="900" dirty="0">
                  <a:latin typeface="CMU Serif" panose="02000603000000000000" pitchFamily="2" charset="0"/>
                  <a:ea typeface="CMU Serif" panose="02000603000000000000" pitchFamily="2" charset="0"/>
                  <a:cs typeface="CMU Serif" panose="02000603000000000000" pitchFamily="2" charset="0"/>
                </a:endParaRPr>
              </a:p>
              <a:p>
                <a:endParaRPr lang="en-US" sz="900" dirty="0">
                  <a:latin typeface="CMU Serif" panose="02000603000000000000" pitchFamily="2" charset="0"/>
                  <a:ea typeface="CMU Serif" panose="02000603000000000000" pitchFamily="2" charset="0"/>
                  <a:cs typeface="CMU Serif" panose="02000603000000000000" pitchFamily="2" charset="0"/>
                </a:endParaRPr>
              </a:p>
              <a:p>
                <a:r>
                  <a:rPr lang="en-US" sz="900" dirty="0">
                    <a:latin typeface="CMU Serif" panose="02000603000000000000" pitchFamily="2" charset="0"/>
                    <a:ea typeface="CMU Serif" panose="02000603000000000000" pitchFamily="2" charset="0"/>
                    <a:cs typeface="CMU Serif" panose="02000603000000000000" pitchFamily="2" charset="0"/>
                  </a:rPr>
                  <a:t>where </a:t>
                </a:r>
                <a:r>
                  <a:rPr lang="el-GR" sz="900" dirty="0">
                    <a:latin typeface="CMU Serif" panose="02000603000000000000" pitchFamily="2" charset="0"/>
                    <a:ea typeface="CMU Serif" panose="02000603000000000000" pitchFamily="2" charset="0"/>
                    <a:cs typeface="CMU Serif" panose="02000603000000000000" pitchFamily="2" charset="0"/>
                  </a:rPr>
                  <a:t>μ</a:t>
                </a:r>
                <a:r>
                  <a:rPr lang="en-US" sz="900" baseline="-25000" dirty="0">
                    <a:latin typeface="CMU Serif" panose="02000603000000000000" pitchFamily="2" charset="0"/>
                    <a:ea typeface="CMU Serif" panose="02000603000000000000" pitchFamily="2" charset="0"/>
                    <a:cs typeface="CMU Serif" panose="02000603000000000000" pitchFamily="2" charset="0"/>
                  </a:rPr>
                  <a:t>k</a:t>
                </a:r>
                <a:r>
                  <a:rPr lang="en-US" sz="900" dirty="0">
                    <a:latin typeface="CMU Serif" panose="02000603000000000000" pitchFamily="2" charset="0"/>
                    <a:ea typeface="CMU Serif" panose="02000603000000000000" pitchFamily="2" charset="0"/>
                    <a:cs typeface="CMU Serif" panose="02000603000000000000" pitchFamily="2" charset="0"/>
                  </a:rPr>
                  <a:t> is the </a:t>
                </a:r>
                <a:r>
                  <a:rPr lang="en-US" sz="900" i="1" dirty="0">
                    <a:latin typeface="CMU Serif" panose="02000603000000000000" pitchFamily="2" charset="0"/>
                    <a:ea typeface="CMU Serif" panose="02000603000000000000" pitchFamily="2" charset="0"/>
                    <a:cs typeface="CMU Serif" panose="02000603000000000000" pitchFamily="2" charset="0"/>
                  </a:rPr>
                  <a:t>coefficient of kinetic friction</a:t>
                </a:r>
                <a:r>
                  <a:rPr lang="en-US" sz="900" dirty="0">
                    <a:latin typeface="CMU Serif" panose="02000603000000000000" pitchFamily="2" charset="0"/>
                    <a:ea typeface="CMU Serif" panose="02000603000000000000" pitchFamily="2" charset="0"/>
                    <a:cs typeface="CMU Serif" panose="02000603000000000000" pitchFamily="2" charset="0"/>
                  </a:rPr>
                  <a:t>.</a:t>
                </a:r>
              </a:p>
              <a:p>
                <a:endParaRPr lang="en-US" sz="900" dirty="0">
                  <a:latin typeface="CMU Serif" panose="02000603000000000000" pitchFamily="2" charset="0"/>
                  <a:ea typeface="CMU Serif" panose="02000603000000000000" pitchFamily="2" charset="0"/>
                  <a:cs typeface="CMU Serif" panose="02000603000000000000" pitchFamily="2" charset="0"/>
                </a:endParaRPr>
              </a:p>
              <a:p>
                <a:r>
                  <a:rPr lang="en-US" sz="900" b="1" dirty="0">
                    <a:latin typeface="CMU Serif" panose="02000603000000000000" pitchFamily="2" charset="0"/>
                    <a:ea typeface="CMU Serif" panose="02000603000000000000" pitchFamily="2" charset="0"/>
                    <a:cs typeface="CMU Serif" panose="02000603000000000000" pitchFamily="2" charset="0"/>
                  </a:rPr>
                  <a:t>Drag    </a:t>
                </a:r>
                <a14:m>
                  <m:oMath xmlns:m="http://schemas.openxmlformats.org/officeDocument/2006/math">
                    <m:sSub>
                      <m:sSubPr>
                        <m:ctrlPr>
                          <a:rPr lang="en-US" sz="1000" b="1" i="1" dirty="0">
                            <a:latin typeface="Cambria Math" panose="02040503050406030204" pitchFamily="18" charset="0"/>
                            <a:ea typeface="CMU Serif" panose="02000603000000000000" pitchFamily="2" charset="0"/>
                            <a:cs typeface="CMU Serif" panose="02000603000000000000" pitchFamily="2" charset="0"/>
                          </a:rPr>
                        </m:ctrlPr>
                      </m:sSubPr>
                      <m:e>
                        <m:acc>
                          <m:accPr>
                            <m:chr m:val="⃗"/>
                            <m:ctrlPr>
                              <a:rPr lang="en-US" sz="900" b="1" i="1">
                                <a:latin typeface="Cambria Math" panose="02040503050406030204" pitchFamily="18" charset="0"/>
                                <a:ea typeface="CMU Serif" panose="02000603000000000000" pitchFamily="2" charset="0"/>
                                <a:cs typeface="CMU Serif" panose="02000603000000000000" pitchFamily="2" charset="0"/>
                              </a:rPr>
                            </m:ctrlPr>
                          </m:accPr>
                          <m:e>
                            <m:r>
                              <a:rPr lang="en-US" sz="900" b="1" i="1" smtClean="0">
                                <a:latin typeface="Cambria Math" panose="02040503050406030204" pitchFamily="18" charset="0"/>
                                <a:ea typeface="CMU Serif" panose="02000603000000000000" pitchFamily="2" charset="0"/>
                                <a:cs typeface="CMU Serif" panose="02000603000000000000" pitchFamily="2" charset="0"/>
                              </a:rPr>
                              <m:t>𝑭</m:t>
                            </m:r>
                          </m:e>
                        </m:acc>
                      </m:e>
                      <m:sub>
                        <m:r>
                          <a:rPr lang="en-US" sz="1000" b="1" i="0" dirty="0" smtClean="0">
                            <a:latin typeface="Cambria Math" panose="02040503050406030204" pitchFamily="18" charset="0"/>
                            <a:ea typeface="CMU Serif" panose="02000603000000000000" pitchFamily="2" charset="0"/>
                            <a:cs typeface="CMU Serif" panose="02000603000000000000" pitchFamily="2" charset="0"/>
                          </a:rPr>
                          <m:t>𝐝𝐫𝐚𝐠</m:t>
                        </m:r>
                      </m:sub>
                    </m:sSub>
                  </m:oMath>
                </a14:m>
                <a:r>
                  <a:rPr lang="en-US" sz="900" b="1" dirty="0">
                    <a:latin typeface="CMU Serif" panose="02000603000000000000" pitchFamily="2" charset="0"/>
                    <a:ea typeface="CMU Serif" panose="02000603000000000000" pitchFamily="2" charset="0"/>
                    <a:cs typeface="CMU Serif" panose="02000603000000000000" pitchFamily="2" charset="0"/>
                  </a:rPr>
                  <a:t>    (Contact force)</a:t>
                </a:r>
              </a:p>
              <a:p>
                <a:r>
                  <a:rPr lang="en-US" sz="900" dirty="0">
                    <a:latin typeface="CMU Serif" panose="02000603000000000000" pitchFamily="2" charset="0"/>
                    <a:ea typeface="CMU Serif" panose="02000603000000000000" pitchFamily="2" charset="0"/>
                    <a:cs typeface="CMU Serif" panose="02000603000000000000" pitchFamily="2" charset="0"/>
                  </a:rPr>
                  <a:t>An object moving through a fluid feels a resistance called </a:t>
                </a:r>
                <a:r>
                  <a:rPr lang="en-US" sz="900" i="1" dirty="0">
                    <a:latin typeface="CMU Serif" panose="02000603000000000000" pitchFamily="2" charset="0"/>
                    <a:ea typeface="CMU Serif" panose="02000603000000000000" pitchFamily="2" charset="0"/>
                    <a:cs typeface="CMU Serif" panose="02000603000000000000" pitchFamily="2" charset="0"/>
                  </a:rPr>
                  <a:t>drag</a:t>
                </a:r>
                <a:r>
                  <a:rPr lang="en-US" sz="900" dirty="0">
                    <a:latin typeface="CMU Serif" panose="02000603000000000000" pitchFamily="2" charset="0"/>
                    <a:ea typeface="CMU Serif" panose="02000603000000000000" pitchFamily="2" charset="0"/>
                    <a:cs typeface="CMU Serif" panose="02000603000000000000" pitchFamily="2" charset="0"/>
                  </a:rPr>
                  <a:t>.  The drag force can be modeled as</a:t>
                </a:r>
              </a:p>
              <a:p>
                <a:endParaRPr lang="en-US" sz="900" dirty="0">
                  <a:latin typeface="CMU Serif" panose="02000603000000000000" pitchFamily="2" charset="0"/>
                  <a:ea typeface="CMU Serif" panose="02000603000000000000" pitchFamily="2" charset="0"/>
                  <a:cs typeface="CMU Serif" panose="02000603000000000000" pitchFamily="2" charset="0"/>
                </a:endParaRPr>
              </a:p>
              <a:p>
                <a:endParaRPr lang="en-US" sz="900" dirty="0">
                  <a:latin typeface="CMU Serif" panose="02000603000000000000" pitchFamily="2" charset="0"/>
                  <a:ea typeface="CMU Serif" panose="02000603000000000000" pitchFamily="2" charset="0"/>
                  <a:cs typeface="CMU Serif" panose="02000603000000000000" pitchFamily="2" charset="0"/>
                </a:endParaRPr>
              </a:p>
              <a:p>
                <a:r>
                  <a:rPr lang="en-US" sz="900" dirty="0">
                    <a:latin typeface="CMU Serif" panose="02000603000000000000" pitchFamily="2" charset="0"/>
                    <a:ea typeface="CMU Serif" panose="02000603000000000000" pitchFamily="2" charset="0"/>
                    <a:cs typeface="CMU Serif" panose="02000603000000000000" pitchFamily="2" charset="0"/>
                  </a:rPr>
                  <a:t>where </a:t>
                </a:r>
                <a:r>
                  <a:rPr lang="el-GR" sz="900" dirty="0">
                    <a:latin typeface="CMU Serif" panose="02000603000000000000" pitchFamily="2" charset="0"/>
                    <a:ea typeface="CMU Serif" panose="02000603000000000000" pitchFamily="2" charset="0"/>
                    <a:cs typeface="CMU Serif" panose="02000603000000000000" pitchFamily="2" charset="0"/>
                  </a:rPr>
                  <a:t>ρ</a:t>
                </a:r>
                <a:r>
                  <a:rPr lang="en-US" sz="900" dirty="0">
                    <a:latin typeface="CMU Serif" panose="02000603000000000000" pitchFamily="2" charset="0"/>
                    <a:ea typeface="CMU Serif" panose="02000603000000000000" pitchFamily="2" charset="0"/>
                    <a:cs typeface="CMU Serif" panose="02000603000000000000" pitchFamily="2" charset="0"/>
                  </a:rPr>
                  <a:t> is the density of the fluid, </a:t>
                </a:r>
                <a:r>
                  <a:rPr lang="en-US" sz="900" i="1" dirty="0">
                    <a:latin typeface="CMU Serif" panose="02000603000000000000" pitchFamily="2" charset="0"/>
                    <a:ea typeface="CMU Serif" panose="02000603000000000000" pitchFamily="2" charset="0"/>
                    <a:cs typeface="CMU Serif" panose="02000603000000000000" pitchFamily="2" charset="0"/>
                  </a:rPr>
                  <a:t>A</a:t>
                </a:r>
                <a:r>
                  <a:rPr lang="en-US" sz="900" dirty="0">
                    <a:latin typeface="CMU Serif" panose="02000603000000000000" pitchFamily="2" charset="0"/>
                    <a:ea typeface="CMU Serif" panose="02000603000000000000" pitchFamily="2" charset="0"/>
                    <a:cs typeface="CMU Serif" panose="02000603000000000000" pitchFamily="2" charset="0"/>
                  </a:rPr>
                  <a:t> is the cross-sectional area of the object, and </a:t>
                </a:r>
                <a:r>
                  <a:rPr lang="en-US" sz="900" i="1" dirty="0">
                    <a:latin typeface="CMU Serif" panose="02000603000000000000" pitchFamily="2" charset="0"/>
                    <a:ea typeface="CMU Serif" panose="02000603000000000000" pitchFamily="2" charset="0"/>
                    <a:cs typeface="CMU Serif" panose="02000603000000000000" pitchFamily="2" charset="0"/>
                  </a:rPr>
                  <a:t>C</a:t>
                </a:r>
                <a:r>
                  <a:rPr lang="en-US" sz="900" dirty="0">
                    <a:latin typeface="CMU Serif" panose="02000603000000000000" pitchFamily="2" charset="0"/>
                    <a:ea typeface="CMU Serif" panose="02000603000000000000" pitchFamily="2" charset="0"/>
                    <a:cs typeface="CMU Serif" panose="02000603000000000000" pitchFamily="2" charset="0"/>
                  </a:rPr>
                  <a:t> is the </a:t>
                </a:r>
                <a:r>
                  <a:rPr lang="en-US" sz="900" i="1" dirty="0">
                    <a:latin typeface="CMU Serif" panose="02000603000000000000" pitchFamily="2" charset="0"/>
                    <a:ea typeface="CMU Serif" panose="02000603000000000000" pitchFamily="2" charset="0"/>
                    <a:cs typeface="CMU Serif" panose="02000603000000000000" pitchFamily="2" charset="0"/>
                  </a:rPr>
                  <a:t>drag coefficient</a:t>
                </a:r>
                <a:r>
                  <a:rPr lang="en-US" sz="900" dirty="0">
                    <a:latin typeface="CMU Serif" panose="02000603000000000000" pitchFamily="2" charset="0"/>
                    <a:ea typeface="CMU Serif" panose="02000603000000000000" pitchFamily="2" charset="0"/>
                    <a:cs typeface="CMU Serif" panose="02000603000000000000" pitchFamily="2" charset="0"/>
                  </a:rPr>
                  <a:t>.</a:t>
                </a:r>
              </a:p>
              <a:p>
                <a:endParaRPr lang="en-US" sz="900" dirty="0">
                  <a:latin typeface="CMU Serif" panose="02000603000000000000" pitchFamily="2" charset="0"/>
                  <a:ea typeface="CMU Serif" panose="02000603000000000000" pitchFamily="2" charset="0"/>
                  <a:cs typeface="CMU Serif" panose="02000603000000000000" pitchFamily="2" charset="0"/>
                </a:endParaRPr>
              </a:p>
              <a:p>
                <a:r>
                  <a:rPr lang="en-US" sz="900" b="1" dirty="0">
                    <a:latin typeface="CMU Serif" panose="02000603000000000000" pitchFamily="2" charset="0"/>
                    <a:ea typeface="CMU Serif" panose="02000603000000000000" pitchFamily="2" charset="0"/>
                    <a:cs typeface="CMU Serif" panose="02000603000000000000" pitchFamily="2" charset="0"/>
                  </a:rPr>
                  <a:t>Thrust    </a:t>
                </a:r>
                <a14:m>
                  <m:oMath xmlns:m="http://schemas.openxmlformats.org/officeDocument/2006/math">
                    <m:sSub>
                      <m:sSubPr>
                        <m:ctrlPr>
                          <a:rPr lang="en-US" sz="1000" b="1" i="1" dirty="0">
                            <a:latin typeface="Cambria Math" panose="02040503050406030204" pitchFamily="18" charset="0"/>
                            <a:ea typeface="CMU Serif" panose="02000603000000000000" pitchFamily="2" charset="0"/>
                            <a:cs typeface="CMU Serif" panose="02000603000000000000" pitchFamily="2" charset="0"/>
                          </a:rPr>
                        </m:ctrlPr>
                      </m:sSubPr>
                      <m:e>
                        <m:acc>
                          <m:accPr>
                            <m:chr m:val="⃗"/>
                            <m:ctrlPr>
                              <a:rPr lang="en-US" sz="900" b="1" i="1">
                                <a:latin typeface="Cambria Math" panose="02040503050406030204" pitchFamily="18" charset="0"/>
                                <a:ea typeface="CMU Serif" panose="02000603000000000000" pitchFamily="2" charset="0"/>
                                <a:cs typeface="CMU Serif" panose="02000603000000000000" pitchFamily="2" charset="0"/>
                              </a:rPr>
                            </m:ctrlPr>
                          </m:accPr>
                          <m:e>
                            <m:r>
                              <a:rPr lang="en-US" sz="900" b="1" i="1">
                                <a:latin typeface="Cambria Math" panose="02040503050406030204" pitchFamily="18" charset="0"/>
                                <a:ea typeface="CMU Serif" panose="02000603000000000000" pitchFamily="2" charset="0"/>
                                <a:cs typeface="CMU Serif" panose="02000603000000000000" pitchFamily="2" charset="0"/>
                              </a:rPr>
                              <m:t>𝑭</m:t>
                            </m:r>
                          </m:e>
                        </m:acc>
                      </m:e>
                      <m:sub>
                        <m:r>
                          <a:rPr lang="en-US" sz="1000" b="1" i="0" dirty="0" smtClean="0">
                            <a:latin typeface="Cambria Math" panose="02040503050406030204" pitchFamily="18" charset="0"/>
                            <a:ea typeface="CMU Serif" panose="02000603000000000000" pitchFamily="2" charset="0"/>
                            <a:cs typeface="CMU Serif" panose="02000603000000000000" pitchFamily="2" charset="0"/>
                          </a:rPr>
                          <m:t>𝐭𝐡𝐫𝐮𝐬𝐭</m:t>
                        </m:r>
                      </m:sub>
                    </m:sSub>
                  </m:oMath>
                </a14:m>
                <a:r>
                  <a:rPr lang="en-US" sz="900" b="1" dirty="0">
                    <a:latin typeface="CMU Serif" panose="02000603000000000000" pitchFamily="2" charset="0"/>
                    <a:ea typeface="CMU Serif" panose="02000603000000000000" pitchFamily="2" charset="0"/>
                    <a:cs typeface="CMU Serif" panose="02000603000000000000" pitchFamily="2" charset="0"/>
                  </a:rPr>
                  <a:t>    (Contact force)</a:t>
                </a:r>
              </a:p>
              <a:p>
                <a:r>
                  <a:rPr lang="en-US" sz="900" dirty="0">
                    <a:latin typeface="CMU Serif" panose="02000603000000000000" pitchFamily="2" charset="0"/>
                    <a:ea typeface="CMU Serif" panose="02000603000000000000" pitchFamily="2" charset="0"/>
                    <a:cs typeface="CMU Serif" panose="02000603000000000000" pitchFamily="2" charset="0"/>
                  </a:rPr>
                  <a:t>Thrust occurs when a jet or rocket engine expels gas molecules at high speed.  Its direction is opposite the exhaust, and the magnitude depends on the situation.</a:t>
                </a:r>
              </a:p>
              <a:p>
                <a:endParaRPr lang="en-US" sz="900" dirty="0">
                  <a:latin typeface="CMU Serif" panose="02000603000000000000" pitchFamily="2" charset="0"/>
                  <a:ea typeface="CMU Serif" panose="02000603000000000000" pitchFamily="2" charset="0"/>
                  <a:cs typeface="CMU Serif" panose="02000603000000000000" pitchFamily="2" charset="0"/>
                </a:endParaRPr>
              </a:p>
            </p:txBody>
          </p:sp>
        </mc:Choice>
        <mc:Fallback xmlns="">
          <p:sp>
            <p:nvSpPr>
              <p:cNvPr id="97" name="TextBox 96">
                <a:extLst>
                  <a:ext uri="{FF2B5EF4-FFF2-40B4-BE49-F238E27FC236}">
                    <a16:creationId xmlns:a16="http://schemas.microsoft.com/office/drawing/2014/main" id="{A9249BF7-E2A0-4E17-84E1-26ACDCF1B03B}"/>
                  </a:ext>
                </a:extLst>
              </p:cNvPr>
              <p:cNvSpPr txBox="1">
                <a:spLocks noRot="1" noChangeAspect="1" noMove="1" noResize="1" noEditPoints="1" noAdjustHandles="1" noChangeArrowheads="1" noChangeShapeType="1" noTextEdit="1"/>
              </p:cNvSpPr>
              <p:nvPr/>
            </p:nvSpPr>
            <p:spPr>
              <a:xfrm flipH="1">
                <a:off x="3950932" y="926371"/>
                <a:ext cx="3621844" cy="8201348"/>
              </a:xfrm>
              <a:prstGeom prst="rect">
                <a:avLst/>
              </a:prstGeom>
              <a:blipFill>
                <a:blip r:embed="rId3"/>
                <a:stretch>
                  <a:fillRect r="-168"/>
                </a:stretch>
              </a:blipFill>
            </p:spPr>
            <p:txBody>
              <a:bodyPr/>
              <a:lstStyle/>
              <a:p>
                <a:r>
                  <a:rPr lang="en-US">
                    <a:noFill/>
                  </a:rPr>
                  <a:t> </a:t>
                </a:r>
              </a:p>
            </p:txBody>
          </p:sp>
        </mc:Fallback>
      </mc:AlternateContent>
      <p:sp>
        <p:nvSpPr>
          <p:cNvPr id="92" name="Rectangle 91">
            <a:extLst>
              <a:ext uri="{FF2B5EF4-FFF2-40B4-BE49-F238E27FC236}">
                <a16:creationId xmlns:a16="http://schemas.microsoft.com/office/drawing/2014/main" id="{67B3F02F-B612-44DD-BD45-7C758576F80C}"/>
              </a:ext>
            </a:extLst>
          </p:cNvPr>
          <p:cNvSpPr/>
          <p:nvPr/>
        </p:nvSpPr>
        <p:spPr>
          <a:xfrm>
            <a:off x="239677" y="2348504"/>
            <a:ext cx="3432136" cy="3757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https://latex.codecogs.com/png.latex?%5Cdpi%7B200%7D%20%5Cvec%7BF%7D_%5Ctext%7Bnet%7D%20%3D%20%5Cvec%7BF%7D_1%20&amp;plus;%20%5Cvec%7BF%7D_2%20&amp;plus;%20%5Ccdots%20%3D%20%5Csum_i%20%5Cvec%7BF%7D_i.">
            <a:extLst>
              <a:ext uri="{FF2B5EF4-FFF2-40B4-BE49-F238E27FC236}">
                <a16:creationId xmlns:a16="http://schemas.microsoft.com/office/drawing/2014/main" id="{9EE3467A-4BD1-432D-931D-AFD5EA3AA1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650" y="2434822"/>
            <a:ext cx="1596190" cy="27047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05E5C6E-D111-4B7E-B7CF-9A3897E4901A}"/>
              </a:ext>
            </a:extLst>
          </p:cNvPr>
          <p:cNvSpPr/>
          <p:nvPr/>
        </p:nvSpPr>
        <p:spPr>
          <a:xfrm>
            <a:off x="4045785" y="1760047"/>
            <a:ext cx="3432136" cy="1966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4" descr="https://latex.codecogs.com/png.latex?%5Cdpi%7B200%7D%20%5Cvec%7BF%7D_%5Ctext%7BG%7D%20%3D%20%28mg%2C%20%5Ctext%7B%20straight%20down%7D%29">
            <a:extLst>
              <a:ext uri="{FF2B5EF4-FFF2-40B4-BE49-F238E27FC236}">
                <a16:creationId xmlns:a16="http://schemas.microsoft.com/office/drawing/2014/main" id="{CAFD18DF-2B28-43B8-8D79-489B7E2991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3282" y="1774261"/>
            <a:ext cx="1417143" cy="1561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atex.codecogs.com/png.latex?%5Cdpi%7B200%7D%20%5Cvec%7BF%7D_%5Ctext%7Bsp%7D%20%3D%20-k%20%5CDelta%20%5Cvec%7Br%7D">
            <a:extLst>
              <a:ext uri="{FF2B5EF4-FFF2-40B4-BE49-F238E27FC236}">
                <a16:creationId xmlns:a16="http://schemas.microsoft.com/office/drawing/2014/main" id="{588885FD-D105-4FD1-86B1-20D091E62E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2805" y="3488736"/>
            <a:ext cx="678095" cy="16381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C65A7E7F-CB86-422A-80E6-2A9BC4605CD7}"/>
              </a:ext>
            </a:extLst>
          </p:cNvPr>
          <p:cNvSpPr/>
          <p:nvPr/>
        </p:nvSpPr>
        <p:spPr>
          <a:xfrm>
            <a:off x="4045784" y="5509218"/>
            <a:ext cx="3432136" cy="256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FC8CEBB-58CC-4A1B-B44F-1FD5927890B7}"/>
              </a:ext>
            </a:extLst>
          </p:cNvPr>
          <p:cNvSpPr/>
          <p:nvPr/>
        </p:nvSpPr>
        <p:spPr>
          <a:xfrm>
            <a:off x="4045784" y="6628828"/>
            <a:ext cx="3432136" cy="256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8" name="Picture 14" descr="https://latex.codecogs.com/png.latex?%5Cdpi%7B200%7D%20%5Cvec%7Bf%7D_%5Ctext%7Bk%7D%20%3D%20%28%5Cmu_k%20n%2C%20%5Ctext%7B%20opposes%20motion%7D%29">
            <a:extLst>
              <a:ext uri="{FF2B5EF4-FFF2-40B4-BE49-F238E27FC236}">
                <a16:creationId xmlns:a16="http://schemas.microsoft.com/office/drawing/2014/main" id="{A68846BF-426D-4828-AA31-E9AE15AA41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3279" y="6678846"/>
            <a:ext cx="1497143" cy="15619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latex.codecogs.com/png.latex?%5Cdpi%7B200%7D%20%7Bf%7D_%5Ctext%7Bs%2C%20max%7D%20%3D%20%5Cmu_s%20n">
            <a:extLst>
              <a:ext uri="{FF2B5EF4-FFF2-40B4-BE49-F238E27FC236}">
                <a16:creationId xmlns:a16="http://schemas.microsoft.com/office/drawing/2014/main" id="{9C8F7C57-F929-403E-843D-81867E263DE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48209" y="5574473"/>
            <a:ext cx="678095" cy="12571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latex.codecogs.com/png.latex?%5Cdpi%7B200%7D%20%7BF%7D_%5Ctext%7Bdrag%7D%20%3D%20%28%5Ctfrac%7B1%7D%7B2%7DC%20%5Crho%20A%20v%5E2%2C%20%5Ctext%7B%20opposes%20motion%7D%29">
            <a:extLst>
              <a:ext uri="{FF2B5EF4-FFF2-40B4-BE49-F238E27FC236}">
                <a16:creationId xmlns:a16="http://schemas.microsoft.com/office/drawing/2014/main" id="{20A94490-9410-462C-B746-AD75BF2B746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85351" y="7655367"/>
            <a:ext cx="1881905" cy="152381"/>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7FF18F6B-3938-4AFD-8B2B-DDC1DC79563E}"/>
              </a:ext>
            </a:extLst>
          </p:cNvPr>
          <p:cNvSpPr/>
          <p:nvPr/>
        </p:nvSpPr>
        <p:spPr>
          <a:xfrm>
            <a:off x="151877" y="3186578"/>
            <a:ext cx="3629277" cy="12618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001B1017-2D08-4B9C-9833-6D89AD7520BE}"/>
              </a:ext>
            </a:extLst>
          </p:cNvPr>
          <p:cNvSpPr txBox="1"/>
          <p:nvPr/>
        </p:nvSpPr>
        <p:spPr>
          <a:xfrm flipH="1">
            <a:off x="151877" y="3186577"/>
            <a:ext cx="3629275" cy="1261884"/>
          </a:xfrm>
          <a:prstGeom prst="rect">
            <a:avLst/>
          </a:prstGeom>
          <a:noFill/>
        </p:spPr>
        <p:txBody>
          <a:bodyPr wrap="square" rtlCol="0">
            <a:spAutoFit/>
          </a:bodyPr>
          <a:lstStyle/>
          <a:p>
            <a:r>
              <a:rPr lang="en-US" sz="1000" b="1" dirty="0">
                <a:latin typeface="Lato" panose="020F0502020204030203" pitchFamily="34" charset="0"/>
                <a:ea typeface="CMU Serif" panose="02000603000000000000" pitchFamily="2" charset="0"/>
                <a:cs typeface="CMU Serif" panose="02000603000000000000" pitchFamily="2" charset="0"/>
              </a:rPr>
              <a:t>Newton’s First Law</a:t>
            </a:r>
          </a:p>
          <a:p>
            <a:endParaRPr lang="en-US" sz="1200" dirty="0">
              <a:latin typeface="CMU Serif" panose="02000603000000000000" pitchFamily="2" charset="0"/>
              <a:ea typeface="CMU Serif" panose="02000603000000000000" pitchFamily="2" charset="0"/>
              <a:cs typeface="CMU Serif" panose="02000603000000000000" pitchFamily="2" charset="0"/>
            </a:endParaRPr>
          </a:p>
          <a:p>
            <a:r>
              <a:rPr lang="en-US" sz="900" dirty="0">
                <a:latin typeface="CMU Serif" panose="02000603000000000000" pitchFamily="2" charset="0"/>
                <a:ea typeface="CMU Serif" panose="02000603000000000000" pitchFamily="2" charset="0"/>
                <a:cs typeface="CMU Serif" panose="02000603000000000000" pitchFamily="2" charset="0"/>
              </a:rPr>
              <a:t>An object that is at rest will remain at rest, or an object that is moving at constant velocity will continue to move at constant velocity, if and only if the net force on the object is zero.</a:t>
            </a:r>
          </a:p>
          <a:p>
            <a:endParaRPr lang="en-US" sz="900" dirty="0">
              <a:latin typeface="CMU Serif" panose="02000603000000000000" pitchFamily="2" charset="0"/>
              <a:ea typeface="CMU Serif" panose="02000603000000000000" pitchFamily="2" charset="0"/>
              <a:cs typeface="CMU Serif" panose="02000603000000000000" pitchFamily="2" charset="0"/>
            </a:endParaRPr>
          </a:p>
          <a:p>
            <a:r>
              <a:rPr lang="en-US" sz="900" dirty="0">
                <a:latin typeface="CMU Serif" panose="02000603000000000000" pitchFamily="2" charset="0"/>
                <a:ea typeface="CMU Serif" panose="02000603000000000000" pitchFamily="2" charset="0"/>
                <a:cs typeface="CMU Serif" panose="02000603000000000000" pitchFamily="2" charset="0"/>
              </a:rPr>
              <a:t>An object on which the net force is zero is said to be in </a:t>
            </a:r>
            <a:r>
              <a:rPr lang="en-US" sz="900" i="1" dirty="0">
                <a:latin typeface="CMU Serif" panose="02000603000000000000" pitchFamily="2" charset="0"/>
                <a:ea typeface="CMU Serif" panose="02000603000000000000" pitchFamily="2" charset="0"/>
                <a:cs typeface="CMU Serif" panose="02000603000000000000" pitchFamily="2" charset="0"/>
              </a:rPr>
              <a:t>mechanical equilibrium</a:t>
            </a:r>
            <a:r>
              <a:rPr lang="en-US" sz="900" dirty="0">
                <a:latin typeface="CMU Serif" panose="02000603000000000000" pitchFamily="2" charset="0"/>
                <a:ea typeface="CMU Serif" panose="02000603000000000000" pitchFamily="2" charset="0"/>
                <a:cs typeface="CMU Serif" panose="02000603000000000000" pitchFamily="2" charset="0"/>
              </a:rPr>
              <a:t>.</a:t>
            </a:r>
            <a:endParaRPr lang="en-US" sz="1100" dirty="0">
              <a:latin typeface="CMU Serif" panose="02000603000000000000" pitchFamily="2" charset="0"/>
              <a:ea typeface="CMU Serif" panose="02000603000000000000" pitchFamily="2" charset="0"/>
              <a:cs typeface="CMU Serif" panose="02000603000000000000" pitchFamily="2" charset="0"/>
            </a:endParaRPr>
          </a:p>
        </p:txBody>
      </p:sp>
      <p:sp>
        <p:nvSpPr>
          <p:cNvPr id="31" name="Rectangle 30">
            <a:extLst>
              <a:ext uri="{FF2B5EF4-FFF2-40B4-BE49-F238E27FC236}">
                <a16:creationId xmlns:a16="http://schemas.microsoft.com/office/drawing/2014/main" id="{82ECB9DA-93C5-4609-9EFE-D4B2F84A73B1}"/>
              </a:ext>
            </a:extLst>
          </p:cNvPr>
          <p:cNvSpPr/>
          <p:nvPr/>
        </p:nvSpPr>
        <p:spPr>
          <a:xfrm>
            <a:off x="159808" y="4601444"/>
            <a:ext cx="3629277" cy="15000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F276588-18EC-49CA-A331-2669A0F3927E}"/>
                  </a:ext>
                </a:extLst>
              </p:cNvPr>
              <p:cNvSpPr txBox="1"/>
              <p:nvPr/>
            </p:nvSpPr>
            <p:spPr>
              <a:xfrm flipH="1">
                <a:off x="159808" y="4598093"/>
                <a:ext cx="3629275" cy="1465209"/>
              </a:xfrm>
              <a:prstGeom prst="rect">
                <a:avLst/>
              </a:prstGeom>
              <a:noFill/>
            </p:spPr>
            <p:txBody>
              <a:bodyPr wrap="square" rtlCol="0">
                <a:spAutoFit/>
              </a:bodyPr>
              <a:lstStyle/>
              <a:p>
                <a:r>
                  <a:rPr lang="en-US" sz="1000" b="1" dirty="0">
                    <a:latin typeface="Lato" panose="020F0502020204030203" pitchFamily="34" charset="0"/>
                    <a:ea typeface="CMU Serif" panose="02000603000000000000" pitchFamily="2" charset="0"/>
                    <a:cs typeface="CMU Serif" panose="02000603000000000000" pitchFamily="2" charset="0"/>
                  </a:rPr>
                  <a:t>Newton’s Second Law</a:t>
                </a:r>
              </a:p>
              <a:p>
                <a:endParaRPr lang="en-US" sz="1200" dirty="0">
                  <a:latin typeface="CMU Serif" panose="02000603000000000000" pitchFamily="2" charset="0"/>
                  <a:ea typeface="CMU Serif" panose="02000603000000000000" pitchFamily="2" charset="0"/>
                  <a:cs typeface="CMU Serif" panose="02000603000000000000" pitchFamily="2" charset="0"/>
                </a:endParaRPr>
              </a:p>
              <a:p>
                <a:r>
                  <a:rPr lang="en-US" sz="900" dirty="0">
                    <a:latin typeface="CMU Serif" panose="02000603000000000000" pitchFamily="2" charset="0"/>
                    <a:ea typeface="CMU Serif" panose="02000603000000000000" pitchFamily="2" charset="0"/>
                    <a:cs typeface="CMU Serif" panose="02000603000000000000" pitchFamily="2" charset="0"/>
                  </a:rPr>
                  <a:t>An object of mass </a:t>
                </a:r>
                <a:r>
                  <a:rPr lang="en-US" sz="900" i="1" dirty="0">
                    <a:latin typeface="CMU Serif" panose="02000603000000000000" pitchFamily="2" charset="0"/>
                    <a:ea typeface="CMU Serif" panose="02000603000000000000" pitchFamily="2" charset="0"/>
                    <a:cs typeface="CMU Serif" panose="02000603000000000000" pitchFamily="2" charset="0"/>
                  </a:rPr>
                  <a:t>m</a:t>
                </a:r>
                <a:r>
                  <a:rPr lang="en-US" sz="900" dirty="0">
                    <a:latin typeface="CMU Serif" panose="02000603000000000000" pitchFamily="2" charset="0"/>
                    <a:ea typeface="CMU Serif" panose="02000603000000000000" pitchFamily="2" charset="0"/>
                    <a:cs typeface="CMU Serif" panose="02000603000000000000" pitchFamily="2" charset="0"/>
                  </a:rPr>
                  <a:t> will undergo an acceleration </a:t>
                </a:r>
                <a14:m>
                  <m:oMath xmlns:m="http://schemas.openxmlformats.org/officeDocument/2006/math">
                    <m:acc>
                      <m:accPr>
                        <m:chr m:val="⃗"/>
                        <m:ctrlPr>
                          <a:rPr lang="en-US" sz="900" i="1" smtClean="0">
                            <a:latin typeface="Cambria Math" panose="02040503050406030204" pitchFamily="18" charset="0"/>
                            <a:ea typeface="CMU Serif" panose="02000603000000000000" pitchFamily="2" charset="0"/>
                            <a:cs typeface="CMU Serif" panose="02000603000000000000" pitchFamily="2" charset="0"/>
                          </a:rPr>
                        </m:ctrlPr>
                      </m:accPr>
                      <m:e>
                        <m:r>
                          <a:rPr lang="en-US" sz="900" b="0" i="1" smtClean="0">
                            <a:latin typeface="Cambria Math" panose="02040503050406030204" pitchFamily="18" charset="0"/>
                            <a:ea typeface="CMU Serif" panose="02000603000000000000" pitchFamily="2" charset="0"/>
                            <a:cs typeface="CMU Serif" panose="02000603000000000000" pitchFamily="2" charset="0"/>
                          </a:rPr>
                          <m:t>𝑎</m:t>
                        </m:r>
                      </m:e>
                    </m:acc>
                  </m:oMath>
                </a14:m>
                <a:r>
                  <a:rPr lang="en-US" sz="900" dirty="0">
                    <a:latin typeface="CMU Serif" panose="02000603000000000000" pitchFamily="2" charset="0"/>
                    <a:ea typeface="CMU Serif" panose="02000603000000000000" pitchFamily="2" charset="0"/>
                    <a:cs typeface="CMU Serif" panose="02000603000000000000" pitchFamily="2" charset="0"/>
                  </a:rPr>
                  <a:t> given by</a:t>
                </a:r>
              </a:p>
              <a:p>
                <a:endParaRPr lang="en-US" sz="900" dirty="0">
                  <a:latin typeface="CMU Serif" panose="02000603000000000000" pitchFamily="2" charset="0"/>
                  <a:ea typeface="CMU Serif" panose="02000603000000000000" pitchFamily="2" charset="0"/>
                  <a:cs typeface="CMU Serif" panose="02000603000000000000" pitchFamily="2" charset="0"/>
                </a:endParaRPr>
              </a:p>
              <a:p>
                <a:endParaRPr lang="en-US" sz="900" dirty="0">
                  <a:latin typeface="CMU Serif" panose="02000603000000000000" pitchFamily="2" charset="0"/>
                  <a:ea typeface="CMU Serif" panose="02000603000000000000" pitchFamily="2" charset="0"/>
                  <a:cs typeface="CMU Serif" panose="02000603000000000000" pitchFamily="2" charset="0"/>
                </a:endParaRPr>
              </a:p>
              <a:p>
                <a:endParaRPr lang="en-US" sz="900" dirty="0">
                  <a:latin typeface="CMU Serif" panose="02000603000000000000" pitchFamily="2" charset="0"/>
                  <a:ea typeface="CMU Serif" panose="02000603000000000000" pitchFamily="2" charset="0"/>
                  <a:cs typeface="CMU Serif" panose="02000603000000000000" pitchFamily="2" charset="0"/>
                </a:endParaRPr>
              </a:p>
              <a:p>
                <a:endParaRPr lang="en-US" sz="900" dirty="0">
                  <a:latin typeface="CMU Serif" panose="02000603000000000000" pitchFamily="2" charset="0"/>
                  <a:ea typeface="CMU Serif" panose="02000603000000000000" pitchFamily="2" charset="0"/>
                  <a:cs typeface="CMU Serif" panose="02000603000000000000" pitchFamily="2" charset="0"/>
                </a:endParaRPr>
              </a:p>
              <a:p>
                <a:r>
                  <a:rPr lang="en-US" sz="900" dirty="0">
                    <a:latin typeface="CMU Serif" panose="02000603000000000000" pitchFamily="2" charset="0"/>
                    <a:ea typeface="CMU Serif" panose="02000603000000000000" pitchFamily="2" charset="0"/>
                    <a:cs typeface="CMU Serif" panose="02000603000000000000" pitchFamily="2" charset="0"/>
                  </a:rPr>
                  <a:t>where </a:t>
                </a:r>
                <a14:m>
                  <m:oMath xmlns:m="http://schemas.openxmlformats.org/officeDocument/2006/math">
                    <m:sSub>
                      <m:sSubPr>
                        <m:ctrlPr>
                          <a:rPr lang="en-US" sz="1000" b="1" i="1" dirty="0" smtClean="0">
                            <a:latin typeface="Cambria Math" panose="02040503050406030204" pitchFamily="18" charset="0"/>
                            <a:ea typeface="CMU Serif" panose="02000603000000000000" pitchFamily="2" charset="0"/>
                            <a:cs typeface="CMU Serif" panose="02000603000000000000" pitchFamily="2" charset="0"/>
                          </a:rPr>
                        </m:ctrlPr>
                      </m:sSubPr>
                      <m:e>
                        <m:acc>
                          <m:accPr>
                            <m:chr m:val="⃗"/>
                            <m:ctrlPr>
                              <a:rPr lang="en-US" sz="900" b="0" i="1" smtClean="0">
                                <a:latin typeface="Cambria Math" panose="02040503050406030204" pitchFamily="18" charset="0"/>
                                <a:ea typeface="CMU Serif" panose="02000603000000000000" pitchFamily="2" charset="0"/>
                                <a:cs typeface="CMU Serif" panose="02000603000000000000" pitchFamily="2" charset="0"/>
                              </a:rPr>
                            </m:ctrlPr>
                          </m:accPr>
                          <m:e>
                            <m:r>
                              <a:rPr lang="en-US" sz="900" b="1" i="1" smtClean="0">
                                <a:latin typeface="Cambria Math" panose="02040503050406030204" pitchFamily="18" charset="0"/>
                                <a:ea typeface="CMU Serif" panose="02000603000000000000" pitchFamily="2" charset="0"/>
                                <a:cs typeface="CMU Serif" panose="02000603000000000000" pitchFamily="2" charset="0"/>
                              </a:rPr>
                              <m:t>𝑭</m:t>
                            </m:r>
                          </m:e>
                        </m:acc>
                      </m:e>
                      <m:sub>
                        <m:r>
                          <a:rPr lang="en-US" sz="1000" b="1" i="1" dirty="0" smtClean="0">
                            <a:latin typeface="Cambria Math" panose="02040503050406030204" pitchFamily="18" charset="0"/>
                            <a:ea typeface="CMU Serif" panose="02000603000000000000" pitchFamily="2" charset="0"/>
                            <a:cs typeface="CMU Serif" panose="02000603000000000000" pitchFamily="2" charset="0"/>
                          </a:rPr>
                          <m:t>𝒏𝒆𝒕</m:t>
                        </m:r>
                      </m:sub>
                    </m:sSub>
                    <m:r>
                      <a:rPr lang="en-US" sz="1000" b="1" i="1" dirty="0" smtClean="0">
                        <a:latin typeface="Cambria Math" panose="02040503050406030204" pitchFamily="18" charset="0"/>
                        <a:ea typeface="CMU Serif" panose="02000603000000000000" pitchFamily="2" charset="0"/>
                        <a:cs typeface="CMU Serif" panose="02000603000000000000" pitchFamily="2" charset="0"/>
                      </a:rPr>
                      <m:t>=</m:t>
                    </m:r>
                    <m:sSub>
                      <m:sSubPr>
                        <m:ctrlPr>
                          <a:rPr lang="en-US" sz="1000" b="1" i="1" dirty="0" smtClean="0">
                            <a:latin typeface="Cambria Math" panose="02040503050406030204" pitchFamily="18" charset="0"/>
                            <a:ea typeface="CMU Serif" panose="02000603000000000000" pitchFamily="2" charset="0"/>
                            <a:cs typeface="CMU Serif" panose="02000603000000000000" pitchFamily="2" charset="0"/>
                          </a:rPr>
                        </m:ctrlPr>
                      </m:sSubPr>
                      <m:e>
                        <m:acc>
                          <m:accPr>
                            <m:chr m:val="⃗"/>
                            <m:ctrlPr>
                              <a:rPr lang="en-US" sz="1000" b="1" i="1" dirty="0" smtClean="0">
                                <a:latin typeface="Cambria Math" panose="02040503050406030204" pitchFamily="18" charset="0"/>
                                <a:ea typeface="CMU Serif" panose="02000603000000000000" pitchFamily="2" charset="0"/>
                                <a:cs typeface="CMU Serif" panose="02000603000000000000" pitchFamily="2" charset="0"/>
                              </a:rPr>
                            </m:ctrlPr>
                          </m:accPr>
                          <m:e>
                            <m:r>
                              <a:rPr lang="en-US" sz="1000" b="1" i="1" dirty="0" smtClean="0">
                                <a:latin typeface="Cambria Math" panose="02040503050406030204" pitchFamily="18" charset="0"/>
                                <a:ea typeface="CMU Serif" panose="02000603000000000000" pitchFamily="2" charset="0"/>
                                <a:cs typeface="CMU Serif" panose="02000603000000000000" pitchFamily="2" charset="0"/>
                              </a:rPr>
                              <m:t>𝑭</m:t>
                            </m:r>
                          </m:e>
                        </m:acc>
                      </m:e>
                      <m:sub>
                        <m:r>
                          <a:rPr lang="en-US" sz="1000" b="1" i="1" dirty="0" smtClean="0">
                            <a:latin typeface="Cambria Math" panose="02040503050406030204" pitchFamily="18" charset="0"/>
                            <a:ea typeface="CMU Serif" panose="02000603000000000000" pitchFamily="2" charset="0"/>
                            <a:cs typeface="CMU Serif" panose="02000603000000000000" pitchFamily="2" charset="0"/>
                          </a:rPr>
                          <m:t>𝟏</m:t>
                        </m:r>
                      </m:sub>
                    </m:sSub>
                    <m:r>
                      <a:rPr lang="en-US" sz="1000" b="1" i="1" dirty="0" smtClean="0">
                        <a:latin typeface="Cambria Math" panose="02040503050406030204" pitchFamily="18" charset="0"/>
                        <a:ea typeface="CMU Serif" panose="02000603000000000000" pitchFamily="2" charset="0"/>
                        <a:cs typeface="CMU Serif" panose="02000603000000000000" pitchFamily="2" charset="0"/>
                      </a:rPr>
                      <m:t>+</m:t>
                    </m:r>
                    <m:sSub>
                      <m:sSubPr>
                        <m:ctrlPr>
                          <a:rPr lang="en-US" sz="1000" b="1" i="1" dirty="0" smtClean="0">
                            <a:latin typeface="Cambria Math" panose="02040503050406030204" pitchFamily="18" charset="0"/>
                            <a:ea typeface="CMU Serif" panose="02000603000000000000" pitchFamily="2" charset="0"/>
                            <a:cs typeface="CMU Serif" panose="02000603000000000000" pitchFamily="2" charset="0"/>
                          </a:rPr>
                        </m:ctrlPr>
                      </m:sSubPr>
                      <m:e>
                        <m:acc>
                          <m:accPr>
                            <m:chr m:val="⃗"/>
                            <m:ctrlPr>
                              <a:rPr lang="en-US" sz="1000" b="1" i="1" dirty="0" smtClean="0">
                                <a:latin typeface="Cambria Math" panose="02040503050406030204" pitchFamily="18" charset="0"/>
                                <a:ea typeface="CMU Serif" panose="02000603000000000000" pitchFamily="2" charset="0"/>
                                <a:cs typeface="CMU Serif" panose="02000603000000000000" pitchFamily="2" charset="0"/>
                              </a:rPr>
                            </m:ctrlPr>
                          </m:accPr>
                          <m:e>
                            <m:r>
                              <a:rPr lang="en-US" sz="1000" b="1" i="1" dirty="0" smtClean="0">
                                <a:latin typeface="Cambria Math" panose="02040503050406030204" pitchFamily="18" charset="0"/>
                                <a:ea typeface="CMU Serif" panose="02000603000000000000" pitchFamily="2" charset="0"/>
                                <a:cs typeface="CMU Serif" panose="02000603000000000000" pitchFamily="2" charset="0"/>
                              </a:rPr>
                              <m:t>𝑭</m:t>
                            </m:r>
                          </m:e>
                        </m:acc>
                      </m:e>
                      <m:sub>
                        <m:r>
                          <a:rPr lang="en-US" sz="1000" b="1" i="1" dirty="0" smtClean="0">
                            <a:latin typeface="Cambria Math" panose="02040503050406030204" pitchFamily="18" charset="0"/>
                            <a:ea typeface="CMU Serif" panose="02000603000000000000" pitchFamily="2" charset="0"/>
                            <a:cs typeface="CMU Serif" panose="02000603000000000000" pitchFamily="2" charset="0"/>
                          </a:rPr>
                          <m:t>𝟐</m:t>
                        </m:r>
                      </m:sub>
                    </m:sSub>
                    <m:r>
                      <a:rPr lang="en-US" sz="1000" b="1" i="1" dirty="0" smtClean="0">
                        <a:latin typeface="Cambria Math" panose="02040503050406030204" pitchFamily="18" charset="0"/>
                        <a:ea typeface="CMU Serif" panose="02000603000000000000" pitchFamily="2" charset="0"/>
                        <a:cs typeface="CMU Serif" panose="02000603000000000000" pitchFamily="2" charset="0"/>
                      </a:rPr>
                      <m:t>+ </m:t>
                    </m:r>
                    <m:r>
                      <a:rPr lang="en-US" sz="1000" b="1" i="1" dirty="0" smtClean="0">
                        <a:latin typeface="Cambria Math" panose="02040503050406030204" pitchFamily="18" charset="0"/>
                        <a:ea typeface="Cambria Math" panose="02040503050406030204" pitchFamily="18" charset="0"/>
                        <a:cs typeface="CMU Serif" panose="02000603000000000000" pitchFamily="2" charset="0"/>
                      </a:rPr>
                      <m:t>⋯</m:t>
                    </m:r>
                  </m:oMath>
                </a14:m>
                <a:r>
                  <a:rPr lang="en-US" sz="1100" dirty="0">
                    <a:latin typeface="CMU Serif" panose="02000603000000000000" pitchFamily="2" charset="0"/>
                    <a:ea typeface="CMU Serif" panose="02000603000000000000" pitchFamily="2" charset="0"/>
                    <a:cs typeface="CMU Serif" panose="02000603000000000000" pitchFamily="2" charset="0"/>
                  </a:rPr>
                  <a:t> is the sum of all forces acting on the object.</a:t>
                </a:r>
              </a:p>
            </p:txBody>
          </p:sp>
        </mc:Choice>
        <mc:Fallback xmlns="">
          <p:sp>
            <p:nvSpPr>
              <p:cNvPr id="32" name="TextBox 31">
                <a:extLst>
                  <a:ext uri="{FF2B5EF4-FFF2-40B4-BE49-F238E27FC236}">
                    <a16:creationId xmlns:a16="http://schemas.microsoft.com/office/drawing/2014/main" id="{BF276588-18EC-49CA-A331-2669A0F3927E}"/>
                  </a:ext>
                </a:extLst>
              </p:cNvPr>
              <p:cNvSpPr txBox="1">
                <a:spLocks noRot="1" noChangeAspect="1" noMove="1" noResize="1" noEditPoints="1" noAdjustHandles="1" noChangeArrowheads="1" noChangeShapeType="1" noTextEdit="1"/>
              </p:cNvSpPr>
              <p:nvPr/>
            </p:nvSpPr>
            <p:spPr>
              <a:xfrm flipH="1">
                <a:off x="159808" y="4598093"/>
                <a:ext cx="3629275" cy="1465209"/>
              </a:xfrm>
              <a:prstGeom prst="rect">
                <a:avLst/>
              </a:prstGeom>
              <a:blipFill>
                <a:blip r:embed="rId10"/>
                <a:stretch>
                  <a:fillRect b="-1660"/>
                </a:stretch>
              </a:blipFill>
            </p:spPr>
            <p:txBody>
              <a:bodyPr/>
              <a:lstStyle/>
              <a:p>
                <a:r>
                  <a:rPr lang="en-US">
                    <a:noFill/>
                  </a:rPr>
                  <a:t> </a:t>
                </a:r>
              </a:p>
            </p:txBody>
          </p:sp>
        </mc:Fallback>
      </mc:AlternateContent>
      <p:sp>
        <p:nvSpPr>
          <p:cNvPr id="34" name="Rectangle 33">
            <a:extLst>
              <a:ext uri="{FF2B5EF4-FFF2-40B4-BE49-F238E27FC236}">
                <a16:creationId xmlns:a16="http://schemas.microsoft.com/office/drawing/2014/main" id="{3DB56F79-1A70-4779-9179-55DBA784D63C}"/>
              </a:ext>
            </a:extLst>
          </p:cNvPr>
          <p:cNvSpPr/>
          <p:nvPr/>
        </p:nvSpPr>
        <p:spPr>
          <a:xfrm>
            <a:off x="239677" y="5178555"/>
            <a:ext cx="3432136" cy="3959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46" name="Picture 22" descr="https://latex.codecogs.com/png.latex?%5Cdpi%7B200%7D%20%5Cvec%7Ba%7D%20%3D%20%5Cfrac%7B%5Cvec%7BF%7D_%5Ctext%7Bnet%7D%7D%7Bm%7D">
            <a:extLst>
              <a:ext uri="{FF2B5EF4-FFF2-40B4-BE49-F238E27FC236}">
                <a16:creationId xmlns:a16="http://schemas.microsoft.com/office/drawing/2014/main" id="{DA74C266-0B66-4E4D-BC63-89254848992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29078" y="5227087"/>
            <a:ext cx="453333" cy="297143"/>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B22ED9FC-C003-4A59-8DCF-FC923C452512}"/>
              </a:ext>
            </a:extLst>
          </p:cNvPr>
          <p:cNvSpPr/>
          <p:nvPr/>
        </p:nvSpPr>
        <p:spPr>
          <a:xfrm>
            <a:off x="159808" y="6254111"/>
            <a:ext cx="3629277" cy="20509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244BBBE7-B9E4-4498-8FA3-79AEEF5B87B6}"/>
              </a:ext>
            </a:extLst>
          </p:cNvPr>
          <p:cNvSpPr txBox="1"/>
          <p:nvPr/>
        </p:nvSpPr>
        <p:spPr>
          <a:xfrm flipH="1">
            <a:off x="159808" y="6254111"/>
            <a:ext cx="3629275" cy="846386"/>
          </a:xfrm>
          <a:prstGeom prst="rect">
            <a:avLst/>
          </a:prstGeom>
          <a:noFill/>
        </p:spPr>
        <p:txBody>
          <a:bodyPr wrap="square" rtlCol="0">
            <a:spAutoFit/>
          </a:bodyPr>
          <a:lstStyle/>
          <a:p>
            <a:r>
              <a:rPr lang="en-US" sz="1000" b="1" dirty="0">
                <a:latin typeface="Lato" panose="020F0502020204030203" pitchFamily="34" charset="0"/>
                <a:ea typeface="CMU Serif" panose="02000603000000000000" pitchFamily="2" charset="0"/>
                <a:cs typeface="CMU Serif" panose="02000603000000000000" pitchFamily="2" charset="0"/>
              </a:rPr>
              <a:t>Free Body Diagrams</a:t>
            </a:r>
          </a:p>
          <a:p>
            <a:endParaRPr lang="en-US" sz="1200" dirty="0">
              <a:latin typeface="CMU Serif" panose="02000603000000000000" pitchFamily="2" charset="0"/>
              <a:ea typeface="CMU Serif" panose="02000603000000000000" pitchFamily="2" charset="0"/>
              <a:cs typeface="CMU Serif" panose="02000603000000000000" pitchFamily="2" charset="0"/>
            </a:endParaRPr>
          </a:p>
          <a:p>
            <a:r>
              <a:rPr lang="en-US" sz="900" dirty="0">
                <a:latin typeface="CMU Serif" panose="02000603000000000000" pitchFamily="2" charset="0"/>
                <a:ea typeface="CMU Serif" panose="02000603000000000000" pitchFamily="2" charset="0"/>
                <a:cs typeface="CMU Serif" panose="02000603000000000000" pitchFamily="2" charset="0"/>
              </a:rPr>
              <a:t>A free body diagram is a useful took for using Newton’s second law.  It shows all forces acting on the object, and should have: clear labels, coordinate axes, and a dot representing the object.</a:t>
            </a:r>
            <a:endParaRPr lang="en-US" sz="1100" dirty="0">
              <a:latin typeface="CMU Serif" panose="02000603000000000000" pitchFamily="2" charset="0"/>
              <a:ea typeface="CMU Serif" panose="02000603000000000000" pitchFamily="2" charset="0"/>
              <a:cs typeface="CMU Serif" panose="02000603000000000000" pitchFamily="2" charset="0"/>
            </a:endParaRPr>
          </a:p>
        </p:txBody>
      </p:sp>
      <p:sp>
        <p:nvSpPr>
          <p:cNvPr id="37" name="Rectangle 36">
            <a:extLst>
              <a:ext uri="{FF2B5EF4-FFF2-40B4-BE49-F238E27FC236}">
                <a16:creationId xmlns:a16="http://schemas.microsoft.com/office/drawing/2014/main" id="{6E3A6944-ABE5-42DA-9A97-2877D2174149}"/>
              </a:ext>
            </a:extLst>
          </p:cNvPr>
          <p:cNvSpPr/>
          <p:nvPr/>
        </p:nvSpPr>
        <p:spPr>
          <a:xfrm>
            <a:off x="151877" y="8459042"/>
            <a:ext cx="3629277" cy="8463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32E30653-EB40-4861-AAFB-1040599B8A7B}"/>
              </a:ext>
            </a:extLst>
          </p:cNvPr>
          <p:cNvSpPr txBox="1"/>
          <p:nvPr/>
        </p:nvSpPr>
        <p:spPr>
          <a:xfrm flipH="1">
            <a:off x="151877" y="8459041"/>
            <a:ext cx="3629275" cy="846386"/>
          </a:xfrm>
          <a:prstGeom prst="rect">
            <a:avLst/>
          </a:prstGeom>
          <a:noFill/>
        </p:spPr>
        <p:txBody>
          <a:bodyPr wrap="square" rtlCol="0">
            <a:spAutoFit/>
          </a:bodyPr>
          <a:lstStyle/>
          <a:p>
            <a:r>
              <a:rPr lang="en-US" sz="1000" b="1" dirty="0">
                <a:latin typeface="Lato" panose="020F0502020204030203" pitchFamily="34" charset="0"/>
                <a:ea typeface="CMU Serif" panose="02000603000000000000" pitchFamily="2" charset="0"/>
                <a:cs typeface="CMU Serif" panose="02000603000000000000" pitchFamily="2" charset="0"/>
              </a:rPr>
              <a:t>Model: Constant Force</a:t>
            </a:r>
          </a:p>
          <a:p>
            <a:endParaRPr lang="en-US" sz="1200" dirty="0">
              <a:latin typeface="CMU Serif" panose="02000603000000000000" pitchFamily="2" charset="0"/>
              <a:ea typeface="CMU Serif" panose="02000603000000000000" pitchFamily="2" charset="0"/>
              <a:cs typeface="CMU Serif" panose="02000603000000000000" pitchFamily="2" charset="0"/>
            </a:endParaRPr>
          </a:p>
          <a:p>
            <a:r>
              <a:rPr lang="en-US" sz="900" dirty="0">
                <a:latin typeface="CMU Serif" panose="02000603000000000000" pitchFamily="2" charset="0"/>
                <a:ea typeface="CMU Serif" panose="02000603000000000000" pitchFamily="2" charset="0"/>
                <a:cs typeface="CMU Serif" panose="02000603000000000000" pitchFamily="2" charset="0"/>
              </a:rPr>
              <a:t>If the net force on an object is constant, then the object’s acceleration is also constant, and we can use the kinematic equations to model the motion of the object.</a:t>
            </a:r>
            <a:endParaRPr lang="en-US" sz="1100" dirty="0">
              <a:latin typeface="CMU Serif" panose="02000603000000000000" pitchFamily="2" charset="0"/>
              <a:ea typeface="CMU Serif" panose="02000603000000000000" pitchFamily="2" charset="0"/>
              <a:cs typeface="CMU Serif" panose="02000603000000000000" pitchFamily="2" charset="0"/>
            </a:endParaRPr>
          </a:p>
        </p:txBody>
      </p:sp>
      <p:grpSp>
        <p:nvGrpSpPr>
          <p:cNvPr id="26" name="Group 25">
            <a:extLst>
              <a:ext uri="{FF2B5EF4-FFF2-40B4-BE49-F238E27FC236}">
                <a16:creationId xmlns:a16="http://schemas.microsoft.com/office/drawing/2014/main" id="{F20932E5-5ECC-40E5-83FB-A1BBE3829FBA}"/>
              </a:ext>
            </a:extLst>
          </p:cNvPr>
          <p:cNvGrpSpPr/>
          <p:nvPr/>
        </p:nvGrpSpPr>
        <p:grpSpPr>
          <a:xfrm>
            <a:off x="1299603" y="7050091"/>
            <a:ext cx="1312281" cy="1146974"/>
            <a:chOff x="1157650" y="7038660"/>
            <a:chExt cx="1312281" cy="1146974"/>
          </a:xfrm>
        </p:grpSpPr>
        <p:cxnSp>
          <p:nvCxnSpPr>
            <p:cNvPr id="5" name="Straight Connector 4">
              <a:extLst>
                <a:ext uri="{FF2B5EF4-FFF2-40B4-BE49-F238E27FC236}">
                  <a16:creationId xmlns:a16="http://schemas.microsoft.com/office/drawing/2014/main" id="{A7BE89B4-3F01-4143-B10E-44202A215248}"/>
                </a:ext>
              </a:extLst>
            </p:cNvPr>
            <p:cNvCxnSpPr>
              <a:cxnSpLocks/>
            </p:cNvCxnSpPr>
            <p:nvPr/>
          </p:nvCxnSpPr>
          <p:spPr>
            <a:xfrm flipV="1">
              <a:off x="1157650" y="7374269"/>
              <a:ext cx="1146219" cy="618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98B2014-E895-4C94-803E-35212B7C0E88}"/>
                </a:ext>
              </a:extLst>
            </p:cNvPr>
            <p:cNvCxnSpPr>
              <a:cxnSpLocks/>
            </p:cNvCxnSpPr>
            <p:nvPr/>
          </p:nvCxnSpPr>
          <p:spPr>
            <a:xfrm>
              <a:off x="1489370" y="7217990"/>
              <a:ext cx="504035" cy="9345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29081770-1542-487F-AE7F-138DA0A6DAB5}"/>
                </a:ext>
              </a:extLst>
            </p:cNvPr>
            <p:cNvSpPr txBox="1"/>
            <p:nvPr/>
          </p:nvSpPr>
          <p:spPr>
            <a:xfrm flipH="1">
              <a:off x="2245463" y="7233380"/>
              <a:ext cx="224468" cy="230832"/>
            </a:xfrm>
            <a:prstGeom prst="rect">
              <a:avLst/>
            </a:prstGeom>
            <a:noFill/>
          </p:spPr>
          <p:txBody>
            <a:bodyPr wrap="square" rtlCol="0">
              <a:spAutoFit/>
            </a:bodyPr>
            <a:lstStyle/>
            <a:p>
              <a:r>
                <a:rPr lang="en-US" sz="900" i="1" dirty="0">
                  <a:latin typeface="CMU Serif" panose="02000603000000000000" pitchFamily="2" charset="0"/>
                  <a:ea typeface="CMU Serif" panose="02000603000000000000" pitchFamily="2" charset="0"/>
                  <a:cs typeface="CMU Serif" panose="02000603000000000000" pitchFamily="2" charset="0"/>
                </a:rPr>
                <a:t>x</a:t>
              </a:r>
              <a:endParaRPr lang="en-US" sz="1100" i="1" dirty="0">
                <a:latin typeface="CMU Serif" panose="02000603000000000000" pitchFamily="2" charset="0"/>
                <a:ea typeface="CMU Serif" panose="02000603000000000000" pitchFamily="2" charset="0"/>
                <a:cs typeface="CMU Serif" panose="02000603000000000000" pitchFamily="2" charset="0"/>
              </a:endParaRPr>
            </a:p>
          </p:txBody>
        </p:sp>
        <p:sp>
          <p:nvSpPr>
            <p:cNvPr id="46" name="TextBox 45">
              <a:extLst>
                <a:ext uri="{FF2B5EF4-FFF2-40B4-BE49-F238E27FC236}">
                  <a16:creationId xmlns:a16="http://schemas.microsoft.com/office/drawing/2014/main" id="{3C9167DE-E6B7-4F3C-8A68-296F8085537D}"/>
                </a:ext>
              </a:extLst>
            </p:cNvPr>
            <p:cNvSpPr txBox="1"/>
            <p:nvPr/>
          </p:nvSpPr>
          <p:spPr>
            <a:xfrm flipH="1">
              <a:off x="1331239" y="7038660"/>
              <a:ext cx="224468" cy="230832"/>
            </a:xfrm>
            <a:prstGeom prst="rect">
              <a:avLst/>
            </a:prstGeom>
            <a:noFill/>
          </p:spPr>
          <p:txBody>
            <a:bodyPr wrap="square" rtlCol="0">
              <a:spAutoFit/>
            </a:bodyPr>
            <a:lstStyle/>
            <a:p>
              <a:r>
                <a:rPr lang="en-US" sz="900" i="1" dirty="0">
                  <a:latin typeface="CMU Serif" panose="02000603000000000000" pitchFamily="2" charset="0"/>
                  <a:ea typeface="CMU Serif" panose="02000603000000000000" pitchFamily="2" charset="0"/>
                  <a:cs typeface="CMU Serif" panose="02000603000000000000" pitchFamily="2" charset="0"/>
                </a:rPr>
                <a:t>y</a:t>
              </a:r>
              <a:endParaRPr lang="en-US" sz="1100" i="1" dirty="0">
                <a:latin typeface="CMU Serif" panose="02000603000000000000" pitchFamily="2" charset="0"/>
                <a:ea typeface="CMU Serif" panose="02000603000000000000" pitchFamily="2" charset="0"/>
                <a:cs typeface="CMU Serif" panose="02000603000000000000" pitchFamily="2" charset="0"/>
              </a:endParaRPr>
            </a:p>
          </p:txBody>
        </p:sp>
        <p:cxnSp>
          <p:nvCxnSpPr>
            <p:cNvPr id="13" name="Straight Arrow Connector 12">
              <a:extLst>
                <a:ext uri="{FF2B5EF4-FFF2-40B4-BE49-F238E27FC236}">
                  <a16:creationId xmlns:a16="http://schemas.microsoft.com/office/drawing/2014/main" id="{8B3469E5-B510-4B85-A446-0002ACECD2FC}"/>
                </a:ext>
              </a:extLst>
            </p:cNvPr>
            <p:cNvCxnSpPr>
              <a:cxnSpLocks/>
            </p:cNvCxnSpPr>
            <p:nvPr/>
          </p:nvCxnSpPr>
          <p:spPr>
            <a:xfrm>
              <a:off x="1735517" y="7680795"/>
              <a:ext cx="0" cy="436193"/>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345F357-9BF5-46E2-BE4A-00C5E2A204F0}"/>
                </a:ext>
              </a:extLst>
            </p:cNvPr>
            <p:cNvCxnSpPr>
              <a:cxnSpLocks/>
            </p:cNvCxnSpPr>
            <p:nvPr/>
          </p:nvCxnSpPr>
          <p:spPr>
            <a:xfrm flipV="1">
              <a:off x="1759007" y="7432233"/>
              <a:ext cx="462915" cy="245485"/>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E00B7DE-4EF1-4099-AD7D-9BFB91374825}"/>
                </a:ext>
              </a:extLst>
            </p:cNvPr>
            <p:cNvCxnSpPr>
              <a:cxnSpLocks/>
            </p:cNvCxnSpPr>
            <p:nvPr/>
          </p:nvCxnSpPr>
          <p:spPr>
            <a:xfrm flipH="1" flipV="1">
              <a:off x="1555707" y="7339823"/>
              <a:ext cx="179825" cy="340972"/>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DA3B4CF-202E-43E0-AE4D-108357EDD6D6}"/>
                </a:ext>
              </a:extLst>
            </p:cNvPr>
            <p:cNvCxnSpPr>
              <a:cxnSpLocks/>
            </p:cNvCxnSpPr>
            <p:nvPr/>
          </p:nvCxnSpPr>
          <p:spPr>
            <a:xfrm flipH="1">
              <a:off x="1369515" y="7689000"/>
              <a:ext cx="362010" cy="197806"/>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AB817945-B6E2-45D0-9ECD-92A87A5AB374}"/>
                </a:ext>
              </a:extLst>
            </p:cNvPr>
            <p:cNvSpPr/>
            <p:nvPr/>
          </p:nvSpPr>
          <p:spPr>
            <a:xfrm>
              <a:off x="1705891" y="7645300"/>
              <a:ext cx="70991" cy="709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8" name="Picture 24" descr="https://latex.codecogs.com/png.latex?%5Cdpi%7B200%7D%20%5Cvec%7BF%7D_%5Ctext%7BG%7D">
              <a:extLst>
                <a:ext uri="{FF2B5EF4-FFF2-40B4-BE49-F238E27FC236}">
                  <a16:creationId xmlns:a16="http://schemas.microsoft.com/office/drawing/2014/main" id="{B4CC0659-C02E-4D10-98DE-D669430E84B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73238" y="8040872"/>
              <a:ext cx="144762" cy="14476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s://latex.codecogs.com/png.latex?%5Cdpi%7B200%7D%20%5Cvec%7Bf%7D_%5Ctext%7Bk%7D">
              <a:extLst>
                <a:ext uri="{FF2B5EF4-FFF2-40B4-BE49-F238E27FC236}">
                  <a16:creationId xmlns:a16="http://schemas.microsoft.com/office/drawing/2014/main" id="{C3DF8DA6-2044-45F9-859B-212FADD3D94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19907" y="7648190"/>
              <a:ext cx="102857" cy="152381"/>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s://latex.codecogs.com/png.latex?%5Cdpi%7B200%7D%20%5Cvec%7Bn%7D">
              <a:extLst>
                <a:ext uri="{FF2B5EF4-FFF2-40B4-BE49-F238E27FC236}">
                  <a16:creationId xmlns:a16="http://schemas.microsoft.com/office/drawing/2014/main" id="{AD59D7BF-EA15-46AF-BF95-9BE08B903E3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37648" y="7249737"/>
              <a:ext cx="76190" cy="91428"/>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https://latex.codecogs.com/png.latex?%5Cdpi%7B200%7D%20%5Cvec%7BT%7D">
              <a:extLst>
                <a:ext uri="{FF2B5EF4-FFF2-40B4-BE49-F238E27FC236}">
                  <a16:creationId xmlns:a16="http://schemas.microsoft.com/office/drawing/2014/main" id="{D6859C49-9E87-4C64-89FF-AF0D2FFE268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35959" y="7443275"/>
              <a:ext cx="95238" cy="125714"/>
            </a:xfrm>
            <a:prstGeom prst="rect">
              <a:avLst/>
            </a:prstGeom>
            <a:noFill/>
            <a:extLst>
              <a:ext uri="{909E8E84-426E-40DD-AFC4-6F175D3DCCD1}">
                <a14:hiddenFill xmlns:a14="http://schemas.microsoft.com/office/drawing/2010/main">
                  <a:solidFill>
                    <a:srgbClr val="FFFFFF"/>
                  </a:solidFill>
                </a14:hiddenFill>
              </a:ext>
            </a:extLst>
          </p:spPr>
        </p:pic>
      </p:grpSp>
      <p:sp>
        <p:nvSpPr>
          <p:cNvPr id="47" name="TextBox 46">
            <a:extLst>
              <a:ext uri="{FF2B5EF4-FFF2-40B4-BE49-F238E27FC236}">
                <a16:creationId xmlns:a16="http://schemas.microsoft.com/office/drawing/2014/main" id="{2302F992-DFA2-428C-8C37-FC695AA76C39}"/>
              </a:ext>
            </a:extLst>
          </p:cNvPr>
          <p:cNvSpPr txBox="1"/>
          <p:nvPr/>
        </p:nvSpPr>
        <p:spPr>
          <a:xfrm>
            <a:off x="138687" y="9757352"/>
            <a:ext cx="2824812" cy="215444"/>
          </a:xfrm>
          <a:prstGeom prst="rect">
            <a:avLst/>
          </a:prstGeom>
          <a:noFill/>
        </p:spPr>
        <p:txBody>
          <a:bodyPr wrap="none" rtlCol="0">
            <a:spAutoFit/>
          </a:bodyPr>
          <a:lstStyle/>
          <a:p>
            <a:r>
              <a:rPr lang="en-US" sz="800" dirty="0">
                <a:solidFill>
                  <a:srgbClr val="E2E6EE"/>
                </a:solidFill>
                <a:latin typeface="CMU Serif" panose="02000603000000000000" pitchFamily="2" charset="0"/>
                <a:ea typeface="CMU Serif" panose="02000603000000000000" pitchFamily="2" charset="0"/>
                <a:cs typeface="CMU Serif" panose="02000603000000000000" pitchFamily="2" charset="0"/>
              </a:rPr>
              <a:t>Joseph D. MacMillan | Licensed under CC BY-NC-SA 4.0.</a:t>
            </a:r>
          </a:p>
        </p:txBody>
      </p:sp>
    </p:spTree>
    <p:extLst>
      <p:ext uri="{BB962C8B-B14F-4D97-AF65-F5344CB8AC3E}">
        <p14:creationId xmlns:p14="http://schemas.microsoft.com/office/powerpoint/2010/main" val="4018716594"/>
      </p:ext>
    </p:extLst>
  </p:cSld>
  <p:clrMapOvr>
    <a:masterClrMapping/>
  </p:clrMapOvr>
</p:sld>
</file>

<file path=ppt/theme/theme1.xml><?xml version="1.0" encoding="utf-8"?>
<a:theme xmlns:a="http://schemas.openxmlformats.org/drawingml/2006/main" name="Office Theme">
  <a:themeElements>
    <a:clrScheme name="Custom 8">
      <a:dk1>
        <a:srgbClr val="000000"/>
      </a:dk1>
      <a:lt1>
        <a:srgbClr val="FFFFFF"/>
      </a:lt1>
      <a:dk2>
        <a:srgbClr val="353958"/>
      </a:dk2>
      <a:lt2>
        <a:srgbClr val="F5F5E5"/>
      </a:lt2>
      <a:accent1>
        <a:srgbClr val="E2E6EE"/>
      </a:accent1>
      <a:accent2>
        <a:srgbClr val="A6B727"/>
      </a:accent2>
      <a:accent3>
        <a:srgbClr val="FECD6A"/>
      </a:accent3>
      <a:accent4>
        <a:srgbClr val="838383"/>
      </a:accent4>
      <a:accent5>
        <a:srgbClr val="FFF6B3"/>
      </a:accent5>
      <a:accent6>
        <a:srgbClr val="E95151"/>
      </a:accent6>
      <a:hlink>
        <a:srgbClr val="F59E00"/>
      </a:hlink>
      <a:folHlink>
        <a:srgbClr val="B2B2B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8939</TotalTime>
  <Words>643</Words>
  <Application>Microsoft Office PowerPoint</Application>
  <PresentationFormat>Custom</PresentationFormat>
  <Paragraphs>77</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Cambria Math</vt:lpstr>
      <vt:lpstr>CMU Serif</vt:lpstr>
      <vt:lpstr>Lato</vt:lpstr>
      <vt:lpstr>Open Sans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MacMillan</dc:creator>
  <cp:lastModifiedBy>Joseph Macmillan</cp:lastModifiedBy>
  <cp:revision>179</cp:revision>
  <cp:lastPrinted>2020-05-21T19:07:50Z</cp:lastPrinted>
  <dcterms:created xsi:type="dcterms:W3CDTF">2020-05-21T00:40:48Z</dcterms:created>
  <dcterms:modified xsi:type="dcterms:W3CDTF">2024-12-20T16:14:46Z</dcterms:modified>
</cp:coreProperties>
</file>