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FE6938-6E46-4C26-AAD3-945586BC109A}"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D9E3C-AD89-49A7-B32F-AFF98C3EE6C9}" type="slidenum">
              <a:rPr lang="en-US" smtClean="0"/>
              <a:t>‹#›</a:t>
            </a:fld>
            <a:endParaRPr lang="en-US"/>
          </a:p>
        </p:txBody>
      </p:sp>
    </p:spTree>
    <p:extLst>
      <p:ext uri="{BB962C8B-B14F-4D97-AF65-F5344CB8AC3E}">
        <p14:creationId xmlns:p14="http://schemas.microsoft.com/office/powerpoint/2010/main" val="56654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FE6938-6E46-4C26-AAD3-945586BC109A}"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D9E3C-AD89-49A7-B32F-AFF98C3EE6C9}" type="slidenum">
              <a:rPr lang="en-US" smtClean="0"/>
              <a:t>‹#›</a:t>
            </a:fld>
            <a:endParaRPr lang="en-US"/>
          </a:p>
        </p:txBody>
      </p:sp>
    </p:spTree>
    <p:extLst>
      <p:ext uri="{BB962C8B-B14F-4D97-AF65-F5344CB8AC3E}">
        <p14:creationId xmlns:p14="http://schemas.microsoft.com/office/powerpoint/2010/main" val="3000321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FE6938-6E46-4C26-AAD3-945586BC109A}"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D9E3C-AD89-49A7-B32F-AFF98C3EE6C9}" type="slidenum">
              <a:rPr lang="en-US" smtClean="0"/>
              <a:t>‹#›</a:t>
            </a:fld>
            <a:endParaRPr lang="en-US"/>
          </a:p>
        </p:txBody>
      </p:sp>
    </p:spTree>
    <p:extLst>
      <p:ext uri="{BB962C8B-B14F-4D97-AF65-F5344CB8AC3E}">
        <p14:creationId xmlns:p14="http://schemas.microsoft.com/office/powerpoint/2010/main" val="1064531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FE6938-6E46-4C26-AAD3-945586BC109A}"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D9E3C-AD89-49A7-B32F-AFF98C3EE6C9}" type="slidenum">
              <a:rPr lang="en-US" smtClean="0"/>
              <a:t>‹#›</a:t>
            </a:fld>
            <a:endParaRPr lang="en-US"/>
          </a:p>
        </p:txBody>
      </p:sp>
    </p:spTree>
    <p:extLst>
      <p:ext uri="{BB962C8B-B14F-4D97-AF65-F5344CB8AC3E}">
        <p14:creationId xmlns:p14="http://schemas.microsoft.com/office/powerpoint/2010/main" val="95071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FE6938-6E46-4C26-AAD3-945586BC109A}"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D9E3C-AD89-49A7-B32F-AFF98C3EE6C9}" type="slidenum">
              <a:rPr lang="en-US" smtClean="0"/>
              <a:t>‹#›</a:t>
            </a:fld>
            <a:endParaRPr lang="en-US"/>
          </a:p>
        </p:txBody>
      </p:sp>
    </p:spTree>
    <p:extLst>
      <p:ext uri="{BB962C8B-B14F-4D97-AF65-F5344CB8AC3E}">
        <p14:creationId xmlns:p14="http://schemas.microsoft.com/office/powerpoint/2010/main" val="3613772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FE6938-6E46-4C26-AAD3-945586BC109A}" type="datetimeFigureOut">
              <a:rPr lang="en-US" smtClean="0"/>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1D9E3C-AD89-49A7-B32F-AFF98C3EE6C9}" type="slidenum">
              <a:rPr lang="en-US" smtClean="0"/>
              <a:t>‹#›</a:t>
            </a:fld>
            <a:endParaRPr lang="en-US"/>
          </a:p>
        </p:txBody>
      </p:sp>
    </p:spTree>
    <p:extLst>
      <p:ext uri="{BB962C8B-B14F-4D97-AF65-F5344CB8AC3E}">
        <p14:creationId xmlns:p14="http://schemas.microsoft.com/office/powerpoint/2010/main" val="339790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FE6938-6E46-4C26-AAD3-945586BC109A}" type="datetimeFigureOut">
              <a:rPr lang="en-US" smtClean="0"/>
              <a:t>7/19/2020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1D9E3C-AD89-49A7-B32F-AFF98C3EE6C9}" type="slidenum">
              <a:rPr lang="en-US" smtClean="0"/>
              <a:t>‹#›</a:t>
            </a:fld>
            <a:endParaRPr lang="en-US"/>
          </a:p>
        </p:txBody>
      </p:sp>
    </p:spTree>
    <p:extLst>
      <p:ext uri="{BB962C8B-B14F-4D97-AF65-F5344CB8AC3E}">
        <p14:creationId xmlns:p14="http://schemas.microsoft.com/office/powerpoint/2010/main" val="2240892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FE6938-6E46-4C26-AAD3-945586BC109A}" type="datetimeFigureOut">
              <a:rPr lang="en-US" smtClean="0"/>
              <a:t>7/19/2020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1D9E3C-AD89-49A7-B32F-AFF98C3EE6C9}" type="slidenum">
              <a:rPr lang="en-US" smtClean="0"/>
              <a:t>‹#›</a:t>
            </a:fld>
            <a:endParaRPr lang="en-US"/>
          </a:p>
        </p:txBody>
      </p:sp>
    </p:spTree>
    <p:extLst>
      <p:ext uri="{BB962C8B-B14F-4D97-AF65-F5344CB8AC3E}">
        <p14:creationId xmlns:p14="http://schemas.microsoft.com/office/powerpoint/2010/main" val="2310603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FE6938-6E46-4C26-AAD3-945586BC109A}" type="datetimeFigureOut">
              <a:rPr lang="en-US" smtClean="0"/>
              <a:t>7/19/2020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1D9E3C-AD89-49A7-B32F-AFF98C3EE6C9}" type="slidenum">
              <a:rPr lang="en-US" smtClean="0"/>
              <a:t>‹#›</a:t>
            </a:fld>
            <a:endParaRPr lang="en-US"/>
          </a:p>
        </p:txBody>
      </p:sp>
    </p:spTree>
    <p:extLst>
      <p:ext uri="{BB962C8B-B14F-4D97-AF65-F5344CB8AC3E}">
        <p14:creationId xmlns:p14="http://schemas.microsoft.com/office/powerpoint/2010/main" val="2469033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FE6938-6E46-4C26-AAD3-945586BC109A}" type="datetimeFigureOut">
              <a:rPr lang="en-US" smtClean="0"/>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1D9E3C-AD89-49A7-B32F-AFF98C3EE6C9}" type="slidenum">
              <a:rPr lang="en-US" smtClean="0"/>
              <a:t>‹#›</a:t>
            </a:fld>
            <a:endParaRPr lang="en-US"/>
          </a:p>
        </p:txBody>
      </p:sp>
    </p:spTree>
    <p:extLst>
      <p:ext uri="{BB962C8B-B14F-4D97-AF65-F5344CB8AC3E}">
        <p14:creationId xmlns:p14="http://schemas.microsoft.com/office/powerpoint/2010/main" val="4235448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FE6938-6E46-4C26-AAD3-945586BC109A}" type="datetimeFigureOut">
              <a:rPr lang="en-US" smtClean="0"/>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1D9E3C-AD89-49A7-B32F-AFF98C3EE6C9}" type="slidenum">
              <a:rPr lang="en-US" smtClean="0"/>
              <a:t>‹#›</a:t>
            </a:fld>
            <a:endParaRPr lang="en-US"/>
          </a:p>
        </p:txBody>
      </p:sp>
    </p:spTree>
    <p:extLst>
      <p:ext uri="{BB962C8B-B14F-4D97-AF65-F5344CB8AC3E}">
        <p14:creationId xmlns:p14="http://schemas.microsoft.com/office/powerpoint/2010/main" val="4117205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FE6938-6E46-4C26-AAD3-945586BC109A}" type="datetimeFigureOut">
              <a:rPr lang="en-US" smtClean="0"/>
              <a:t>7/19/2020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D9E3C-AD89-49A7-B32F-AFF98C3EE6C9}" type="slidenum">
              <a:rPr lang="en-US" smtClean="0"/>
              <a:t>‹#›</a:t>
            </a:fld>
            <a:endParaRPr lang="en-US"/>
          </a:p>
        </p:txBody>
      </p:sp>
    </p:spTree>
    <p:extLst>
      <p:ext uri="{BB962C8B-B14F-4D97-AF65-F5344CB8AC3E}">
        <p14:creationId xmlns:p14="http://schemas.microsoft.com/office/powerpoint/2010/main" val="1480683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gov.in/resources/all-india-pincode-directory-contact-details-along-latitude-and-longitud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8458200" cy="1470025"/>
          </a:xfrm>
        </p:spPr>
        <p:txBody>
          <a:bodyPr>
            <a:normAutofit fontScale="90000"/>
          </a:bodyPr>
          <a:lstStyle/>
          <a:p>
            <a:r>
              <a:rPr lang="en-US" sz="6000" dirty="0" smtClean="0"/>
              <a:t>Battle Of  Neighborhoods</a:t>
            </a:r>
            <a:br>
              <a:rPr lang="en-US" sz="6000" dirty="0" smtClean="0"/>
            </a:br>
            <a:r>
              <a:rPr lang="en-US" sz="3600" dirty="0" err="1" smtClean="0"/>
              <a:t>Coursera</a:t>
            </a:r>
            <a:r>
              <a:rPr lang="en-US" sz="3600" dirty="0" smtClean="0"/>
              <a:t> Capstone Project</a:t>
            </a:r>
            <a:endParaRPr lang="en-US" sz="3600" dirty="0"/>
          </a:p>
        </p:txBody>
      </p:sp>
      <p:sp>
        <p:nvSpPr>
          <p:cNvPr id="3" name="Subtitle 2"/>
          <p:cNvSpPr>
            <a:spLocks noGrp="1"/>
          </p:cNvSpPr>
          <p:nvPr>
            <p:ph type="subTitle" idx="1"/>
          </p:nvPr>
        </p:nvSpPr>
        <p:spPr/>
        <p:txBody>
          <a:bodyPr/>
          <a:lstStyle/>
          <a:p>
            <a:r>
              <a:rPr lang="en-US" dirty="0" smtClean="0"/>
              <a:t>Presentation</a:t>
            </a:r>
          </a:p>
          <a:p>
            <a:r>
              <a:rPr lang="en-US" dirty="0" smtClean="0"/>
              <a:t>Joseph </a:t>
            </a:r>
            <a:r>
              <a:rPr lang="en-US" dirty="0" err="1" smtClean="0"/>
              <a:t>Manoj</a:t>
            </a:r>
            <a:r>
              <a:rPr lang="en-US" dirty="0" smtClean="0"/>
              <a:t> Louis</a:t>
            </a:r>
            <a:endParaRPr lang="en-US" dirty="0"/>
          </a:p>
        </p:txBody>
      </p:sp>
    </p:spTree>
    <p:extLst>
      <p:ext uri="{BB962C8B-B14F-4D97-AF65-F5344CB8AC3E}">
        <p14:creationId xmlns:p14="http://schemas.microsoft.com/office/powerpoint/2010/main" val="789776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DICUSSION SECTION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My intention with this project was to analyze and understand the difference in the type of life in these metros, which can offer decision points for anybody who is considering to settle in either of the metro cities and can get a peek into what type of experience and facilities he will be provided with.</a:t>
            </a:r>
          </a:p>
          <a:p>
            <a:r>
              <a:rPr lang="en-US" dirty="0"/>
              <a:t>Chennai -The neighborhood belong to Cluster 0 has more features than other two clusters. Bangalore-The neighborhood belong to Cluster 1 has more features than other two clusters.</a:t>
            </a:r>
          </a:p>
          <a:p>
            <a:r>
              <a:rPr lang="en-US" dirty="0"/>
              <a:t>With </a:t>
            </a:r>
            <a:r>
              <a:rPr lang="en-US" dirty="0" err="1"/>
              <a:t>campare</a:t>
            </a:r>
            <a:r>
              <a:rPr lang="en-US" dirty="0"/>
              <a:t> to both cities Bangalore city has more features than Chennai.</a:t>
            </a:r>
          </a:p>
          <a:p>
            <a:endParaRPr lang="en-US" dirty="0"/>
          </a:p>
        </p:txBody>
      </p:sp>
    </p:spTree>
    <p:extLst>
      <p:ext uri="{BB962C8B-B14F-4D97-AF65-F5344CB8AC3E}">
        <p14:creationId xmlns:p14="http://schemas.microsoft.com/office/powerpoint/2010/main" val="165389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Bangalore offers are far too many compared to Chennai. This means that Chennai becomes restrictive in terms of variety and convenience. From the results of above study I choose Bangalore city for jobs ,education </a:t>
            </a:r>
            <a:r>
              <a:rPr lang="en-US" dirty="0" err="1"/>
              <a:t>etc,I</a:t>
            </a:r>
            <a:r>
              <a:rPr lang="en-US" dirty="0"/>
              <a:t> am sure that all will agree the same as well.</a:t>
            </a:r>
          </a:p>
        </p:txBody>
      </p:sp>
    </p:spTree>
    <p:extLst>
      <p:ext uri="{BB962C8B-B14F-4D97-AF65-F5344CB8AC3E}">
        <p14:creationId xmlns:p14="http://schemas.microsoft.com/office/powerpoint/2010/main" val="274352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Introduction/Business Problem</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I am residing in Kerala India, many of the second generation job seekers are immigrating to Bangalore and Chennai which is the most important metro cities in South India.</a:t>
            </a:r>
          </a:p>
          <a:p>
            <a:r>
              <a:rPr lang="en-US" dirty="0"/>
              <a:t>Information Technology (IT) boom coupled with Bangalore and Chennai being an educational and jobs hub has turned the cities to a sort of dream destination that most </a:t>
            </a:r>
            <a:r>
              <a:rPr lang="en-US" dirty="0" err="1"/>
              <a:t>keralite</a:t>
            </a:r>
            <a:r>
              <a:rPr lang="en-US" dirty="0"/>
              <a:t> youth chase.</a:t>
            </a:r>
          </a:p>
          <a:p>
            <a:r>
              <a:rPr lang="en-US" dirty="0"/>
              <a:t>There has been a substantial increase in the number of </a:t>
            </a:r>
            <a:r>
              <a:rPr lang="en-US" dirty="0" err="1"/>
              <a:t>keralites</a:t>
            </a:r>
            <a:r>
              <a:rPr lang="en-US" dirty="0"/>
              <a:t> migrating to the said cities in the recent years and that the trend is set to continue in the following years.</a:t>
            </a:r>
          </a:p>
          <a:p>
            <a:r>
              <a:rPr lang="en-US" dirty="0"/>
              <a:t>I like to </a:t>
            </a:r>
            <a:r>
              <a:rPr lang="en-US" dirty="0" err="1"/>
              <a:t>analyse</a:t>
            </a:r>
            <a:r>
              <a:rPr lang="en-US" dirty="0"/>
              <a:t> the neighborhoods in each of the cities and tries to under stand what is popular in them, what they have to offer and what are the unique features of these cities </a:t>
            </a:r>
            <a:r>
              <a:rPr lang="en-US" dirty="0" err="1"/>
              <a:t>capare</a:t>
            </a:r>
            <a:r>
              <a:rPr lang="en-US" dirty="0"/>
              <a:t> to each other.</a:t>
            </a:r>
          </a:p>
          <a:p>
            <a:r>
              <a:rPr lang="en-US" b="1" dirty="0"/>
              <a:t>Business problem</a:t>
            </a:r>
            <a:r>
              <a:rPr lang="en-US" dirty="0"/>
              <a:t> in the project </a:t>
            </a:r>
            <a:r>
              <a:rPr lang="en-US" dirty="0" err="1"/>
              <a:t>assums</a:t>
            </a:r>
            <a:r>
              <a:rPr lang="en-US" dirty="0"/>
              <a:t> that the people who would be </a:t>
            </a:r>
            <a:r>
              <a:rPr lang="en-US" dirty="0" err="1"/>
              <a:t>intrested</a:t>
            </a:r>
            <a:r>
              <a:rPr lang="en-US" dirty="0"/>
              <a:t> in this project are those who like to choose these cities for education, jobs </a:t>
            </a:r>
            <a:r>
              <a:rPr lang="en-US" dirty="0" err="1"/>
              <a:t>etc,the</a:t>
            </a:r>
            <a:r>
              <a:rPr lang="en-US" dirty="0"/>
              <a:t> </a:t>
            </a:r>
            <a:r>
              <a:rPr lang="en-US" dirty="0" err="1"/>
              <a:t>decession</a:t>
            </a:r>
            <a:r>
              <a:rPr lang="en-US" dirty="0"/>
              <a:t> to choose one over the other depend on popular venues in the </a:t>
            </a:r>
            <a:r>
              <a:rPr lang="en-US" dirty="0" err="1"/>
              <a:t>neighbohoods</a:t>
            </a:r>
            <a:r>
              <a:rPr lang="en-US" dirty="0"/>
              <a:t> in each of metro cities.</a:t>
            </a:r>
          </a:p>
          <a:p>
            <a:endParaRPr lang="en-US" dirty="0"/>
          </a:p>
        </p:txBody>
      </p:sp>
    </p:spTree>
    <p:extLst>
      <p:ext uri="{BB962C8B-B14F-4D97-AF65-F5344CB8AC3E}">
        <p14:creationId xmlns:p14="http://schemas.microsoft.com/office/powerpoint/2010/main" val="1215572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 description</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a:t/>
            </a:r>
            <a:br>
              <a:rPr lang="en-US" dirty="0"/>
            </a:br>
            <a:r>
              <a:rPr lang="en-US" dirty="0"/>
              <a:t>For any data science project data is of paramount importance. For this project i needed data about neighborhoods in each of these metro cities, the data published by government on postal codes for all India would serve me well for the project i </a:t>
            </a:r>
            <a:r>
              <a:rPr lang="en-US" dirty="0" err="1"/>
              <a:t>dowloaded</a:t>
            </a:r>
            <a:r>
              <a:rPr lang="en-US" dirty="0"/>
              <a:t> the CSV provided under </a:t>
            </a:r>
            <a:r>
              <a:rPr lang="en-US" u="sng" dirty="0">
                <a:hlinkClick r:id="rId2"/>
              </a:rPr>
              <a:t>click here</a:t>
            </a:r>
            <a:endParaRPr lang="en-US" dirty="0"/>
          </a:p>
          <a:p>
            <a:r>
              <a:rPr lang="en-US" dirty="0"/>
              <a:t>Next i used Foursquare API to get the most common venues in both cities</a:t>
            </a:r>
          </a:p>
          <a:p>
            <a:endParaRPr lang="en-US" dirty="0"/>
          </a:p>
        </p:txBody>
      </p:sp>
    </p:spTree>
    <p:extLst>
      <p:ext uri="{BB962C8B-B14F-4D97-AF65-F5344CB8AC3E}">
        <p14:creationId xmlns:p14="http://schemas.microsoft.com/office/powerpoint/2010/main" val="546784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CHENNAI DATAFRAME</a:t>
            </a:r>
            <a:endParaRPr lang="en-US" dirty="0"/>
          </a:p>
        </p:txBody>
      </p:sp>
      <p:graphicFrame>
        <p:nvGraphicFramePr>
          <p:cNvPr id="5" name="Picture Placeholder 4"/>
          <p:cNvGraphicFramePr>
            <a:graphicFrameLocks noGrp="1"/>
          </p:cNvGraphicFramePr>
          <p:nvPr>
            <p:ph type="pic" idx="1"/>
          </p:nvPr>
        </p:nvGraphicFramePr>
        <p:xfrm>
          <a:off x="495300" y="1481455"/>
          <a:ext cx="8229600" cy="2377440"/>
        </p:xfrm>
        <a:graphic>
          <a:graphicData uri="http://schemas.openxmlformats.org/drawingml/2006/table">
            <a:tbl>
              <a:tblPr/>
              <a:tblGrid>
                <a:gridCol w="1645920"/>
                <a:gridCol w="1645920"/>
                <a:gridCol w="1645920"/>
                <a:gridCol w="1645920"/>
                <a:gridCol w="1645920"/>
              </a:tblGrid>
              <a:tr h="0">
                <a:tc>
                  <a:txBody>
                    <a:bodyPr/>
                    <a:lstStyle/>
                    <a:p>
                      <a:pPr algn="l" fontAlgn="ctr"/>
                      <a:endParaRPr lang="en-US" b="1">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b="1">
                          <a:effectLst/>
                        </a:rPr>
                        <a:t>Neighborhood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b="1">
                          <a:effectLst/>
                        </a:rPr>
                        <a:t>Borough</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b="1">
                          <a:effectLst/>
                        </a:rPr>
                        <a:t>latitude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b="1">
                          <a:effectLst/>
                        </a:rPr>
                        <a:t>longitude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0">
                <a:tc>
                  <a:txBody>
                    <a:bodyPr/>
                    <a:lstStyle/>
                    <a:p>
                      <a:pPr algn="l" fontAlgn="ctr"/>
                      <a:r>
                        <a:rPr lang="en-US" b="1">
                          <a:effectLst/>
                        </a:rPr>
                        <a:t>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Chepauk</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Chennai</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13.063630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80.281278</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0">
                <a:tc>
                  <a:txBody>
                    <a:bodyPr/>
                    <a:lstStyle/>
                    <a:p>
                      <a:pPr algn="l" fontAlgn="ctr"/>
                      <a:r>
                        <a:rPr lang="en-US" b="1">
                          <a:effectLst/>
                        </a:rPr>
                        <a:t>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Chintadripet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Chennai</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13.076126</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80.270781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0">
                <a:tc>
                  <a:txBody>
                    <a:bodyPr/>
                    <a:lstStyle/>
                    <a:p>
                      <a:pPr algn="l" fontAlgn="ctr"/>
                      <a:r>
                        <a:rPr lang="en-US" b="1">
                          <a:effectLst/>
                        </a:rPr>
                        <a:t>2</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Choolaimedu</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Chennai</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13.062334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80.225401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0">
                <a:tc>
                  <a:txBody>
                    <a:bodyPr/>
                    <a:lstStyle/>
                    <a:p>
                      <a:pPr algn="l" fontAlgn="ctr"/>
                      <a:r>
                        <a:rPr lang="en-US" b="1">
                          <a:effectLst/>
                        </a:rPr>
                        <a:t>3</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Gopalapuram (Chennai)</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Chennai</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13.049732</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80.258203</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0">
                <a:tc>
                  <a:txBody>
                    <a:bodyPr/>
                    <a:lstStyle/>
                    <a:p>
                      <a:pPr algn="l" fontAlgn="ctr"/>
                      <a:r>
                        <a:rPr lang="en-US" b="1">
                          <a:effectLst/>
                        </a:rPr>
                        <a:t>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Greams Road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Chennai</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13.061035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80.254485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bl>
          </a:graphicData>
        </a:graphic>
      </p:graphicFrame>
      <p:sp>
        <p:nvSpPr>
          <p:cNvPr id="4" name="Text Placeholder 3"/>
          <p:cNvSpPr>
            <a:spLocks noGrp="1"/>
          </p:cNvSpPr>
          <p:nvPr>
            <p:ph type="body" sz="half" idx="2"/>
          </p:nvPr>
        </p:nvSpPr>
        <p:spPr/>
        <p:txBody>
          <a:bodyPr/>
          <a:lstStyle/>
          <a:p>
            <a:r>
              <a:rPr lang="en-US" dirty="0" smtClean="0"/>
              <a:t>The first 5 rows of the </a:t>
            </a:r>
            <a:r>
              <a:rPr lang="en-US" dirty="0" err="1" smtClean="0"/>
              <a:t>dataframe</a:t>
            </a:r>
            <a:r>
              <a:rPr lang="en-US" dirty="0" smtClean="0"/>
              <a:t> I used to find neighborhoods of </a:t>
            </a:r>
            <a:r>
              <a:rPr lang="en-US" dirty="0" err="1" smtClean="0"/>
              <a:t>chennai</a:t>
            </a:r>
            <a:endParaRPr lang="en-US" dirty="0" smtClean="0"/>
          </a:p>
          <a:p>
            <a:r>
              <a:rPr lang="en-US" dirty="0" smtClean="0"/>
              <a:t>City after cleaning and insert values of latitude and  longitude</a:t>
            </a:r>
            <a:endParaRPr lang="en-US" dirty="0"/>
          </a:p>
        </p:txBody>
      </p:sp>
    </p:spTree>
    <p:extLst>
      <p:ext uri="{BB962C8B-B14F-4D97-AF65-F5344CB8AC3E}">
        <p14:creationId xmlns:p14="http://schemas.microsoft.com/office/powerpoint/2010/main" val="147246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BANGALORE DATA FRAME</a:t>
            </a:r>
            <a:endParaRPr lang="en-US" dirty="0"/>
          </a:p>
        </p:txBody>
      </p:sp>
      <p:graphicFrame>
        <p:nvGraphicFramePr>
          <p:cNvPr id="6" name="Picture Placeholder 5"/>
          <p:cNvGraphicFramePr>
            <a:graphicFrameLocks noGrp="1"/>
          </p:cNvGraphicFramePr>
          <p:nvPr>
            <p:ph type="pic" idx="1"/>
          </p:nvPr>
        </p:nvGraphicFramePr>
        <p:xfrm>
          <a:off x="495300" y="1481455"/>
          <a:ext cx="8229600" cy="2377440"/>
        </p:xfrm>
        <a:graphic>
          <a:graphicData uri="http://schemas.openxmlformats.org/drawingml/2006/table">
            <a:tbl>
              <a:tblPr/>
              <a:tblGrid>
                <a:gridCol w="1645920"/>
                <a:gridCol w="1645920"/>
                <a:gridCol w="1645920"/>
                <a:gridCol w="1645920"/>
                <a:gridCol w="1645920"/>
              </a:tblGrid>
              <a:tr h="0">
                <a:tc>
                  <a:txBody>
                    <a:bodyPr/>
                    <a:lstStyle/>
                    <a:p>
                      <a:pPr algn="l" fontAlgn="ctr"/>
                      <a:endParaRPr lang="en-US" b="1">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b="1">
                          <a:effectLst/>
                        </a:rPr>
                        <a:t>Neighborhood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b="1">
                          <a:effectLst/>
                        </a:rPr>
                        <a:t>Borough</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b="1">
                          <a:effectLst/>
                        </a:rPr>
                        <a:t>latitude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b="1">
                          <a:effectLst/>
                        </a:rPr>
                        <a:t>longitude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0">
                <a:tc>
                  <a:txBody>
                    <a:bodyPr/>
                    <a:lstStyle/>
                    <a:p>
                      <a:pPr algn="l" fontAlgn="ctr"/>
                      <a:r>
                        <a:rPr lang="en-US" b="1">
                          <a:effectLst/>
                        </a:rPr>
                        <a:t>3</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Amruthahalli</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Bangalore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13.066513</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77.596624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0">
                <a:tc>
                  <a:txBody>
                    <a:bodyPr/>
                    <a:lstStyle/>
                    <a:p>
                      <a:pPr algn="l" fontAlgn="ctr"/>
                      <a:r>
                        <a:rPr lang="en-US" b="1">
                          <a:effectLst/>
                        </a:rPr>
                        <a:t>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Anandnagar (Bangalore)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Bangalore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13.033377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77.589523</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0">
                <a:tc>
                  <a:txBody>
                    <a:bodyPr/>
                    <a:lstStyle/>
                    <a:p>
                      <a:pPr algn="l" fontAlgn="ctr"/>
                      <a:r>
                        <a:rPr lang="en-US" b="1">
                          <a:effectLst/>
                        </a:rPr>
                        <a:t>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Arabic College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Bangalore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13.030009</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77.620866</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0">
                <a:tc>
                  <a:txBody>
                    <a:bodyPr/>
                    <a:lstStyle/>
                    <a:p>
                      <a:pPr algn="l" fontAlgn="ctr"/>
                      <a:r>
                        <a:rPr lang="en-US" b="1">
                          <a:effectLst/>
                        </a:rPr>
                        <a:t>6</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Attur</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Bangalore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13.099454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77.568034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0">
                <a:tc>
                  <a:txBody>
                    <a:bodyPr/>
                    <a:lstStyle/>
                    <a:p>
                      <a:pPr algn="l" fontAlgn="ctr"/>
                      <a:r>
                        <a:rPr lang="en-US" b="1">
                          <a:effectLst/>
                        </a:rPr>
                        <a:t>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Austin Town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Bangalore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12.961274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77.615294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bl>
          </a:graphicData>
        </a:graphic>
      </p:graphicFrame>
      <p:sp>
        <p:nvSpPr>
          <p:cNvPr id="4" name="Text Placeholder 3"/>
          <p:cNvSpPr>
            <a:spLocks noGrp="1"/>
          </p:cNvSpPr>
          <p:nvPr>
            <p:ph type="body" sz="half" idx="2"/>
          </p:nvPr>
        </p:nvSpPr>
        <p:spPr/>
        <p:txBody>
          <a:bodyPr/>
          <a:lstStyle/>
          <a:p>
            <a:r>
              <a:rPr lang="en-US" dirty="0" smtClean="0"/>
              <a:t>The first 5 rows of the </a:t>
            </a:r>
            <a:r>
              <a:rPr lang="en-US" dirty="0" err="1" smtClean="0"/>
              <a:t>dataframe</a:t>
            </a:r>
            <a:r>
              <a:rPr lang="en-US" dirty="0" smtClean="0"/>
              <a:t> I used to find neighborhoods of Bangalore City after cleaning and insert values of latitude and  longitude</a:t>
            </a:r>
          </a:p>
          <a:p>
            <a:endParaRPr lang="en-US" dirty="0"/>
          </a:p>
        </p:txBody>
      </p:sp>
      <p:sp>
        <p:nvSpPr>
          <p:cNvPr id="7" name="Rectangle 1"/>
          <p:cNvSpPr>
            <a:spLocks noChangeArrowheads="1"/>
          </p:cNvSpPr>
          <p:nvPr/>
        </p:nvSpPr>
        <p:spPr bwMode="auto">
          <a:xfrm>
            <a:off x="495300" y="1481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487799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Chennai 5 most common venues </a:t>
            </a:r>
            <a:endParaRPr lang="en-US" dirty="0"/>
          </a:p>
        </p:txBody>
      </p:sp>
      <p:graphicFrame>
        <p:nvGraphicFramePr>
          <p:cNvPr id="7" name="Picture Placeholder 6"/>
          <p:cNvGraphicFramePr>
            <a:graphicFrameLocks noGrp="1"/>
          </p:cNvGraphicFramePr>
          <p:nvPr>
            <p:ph type="pic" idx="1"/>
          </p:nvPr>
        </p:nvGraphicFramePr>
        <p:xfrm>
          <a:off x="1792289" y="963295"/>
          <a:ext cx="5486397" cy="3413760"/>
        </p:xfrm>
        <a:graphic>
          <a:graphicData uri="http://schemas.openxmlformats.org/drawingml/2006/table">
            <a:tbl>
              <a:tblPr/>
              <a:tblGrid>
                <a:gridCol w="783771"/>
                <a:gridCol w="783771"/>
                <a:gridCol w="783771"/>
                <a:gridCol w="783771"/>
                <a:gridCol w="783771"/>
                <a:gridCol w="783771"/>
                <a:gridCol w="783771"/>
              </a:tblGrid>
              <a:tr h="599440">
                <a:tc>
                  <a:txBody>
                    <a:bodyPr/>
                    <a:lstStyle/>
                    <a:p>
                      <a:pPr algn="l" fontAlgn="ctr"/>
                      <a:endParaRPr lang="en-US" sz="1200" b="1">
                        <a:effectLst/>
                      </a:endParaRP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b="1">
                          <a:effectLst/>
                        </a:rPr>
                        <a:t>Neighborhood</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b="1">
                          <a:effectLst/>
                        </a:rPr>
                        <a:t>1st Most Common Venue</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b="1">
                          <a:effectLst/>
                        </a:rPr>
                        <a:t>2nd Most Common Venue</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b="1">
                          <a:effectLst/>
                        </a:rPr>
                        <a:t>3rd Most Common Venue</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b="1">
                          <a:effectLst/>
                        </a:rPr>
                        <a:t>4th Most Common Venue</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b="1">
                          <a:effectLst/>
                        </a:rPr>
                        <a:t>5th Most Common Venue</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16560">
                <a:tc>
                  <a:txBody>
                    <a:bodyPr/>
                    <a:lstStyle/>
                    <a:p>
                      <a:pPr algn="l" fontAlgn="ctr"/>
                      <a:r>
                        <a:rPr lang="en-US" sz="1200" b="1">
                          <a:effectLst/>
                        </a:rPr>
                        <a:t>0</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Chepauk</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Indian Restaurant</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Memorial Site</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Cricket Ground</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Light Rail Station</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Bus Station</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99440">
                <a:tc>
                  <a:txBody>
                    <a:bodyPr/>
                    <a:lstStyle/>
                    <a:p>
                      <a:pPr algn="l" fontAlgn="ctr"/>
                      <a:r>
                        <a:rPr lang="en-US" sz="1200" b="1">
                          <a:effectLst/>
                        </a:rPr>
                        <a:t>1</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Choolaimedu</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Burger Joint</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Department Store</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Women's Store</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Donut Shop</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Comfort Food Restaurant</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99440">
                <a:tc>
                  <a:txBody>
                    <a:bodyPr/>
                    <a:lstStyle/>
                    <a:p>
                      <a:pPr algn="l" fontAlgn="ctr"/>
                      <a:r>
                        <a:rPr lang="en-US" sz="1200" b="1">
                          <a:effectLst/>
                        </a:rPr>
                        <a:t>2</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Gopalapuram (Chennai)</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Indian Restaurant</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Hotel</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Women's Store</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Sandwich Place</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Arts &amp; Crafts Store</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99440">
                <a:tc>
                  <a:txBody>
                    <a:bodyPr/>
                    <a:lstStyle/>
                    <a:p>
                      <a:pPr algn="l" fontAlgn="ctr"/>
                      <a:r>
                        <a:rPr lang="en-US" sz="1200" b="1">
                          <a:effectLst/>
                        </a:rPr>
                        <a:t>3</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Greams Road</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Café</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Indian Restaurant</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Middle Eastern Restaurant</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Juice Bar</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Dessert Shop</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99440">
                <a:tc>
                  <a:txBody>
                    <a:bodyPr/>
                    <a:lstStyle/>
                    <a:p>
                      <a:pPr algn="l" fontAlgn="ctr"/>
                      <a:r>
                        <a:rPr lang="en-US" sz="1200" b="1">
                          <a:effectLst/>
                        </a:rPr>
                        <a:t>4</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Hindi Prachar Sabha</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Indian Restaurant</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Department Store</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Vegetarian / Vegan Restaurant</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Italian Restaurant</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dirty="0">
                          <a:effectLst/>
                        </a:rPr>
                        <a:t>Park</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4" name="Text Placeholder 3"/>
          <p:cNvSpPr>
            <a:spLocks noGrp="1"/>
          </p:cNvSpPr>
          <p:nvPr>
            <p:ph type="body" sz="half" idx="2"/>
          </p:nvPr>
        </p:nvSpPr>
        <p:spPr/>
        <p:txBody>
          <a:bodyPr/>
          <a:lstStyle/>
          <a:p>
            <a:r>
              <a:rPr lang="en-US" dirty="0" smtClean="0"/>
              <a:t>First  five rows</a:t>
            </a:r>
            <a:endParaRPr lang="en-US" dirty="0"/>
          </a:p>
        </p:txBody>
      </p:sp>
      <p:sp>
        <p:nvSpPr>
          <p:cNvPr id="8" name="Rectangle 1"/>
          <p:cNvSpPr>
            <a:spLocks noChangeArrowheads="1"/>
          </p:cNvSpPr>
          <p:nvPr/>
        </p:nvSpPr>
        <p:spPr bwMode="auto">
          <a:xfrm>
            <a:off x="1792288" y="963613"/>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8B0000"/>
                </a:solidFill>
                <a:effectLst/>
                <a:latin typeface="Courier New" pitchFamily="49" charset="0"/>
                <a:cs typeface="Courier New" pitchFamily="49"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5904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Bangalore 5 most </a:t>
            </a:r>
            <a:r>
              <a:rPr lang="en-US" dirty="0" err="1" smtClean="0"/>
              <a:t>comon</a:t>
            </a:r>
            <a:r>
              <a:rPr lang="en-US" dirty="0" smtClean="0"/>
              <a:t> venues</a:t>
            </a:r>
            <a:endParaRPr lang="en-US" dirty="0"/>
          </a:p>
        </p:txBody>
      </p:sp>
      <p:graphicFrame>
        <p:nvGraphicFramePr>
          <p:cNvPr id="5" name="Picture Placeholder 4"/>
          <p:cNvGraphicFramePr>
            <a:graphicFrameLocks noGrp="1"/>
          </p:cNvGraphicFramePr>
          <p:nvPr>
            <p:ph type="pic" idx="1"/>
          </p:nvPr>
        </p:nvGraphicFramePr>
        <p:xfrm>
          <a:off x="1792289" y="1146175"/>
          <a:ext cx="5486397" cy="3048000"/>
        </p:xfrm>
        <a:graphic>
          <a:graphicData uri="http://schemas.openxmlformats.org/drawingml/2006/table">
            <a:tbl>
              <a:tblPr/>
              <a:tblGrid>
                <a:gridCol w="783771"/>
                <a:gridCol w="783771"/>
                <a:gridCol w="783771"/>
                <a:gridCol w="783771"/>
                <a:gridCol w="783771"/>
                <a:gridCol w="783771"/>
                <a:gridCol w="783771"/>
              </a:tblGrid>
              <a:tr h="599440">
                <a:tc>
                  <a:txBody>
                    <a:bodyPr/>
                    <a:lstStyle/>
                    <a:p>
                      <a:pPr algn="l" fontAlgn="ctr"/>
                      <a:endParaRPr lang="en-US" sz="1200" b="1">
                        <a:effectLst/>
                      </a:endParaRP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b="1">
                          <a:effectLst/>
                        </a:rPr>
                        <a:t>Neighborhood</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b="1">
                          <a:effectLst/>
                        </a:rPr>
                        <a:t>1st Most Common Venue</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b="1">
                          <a:effectLst/>
                        </a:rPr>
                        <a:t>2nd Most Common Venue</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b="1">
                          <a:effectLst/>
                        </a:rPr>
                        <a:t>3rd Most Common Venue</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b="1">
                          <a:effectLst/>
                        </a:rPr>
                        <a:t>4th Most Common Venue</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b="1">
                          <a:effectLst/>
                        </a:rPr>
                        <a:t>5th Most Common Venue</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16560">
                <a:tc>
                  <a:txBody>
                    <a:bodyPr/>
                    <a:lstStyle/>
                    <a:p>
                      <a:pPr algn="l" fontAlgn="ctr"/>
                      <a:r>
                        <a:rPr lang="en-US" sz="1200" b="1">
                          <a:effectLst/>
                        </a:rPr>
                        <a:t>0</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Amruthahalli</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ATM</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Department Store</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Convenience Store</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Indian Restaurant</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Shoe Store</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99440">
                <a:tc>
                  <a:txBody>
                    <a:bodyPr/>
                    <a:lstStyle/>
                    <a:p>
                      <a:pPr algn="l" fontAlgn="ctr"/>
                      <a:r>
                        <a:rPr lang="en-US" sz="1200" b="1">
                          <a:effectLst/>
                        </a:rPr>
                        <a:t>1</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Anandnagar (Bangalore)</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Hotel</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Indian Restaurant</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Motorcycle Shop</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Garden Center</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Pharmacy</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99440">
                <a:tc>
                  <a:txBody>
                    <a:bodyPr/>
                    <a:lstStyle/>
                    <a:p>
                      <a:pPr algn="l" fontAlgn="ctr"/>
                      <a:r>
                        <a:rPr lang="en-US" sz="1200" b="1">
                          <a:effectLst/>
                        </a:rPr>
                        <a:t>2</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Arabic College</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Indian Restaurant</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Yoga Studio</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Eastern European Restaurant</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Field</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Fast Food Restaurant</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16560">
                <a:tc>
                  <a:txBody>
                    <a:bodyPr/>
                    <a:lstStyle/>
                    <a:p>
                      <a:pPr algn="l" fontAlgn="ctr"/>
                      <a:r>
                        <a:rPr lang="en-US" sz="1200" b="1">
                          <a:effectLst/>
                        </a:rPr>
                        <a:t>3</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Attur</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Indian Restaurant</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Athletics &amp; Sports</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Yoga Studio</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Electronics Store</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Fish &amp; Chips Shop</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16560">
                <a:tc>
                  <a:txBody>
                    <a:bodyPr/>
                    <a:lstStyle/>
                    <a:p>
                      <a:pPr algn="l" fontAlgn="ctr"/>
                      <a:r>
                        <a:rPr lang="en-US" sz="1200" b="1">
                          <a:effectLst/>
                        </a:rPr>
                        <a:t>4</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Austin Town</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Indian Restaurant</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Italian Restaurant</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Bakery</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Yoga Studio</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dirty="0">
                          <a:effectLst/>
                        </a:rPr>
                        <a:t>Electronics Store</a:t>
                      </a:r>
                    </a:p>
                  </a:txBody>
                  <a:tcPr marL="25400" marR="25400" marT="25400" marB="254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4" name="Text Placeholder 3"/>
          <p:cNvSpPr>
            <a:spLocks noGrp="1"/>
          </p:cNvSpPr>
          <p:nvPr>
            <p:ph type="body" sz="half" idx="2"/>
          </p:nvPr>
        </p:nvSpPr>
        <p:spPr/>
        <p:txBody>
          <a:bodyPr/>
          <a:lstStyle/>
          <a:p>
            <a:r>
              <a:rPr lang="en-US" dirty="0" smtClean="0"/>
              <a:t>First  five rows</a:t>
            </a:r>
            <a:endParaRPr lang="en-US" dirty="0"/>
          </a:p>
        </p:txBody>
      </p:sp>
      <p:sp>
        <p:nvSpPr>
          <p:cNvPr id="6" name="Rectangle 1"/>
          <p:cNvSpPr>
            <a:spLocks noChangeArrowheads="1"/>
          </p:cNvSpPr>
          <p:nvPr/>
        </p:nvSpPr>
        <p:spPr bwMode="auto">
          <a:xfrm>
            <a:off x="1792288" y="11461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8B0000"/>
                </a:solidFill>
                <a:effectLst/>
                <a:latin typeface="Courier New" pitchFamily="49" charset="0"/>
                <a:cs typeface="Courier New" pitchFamily="49"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61122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SECTION</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Chennai City</a:t>
            </a:r>
          </a:p>
          <a:p>
            <a:r>
              <a:rPr lang="en-US" dirty="0"/>
              <a:t>Lets now dig a little deeper into how the neighborhoods are clustered and what is the characteristic of the cluster that is very common across most neighborhoods in Chennai.</a:t>
            </a:r>
          </a:p>
          <a:p>
            <a:r>
              <a:rPr lang="en-US" b="1" dirty="0"/>
              <a:t>Cluster 0</a:t>
            </a:r>
            <a:r>
              <a:rPr lang="en-US" dirty="0"/>
              <a:t> -The neighborhoods belonging to this cluster is popular for having Indian restaurants clothing store ,cricket </a:t>
            </a:r>
            <a:r>
              <a:rPr lang="en-US" dirty="0" err="1"/>
              <a:t>grounds,multiplex,Gym</a:t>
            </a:r>
            <a:r>
              <a:rPr lang="en-US" dirty="0"/>
              <a:t> fitness </a:t>
            </a:r>
            <a:r>
              <a:rPr lang="en-US" dirty="0" err="1"/>
              <a:t>centers,women</a:t>
            </a:r>
            <a:r>
              <a:rPr lang="en-US" dirty="0"/>
              <a:t> </a:t>
            </a:r>
            <a:r>
              <a:rPr lang="en-US" dirty="0" err="1"/>
              <a:t>store,Train</a:t>
            </a:r>
            <a:r>
              <a:rPr lang="en-US" dirty="0"/>
              <a:t> </a:t>
            </a:r>
            <a:r>
              <a:rPr lang="en-US" dirty="0" err="1"/>
              <a:t>stations,bus</a:t>
            </a:r>
            <a:r>
              <a:rPr lang="en-US" dirty="0"/>
              <a:t> stations etc.</a:t>
            </a:r>
          </a:p>
          <a:p>
            <a:r>
              <a:rPr lang="en-US" b="1" dirty="0"/>
              <a:t>Cluster 1</a:t>
            </a:r>
            <a:r>
              <a:rPr lang="en-US" dirty="0"/>
              <a:t> -The neighborhoods belonging to this cluster is popular for having College </a:t>
            </a:r>
            <a:r>
              <a:rPr lang="en-US" dirty="0" err="1"/>
              <a:t>cafeteria,fields,women</a:t>
            </a:r>
            <a:r>
              <a:rPr lang="en-US" dirty="0"/>
              <a:t> store, snack place and coffee shop.</a:t>
            </a:r>
          </a:p>
          <a:p>
            <a:r>
              <a:rPr lang="en-US" b="1" dirty="0"/>
              <a:t>Cluster 2</a:t>
            </a:r>
            <a:r>
              <a:rPr lang="en-US" dirty="0"/>
              <a:t> -The neighborhoods belonging to this cluster is popular for having Burger </a:t>
            </a:r>
            <a:r>
              <a:rPr lang="en-US" dirty="0" err="1"/>
              <a:t>joint,Departmental</a:t>
            </a:r>
            <a:r>
              <a:rPr lang="en-US" dirty="0"/>
              <a:t> store, Women </a:t>
            </a:r>
            <a:r>
              <a:rPr lang="en-US" dirty="0" err="1"/>
              <a:t>store,Donut</a:t>
            </a:r>
            <a:r>
              <a:rPr lang="en-US" dirty="0"/>
              <a:t> shop and Comfort food station.</a:t>
            </a:r>
          </a:p>
          <a:p>
            <a:endParaRPr lang="en-US" dirty="0"/>
          </a:p>
        </p:txBody>
      </p:sp>
    </p:spTree>
    <p:extLst>
      <p:ext uri="{BB962C8B-B14F-4D97-AF65-F5344CB8AC3E}">
        <p14:creationId xmlns:p14="http://schemas.microsoft.com/office/powerpoint/2010/main" val="3741377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SECTION</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Bangalore City</a:t>
            </a:r>
          </a:p>
          <a:p>
            <a:r>
              <a:rPr lang="en-US" dirty="0"/>
              <a:t>Lets now dig a little deeper into how the neighborhoods are clustered and what is the characteristic of the cluster that is very common across most neighborhoods in Bangalore.</a:t>
            </a:r>
          </a:p>
          <a:p>
            <a:r>
              <a:rPr lang="en-US" b="1" dirty="0"/>
              <a:t>Cluster 0</a:t>
            </a:r>
            <a:r>
              <a:rPr lang="en-US" dirty="0"/>
              <a:t> -The neighborhoods belonging to this cluster is popular for having Indian restaurants Yoga </a:t>
            </a:r>
            <a:r>
              <a:rPr lang="en-US" dirty="0" err="1"/>
              <a:t>studio,atletics</a:t>
            </a:r>
            <a:r>
              <a:rPr lang="en-US" dirty="0"/>
              <a:t> &amp; </a:t>
            </a:r>
            <a:r>
              <a:rPr lang="en-US" dirty="0" err="1"/>
              <a:t>sports,wine</a:t>
            </a:r>
            <a:r>
              <a:rPr lang="en-US" dirty="0"/>
              <a:t> </a:t>
            </a:r>
            <a:r>
              <a:rPr lang="en-US" dirty="0" err="1"/>
              <a:t>shop,Departmental</a:t>
            </a:r>
            <a:r>
              <a:rPr lang="en-US" dirty="0"/>
              <a:t> </a:t>
            </a:r>
            <a:r>
              <a:rPr lang="en-US" dirty="0" err="1"/>
              <a:t>stores,Caffee,Historic</a:t>
            </a:r>
            <a:r>
              <a:rPr lang="en-US" dirty="0"/>
              <a:t> </a:t>
            </a:r>
            <a:r>
              <a:rPr lang="en-US" dirty="0" err="1"/>
              <a:t>Site,Electronics</a:t>
            </a:r>
            <a:r>
              <a:rPr lang="en-US" dirty="0"/>
              <a:t> Store etc.</a:t>
            </a:r>
          </a:p>
          <a:p>
            <a:r>
              <a:rPr lang="en-US" b="1" dirty="0"/>
              <a:t>Cluster 1</a:t>
            </a:r>
            <a:r>
              <a:rPr lang="en-US" dirty="0"/>
              <a:t> -The neighborhoods belonging to this cluster is popular for having </a:t>
            </a:r>
            <a:r>
              <a:rPr lang="en-US" dirty="0" err="1"/>
              <a:t>restaurants,Metro</a:t>
            </a:r>
            <a:r>
              <a:rPr lang="en-US" dirty="0"/>
              <a:t> stations ,Bus </a:t>
            </a:r>
            <a:r>
              <a:rPr lang="en-US" dirty="0" err="1"/>
              <a:t>staions</a:t>
            </a:r>
            <a:r>
              <a:rPr lang="en-US" dirty="0"/>
              <a:t> </a:t>
            </a:r>
            <a:r>
              <a:rPr lang="en-US" dirty="0" err="1"/>
              <a:t>Pub,Soccer</a:t>
            </a:r>
            <a:r>
              <a:rPr lang="en-US" dirty="0"/>
              <a:t> </a:t>
            </a:r>
            <a:r>
              <a:rPr lang="en-US" dirty="0" err="1"/>
              <a:t>field,atletics</a:t>
            </a:r>
            <a:r>
              <a:rPr lang="en-US" dirty="0"/>
              <a:t> &amp; </a:t>
            </a:r>
            <a:r>
              <a:rPr lang="en-US" dirty="0" err="1"/>
              <a:t>sports,Departmental</a:t>
            </a:r>
            <a:r>
              <a:rPr lang="en-US" dirty="0"/>
              <a:t> </a:t>
            </a:r>
            <a:r>
              <a:rPr lang="en-US" dirty="0" err="1"/>
              <a:t>stores,Caffee</a:t>
            </a:r>
            <a:r>
              <a:rPr lang="en-US" dirty="0"/>
              <a:t>, and lots of features.</a:t>
            </a:r>
          </a:p>
          <a:p>
            <a:r>
              <a:rPr lang="en-US" dirty="0"/>
              <a:t>Cluster 1 -The neighborhoods belonging to this cluster is popular for having Scenic </a:t>
            </a:r>
            <a:r>
              <a:rPr lang="en-US" dirty="0" err="1"/>
              <a:t>Lookout,Yoga</a:t>
            </a:r>
            <a:r>
              <a:rPr lang="en-US" dirty="0"/>
              <a:t> Studio, Electronics </a:t>
            </a:r>
            <a:r>
              <a:rPr lang="en-US" dirty="0" err="1"/>
              <a:t>Store,Field,Fast</a:t>
            </a:r>
            <a:r>
              <a:rPr lang="en-US" dirty="0"/>
              <a:t> Food Restaurant</a:t>
            </a:r>
          </a:p>
          <a:p>
            <a:endParaRPr lang="en-US" dirty="0"/>
          </a:p>
        </p:txBody>
      </p:sp>
    </p:spTree>
    <p:extLst>
      <p:ext uri="{BB962C8B-B14F-4D97-AF65-F5344CB8AC3E}">
        <p14:creationId xmlns:p14="http://schemas.microsoft.com/office/powerpoint/2010/main" val="3286162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690</Words>
  <Application>Microsoft Office PowerPoint</Application>
  <PresentationFormat>On-screen Show (4:3)</PresentationFormat>
  <Paragraphs>182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Battle Of  Neighborhoods Coursera Capstone Project</vt:lpstr>
      <vt:lpstr>Introduction/Business Problem </vt:lpstr>
      <vt:lpstr>Data description </vt:lpstr>
      <vt:lpstr>CHENNAI DATAFRAME</vt:lpstr>
      <vt:lpstr>BANGALORE DATA FRAME</vt:lpstr>
      <vt:lpstr>Chennai 5 most common venues </vt:lpstr>
      <vt:lpstr>Bangalore 5 most comon venues</vt:lpstr>
      <vt:lpstr>RESULT SECTION</vt:lpstr>
      <vt:lpstr>RESULT SECTION</vt:lpstr>
      <vt:lpstr>DICUSSION SECTION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 Coursera Capstone Project</dc:title>
  <dc:creator>ADMIN</dc:creator>
  <cp:lastModifiedBy>ADMIN</cp:lastModifiedBy>
  <cp:revision>6</cp:revision>
  <dcterms:created xsi:type="dcterms:W3CDTF">2020-07-19T16:12:44Z</dcterms:created>
  <dcterms:modified xsi:type="dcterms:W3CDTF">2020-07-19T16:58:21Z</dcterms:modified>
</cp:coreProperties>
</file>