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63"/>
  </p:notesMasterIdLst>
  <p:handoutMasterIdLst>
    <p:handoutMasterId r:id="rId64"/>
  </p:handoutMasterIdLst>
  <p:sldIdLst>
    <p:sldId id="256" r:id="rId3"/>
    <p:sldId id="989" r:id="rId4"/>
    <p:sldId id="935" r:id="rId5"/>
    <p:sldId id="936" r:id="rId6"/>
    <p:sldId id="943" r:id="rId7"/>
    <p:sldId id="944" r:id="rId8"/>
    <p:sldId id="990" r:id="rId9"/>
    <p:sldId id="945" r:id="rId10"/>
    <p:sldId id="937" r:id="rId11"/>
    <p:sldId id="938" r:id="rId12"/>
    <p:sldId id="946" r:id="rId13"/>
    <p:sldId id="947" r:id="rId14"/>
    <p:sldId id="948" r:id="rId15"/>
    <p:sldId id="949" r:id="rId16"/>
    <p:sldId id="950" r:id="rId17"/>
    <p:sldId id="942" r:id="rId18"/>
    <p:sldId id="952" r:id="rId19"/>
    <p:sldId id="951" r:id="rId20"/>
    <p:sldId id="953" r:id="rId21"/>
    <p:sldId id="974" r:id="rId22"/>
    <p:sldId id="975" r:id="rId23"/>
    <p:sldId id="957" r:id="rId24"/>
    <p:sldId id="958" r:id="rId25"/>
    <p:sldId id="959" r:id="rId26"/>
    <p:sldId id="962" r:id="rId27"/>
    <p:sldId id="960" r:id="rId28"/>
    <p:sldId id="954" r:id="rId29"/>
    <p:sldId id="955" r:id="rId30"/>
    <p:sldId id="956" r:id="rId31"/>
    <p:sldId id="961" r:id="rId32"/>
    <p:sldId id="976" r:id="rId33"/>
    <p:sldId id="991" r:id="rId34"/>
    <p:sldId id="972" r:id="rId35"/>
    <p:sldId id="973" r:id="rId36"/>
    <p:sldId id="970" r:id="rId37"/>
    <p:sldId id="963" r:id="rId38"/>
    <p:sldId id="971" r:id="rId39"/>
    <p:sldId id="992" r:id="rId40"/>
    <p:sldId id="897" r:id="rId41"/>
    <p:sldId id="896" r:id="rId42"/>
    <p:sldId id="893" r:id="rId43"/>
    <p:sldId id="898" r:id="rId44"/>
    <p:sldId id="894" r:id="rId45"/>
    <p:sldId id="899" r:id="rId46"/>
    <p:sldId id="900" r:id="rId47"/>
    <p:sldId id="993" r:id="rId48"/>
    <p:sldId id="977" r:id="rId49"/>
    <p:sldId id="978" r:id="rId50"/>
    <p:sldId id="979" r:id="rId51"/>
    <p:sldId id="980" r:id="rId52"/>
    <p:sldId id="983" r:id="rId53"/>
    <p:sldId id="984" r:id="rId54"/>
    <p:sldId id="985" r:id="rId55"/>
    <p:sldId id="986" r:id="rId56"/>
    <p:sldId id="987" r:id="rId57"/>
    <p:sldId id="988" r:id="rId58"/>
    <p:sldId id="981" r:id="rId59"/>
    <p:sldId id="982" r:id="rId60"/>
    <p:sldId id="994" r:id="rId61"/>
    <p:sldId id="872" r:id="rId6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E1374-6B7C-418B-A898-8D852243B491}" v="2" dt="2022-02-04T17:16:40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159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hang Li" userId="0f226a25-7dd7-4860-a2d5-a3b19a458497" providerId="ADAL" clId="{FF867497-9B7B-4AAB-AFD7-99F1B6B3F1BE}"/>
  </pc:docChgLst>
  <pc:docChgLst>
    <pc:chgData name="Yaohang Li" userId="0f226a25-7dd7-4860-a2d5-a3b19a458497" providerId="ADAL" clId="{53DE1374-6B7C-418B-A898-8D852243B491}"/>
    <pc:docChg chg="modSld">
      <pc:chgData name="Yaohang Li" userId="0f226a25-7dd7-4860-a2d5-a3b19a458497" providerId="ADAL" clId="{53DE1374-6B7C-418B-A898-8D852243B491}" dt="2022-02-04T17:16:40.449" v="1" actId="20577"/>
      <pc:docMkLst>
        <pc:docMk/>
      </pc:docMkLst>
      <pc:sldChg chg="modSp">
        <pc:chgData name="Yaohang Li" userId="0f226a25-7dd7-4860-a2d5-a3b19a458497" providerId="ADAL" clId="{53DE1374-6B7C-418B-A898-8D852243B491}" dt="2022-02-04T17:16:40.449" v="1" actId="20577"/>
        <pc:sldMkLst>
          <pc:docMk/>
          <pc:sldMk cId="4144785499" sldId="977"/>
        </pc:sldMkLst>
        <pc:spChg chg="mod">
          <ac:chgData name="Yaohang Li" userId="0f226a25-7dd7-4860-a2d5-a3b19a458497" providerId="ADAL" clId="{53DE1374-6B7C-418B-A898-8D852243B491}" dt="2022-02-04T17:16:40.449" v="1" actId="20577"/>
          <ac:spMkLst>
            <pc:docMk/>
            <pc:sldMk cId="4144785499" sldId="97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027C4ED-725F-4FF8-9CD9-2D6D7C13786D}" type="datetimeFigureOut">
              <a:rPr lang="de-DE"/>
              <a:pPr>
                <a:defRPr/>
              </a:pPr>
              <a:t>04.02.2022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C2B71-5939-4CEB-8080-0C9C16B0D26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914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5F43B7F4-7E80-40AC-BFA7-82B2571ADA2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184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8AD2F58-A829-4C13-ABF4-F55DFD98F1F6}" type="slidenum">
              <a:rPr lang="de-DE" altLang="en-US" b="0">
                <a:latin typeface="Arial" panose="020B0604020202020204" pitchFamily="34" charset="0"/>
              </a:rPr>
              <a:pPr eaLnBrk="1" hangingPunct="1"/>
              <a:t>1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5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11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13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942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019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710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9050" y="11113"/>
            <a:ext cx="9112250" cy="6240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C5A6BF-E237-4F48-BEEF-4EE9D43A2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9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62D77-78F7-4CD9-B9E8-8AC25B2D0E5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693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880A-36B6-4D6E-A1BD-B8CCDF3E37C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36659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43201-116F-4E8F-814D-325A268A4C3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5978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1DDD0-441C-490C-BF21-C9DD72FC5CD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16606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461F5-2EEA-4C0C-8804-A85B99C8E42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906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660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44471-98CA-45B0-BF5E-A1445F7991F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2383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114F1-A0CB-4131-9BC0-51F0FE9276F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2012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D0BB-E54C-49E0-B1DD-8C8F76C019D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24848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86C9A-3726-47D6-A5C5-5A9208551CA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1578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04C5B-0188-4B35-9801-E1096CA7FB6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021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66A22-3FDC-47BA-B1F4-03968A7F3A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80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646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546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027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48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414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2758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5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de-DE" altLang="en-US" sz="1000" b="0"/>
              <a:t>- </a:t>
            </a:r>
            <a:fld id="{2B74D56E-DC23-42CC-840C-8FEDE5C92694}" type="slidenum">
              <a:rPr lang="de-DE" altLang="en-US" sz="1000" b="0"/>
              <a:pPr eaLnBrk="1" hangingPunct="1"/>
              <a:t>‹#›</a:t>
            </a:fld>
            <a:r>
              <a:rPr lang="de-DE" altLang="en-US" sz="1000" b="0"/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EE55EDD-345D-4566-90F4-05F3A90D78B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ohang@cs.od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602831"/>
          </a:xfrm>
        </p:spPr>
        <p:txBody>
          <a:bodyPr/>
          <a:lstStyle/>
          <a:p>
            <a:pPr algn="ctr"/>
            <a:r>
              <a:rPr lang="en-US" altLang="en-US" sz="4000" dirty="0"/>
              <a:t>Classification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dirty="0"/>
            </a:br>
            <a:r>
              <a:rPr lang="en-US" altLang="en-US" b="0" dirty="0"/>
              <a:t>By Yaohang Li, Ph.D.</a:t>
            </a:r>
            <a:br>
              <a:rPr lang="en-US" altLang="en-US" b="0" dirty="0"/>
            </a:br>
            <a:r>
              <a:rPr lang="en-US" altLang="en-US" b="0" dirty="0"/>
              <a:t>Department of Computer Science</a:t>
            </a:r>
            <a:br>
              <a:rPr lang="en-US" altLang="en-US" b="0" dirty="0"/>
            </a:br>
            <a:r>
              <a:rPr lang="en-US" altLang="en-US" b="0" dirty="0"/>
              <a:t>Old Dominion University</a:t>
            </a:r>
            <a:br>
              <a:rPr lang="en-US" altLang="en-US" b="0" dirty="0"/>
            </a:br>
            <a:r>
              <a:rPr lang="en-US" altLang="en-US" b="0" dirty="0">
                <a:hlinkClick r:id="rId3"/>
              </a:rPr>
              <a:t>yaohang@cs.odu.edu</a:t>
            </a:r>
            <a:r>
              <a:rPr lang="en-US" altLang="en-US" b="0" dirty="0"/>
              <a:t> </a:t>
            </a:r>
            <a:endParaRPr lang="en-US" altLang="en-US" sz="1200" b="0" i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ChangeArrowheads="1"/>
          </p:cNvSpPr>
          <p:nvPr/>
        </p:nvSpPr>
        <p:spPr bwMode="auto">
          <a:xfrm>
            <a:off x="481744" y="404664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8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Attributes for restaurant problem</a:t>
            </a:r>
          </a:p>
        </p:txBody>
      </p:sp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228600" y="1215008"/>
            <a:ext cx="8735888" cy="48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Alternate: whether there is a suitable alternative restaurant nearby</a:t>
            </a:r>
          </a:p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Bar: whether the restaurant has a comfortable bar area to wait in</a:t>
            </a:r>
          </a:p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Fri/Sat: true on Fridays and Saturdays</a:t>
            </a:r>
          </a:p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Hungry: whether we are hungry</a:t>
            </a:r>
          </a:p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Patrons: how many people are in the restaurant (values are None, Some, and Full)</a:t>
            </a:r>
          </a:p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Price: the restaurant’s price range ($, $$, $$$)</a:t>
            </a:r>
          </a:p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Raining: whether it is raining outside</a:t>
            </a:r>
          </a:p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Reservation: whether we made a reservation</a:t>
            </a:r>
          </a:p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Type: the kind of restaurant (French, Italian, Thai, or burger)</a:t>
            </a:r>
          </a:p>
          <a:p>
            <a:pPr marL="457200" indent="-457200" eaLnBrk="0" hangingPunct="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 err="1">
                <a:solidFill>
                  <a:srgbClr val="003366"/>
                </a:solidFill>
                <a:latin typeface="Calibri" pitchFamily="34" charset="0"/>
                <a:cs typeface="+mn-cs"/>
              </a:rPr>
              <a:t>WaitEstimate</a:t>
            </a: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: wait estimated by the host (0-10 minutes, 10-30, 30-60, &gt;60)</a:t>
            </a:r>
          </a:p>
        </p:txBody>
      </p:sp>
    </p:spTree>
    <p:extLst>
      <p:ext uri="{BB962C8B-B14F-4D97-AF65-F5344CB8AC3E}">
        <p14:creationId xmlns:p14="http://schemas.microsoft.com/office/powerpoint/2010/main" val="28973821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ChangeArrowheads="1"/>
          </p:cNvSpPr>
          <p:nvPr/>
        </p:nvSpPr>
        <p:spPr bwMode="auto">
          <a:xfrm>
            <a:off x="457200" y="404664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8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A Decision for the Restaurant Example</a:t>
            </a:r>
          </a:p>
        </p:txBody>
      </p:sp>
      <p:sp>
        <p:nvSpPr>
          <p:cNvPr id="845827" name="Rectangle 3"/>
          <p:cNvSpPr>
            <a:spLocks noChangeArrowheads="1"/>
          </p:cNvSpPr>
          <p:nvPr/>
        </p:nvSpPr>
        <p:spPr bwMode="auto">
          <a:xfrm>
            <a:off x="0" y="1312830"/>
            <a:ext cx="3635896" cy="305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CN" dirty="0">
                <a:solidFill>
                  <a:srgbClr val="003366"/>
                </a:solidFill>
                <a:latin typeface="Calibri" pitchFamily="34" charset="0"/>
                <a:cs typeface="+mn-cs"/>
              </a:rPr>
              <a:t>Making decision by performing a sequence of tests</a:t>
            </a:r>
          </a:p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1600" dirty="0">
                <a:solidFill>
                  <a:srgbClr val="003366"/>
                </a:solidFill>
                <a:latin typeface="Calibri" pitchFamily="34" charset="0"/>
              </a:rPr>
              <a:t>Each internal node in the tree corresponds to a test of the value of one of the attributes</a:t>
            </a:r>
          </a:p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1600" dirty="0">
                <a:solidFill>
                  <a:srgbClr val="003366"/>
                </a:solidFill>
                <a:latin typeface="Calibri" pitchFamily="34" charset="0"/>
              </a:rPr>
              <a:t>Branches for the node are labeled with possible values of the test</a:t>
            </a:r>
          </a:p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1600" dirty="0">
                <a:solidFill>
                  <a:srgbClr val="003366"/>
                </a:solidFill>
                <a:latin typeface="Calibri" pitchFamily="34" charset="0"/>
              </a:rPr>
              <a:t>Each leaf node specifies the value to be returned (if it is reached)</a:t>
            </a:r>
          </a:p>
        </p:txBody>
      </p:sp>
      <p:pic>
        <p:nvPicPr>
          <p:cNvPr id="8458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56792"/>
            <a:ext cx="5389563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5830" name="Rectangle 6"/>
          <p:cNvSpPr>
            <a:spLocks noChangeArrowheads="1"/>
          </p:cNvSpPr>
          <p:nvPr/>
        </p:nvSpPr>
        <p:spPr bwMode="auto">
          <a:xfrm>
            <a:off x="2123728" y="5237617"/>
            <a:ext cx="6696744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279F"/>
                </a:solidFill>
                <a:ea typeface="宋体" panose="02010600030101010101" pitchFamily="2" charset="-122"/>
              </a:rPr>
              <a:t>A decision does not use the Price and Type attributes --considering them to be irrelevant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2698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kern="1200" dirty="0"/>
              <a:t>Expressiveness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Decision trees can express any Boolean function</a:t>
            </a:r>
          </a:p>
          <a:p>
            <a:pPr lvl="1"/>
            <a:r>
              <a:rPr lang="en-US" altLang="zh-CN" sz="2000" dirty="0"/>
              <a:t>truth table row -&gt; path to leaf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454745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75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200" dirty="0"/>
              <a:t>Which Tree is the best?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 decision tree is not unique</a:t>
            </a:r>
          </a:p>
          <a:p>
            <a:r>
              <a:rPr lang="en-US" dirty="0"/>
              <a:t>There are many possible trees that can fit a given training set</a:t>
            </a:r>
          </a:p>
          <a:p>
            <a:pPr lvl="1"/>
            <a:r>
              <a:rPr lang="en-US" dirty="0"/>
              <a:t>Which tree is the best?</a:t>
            </a:r>
          </a:p>
          <a:p>
            <a:r>
              <a:rPr lang="en-US" altLang="zh-CN" dirty="0"/>
              <a:t>We can build a trivial decision tree for any training set with one path to leaf for each example</a:t>
            </a:r>
          </a:p>
          <a:p>
            <a:pPr lvl="1"/>
            <a:r>
              <a:rPr lang="en-US" altLang="zh-CN" dirty="0"/>
              <a:t>just memorizes the observations, i.e., does not extract any pattern (rule), so it cannot extrapolate (generalize) to new (it has not seen)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1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ccam's raz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19054"/>
            <a:ext cx="4427984" cy="26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Occam’s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524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sv-SE" altLang="en-US" sz="2400" dirty="0">
                <a:solidFill>
                  <a:srgbClr val="0070C0"/>
                </a:solidFill>
              </a:rPr>
              <a:t>”If two theories explain the facts equally well, then the simpler theory is to be preferred”</a:t>
            </a:r>
            <a:endParaRPr lang="sv-SE" altLang="en-US" sz="1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sv-SE" altLang="en-US" dirty="0"/>
              <a:t>Arguments in favor: </a:t>
            </a:r>
          </a:p>
          <a:p>
            <a:pPr lvl="1" eaLnBrk="1" hangingPunct="1">
              <a:lnSpc>
                <a:spcPct val="80000"/>
              </a:lnSpc>
            </a:pPr>
            <a:r>
              <a:rPr lang="sv-SE" altLang="en-US" sz="2000" dirty="0"/>
              <a:t>Fewer short hypotheses than long hypotheses</a:t>
            </a:r>
          </a:p>
          <a:p>
            <a:pPr lvl="1" eaLnBrk="1" hangingPunct="1">
              <a:lnSpc>
                <a:spcPct val="80000"/>
              </a:lnSpc>
            </a:pPr>
            <a:r>
              <a:rPr lang="sv-SE" altLang="en-US" sz="2000" dirty="0"/>
              <a:t>A short hypothesis that fits the data is unlikely to be a coincidence</a:t>
            </a:r>
          </a:p>
          <a:p>
            <a:pPr lvl="1" eaLnBrk="1" hangingPunct="1">
              <a:lnSpc>
                <a:spcPct val="80000"/>
              </a:lnSpc>
            </a:pPr>
            <a:r>
              <a:rPr lang="sv-SE" altLang="en-US" sz="2000" dirty="0"/>
              <a:t>A long hypothesis that fits the data might be a coincidence</a:t>
            </a:r>
            <a:endParaRPr lang="sv-SE" altLang="en-US" sz="900" dirty="0"/>
          </a:p>
          <a:p>
            <a:pPr eaLnBrk="1" hangingPunct="1">
              <a:lnSpc>
                <a:spcPct val="80000"/>
              </a:lnSpc>
              <a:buNone/>
            </a:pPr>
            <a:r>
              <a:rPr lang="sv-SE" altLang="en-US" dirty="0"/>
              <a:t>Arguments opposed:</a:t>
            </a:r>
          </a:p>
          <a:p>
            <a:pPr lvl="1" eaLnBrk="1" hangingPunct="1">
              <a:lnSpc>
                <a:spcPct val="80000"/>
              </a:lnSpc>
            </a:pPr>
            <a:r>
              <a:rPr lang="sv-SE" altLang="en-US" sz="2000" dirty="0"/>
              <a:t>There are many ways to define small sets of hypotheses</a:t>
            </a:r>
          </a:p>
        </p:txBody>
      </p:sp>
      <p:pic>
        <p:nvPicPr>
          <p:cNvPr id="1028" name="Picture 4" descr="Image result for occam's raz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342285"/>
            <a:ext cx="5399847" cy="254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3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200" dirty="0"/>
              <a:t>Which Tree is the best?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400" dirty="0"/>
              <a:t>There are many possible trees that can fit a given training set</a:t>
            </a:r>
          </a:p>
          <a:p>
            <a:pPr lvl="1"/>
            <a:r>
              <a:rPr lang="en-US" sz="2000" dirty="0"/>
              <a:t>Which tree is the best?</a:t>
            </a:r>
          </a:p>
          <a:p>
            <a:r>
              <a:rPr lang="en-US" altLang="zh-CN" sz="2400" dirty="0"/>
              <a:t>We should find the smallest decision tree that is consistent with the examples</a:t>
            </a:r>
          </a:p>
          <a:p>
            <a:pPr lvl="1"/>
            <a:r>
              <a:rPr lang="en-US" altLang="zh-CN" sz="2000" dirty="0"/>
              <a:t>finding the smallest is intractable </a:t>
            </a:r>
            <a:r>
              <a:rPr lang="en-US" altLang="zh-CN" sz="2000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altLang="zh-CN" sz="1800" dirty="0">
                <a:sym typeface="Wingdings" panose="05000000000000000000" pitchFamily="2" charset="2"/>
              </a:rPr>
              <a:t>NP-hard</a:t>
            </a:r>
          </a:p>
          <a:p>
            <a:pPr lvl="1"/>
            <a:r>
              <a:rPr lang="en-US" altLang="zh-CN" sz="2000" dirty="0">
                <a:sym typeface="Wingdings" panose="05000000000000000000" pitchFamily="2" charset="2"/>
              </a:rPr>
              <a:t>how to find a “smallish” (compact) one?	</a:t>
            </a:r>
          </a:p>
          <a:p>
            <a:pPr lvl="1"/>
            <a:r>
              <a:rPr lang="en-US" altLang="zh-CN" sz="2000" dirty="0">
                <a:sym typeface="Wingdings" panose="05000000000000000000" pitchFamily="2" charset="2"/>
              </a:rPr>
              <a:t>to test the most important (efficient) attribute first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9579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ChangeArrowheads="1"/>
          </p:cNvSpPr>
          <p:nvPr/>
        </p:nvSpPr>
        <p:spPr bwMode="auto">
          <a:xfrm>
            <a:off x="467544" y="488157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8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Choosing an attribute</a:t>
            </a: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0" y="1228504"/>
            <a:ext cx="9144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Idea: a good attribute splits the examples into subsets that are (ideally) “all positive” or “all negative”</a:t>
            </a:r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0" y="4437112"/>
            <a:ext cx="9144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</a:rPr>
              <a:t>Patron? is a better choice because </a:t>
            </a: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  <a:cs typeface="+mn-cs"/>
                <a:sym typeface="Wingdings" panose="05000000000000000000" pitchFamily="2" charset="2"/>
              </a:rPr>
              <a:t>it leaves us with example sets for which we can answer definitively (Yes/No)</a:t>
            </a:r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0" y="5157192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1200"/>
              </a:spcBef>
            </a:pPr>
            <a:endParaRPr lang="en-US" altLang="zh-CN" sz="2000" dirty="0">
              <a:solidFill>
                <a:srgbClr val="003366"/>
              </a:solidFill>
              <a:latin typeface="Calibri" pitchFamily="34" charset="0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8499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96683"/>
            <a:ext cx="6029350" cy="261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437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4" grpId="0" autoUpdateAnimBg="0"/>
      <p:bldP spid="8499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Which Attribute is the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72134"/>
            <a:ext cx="7715200" cy="2972619"/>
          </a:xfrm>
        </p:spPr>
        <p:txBody>
          <a:bodyPr/>
          <a:lstStyle/>
          <a:p>
            <a:pPr eaLnBrk="1" hangingPunct="1"/>
            <a:r>
              <a:rPr lang="sv-SE" altLang="en-US" sz="2400" dirty="0"/>
              <a:t>Information Theory</a:t>
            </a:r>
          </a:p>
          <a:p>
            <a:pPr lvl="1" eaLnBrk="1" hangingPunct="1"/>
            <a:r>
              <a:rPr lang="sv-SE" altLang="en-US" sz="2200" dirty="0"/>
              <a:t>The attribute leads to most ”information gain”</a:t>
            </a:r>
          </a:p>
          <a:p>
            <a:pPr eaLnBrk="1" hangingPunct="1"/>
            <a:r>
              <a:rPr lang="sv-SE" altLang="en-US" sz="2400" dirty="0"/>
              <a:t>Measures</a:t>
            </a:r>
          </a:p>
          <a:p>
            <a:pPr lvl="1" eaLnBrk="1" hangingPunct="1"/>
            <a:r>
              <a:rPr lang="sv-SE" altLang="en-US" sz="2200" dirty="0"/>
              <a:t>Information gain</a:t>
            </a:r>
          </a:p>
          <a:p>
            <a:pPr lvl="2" eaLnBrk="1" hangingPunct="1"/>
            <a:r>
              <a:rPr lang="sv-SE" altLang="en-US" sz="2100" dirty="0"/>
              <a:t>Entropy</a:t>
            </a:r>
          </a:p>
          <a:p>
            <a:pPr lvl="1" eaLnBrk="1" hangingPunct="1"/>
            <a:r>
              <a:rPr lang="sv-SE" altLang="en-US" sz="2200" dirty="0"/>
              <a:t>Gini Index</a:t>
            </a:r>
          </a:p>
        </p:txBody>
      </p:sp>
    </p:spTree>
    <p:extLst>
      <p:ext uri="{BB962C8B-B14F-4D97-AF65-F5344CB8AC3E}">
        <p14:creationId xmlns:p14="http://schemas.microsoft.com/office/powerpoint/2010/main" val="3201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72134"/>
                <a:ext cx="8075240" cy="2992969"/>
              </a:xfrm>
            </p:spPr>
            <p:txBody>
              <a:bodyPr/>
              <a:lstStyle/>
              <a:p>
                <a:pPr eaLnBrk="1" hangingPunct="1"/>
                <a:r>
                  <a:rPr lang="sv-SE" altLang="en-US" sz="2400" i="1" dirty="0"/>
                  <a:t>D</a:t>
                </a:r>
                <a:r>
                  <a:rPr lang="sv-SE" altLang="en-US" sz="2400" dirty="0"/>
                  <a:t> is a sample of training examples</a:t>
                </a:r>
              </a:p>
              <a:p>
                <a:pPr eaLnBrk="1" hangingPunct="1"/>
                <a:r>
                  <a:rPr lang="sv-SE" altLang="en-US" sz="2400" dirty="0"/>
                  <a:t>Entropy measures the impurity of </a:t>
                </a:r>
                <a:r>
                  <a:rPr lang="sv-SE" altLang="en-US" sz="2400" i="1" dirty="0"/>
                  <a:t>D</a:t>
                </a:r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sup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ja-JP" sz="2400" i="1" dirty="0">
                                  <a:ea typeface="ＭＳ Ｐゴシック" panose="020B0600070205080204" pitchFamily="34" charset="-128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ja-JP" sz="2400" i="1" baseline="-25000" dirty="0">
                                  <a:ea typeface="ＭＳ Ｐゴシック" panose="020B0600070205080204" pitchFamily="34" charset="-128"/>
                                </a:rPr>
                                <m:t>j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2400" i="1" dirty="0">
                              <a:ea typeface="ＭＳ Ｐゴシック" panose="020B0600070205080204" pitchFamily="34" charset="-128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ja-JP" sz="2400" i="1" baseline="-25000" dirty="0">
                              <a:ea typeface="ＭＳ Ｐゴシック" panose="020B0600070205080204" pitchFamily="34" charset="-128"/>
                            </a:rPr>
                            <m:t>j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altLang="en-US" sz="2400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2400" i="1" dirty="0">
                            <a:ea typeface="ＭＳ Ｐゴシック" panose="020B0600070205080204" pitchFamily="34" charset="-128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2400" i="1" baseline="-25000" dirty="0">
                            <a:ea typeface="ＭＳ Ｐゴシック" panose="020B0600070205080204" pitchFamily="34" charset="-128"/>
                          </a:rPr>
                          <m:t>j</m:t>
                        </m:r>
                      </m:e>
                    </m:d>
                  </m:oMath>
                </a14:m>
                <a:r>
                  <a:rPr lang="en-US" altLang="ja-JP" sz="2400" dirty="0">
                    <a:ea typeface="ＭＳ Ｐゴシック" panose="020B0600070205080204" pitchFamily="34" charset="-128"/>
                  </a:rPr>
                  <a:t> is the probability of class </a:t>
                </a:r>
                <a:r>
                  <a:rPr lang="en-US" altLang="ja-JP" sz="2400" i="1" dirty="0" err="1">
                    <a:ea typeface="ＭＳ Ｐゴシック" panose="020B0600070205080204" pitchFamily="34" charset="-128"/>
                  </a:rPr>
                  <a:t>c</a:t>
                </a:r>
                <a:r>
                  <a:rPr lang="en-US" altLang="ja-JP" sz="2400" i="1" baseline="-25000" dirty="0" err="1">
                    <a:ea typeface="ＭＳ Ｐゴシック" panose="020B0600070205080204" pitchFamily="34" charset="-128"/>
                  </a:rPr>
                  <a:t>j</a:t>
                </a:r>
                <a:r>
                  <a:rPr lang="en-US" altLang="ja-JP" sz="2400" i="1" baseline="-250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in data set 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D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 </a:t>
                </a:r>
                <a:endParaRPr lang="en-US" altLang="en-US" sz="2400" dirty="0"/>
              </a:p>
              <a:p>
                <a:pPr lvl="1" eaLnBrk="1" hangingPunct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sv-SE" altLang="en-US" sz="2200" dirty="0"/>
                  <a:t> is the number of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72134"/>
                <a:ext cx="8075240" cy="2992969"/>
              </a:xfrm>
              <a:blipFill rotWithShape="0">
                <a:blip r:embed="rId2"/>
                <a:stretch>
                  <a:fillRect l="-981" t="-1629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16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Explanation of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35" y="1371600"/>
            <a:ext cx="8229600" cy="4525963"/>
          </a:xfrm>
        </p:spPr>
        <p:txBody>
          <a:bodyPr/>
          <a:lstStyle/>
          <a:p>
            <a:r>
              <a:rPr lang="en-US" dirty="0"/>
              <a:t>The dataset D has 50% positive samples and 50% negative samples</a:t>
            </a:r>
          </a:p>
          <a:p>
            <a:pPr lvl="1"/>
            <a:r>
              <a:rPr lang="en-US" dirty="0"/>
              <a:t>Entropy(D) = -0.5xlog</a:t>
            </a:r>
            <a:r>
              <a:rPr lang="en-US" baseline="-25000" dirty="0"/>
              <a:t>2</a:t>
            </a:r>
            <a:r>
              <a:rPr lang="en-US" dirty="0"/>
              <a:t>0.5-0.5xlog</a:t>
            </a:r>
            <a:r>
              <a:rPr lang="en-US" baseline="-25000" dirty="0"/>
              <a:t>2</a:t>
            </a:r>
            <a:r>
              <a:rPr lang="en-US" dirty="0"/>
              <a:t>0.5 = 1</a:t>
            </a:r>
          </a:p>
          <a:p>
            <a:r>
              <a:rPr lang="en-US" dirty="0"/>
              <a:t>The dataset D has 20% positive samples and 80% negative samples</a:t>
            </a:r>
          </a:p>
          <a:p>
            <a:pPr lvl="1"/>
            <a:r>
              <a:rPr lang="en-US" dirty="0"/>
              <a:t>Entropy(D) = -0.2xlog</a:t>
            </a:r>
            <a:r>
              <a:rPr lang="en-US" baseline="-25000" dirty="0"/>
              <a:t>2</a:t>
            </a:r>
            <a:r>
              <a:rPr lang="en-US" dirty="0"/>
              <a:t>0.2-0.8xlog</a:t>
            </a:r>
            <a:r>
              <a:rPr lang="en-US" baseline="-25000" dirty="0"/>
              <a:t>2</a:t>
            </a:r>
            <a:r>
              <a:rPr lang="en-US" dirty="0"/>
              <a:t>0.8 = 0.722</a:t>
            </a:r>
          </a:p>
          <a:p>
            <a:r>
              <a:rPr lang="en-US" dirty="0"/>
              <a:t>The dataset D has 100% positive samples and 0% negative samples</a:t>
            </a:r>
          </a:p>
          <a:p>
            <a:pPr lvl="1"/>
            <a:r>
              <a:rPr lang="en-US" dirty="0"/>
              <a:t>Entropy(D) = -1xlog</a:t>
            </a:r>
            <a:r>
              <a:rPr lang="en-US" baseline="-25000" dirty="0"/>
              <a:t>2</a:t>
            </a:r>
            <a:r>
              <a:rPr lang="en-US" dirty="0"/>
              <a:t>1-0.0xlog</a:t>
            </a:r>
            <a:r>
              <a:rPr lang="en-US" baseline="-25000" dirty="0"/>
              <a:t>2</a:t>
            </a:r>
            <a:r>
              <a:rPr lang="en-US" dirty="0"/>
              <a:t>0.0 = 0</a:t>
            </a:r>
          </a:p>
          <a:p>
            <a:endParaRPr lang="en-US" dirty="0"/>
          </a:p>
        </p:txBody>
      </p:sp>
      <p:pic>
        <p:nvPicPr>
          <p:cNvPr id="4" name="Picture 3" descr="entr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645" y="3366050"/>
            <a:ext cx="3939355" cy="272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645" y="46993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As the data become purer and purer, the entropy value becomes smaller and smaller.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7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to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Classification Problem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 (SVM)</a:t>
            </a:r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4572000" y="6220803"/>
            <a:ext cx="3384376" cy="30454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chemeClr val="bg2"/>
                </a:solidFill>
              </a:rPr>
              <a:t>Some slides are modified from Liu Bo</a:t>
            </a:r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9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Alternative Impurity Measure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b="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sup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ea typeface="ＭＳ Ｐゴシック" panose="020B0600070205080204" pitchFamily="34" charset="-128"/>
                                    </a:rPr>
                                    <m:t>c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i="1" baseline="-25000" dirty="0">
                                      <a:ea typeface="ＭＳ Ｐゴシック" panose="020B0600070205080204" pitchFamily="34" charset="-128"/>
                                    </a:rPr>
                                    <m:t>j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altLang="en-US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Maximum (1 - 1/|</a:t>
                </a:r>
                <a:r>
                  <a:rPr lang="en-US" altLang="en-US" sz="2000" i="1" dirty="0"/>
                  <a:t>C</a:t>
                </a:r>
                <a:r>
                  <a:rPr lang="en-US" altLang="en-US" sz="2000" dirty="0"/>
                  <a:t>|) when records are equally distributed among all classes, implying least interesting information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Minimum (0.0) when all records belong to one class, implying most interesting information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No log(.) computation compared to entropy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en-US" sz="1900" dirty="0"/>
                  <a:t>More computationally 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7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D has 50% positive samples and 50% negative samples</a:t>
            </a:r>
          </a:p>
          <a:p>
            <a:pPr lvl="1"/>
            <a:r>
              <a:rPr lang="en-US" dirty="0"/>
              <a:t>Gini(D) = 1-0.5*0.5-0.5*0.5 = 0.5</a:t>
            </a:r>
          </a:p>
          <a:p>
            <a:r>
              <a:rPr lang="en-US" dirty="0"/>
              <a:t>The dataset D has 20% positive samples and 80% negative samples</a:t>
            </a:r>
          </a:p>
          <a:p>
            <a:pPr lvl="1"/>
            <a:r>
              <a:rPr lang="en-US" dirty="0"/>
              <a:t>Gini(D) = 1-0.2*0.2-0.8*0.8 = 0.32</a:t>
            </a:r>
          </a:p>
          <a:p>
            <a:r>
              <a:rPr lang="en-US" dirty="0"/>
              <a:t>The dataset D has 100% positive samples and 0% negative samples</a:t>
            </a:r>
          </a:p>
          <a:p>
            <a:pPr lvl="1"/>
            <a:r>
              <a:rPr lang="en-US"/>
              <a:t>Gini(D</a:t>
            </a:r>
            <a:r>
              <a:rPr lang="en-US" dirty="0"/>
              <a:t>) = 1-1*1-0*0 = 0.0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87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If we make attribute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en-US" i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, </a:t>
                </a:r>
                <a:r>
                  <a:rPr lang="en-US" altLang="en-US" dirty="0"/>
                  <a:t>with v values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en-US" dirty="0"/>
                  <a:t>the root of the current tree, this will partition </a:t>
                </a:r>
                <a:r>
                  <a:rPr lang="en-US" altLang="en-US" i="1" dirty="0"/>
                  <a:t>D</a:t>
                </a:r>
                <a:r>
                  <a:rPr lang="en-US" altLang="en-US" dirty="0"/>
                  <a:t> into </a:t>
                </a:r>
                <a:r>
                  <a:rPr lang="en-US" altLang="en-US" dirty="0">
                    <a:solidFill>
                      <a:srgbClr val="3333CC"/>
                    </a:solidFill>
                  </a:rPr>
                  <a:t>v</a:t>
                </a:r>
                <a:r>
                  <a:rPr lang="en-US" altLang="en-US" dirty="0"/>
                  <a:t> subsets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D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, D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 …, </a:t>
                </a:r>
                <a:r>
                  <a:rPr lang="en-US" altLang="ja-JP" i="1" dirty="0" err="1">
                    <a:ea typeface="ＭＳ Ｐゴシック" panose="020B0600070205080204" pitchFamily="34" charset="-128"/>
                  </a:rPr>
                  <a:t>D</a:t>
                </a:r>
                <a:r>
                  <a:rPr lang="en-US" altLang="ja-JP" baseline="-25000" dirty="0" err="1">
                    <a:ea typeface="ＭＳ Ｐゴシック" panose="020B0600070205080204" pitchFamily="34" charset="-128"/>
                  </a:rPr>
                  <a:t>v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/>
                  <a:t>. The expected entropy if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en-US" i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 </a:t>
                </a:r>
                <a:r>
                  <a:rPr lang="en-US" altLang="en-US" dirty="0"/>
                  <a:t>is used as the current root: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en-US" i="1" dirty="0">
                              <a:solidFill>
                                <a:srgbClr val="FF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en-US" i="1" baseline="-25000" dirty="0">
                              <a:solidFill>
                                <a:srgbClr val="FF0000"/>
                              </a:solidFill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altLang="en-US" dirty="0"/>
              </a:p>
              <a:p>
                <a:r>
                  <a:rPr lang="en-US" altLang="en-US" dirty="0"/>
                  <a:t>Information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gained</a:t>
                </a:r>
                <a:r>
                  <a:rPr lang="en-US" altLang="en-US" dirty="0"/>
                  <a:t> by selecting attribute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en-US" i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US" altLang="en-US" dirty="0"/>
                  <a:t>to branch or to partition the data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en-US" i="1" dirty="0">
                              <a:solidFill>
                                <a:srgbClr val="FF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en-US" i="1" baseline="-25000" dirty="0">
                              <a:solidFill>
                                <a:srgbClr val="FF0000"/>
                              </a:solidFill>
                            </a:rPr>
                            <m:t>i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en-US" i="1" dirty="0">
                              <a:solidFill>
                                <a:srgbClr val="FF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en-US" i="1" baseline="-25000" dirty="0">
                              <a:solidFill>
                                <a:srgbClr val="FF0000"/>
                              </a:solidFill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r>
                  <a:rPr lang="en-US" dirty="0"/>
                  <a:t>We prefer the attribute with higher gain</a:t>
                </a:r>
              </a:p>
              <a:p>
                <a:pPr lvl="1"/>
                <a:r>
                  <a:rPr lang="en-US" dirty="0"/>
                  <a:t>Chosen to branch the current tree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5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2363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v-SE" alt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𝑇𝑦𝑝𝑒</m:t>
                          </m:r>
                        </m:sub>
                      </m:sSub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𝐹𝑟𝑒𝑛𝑐h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𝐼𝑡𝑎𝑙𝑖𝑎𝑛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𝑇h𝑎𝑖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𝐵𝑢𝑟𝑔𝑒𝑟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v-SE" alt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𝑃𝑎𝑡𝑟𝑜𝑛𝑠</m:t>
                          </m:r>
                        </m:sub>
                      </m:sSub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𝑆𝑜𝑚𝑒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0+0+</m:t>
                      </m:r>
                      <m:f>
                        <m:f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=0.459</m:t>
                      </m:r>
                    </m:oMath>
                  </m:oMathPara>
                </a14:m>
                <a:endParaRPr lang="sv-SE" altLang="en-US" sz="1600" dirty="0"/>
              </a:p>
              <a:p>
                <a:pPr marL="0" indent="0">
                  <a:buNone/>
                </a:pPr>
                <a:endParaRPr lang="en-US" alt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𝑇𝑦𝑝𝑒</m:t>
                          </m:r>
                        </m:e>
                      </m:d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=1−1=0</m:t>
                      </m:r>
                    </m:oMath>
                  </m:oMathPara>
                </a14:m>
                <a:endParaRPr lang="en-US" alt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𝑃𝑎𝑡𝑟𝑜𝑛𝑠</m:t>
                          </m:r>
                        </m:e>
                      </m:d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0.459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.541</m:t>
                      </m:r>
                    </m:oMath>
                  </m:oMathPara>
                </a14:m>
                <a:endParaRPr lang="sv-SE" altLang="en-US" sz="16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2363"/>
                <a:ext cx="9144000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45975"/>
            <a:ext cx="6029350" cy="261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663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en-US" dirty="0"/>
              <a:t>Continuous variables</a:t>
            </a:r>
          </a:p>
          <a:p>
            <a:pPr lvl="1"/>
            <a:r>
              <a:rPr lang="en-US" dirty="0"/>
              <a:t>Find a threshold to divide the interval with maximum information gain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221164" cy="29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52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Much Simpler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3538736" cy="2980928"/>
          </a:xfrm>
        </p:spPr>
        <p:txBody>
          <a:bodyPr/>
          <a:lstStyle/>
          <a:p>
            <a:r>
              <a:rPr lang="en-US" altLang="zh-CN" dirty="0"/>
              <a:t>After the first attribute test splits up the examples, each outcome is a new decision tree learning problem itself, with fewer examples and one fewer attribute.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Repeat the procedure will lead to the generation of a decision tree.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55" y="1515541"/>
            <a:ext cx="4797425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4878197"/>
            <a:ext cx="748883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Learning algorithm </a:t>
            </a:r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does not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include the test for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Raining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Reservation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That means either Raining/Reservation are not relevant or are represented by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247514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in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Overfitting</a:t>
            </a:r>
            <a:r>
              <a:rPr lang="en-US" altLang="en-US" sz="2800" dirty="0"/>
              <a:t>:  A tree may </a:t>
            </a:r>
            <a:r>
              <a:rPr lang="en-US" altLang="en-US" sz="2800" dirty="0" err="1"/>
              <a:t>overfit</a:t>
            </a:r>
            <a:r>
              <a:rPr lang="en-US" altLang="en-US" sz="2800" dirty="0"/>
              <a:t> the training data</a:t>
            </a:r>
            <a:r>
              <a:rPr lang="en-US" altLang="en-US" sz="21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Good accuracy on training data but poor on test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Symptoms: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300" dirty="0"/>
              <a:t>too deep and too many branches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300" dirty="0"/>
              <a:t>anomalies due to noise or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3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Underfitting</a:t>
            </a:r>
            <a:r>
              <a:rPr lang="en-US" dirty="0"/>
              <a:t> and Overfitting in Decision Trees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172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21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Underfitting</a:t>
            </a:r>
            <a:r>
              <a:rPr lang="en-US" dirty="0"/>
              <a:t> due to Insufficient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4649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Insufficient samples lead to oversimplified decision boundary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4857" r="5357" b="4857"/>
          <a:stretch>
            <a:fillRect/>
          </a:stretch>
        </p:blipFill>
        <p:spPr bwMode="auto">
          <a:xfrm>
            <a:off x="1979712" y="1844824"/>
            <a:ext cx="5104407" cy="344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558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due to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4649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noise point distorts the decision boundary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1259632" y="1286907"/>
            <a:ext cx="632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Classification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Regression learning – learning continuous functions</a:t>
            </a:r>
          </a:p>
          <a:p>
            <a:r>
              <a:rPr lang="en-US" altLang="zh-CN" sz="2400" dirty="0"/>
              <a:t>Classification learning – learning discrete-valued functions</a:t>
            </a:r>
          </a:p>
          <a:p>
            <a:pPr lvl="1"/>
            <a:r>
              <a:rPr lang="en-US" altLang="zh-CN" sz="2000" dirty="0"/>
              <a:t>Boolean classification: classification of examples is positive (T) or negative (F)</a:t>
            </a:r>
          </a:p>
          <a:p>
            <a:pPr lvl="1"/>
            <a:r>
              <a:rPr lang="en-US" sz="2000" dirty="0"/>
              <a:t>Multi-class classification: there are multiple classes for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for diabetes diagnose: </a:t>
            </a:r>
            <a:r>
              <a:rPr lang="en-US" dirty="0" err="1"/>
              <a:t>decisiontree_diabetes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52" y="2348880"/>
            <a:ext cx="5436096" cy="23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19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Disadvantages of Decision-Tree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25" y="1354480"/>
            <a:ext cx="8229600" cy="4525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dirty="0"/>
              <a:t>Large-Scale Information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A big decision tree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Not efficient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Contradictory information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Fail to build a decision tree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Decision tree is not robust to contradictory or erroneous information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Hard to handle noisy information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Missing Information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Not all the attributed values are known in some given 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Hard to classify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Adaptability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Learning Decision Tree may not be useful in a changing environment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Real Time Response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If the decision tree is large, response time may be long</a:t>
            </a:r>
          </a:p>
        </p:txBody>
      </p:sp>
    </p:spTree>
    <p:extLst>
      <p:ext uri="{BB962C8B-B14F-4D97-AF65-F5344CB8AC3E}">
        <p14:creationId xmlns:p14="http://schemas.microsoft.com/office/powerpoint/2010/main" val="3623600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to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Classification Problem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Logistic regression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3792944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and Random Forest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Bagging (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ootstrap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agg</a:t>
            </a:r>
            <a:r>
              <a:rPr lang="en-US" altLang="en-US" dirty="0">
                <a:ea typeface="ＭＳ Ｐゴシック" panose="020B0600070205080204" pitchFamily="34" charset="-128"/>
              </a:rPr>
              <a:t>regat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ing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technique for reducing the variance of an estimated prediction function.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Application of </a:t>
            </a:r>
            <a:r>
              <a:rPr lang="en-US" altLang="en-US" dirty="0">
                <a:solidFill>
                  <a:srgbClr val="FF0000"/>
                </a:solidFill>
              </a:rPr>
              <a:t>bootstrap sampling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Given:</a:t>
            </a:r>
            <a:r>
              <a:rPr lang="en-US" altLang="en-US" dirty="0"/>
              <a:t> a set </a:t>
            </a:r>
            <a:r>
              <a:rPr lang="en-US" altLang="en-US" i="1" dirty="0"/>
              <a:t>D</a:t>
            </a:r>
            <a:r>
              <a:rPr lang="en-US" altLang="en-US" dirty="0"/>
              <a:t> containing </a:t>
            </a:r>
            <a:r>
              <a:rPr lang="en-US" altLang="en-US" i="1" dirty="0"/>
              <a:t>m</a:t>
            </a:r>
            <a:r>
              <a:rPr lang="en-US" altLang="en-US" dirty="0"/>
              <a:t> training examples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>
                <a:sym typeface="Symbol" panose="05050102010706020507" pitchFamily="18" charset="2"/>
              </a:rPr>
              <a:t>Create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bootstrap samples </a:t>
            </a:r>
            <a:r>
              <a:rPr lang="en-US" altLang="en-US" i="1" dirty="0"/>
              <a:t>S</a:t>
            </a:r>
            <a:r>
              <a:rPr lang="en-US" altLang="en-US" dirty="0"/>
              <a:t>[1], </a:t>
            </a:r>
            <a:r>
              <a:rPr lang="en-US" altLang="en-US" i="1" dirty="0"/>
              <a:t>S</a:t>
            </a:r>
            <a:r>
              <a:rPr lang="en-US" altLang="en-US" dirty="0"/>
              <a:t>[2], …, </a:t>
            </a:r>
            <a:r>
              <a:rPr lang="en-US" altLang="en-US" i="1" dirty="0"/>
              <a:t>S</a:t>
            </a:r>
            <a:r>
              <a:rPr lang="en-US" altLang="en-US" dirty="0"/>
              <a:t>[</a:t>
            </a:r>
            <a:r>
              <a:rPr lang="en-US" altLang="en-US" i="1" dirty="0"/>
              <a:t>k</a:t>
            </a:r>
            <a:r>
              <a:rPr lang="en-US" altLang="en-US" dirty="0"/>
              <a:t>], each sample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]</a:t>
            </a:r>
            <a:r>
              <a:rPr lang="en-US" altLang="en-US" dirty="0"/>
              <a:t> by drawing </a:t>
            </a:r>
            <a:r>
              <a:rPr lang="en-US" altLang="en-US" i="1" dirty="0"/>
              <a:t>m</a:t>
            </a:r>
            <a:r>
              <a:rPr lang="en-US" altLang="en-US" dirty="0"/>
              <a:t> examples at random </a:t>
            </a:r>
            <a:r>
              <a:rPr lang="en-US" altLang="en-US" i="1" dirty="0"/>
              <a:t>with replacement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endParaRPr lang="en-US" altLang="en-US" dirty="0"/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Build a distinct classifier </a:t>
            </a:r>
            <a:r>
              <a:rPr lang="en-US" altLang="en-US" dirty="0">
                <a:sym typeface="Symbol" panose="05050102010706020507" pitchFamily="18" charset="2"/>
              </a:rPr>
              <a:t>on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]</a:t>
            </a:r>
            <a:r>
              <a:rPr lang="en-US" altLang="en-US" dirty="0"/>
              <a:t> to produce </a:t>
            </a:r>
            <a:r>
              <a:rPr lang="en-US" altLang="en-US" i="1" dirty="0"/>
              <a:t>k</a:t>
            </a:r>
            <a:r>
              <a:rPr lang="en-US" altLang="en-US" dirty="0"/>
              <a:t> classifiers, using the same learning algorithm.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Testing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dirty="0"/>
              <a:t>Classify each new instance by majority voting of the </a:t>
            </a:r>
            <a:r>
              <a:rPr lang="en-US" altLang="en-US" i="1" dirty="0"/>
              <a:t>k</a:t>
            </a:r>
            <a:r>
              <a:rPr lang="en-US" altLang="en-US" dirty="0"/>
              <a:t> classifiers (equal weights)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1603443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and Random Forest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Random Forest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committee of trees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cast a vote for the predicted class.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When the learner is </a:t>
            </a:r>
            <a:r>
              <a:rPr lang="en-US" altLang="en-US" u="sng" dirty="0"/>
              <a:t>unstable</a:t>
            </a:r>
          </a:p>
          <a:p>
            <a:pPr lvl="1" eaLnBrk="1" hangingPunct="1"/>
            <a:r>
              <a:rPr lang="en-US" altLang="en-US" dirty="0"/>
              <a:t>Small change to training set causes large change in the output classifier</a:t>
            </a:r>
            <a:endParaRPr lang="en-US" altLang="en-US" i="1" dirty="0"/>
          </a:p>
          <a:p>
            <a:pPr lvl="1" eaLnBrk="1" hangingPunct="1"/>
            <a:r>
              <a:rPr lang="en-US" altLang="en-US" dirty="0"/>
              <a:t>Experimentally, bagging can help substantially for unstable learners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8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Random Forest Classifier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 rot="16200000">
            <a:off x="-439639" y="292747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1680" y="160588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1680" y="290128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AutoShape 6"/>
          <p:cNvCxnSpPr>
            <a:cxnSpLocks noChangeShapeType="1"/>
            <a:endCxn id="5" idx="1"/>
          </p:cNvCxnSpPr>
          <p:nvPr/>
        </p:nvCxnSpPr>
        <p:spPr bwMode="auto">
          <a:xfrm flipV="1">
            <a:off x="1820167" y="206308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7"/>
          <p:cNvCxnSpPr>
            <a:cxnSpLocks noChangeShapeType="1"/>
          </p:cNvCxnSpPr>
          <p:nvPr/>
        </p:nvCxnSpPr>
        <p:spPr bwMode="auto">
          <a:xfrm>
            <a:off x="1805880" y="312988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91680" y="488248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16200000">
            <a:off x="2577405" y="403475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1" name="AutoShape 10"/>
          <p:cNvCxnSpPr>
            <a:cxnSpLocks noChangeShapeType="1"/>
          </p:cNvCxnSpPr>
          <p:nvPr/>
        </p:nvCxnSpPr>
        <p:spPr bwMode="auto">
          <a:xfrm>
            <a:off x="1805880" y="297748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 descr="Deci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4585592" y="1377280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ecisio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549080" y="2596480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Decisio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549080" y="4657055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648967" y="198688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634680" y="328228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710880" y="526348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 rot="16200000">
            <a:off x="5015805" y="402205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292280" y="282508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>
                <a:latin typeface="Calibri" panose="020F0502020204030204" pitchFamily="34" charset="0"/>
              </a:rPr>
              <a:t>Take the majority vote</a:t>
            </a: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>
            <a:off x="6620767" y="130108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2880" y="259648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3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Effectiveness of Random Forest 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68760"/>
            <a:ext cx="6629539" cy="455975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5508104" y="6220803"/>
            <a:ext cx="2448272" cy="23253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chemeClr val="bg2"/>
                </a:solidFill>
              </a:rPr>
              <a:t>Figure from Eric </a:t>
            </a:r>
            <a:r>
              <a:rPr lang="en-US" sz="1200" dirty="0" err="1">
                <a:solidFill>
                  <a:schemeClr val="bg2"/>
                </a:solidFill>
              </a:rPr>
              <a:t>Debreuve</a:t>
            </a:r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20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rf_diabetes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90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to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Classification Problem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Decision Tree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Forest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3979701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Binary Classification</a:t>
            </a:r>
          </a:p>
          <a:p>
            <a:pPr lvl="1"/>
            <a:r>
              <a:rPr lang="en-US" dirty="0"/>
              <a:t>To separate the two classes</a:t>
            </a:r>
          </a:p>
          <a:p>
            <a:r>
              <a:rPr lang="en-US" dirty="0"/>
              <a:t>Separable Classes</a:t>
            </a:r>
          </a:p>
          <a:p>
            <a:pPr lvl="1"/>
            <a:r>
              <a:rPr lang="en-US" dirty="0"/>
              <a:t>Linear separable</a:t>
            </a:r>
          </a:p>
          <a:p>
            <a:pPr lvl="1"/>
            <a:r>
              <a:rPr lang="en-US" dirty="0"/>
              <a:t>Non-linear separable</a:t>
            </a:r>
          </a:p>
          <a:p>
            <a:pPr lvl="1"/>
            <a:r>
              <a:rPr lang="en-US" dirty="0"/>
              <a:t>Inseparable</a:t>
            </a:r>
          </a:p>
        </p:txBody>
      </p:sp>
      <p:pic>
        <p:nvPicPr>
          <p:cNvPr id="4" name="Picture 2" descr="http://www.vias.org/tmdatanaleng/img/hl_classif_sepa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27" y="3717032"/>
            <a:ext cx="701166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03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Definition of Classification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Data:</a:t>
            </a:r>
            <a:r>
              <a:rPr lang="en-GB" altLang="en-US" sz="2400" dirty="0"/>
              <a:t> A set of data records (also called examples, instances or cases) described by</a:t>
            </a:r>
          </a:p>
          <a:p>
            <a:pPr lvl="1" eaLnBrk="1" hangingPunct="1"/>
            <a:r>
              <a:rPr lang="en-GB" altLang="en-US" sz="2000" i="1" dirty="0">
                <a:solidFill>
                  <a:srgbClr val="3333CC"/>
                </a:solidFill>
              </a:rPr>
              <a:t>n</a:t>
            </a:r>
            <a:r>
              <a:rPr lang="en-GB" altLang="en-US" sz="2000" dirty="0">
                <a:solidFill>
                  <a:srgbClr val="3333CC"/>
                </a:solidFill>
              </a:rPr>
              <a:t> attributes</a:t>
            </a:r>
            <a:r>
              <a:rPr lang="en-GB" altLang="en-US" sz="2000" dirty="0"/>
              <a:t>: </a:t>
            </a:r>
            <a:r>
              <a:rPr lang="en-GB" altLang="en-US" sz="2000" i="1" dirty="0"/>
              <a:t>A</a:t>
            </a:r>
            <a:r>
              <a:rPr lang="en-GB" altLang="en-US" sz="2000" baseline="-25000" dirty="0"/>
              <a:t>1</a:t>
            </a:r>
            <a:r>
              <a:rPr lang="en-GB" altLang="en-US" sz="2000" dirty="0"/>
              <a:t>, </a:t>
            </a:r>
            <a:r>
              <a:rPr lang="en-GB" altLang="en-US" sz="2000" i="1" dirty="0"/>
              <a:t>A</a:t>
            </a:r>
            <a:r>
              <a:rPr lang="en-GB" altLang="en-US" sz="2000" baseline="-25000" dirty="0"/>
              <a:t>2</a:t>
            </a:r>
            <a:r>
              <a:rPr lang="en-GB" altLang="en-US" sz="2000" dirty="0"/>
              <a:t>, … </a:t>
            </a:r>
            <a:r>
              <a:rPr lang="en-GB" altLang="en-US" sz="2000" i="1" dirty="0"/>
              <a:t>A</a:t>
            </a:r>
            <a:r>
              <a:rPr lang="en-GB" altLang="en-US" sz="2000" i="1" baseline="-25000" dirty="0"/>
              <a:t>n</a:t>
            </a:r>
            <a:r>
              <a:rPr lang="en-GB" altLang="en-US" sz="2000" dirty="0"/>
              <a:t>. </a:t>
            </a:r>
          </a:p>
          <a:p>
            <a:pPr lvl="1" eaLnBrk="1" hangingPunct="1"/>
            <a:r>
              <a:rPr lang="en-GB" altLang="en-US" sz="2000" dirty="0">
                <a:solidFill>
                  <a:srgbClr val="3333CC"/>
                </a:solidFill>
              </a:rPr>
              <a:t>a class label</a:t>
            </a:r>
            <a:r>
              <a:rPr lang="en-GB" altLang="en-US" sz="2000" dirty="0"/>
              <a:t>: Each example is labelled with a pre-defined class. 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Goal:</a:t>
            </a:r>
            <a:r>
              <a:rPr lang="en-GB" altLang="en-US" sz="2400" dirty="0"/>
              <a:t> To learn a </a:t>
            </a:r>
            <a:r>
              <a:rPr lang="en-GB" altLang="en-US" sz="2400" dirty="0">
                <a:solidFill>
                  <a:srgbClr val="3333CC"/>
                </a:solidFill>
              </a:rPr>
              <a:t>classification model</a:t>
            </a:r>
            <a:r>
              <a:rPr lang="en-GB" altLang="en-US" sz="2400" dirty="0"/>
              <a:t> from the data that can be used to predict the classes of new (future, or test) cases/instances.</a:t>
            </a:r>
          </a:p>
        </p:txBody>
      </p:sp>
    </p:spTree>
    <p:extLst>
      <p:ext uri="{BB962C8B-B14F-4D97-AF65-F5344CB8AC3E}">
        <p14:creationId xmlns:p14="http://schemas.microsoft.com/office/powerpoint/2010/main" val="979260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Separable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A linear function can be used to do classification as well as regression</a:t>
                </a:r>
              </a:p>
              <a:p>
                <a:r>
                  <a:rPr lang="en-US" dirty="0"/>
                  <a:t>Decision boundary</a:t>
                </a:r>
              </a:p>
              <a:p>
                <a:pPr lvl="1"/>
                <a:r>
                  <a:rPr lang="en-US" dirty="0"/>
                  <a:t>A line (or hyper-plane in high dimension) that separates two classes</a:t>
                </a:r>
              </a:p>
              <a:p>
                <a:pPr lvl="1"/>
                <a:r>
                  <a:rPr lang="en-US" dirty="0"/>
                  <a:t>Linear separator</a:t>
                </a:r>
              </a:p>
              <a:p>
                <a:pPr lvl="2"/>
                <a:r>
                  <a:rPr lang="en-US" dirty="0"/>
                  <a:t>A linear decision boundary</a:t>
                </a:r>
              </a:p>
              <a:p>
                <a:r>
                  <a:rPr lang="en-US" dirty="0"/>
                  <a:t>Linearly Separable</a:t>
                </a:r>
              </a:p>
              <a:p>
                <a:pPr lvl="1"/>
                <a:r>
                  <a:rPr lang="en-US" dirty="0"/>
                  <a:t>Given </a:t>
                </a:r>
                <a:r>
                  <a:rPr lang="en-US" b="1" dirty="0"/>
                  <a:t>x</a:t>
                </a:r>
                <a:r>
                  <a:rPr lang="en-US" dirty="0"/>
                  <a:t> as input variable and </a:t>
                </a:r>
                <a:r>
                  <a:rPr lang="en-US" b="1" dirty="0"/>
                  <a:t>w</a:t>
                </a:r>
                <a:r>
                  <a:rPr lang="en-US" dirty="0"/>
                  <a:t> as weights</a:t>
                </a:r>
              </a:p>
              <a:p>
                <a:pPr lvl="1"/>
                <a:r>
                  <a:rPr lang="en-US" dirty="0"/>
                  <a:t>Linear separator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Threshold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Classification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𝑡h𝑟𝑒𝑠h𝑜𝑙𝑑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525963"/>
              </a:xfrm>
              <a:blipFill rotWithShape="0">
                <a:blip r:embed="rId2"/>
                <a:stretch>
                  <a:fillRect l="-667" t="-673" b="-4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836879"/>
            <a:ext cx="24860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74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Perceptron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Perceptron Learning Rule</a:t>
                </a:r>
              </a:p>
              <a:p>
                <a:pPr lvl="1"/>
                <a:r>
                  <a:rPr lang="en-US" sz="2400" dirty="0"/>
                  <a:t>For a single data sample (</a:t>
                </a:r>
                <a:r>
                  <a:rPr lang="en-US" sz="2400" b="1" dirty="0"/>
                  <a:t>x</a:t>
                </a:r>
                <a:r>
                  <a:rPr lang="en-US" sz="2400" dirty="0"/>
                  <a:t>, y)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This is identical to update rule for linear regression</a:t>
                </a:r>
              </a:p>
              <a:p>
                <a:pPr lvl="1"/>
                <a:r>
                  <a:rPr lang="en-US" sz="2400" dirty="0"/>
                  <a:t>The behavior is different though since it is a 0/1 classification</a:t>
                </a:r>
              </a:p>
              <a:p>
                <a:pPr lvl="2"/>
                <a:r>
                  <a:rPr lang="en-US" sz="2000" dirty="0"/>
                  <a:t>If the output is correct, no weights update</a:t>
                </a:r>
              </a:p>
              <a:p>
                <a:pPr lvl="2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is 0 but y is 1, update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is 1 but y is 0, update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56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Linear Classification with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Problem of Hard Threshold Function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</a:rPr>
                  <a:t>Learning with perceptron rule is unpredictable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is not differentiable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is discontinuous</a:t>
                </a:r>
              </a:p>
              <a:p>
                <a:pPr lvl="1"/>
                <a:r>
                  <a:rPr lang="en-US" sz="2400" dirty="0"/>
                  <a:t>Cannot differentiate data samples close to the boundary and far away from the boundary</a:t>
                </a:r>
              </a:p>
              <a:p>
                <a:r>
                  <a:rPr lang="en-US" sz="2800" dirty="0"/>
                  <a:t>We need a continuous, soft threshold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777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Logistic (Sigmoid)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/>
                  <a:t>Logistic (Sigmoid)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It is differentiable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0">
                <a:blip r:embed="rId2"/>
                <a:stretch>
                  <a:fillRect l="-667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2514600"/>
            <a:ext cx="2400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5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68760"/>
                <a:ext cx="8229600" cy="4525963"/>
              </a:xfrm>
            </p:spPr>
            <p:txBody>
              <a:bodyPr/>
              <a:lstStyle/>
              <a:p>
                <a:r>
                  <a:rPr lang="en-US" sz="1800" dirty="0"/>
                  <a:t>Replace the hard threshold function with logistic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e>
                      </m:d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sz="1800" dirty="0"/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Loss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Similar to linear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Perceptron learning rule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68760"/>
                <a:ext cx="8229600" cy="4525963"/>
              </a:xfrm>
              <a:blipFill>
                <a:blip r:embed="rId2"/>
                <a:stretch>
                  <a:fillRect l="-444" t="-673" b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43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logistic_regression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92896"/>
            <a:ext cx="3905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21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to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Classification Problem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Decision Tree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Forest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Logistic regression</a:t>
            </a:r>
          </a:p>
          <a:p>
            <a:r>
              <a:rPr lang="en-US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770818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Support Vector Machine (SVM)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Linear classifiers</a:t>
            </a:r>
            <a:r>
              <a:rPr lang="en-US" altLang="en-US" sz="2400" dirty="0"/>
              <a:t> that find a hyperplane to separate </a:t>
            </a:r>
            <a:r>
              <a:rPr lang="en-US" altLang="en-US" sz="2400">
                <a:solidFill>
                  <a:srgbClr val="FF0000"/>
                </a:solidFill>
              </a:rPr>
              <a:t>two classes</a:t>
            </a:r>
            <a:r>
              <a:rPr lang="en-US" altLang="en-US" sz="2400"/>
              <a:t> </a:t>
            </a:r>
            <a:r>
              <a:rPr lang="en-US" altLang="en-US" sz="2400" dirty="0"/>
              <a:t>of data, positive and negative. </a:t>
            </a:r>
          </a:p>
          <a:p>
            <a:pPr lvl="1" eaLnBrk="1" hangingPunct="1"/>
            <a:r>
              <a:rPr lang="en-US" altLang="en-US" sz="2400" dirty="0"/>
              <a:t>Nonlinear separation can be done by incorporating kernel functions</a:t>
            </a:r>
          </a:p>
          <a:p>
            <a:pPr lvl="1" eaLnBrk="1" hangingPunct="1"/>
            <a:r>
              <a:rPr lang="en-US" altLang="en-US" sz="2400" dirty="0"/>
              <a:t>Rigorous theoretical foundation</a:t>
            </a:r>
          </a:p>
          <a:p>
            <a:pPr lvl="1" eaLnBrk="1" hangingPunct="1"/>
            <a:r>
              <a:rPr lang="en-US" altLang="en-US" sz="2400" dirty="0"/>
              <a:t>Good accuracy particularly in high dimensional data</a:t>
            </a:r>
          </a:p>
          <a:p>
            <a:pPr lvl="1" eaLnBrk="1" hangingPunct="1"/>
            <a:r>
              <a:rPr lang="en-US" altLang="en-US" sz="2400" dirty="0"/>
              <a:t>Effective in many applications</a:t>
            </a:r>
          </a:p>
          <a:p>
            <a:pPr lvl="2" eaLnBrk="1" hangingPunct="1"/>
            <a:r>
              <a:rPr lang="en-US" altLang="en-US" sz="2000" dirty="0"/>
              <a:t>Text classifications</a:t>
            </a:r>
          </a:p>
          <a:p>
            <a:pPr lvl="2" eaLnBrk="1" hangingPunct="1"/>
            <a:r>
              <a:rPr lang="en-US" altLang="en-US" sz="2000" dirty="0"/>
              <a:t>Bioinformatics</a:t>
            </a:r>
          </a:p>
        </p:txBody>
      </p:sp>
    </p:spTree>
    <p:extLst>
      <p:ext uri="{BB962C8B-B14F-4D97-AF65-F5344CB8AC3E}">
        <p14:creationId xmlns:p14="http://schemas.microsoft.com/office/powerpoint/2010/main" val="4144785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Idea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ja-JP" dirty="0">
                    <a:ea typeface="ＭＳ Ｐゴシック" panose="020B0600070205080204" pitchFamily="34" charset="-128"/>
                  </a:rPr>
                  <a:t>Let the set of </a:t>
                </a:r>
                <a:r>
                  <a:rPr lang="en-US" altLang="ja-JP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training examples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D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be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altLang="ja-JP" dirty="0">
                    <a:ea typeface="ＭＳ Ｐゴシック" panose="020B0600070205080204" pitchFamily="34" charset="-128"/>
                  </a:rPr>
                  <a:t>		{(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), (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), …, (</a:t>
                </a:r>
                <a:r>
                  <a:rPr lang="en-US" altLang="ja-JP" i="1" dirty="0" err="1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baseline="-25000" dirty="0" err="1"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ja-JP" i="1" dirty="0" err="1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baseline="-25000" dirty="0" err="1"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)}, 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altLang="ja-JP" dirty="0">
                    <a:ea typeface="ＭＳ Ｐゴシック" panose="020B0600070205080204" pitchFamily="34" charset="-128"/>
                  </a:rPr>
                  <a:t>	where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= (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, …, </a:t>
                </a:r>
                <a:r>
                  <a:rPr lang="en-US" altLang="ja-JP" i="1" dirty="0" err="1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baseline="-25000" dirty="0" err="1">
                    <a:ea typeface="ＭＳ Ｐゴシック" panose="020B0600070205080204" pitchFamily="34" charset="-128"/>
                  </a:rPr>
                  <a:t>n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) is an </a:t>
                </a:r>
                <a:r>
                  <a:rPr lang="en-US" altLang="ja-JP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input vector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in a real-valued space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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R</a:t>
                </a:r>
                <a:r>
                  <a:rPr lang="en-US" altLang="ja-JP" i="1" baseline="30000" dirty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ja-JP" i="1" dirty="0" err="1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baseline="-25000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is the corresponding </a:t>
                </a:r>
                <a:r>
                  <a:rPr lang="en-US" altLang="ja-JP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class label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(output value), </a:t>
                </a:r>
                <a:r>
                  <a:rPr lang="en-US" altLang="ja-JP" i="1" dirty="0" err="1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baseline="-25000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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{1, -1}.</a:t>
                </a:r>
              </a:p>
              <a:p>
                <a:pPr lvl="1" eaLnBrk="1" hangingPunct="1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ea typeface="ＭＳ Ｐゴシック" panose="020B0600070205080204" pitchFamily="34" charset="-128"/>
                  </a:rPr>
                  <a:t>1: positive</a:t>
                </a:r>
              </a:p>
              <a:p>
                <a:pPr lvl="1" eaLnBrk="1" hangingPunct="1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ea typeface="ＭＳ Ｐゴシック" panose="020B0600070205080204" pitchFamily="34" charset="-128"/>
                  </a:rPr>
                  <a:t>-1: negative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altLang="ja-JP" dirty="0">
                    <a:ea typeface="ＭＳ Ｐゴシック" panose="020B0600070205080204" pitchFamily="34" charset="-128"/>
                  </a:rPr>
                  <a:t>	SVM finds a linear function (hyperplane) of the form (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W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: weight vector) 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endParaRPr lang="en-US" altLang="ja-JP" b="1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𝒇</m:t>
                      </m:r>
                      <m:d>
                        <m:dPr>
                          <m:ctrlPr>
                            <a:rPr lang="en-US" altLang="ja-JP" b="1" i="1" dirty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𝑿</m:t>
                          </m:r>
                        </m:e>
                      </m:d>
                      <m:r>
                        <a:rPr lang="en-US" altLang="ja-JP" b="1" i="0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b="1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W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</a:rPr>
                        <m:t> + 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</a:rPr>
                        <m:t>b</m:t>
                      </m:r>
                    </m:oMath>
                  </m:oMathPara>
                </a14:m>
                <a:endParaRPr lang="en-US" altLang="ja-JP" dirty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altLang="ja-JP" dirty="0">
                    <a:ea typeface="ＭＳ Ｐゴシック" panose="020B0600070205080204" pitchFamily="34" charset="-128"/>
                  </a:rPr>
                  <a:t>	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ea typeface="ＭＳ Ｐゴシック" panose="020B0600070205080204" pitchFamily="34" charset="-128"/>
                                </a:rPr>
                                <m:t>w</m:t>
                              </m:r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ea typeface="ＭＳ Ｐゴシック" panose="020B0600070205080204" pitchFamily="34" charset="-128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ja-JP" b="1" i="1" dirty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ea typeface="ＭＳ Ｐゴシック" panose="020B0600070205080204" pitchFamily="34" charset="-128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ea typeface="ＭＳ Ｐゴシック" panose="020B0600070205080204" pitchFamily="34" charset="-128"/>
                                </a:rPr>
                                <m:t>b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ea typeface="ＭＳ Ｐゴシック" panose="020B0600070205080204" pitchFamily="34" charset="-128"/>
                                </a:rPr>
                                <m:t>w</m:t>
                              </m:r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ea typeface="ＭＳ Ｐゴシック" panose="020B0600070205080204" pitchFamily="34" charset="-128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ea typeface="ＭＳ Ｐゴシック" panose="020B0600070205080204" pitchFamily="34" charset="-128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ea typeface="ＭＳ Ｐゴシック" panose="020B0600070205080204" pitchFamily="34" charset="-128"/>
                                </a:rPr>
                                <m:t>b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341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191" y="1495325"/>
                <a:ext cx="8435281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400" dirty="0"/>
                  <a:t>The hyperplane (a.k.a. 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decision boundary </a:t>
                </a:r>
                <a:r>
                  <a:rPr lang="en-US" altLang="en-US" sz="2400" dirty="0"/>
                  <a:t>or 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decision surface</a:t>
                </a:r>
                <a:r>
                  <a:rPr lang="en-US" altLang="en-US" sz="2400" dirty="0"/>
                  <a:t>)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1" i="1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W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ja-JP" sz="2000" i="1" dirty="0">
                          <a:ea typeface="ＭＳ Ｐゴシック" panose="020B0600070205080204" pitchFamily="34" charset="-128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sz="2000" i="1" dirty="0">
                          <a:ea typeface="ＭＳ Ｐゴシック" panose="020B0600070205080204" pitchFamily="34" charset="-128"/>
                        </a:rPr>
                        <m:t> + </m:t>
                      </m:r>
                      <m:r>
                        <m:rPr>
                          <m:nor/>
                        </m:rPr>
                        <a:rPr lang="en-US" altLang="ja-JP" sz="2000" i="1" dirty="0">
                          <a:ea typeface="ＭＳ Ｐゴシック" panose="020B0600070205080204" pitchFamily="34" charset="-128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ja-JP" sz="2000" b="0" i="1" dirty="0" smtClean="0"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 b="0" dirty="0" smtClean="0">
                          <a:ea typeface="ＭＳ Ｐゴシック" panose="020B0600070205080204" pitchFamily="34" charset="-128"/>
                        </a:rPr>
                        <m:t>= </m:t>
                      </m:r>
                      <m:r>
                        <m:rPr>
                          <m:nor/>
                        </m:rPr>
                        <a:rPr lang="en-US" altLang="ja-JP" sz="2000" b="0" i="1" dirty="0" smtClean="0">
                          <a:ea typeface="ＭＳ Ｐゴシック" panose="020B0600070205080204" pitchFamily="34" charset="-128"/>
                        </a:rPr>
                        <m:t>0</m:t>
                      </m:r>
                    </m:oMath>
                  </m:oMathPara>
                </a14:m>
                <a:endParaRPr lang="en-US" altLang="ja-JP" sz="2000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ja-JP" sz="2400" dirty="0"/>
                  <a:t>Many possible hyperplanes</a:t>
                </a:r>
                <a:endParaRPr lang="en-US" altLang="ja-JP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1" y="1495325"/>
                <a:ext cx="8435281" cy="4525963"/>
              </a:xfrm>
              <a:blipFill rotWithShape="0">
                <a:blip r:embed="rId2"/>
                <a:stretch>
                  <a:fillRect l="-939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3284984"/>
            <a:ext cx="7820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2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99463" cy="11398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latin typeface="Calibri" pitchFamily="34" charset="0"/>
              </a:rPr>
              <a:t>Supervised learning process</a:t>
            </a:r>
          </a:p>
        </p:txBody>
      </p:sp>
      <p:pic>
        <p:nvPicPr>
          <p:cNvPr id="1536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3573016"/>
            <a:ext cx="6696744" cy="1744229"/>
          </a:xfr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7200" y="1695450"/>
            <a:ext cx="838835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ts val="1200"/>
              </a:spcBef>
              <a:buFont typeface="Wingdings" pitchFamily="2" charset="2"/>
              <a:buChar char="§"/>
              <a:defRPr sz="2400">
                <a:solidFill>
                  <a:srgbClr val="FF0000"/>
                </a:solidFill>
                <a:latin typeface="Calibri" pitchFamily="34" charset="0"/>
                <a:cs typeface="+mn-cs"/>
              </a:defRPr>
            </a:lvl1pPr>
            <a:lvl2pPr marL="742950" lvl="1" indent="-285750" eaLnBrk="1" hangingPunct="1">
              <a:spcBef>
                <a:spcPct val="20000"/>
              </a:spcBef>
              <a:buChar char="–"/>
              <a:defRPr sz="2000" i="1">
                <a:solidFill>
                  <a:srgbClr val="3333CC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eaLnBrk="0" hangingPunct="0"/>
            <a:r>
              <a:rPr lang="en-US" altLang="en-US" dirty="0"/>
              <a:t>Training: </a:t>
            </a:r>
            <a:r>
              <a:rPr lang="en-US" altLang="en-US" dirty="0">
                <a:solidFill>
                  <a:srgbClr val="003366"/>
                </a:solidFill>
              </a:rPr>
              <a:t>Learn a model using the training data</a:t>
            </a:r>
          </a:p>
          <a:p>
            <a:pPr eaLnBrk="0" hangingPunct="0"/>
            <a:r>
              <a:rPr lang="en-US" altLang="en-US" dirty="0"/>
              <a:t>Testing: </a:t>
            </a:r>
            <a:r>
              <a:rPr lang="en-US" altLang="en-US" dirty="0">
                <a:solidFill>
                  <a:srgbClr val="003366"/>
                </a:solidFill>
              </a:rPr>
              <a:t>Test the model using unseen test data to assess the model accuracy</a:t>
            </a: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909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Maximal margin hyperplane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Separating hyperplane with the maximum margin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Minimizing the error bound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Machine learning theory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21753"/>
            <a:ext cx="5470029" cy="29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91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SVM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theory behind SVM is linear separation</a:t>
            </a:r>
          </a:p>
          <a:p>
            <a:r>
              <a:rPr lang="en-US" sz="2400" dirty="0"/>
              <a:t>Many applications need nonlinear separation</a:t>
            </a:r>
          </a:p>
          <a:p>
            <a:r>
              <a:rPr lang="en-US" sz="2400" dirty="0"/>
              <a:t>The idea</a:t>
            </a:r>
          </a:p>
          <a:p>
            <a:pPr lvl="1" eaLnBrk="1" hangingPunct="1"/>
            <a:r>
              <a:rPr lang="en-US" altLang="ja-JP" sz="2400" dirty="0">
                <a:ea typeface="ＭＳ Ｐゴシック" panose="020B0600070205080204" pitchFamily="34" charset="-128"/>
              </a:rPr>
              <a:t>(non-linearly) transform the input data (</a:t>
            </a:r>
            <a:r>
              <a:rPr lang="en-US" altLang="ja-JP" sz="24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input space</a:t>
            </a:r>
            <a:r>
              <a:rPr lang="en-US" altLang="ja-JP" sz="2400" dirty="0">
                <a:ea typeface="ＭＳ Ｐゴシック" panose="020B0600070205080204" pitchFamily="34" charset="-128"/>
              </a:rPr>
              <a:t>) into </a:t>
            </a:r>
            <a:r>
              <a:rPr lang="en-US" altLang="ja-JP" sz="24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feature space</a:t>
            </a:r>
          </a:p>
          <a:p>
            <a:pPr lvl="2"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Much higher dimension </a:t>
            </a:r>
          </a:p>
          <a:p>
            <a:pPr lvl="1" eaLnBrk="1" hangingPunct="1"/>
            <a:r>
              <a:rPr lang="en-US" altLang="ja-JP" sz="2400" dirty="0">
                <a:ea typeface="ＭＳ Ｐゴシック" panose="020B0600070205080204" pitchFamily="34" charset="-128"/>
              </a:rPr>
              <a:t>so that a linear decision boundary can separate positive and negative examples in the transformed space</a:t>
            </a:r>
          </a:p>
        </p:txBody>
      </p:sp>
    </p:spTree>
    <p:extLst>
      <p:ext uri="{BB962C8B-B14F-4D97-AF65-F5344CB8AC3E}">
        <p14:creationId xmlns:p14="http://schemas.microsoft.com/office/powerpoint/2010/main" val="2735834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Space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400" dirty="0"/>
                  <a:t>The basic idea is to map the data in the input space </a:t>
                </a: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 to a feature space </a:t>
                </a:r>
                <a:r>
                  <a:rPr lang="en-US" altLang="en-US" sz="2400" i="1" dirty="0"/>
                  <a:t>F</a:t>
                </a:r>
                <a:r>
                  <a:rPr lang="en-US" altLang="en-US" sz="2400" dirty="0"/>
                  <a:t> via a nonlinear mapping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</a:t>
                </a:r>
                <a:r>
                  <a:rPr lang="en-US" altLang="en-US" sz="2400" dirty="0"/>
                  <a:t>, 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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 : 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X</m:t>
                      </m:r>
                      <m:r>
                        <a:rPr lang="en-US" altLang="ja-JP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ja-JP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𝑭</m:t>
                      </m:r>
                    </m:oMath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𝑿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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  <a:p>
                <a:pPr eaLnBrk="1" hangingPunct="1"/>
                <a:r>
                  <a:rPr lang="en-US" altLang="ja-JP" sz="2400" dirty="0">
                    <a:ea typeface="ＭＳ Ｐゴシック" panose="020B0600070205080204" pitchFamily="34" charset="-128"/>
                  </a:rPr>
                  <a:t>After the mapping, the original training data set {(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400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sz="2400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), (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400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sz="2400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), …, (</a:t>
                </a:r>
                <a:r>
                  <a:rPr lang="en-US" altLang="ja-JP" sz="2400" i="1" dirty="0" err="1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400" baseline="-25000" dirty="0" err="1"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ja-JP" sz="2400" i="1" dirty="0" err="1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sz="2400" baseline="-25000" dirty="0" err="1"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)} becomes: </a:t>
                </a:r>
              </a:p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ja-JP" sz="2400" dirty="0">
                    <a:ea typeface="ＭＳ Ｐゴシック" panose="020B0600070205080204" pitchFamily="34" charset="-128"/>
                  </a:rPr>
                  <a:t>{(</a:t>
                </a:r>
                <a:r>
                  <a:rPr lang="en-US" altLang="ja-JP" sz="2400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 (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400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), 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sz="2400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), (</a:t>
                </a:r>
                <a:r>
                  <a:rPr lang="en-US" altLang="ja-JP" sz="2400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 (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400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), 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sz="2400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), …, (</a:t>
                </a:r>
                <a:r>
                  <a:rPr lang="en-US" altLang="ja-JP" sz="2400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 (</a:t>
                </a:r>
                <a:r>
                  <a:rPr lang="en-US" altLang="ja-JP" sz="2400" i="1" dirty="0" err="1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400" baseline="-25000" dirty="0" err="1"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), </a:t>
                </a:r>
                <a:r>
                  <a:rPr lang="en-US" altLang="ja-JP" sz="2400" i="1" dirty="0" err="1"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sz="2400" baseline="-25000" dirty="0" err="1"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)}</a:t>
                </a:r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525963"/>
              </a:xfrm>
              <a:blipFill rotWithShape="0">
                <a:blip r:embed="rId2"/>
                <a:stretch>
                  <a:fillRect l="-963" t="-107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6134" y="4437112"/>
            <a:ext cx="5940202" cy="2119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6512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of 2D-3D Space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400" dirty="0"/>
                  <a:t>Transformation (mapping) from 2-D to 3-D:</a:t>
                </a:r>
                <a:br>
                  <a:rPr lang="en-US" altLang="en-US" sz="2400" dirty="0"/>
                </a:br>
                <a:r>
                  <a:rPr lang="en-US" alt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 (</m:t>
                      </m:r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ja-JP" sz="2400" b="1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: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e>
                      </m:ra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  <a:p>
                <a:r>
                  <a:rPr lang="en-US" altLang="en-US" sz="2400" dirty="0"/>
                  <a:t>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,−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.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𝟖𝟐𝟖</m:t>
                              </m:r>
                            </m:e>
                          </m:d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,−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ja-JP" sz="2400" b="1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𝟑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𝟗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𝟏𝟔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𝟏𝟔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.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𝟗𝟕𝟏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,−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302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Challenge of Space Transformation</a:t>
                </a:r>
              </a:p>
              <a:p>
                <a:pPr lvl="1"/>
                <a:r>
                  <a:rPr lang="en-US" sz="2000" dirty="0"/>
                  <a:t>Dimension will be very high</a:t>
                </a:r>
              </a:p>
              <a:p>
                <a:pPr lvl="1"/>
                <a:r>
                  <a:rPr lang="en-US" sz="2000" dirty="0"/>
                  <a:t>Difficult to do it computationally</a:t>
                </a:r>
              </a:p>
              <a:p>
                <a:pPr lvl="1"/>
                <a:r>
                  <a:rPr lang="en-US" sz="2000" dirty="0"/>
                  <a:t>“Curse of Dimensionality”</a:t>
                </a:r>
              </a:p>
              <a:p>
                <a:r>
                  <a:rPr lang="en-US" sz="2400" dirty="0"/>
                  <a:t>The Kernel Trick</a:t>
                </a:r>
              </a:p>
              <a:p>
                <a:pPr lvl="1"/>
                <a:r>
                  <a:rPr lang="en-US" sz="2000" dirty="0"/>
                  <a:t>SVM only needs to get the dot product of the transformation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1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 (</m:t>
                      </m:r>
                      <m:r>
                        <m:rPr>
                          <m:nor/>
                        </m:rPr>
                        <a:rPr lang="en-US" altLang="ja-JP" sz="2000" b="1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sz="2000" b="1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ja-JP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ja-JP" sz="2000" b="1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 (</m:t>
                      </m:r>
                      <m:r>
                        <m:rPr>
                          <m:nor/>
                        </m:rPr>
                        <a:rPr lang="en-US" altLang="ja-JP" sz="20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ja-JP" sz="2000" b="1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Explicit space transformation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sz="2000" i="1" dirty="0"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</m:t>
                    </m:r>
                    <m:r>
                      <m:rPr>
                        <m:nor/>
                      </m:rPr>
                      <a:rPr lang="en-US" altLang="ja-JP" sz="2000" b="1" i="1" dirty="0"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ja-JP" sz="2000" b="1" i="1" dirty="0"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ja-JP" sz="2000" b="1" i="1" dirty="0"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ja-JP" sz="2000" b="1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000" dirty="0"/>
                  <a:t> is not necessary</a:t>
                </a:r>
              </a:p>
              <a:p>
                <a:r>
                  <a:rPr lang="en-US" sz="2400" dirty="0"/>
                  <a:t>Kernel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ja-JP" sz="2400" b="1" i="1" dirty="0" smtClean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 (</m:t>
                      </m:r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 (</m:t>
                      </m:r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ja-JP" sz="2400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307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of Kernel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Polynomial Kernel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 = </m:t>
                      </m:r>
                      <m:sSup>
                        <m:sSup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ja-JP" i="1" dirty="0"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i="1" dirty="0"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altLang="ja-JP" i="1" dirty="0"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altLang="ja-JP" i="1" dirty="0"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altLang="ja-JP" dirty="0">
                    <a:ea typeface="ＭＳ Ｐゴシック" panose="020B0600070205080204" pitchFamily="34" charset="-128"/>
                  </a:rPr>
                  <a:t>Example: degree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d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= 2 in a 2-dimensional space: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= (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) and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Z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= (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z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ja-JP" i="1" dirty="0">
                    <a:ea typeface="ＭＳ Ｐゴシック" panose="020B0600070205080204" pitchFamily="34" charset="-128"/>
                  </a:rPr>
                  <a:t>z</a:t>
                </a:r>
                <a:r>
                  <a:rPr lang="en-US" altLang="ja-JP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 </m:t>
                      </m:r>
                      <m:r>
                        <m:rPr>
                          <m:nor/>
                        </m:rPr>
                        <a:rPr lang="en-US" altLang="ja-JP" b="0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en-US" altLang="ja-JP" i="1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ja-JP" i="1" dirty="0"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i="1" dirty="0"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altLang="ja-JP" i="1" dirty="0"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altLang="ja-JP" i="1" dirty="0"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1" i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ja-JP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ja-JP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sym typeface="Symbol" panose="05050102010706020507" pitchFamily="18" charset="2"/>
                                    </a:rPr>
                                    <m:t>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sym typeface="Symbol" panose="05050102010706020507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sym typeface="Symbol" panose="05050102010706020507" pitchFamily="18" charset="2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=</m:t>
                      </m:r>
                      <m:sSubSup>
                        <m:sSub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r>
                        <a:rPr lang="en-US" altLang="ja-JP" b="1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𝟐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e>
                      </m:ra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ja-JP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e>
                      </m:ra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dirty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 (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 (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ja-JP" i="1" dirty="0"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anose="020B0600070205080204" pitchFamily="34" charset="-128"/>
                  </a:rPr>
                  <a:t>Kernel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ja-JP" i="1" dirty="0"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ja-JP" i="1" dirty="0"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ja-JP" i="1" dirty="0"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ja-JP" dirty="0">
                    <a:ea typeface="ＭＳ Ｐゴシック" panose="020B0600070205080204" pitchFamily="34" charset="-128"/>
                  </a:rPr>
                  <a:t> is a dot product in a transformed feature space</a:t>
                </a:r>
                <a:endParaRPr lang="en-US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9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Kernel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410200" cy="1847850"/>
          </a:xfrm>
          <a:prstGeom prst="rect">
            <a:avLst/>
          </a:prstGeom>
        </p:spPr>
      </p:pic>
      <p:pic>
        <p:nvPicPr>
          <p:cNvPr id="1026" name="Picture 2" descr="../_images/sphx_glr_plot_iris_svc_0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14" y="3107061"/>
            <a:ext cx="5037765" cy="377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84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SVM</a:t>
            </a:r>
          </a:p>
        </p:txBody>
      </p:sp>
    </p:spTree>
    <p:extLst>
      <p:ext uri="{BB962C8B-B14F-4D97-AF65-F5344CB8AC3E}">
        <p14:creationId xmlns:p14="http://schemas.microsoft.com/office/powerpoint/2010/main" val="7592633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>
                <a:ea typeface="ＭＳ Ｐゴシック" panose="020B0600070205080204" pitchFamily="34" charset="-128"/>
              </a:rPr>
              <a:t>SVM only works in real-valued space</a:t>
            </a:r>
          </a:p>
          <a:p>
            <a:pPr lvl="1"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Need to convert categorical values to numeric values</a:t>
            </a:r>
          </a:p>
          <a:p>
            <a:pPr eaLnBrk="1" hangingPunct="1"/>
            <a:r>
              <a:rPr lang="en-US" altLang="ja-JP" sz="2400" dirty="0">
                <a:ea typeface="ＭＳ Ｐゴシック" panose="020B0600070205080204" pitchFamily="34" charset="-128"/>
              </a:rPr>
              <a:t>SVM only does two-class classification</a:t>
            </a:r>
          </a:p>
          <a:p>
            <a:pPr lvl="1"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Need to do multiple binary classifications for multi-class problems</a:t>
            </a:r>
          </a:p>
          <a:p>
            <a:pPr eaLnBrk="1" hangingPunct="1"/>
            <a:r>
              <a:rPr lang="en-US" altLang="ja-JP" sz="2400" dirty="0">
                <a:ea typeface="ＭＳ Ｐゴシック" panose="020B0600070205080204" pitchFamily="34" charset="-128"/>
              </a:rPr>
              <a:t>Hyperplane is hard to interpret</a:t>
            </a:r>
          </a:p>
          <a:p>
            <a:pPr lvl="1"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Harder when kernels are used</a:t>
            </a:r>
          </a:p>
        </p:txBody>
      </p:sp>
    </p:spTree>
    <p:extLst>
      <p:ext uri="{BB962C8B-B14F-4D97-AF65-F5344CB8AC3E}">
        <p14:creationId xmlns:p14="http://schemas.microsoft.com/office/powerpoint/2010/main" val="2522747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Classifier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Classifier_Comparison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" y="2346886"/>
            <a:ext cx="9144000" cy="30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Assumption of Classification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examples is </a:t>
            </a:r>
            <a:r>
              <a:rPr lang="en-US" altLang="ja-JP" sz="24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the test examples (including future unseen examples)</a:t>
            </a:r>
          </a:p>
          <a:p>
            <a:pPr lvl="1"/>
            <a:r>
              <a:rPr lang="en-US" altLang="ja-JP" sz="2400" dirty="0"/>
              <a:t>Often violated to certain extent in practice</a:t>
            </a:r>
          </a:p>
          <a:p>
            <a:pPr lvl="1"/>
            <a:r>
              <a:rPr lang="en-US" altLang="ja-JP" sz="2400" dirty="0"/>
              <a:t>Strong violation will result in poor classification</a:t>
            </a:r>
          </a:p>
          <a:p>
            <a:pPr lvl="1"/>
            <a:r>
              <a:rPr lang="en-US" altLang="ja-JP" sz="2400" dirty="0"/>
              <a:t>To achieve good classification performance, the training examples must be well representative of the test</a:t>
            </a:r>
          </a:p>
        </p:txBody>
      </p:sp>
    </p:spTree>
    <p:extLst>
      <p:ext uri="{BB962C8B-B14F-4D97-AF65-F5344CB8AC3E}">
        <p14:creationId xmlns:p14="http://schemas.microsoft.com/office/powerpoint/2010/main" val="3058865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Classification Problem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 (SVM)</a:t>
            </a:r>
          </a:p>
          <a:p>
            <a:r>
              <a:rPr lang="en-US" dirty="0"/>
              <a:t>Comparison </a:t>
            </a:r>
            <a:r>
              <a:rPr lang="en-US"/>
              <a:t>of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9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to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Classification Problem</a:t>
            </a:r>
          </a:p>
          <a:p>
            <a:r>
              <a:rPr lang="en-US" dirty="0"/>
              <a:t>Decision Tree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Forest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Logistic regression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23336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 decision tree </a:t>
            </a:r>
          </a:p>
          <a:p>
            <a:pPr lvl="1"/>
            <a:r>
              <a:rPr lang="en-US" altLang="ja-JP" sz="2400" dirty="0">
                <a:ea typeface="ＭＳ Ｐゴシック" panose="020B0600070205080204" pitchFamily="34" charset="-128"/>
              </a:rPr>
              <a:t>one of the most widely used techniques for classification</a:t>
            </a:r>
          </a:p>
          <a:p>
            <a:pPr lvl="2"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competitive with other methods</a:t>
            </a:r>
          </a:p>
          <a:p>
            <a:pPr lvl="2"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very efficient</a:t>
            </a:r>
            <a:endParaRPr lang="en-US" altLang="zh-CN" sz="1800" dirty="0"/>
          </a:p>
          <a:p>
            <a:pPr lvl="1"/>
            <a:r>
              <a:rPr lang="en-US" altLang="zh-CN" sz="2400" dirty="0"/>
              <a:t>takes as input an example described by a set of attributes and returns a “decision” – the predicted output value for the input</a:t>
            </a:r>
          </a:p>
          <a:p>
            <a:pPr lvl="1"/>
            <a:r>
              <a:rPr lang="en-US" altLang="en-US" sz="2400" dirty="0"/>
              <a:t>the classification model is a tree</a:t>
            </a:r>
            <a:endParaRPr lang="en-US" altLang="zh-C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ChangeArrowheads="1"/>
          </p:cNvSpPr>
          <p:nvPr/>
        </p:nvSpPr>
        <p:spPr bwMode="auto">
          <a:xfrm>
            <a:off x="457199" y="476672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8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An example</a:t>
            </a:r>
          </a:p>
        </p:txBody>
      </p:sp>
      <p:sp>
        <p:nvSpPr>
          <p:cNvPr id="842755" name="Rectangle 3"/>
          <p:cNvSpPr>
            <a:spLocks noChangeArrowheads="1"/>
          </p:cNvSpPr>
          <p:nvPr/>
        </p:nvSpPr>
        <p:spPr bwMode="auto">
          <a:xfrm>
            <a:off x="360362" y="1268760"/>
            <a:ext cx="8507413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3366"/>
                </a:solidFill>
                <a:latin typeface="Calibri" pitchFamily="34" charset="0"/>
                <a:cs typeface="+mn-cs"/>
              </a:rPr>
              <a:t>Whether to wait for a table at a restaurant</a:t>
            </a:r>
          </a:p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</a:rPr>
              <a:t>To learn a definition for the goal predicate </a:t>
            </a:r>
            <a:r>
              <a:rPr lang="en-US" altLang="zh-CN" sz="2000" dirty="0" err="1">
                <a:solidFill>
                  <a:srgbClr val="003366"/>
                </a:solidFill>
                <a:latin typeface="Calibri" pitchFamily="34" charset="0"/>
              </a:rPr>
              <a:t>WillWait</a:t>
            </a:r>
            <a:endParaRPr lang="en-US" altLang="zh-CN" sz="2000" dirty="0">
              <a:solidFill>
                <a:srgbClr val="003366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2000" dirty="0">
                <a:solidFill>
                  <a:srgbClr val="003366"/>
                </a:solidFill>
                <a:latin typeface="Calibri" pitchFamily="34" charset="0"/>
              </a:rPr>
              <a:t>Need attributes that describes examples in the domain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590800"/>
            <a:ext cx="7688262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8716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23726</TotalTime>
  <Words>2382</Words>
  <Application>Microsoft Office PowerPoint</Application>
  <PresentationFormat>On-screen Show (4:3)</PresentationFormat>
  <Paragraphs>362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ＭＳ Ｐゴシック</vt:lpstr>
      <vt:lpstr>宋体</vt:lpstr>
      <vt:lpstr>Arial</vt:lpstr>
      <vt:lpstr>Calibri</vt:lpstr>
      <vt:lpstr>Cambria Math</vt:lpstr>
      <vt:lpstr>Helvetica</vt:lpstr>
      <vt:lpstr>Symbol</vt:lpstr>
      <vt:lpstr>Times New Roman</vt:lpstr>
      <vt:lpstr>Verdana</vt:lpstr>
      <vt:lpstr>Wingdings</vt:lpstr>
      <vt:lpstr>17_habv</vt:lpstr>
      <vt:lpstr>Benutzerdefiniertes Design</vt:lpstr>
      <vt:lpstr>Classification   By Yaohang Li, Ph.D. Department of Computer Science Old Dominion University yaohang@cs.odu.edu </vt:lpstr>
      <vt:lpstr>Introduction to Classification</vt:lpstr>
      <vt:lpstr>Classification Learning</vt:lpstr>
      <vt:lpstr>Definition of Classification Learning</vt:lpstr>
      <vt:lpstr>Supervised learning process</vt:lpstr>
      <vt:lpstr>The Assumption of Classification Learning</vt:lpstr>
      <vt:lpstr>Introduction to Classification</vt:lpstr>
      <vt:lpstr>Decision Tree</vt:lpstr>
      <vt:lpstr>PowerPoint Presentation</vt:lpstr>
      <vt:lpstr>PowerPoint Presentation</vt:lpstr>
      <vt:lpstr>PowerPoint Presentation</vt:lpstr>
      <vt:lpstr>Expressiveness of decision trees</vt:lpstr>
      <vt:lpstr>Which Tree is the best?</vt:lpstr>
      <vt:lpstr>Occam’s Razor</vt:lpstr>
      <vt:lpstr>Which Tree is the best?</vt:lpstr>
      <vt:lpstr>PowerPoint Presentation</vt:lpstr>
      <vt:lpstr>Which Attribute is the Best?</vt:lpstr>
      <vt:lpstr>Entropy</vt:lpstr>
      <vt:lpstr>Explanation of Entropy</vt:lpstr>
      <vt:lpstr>Gini Index</vt:lpstr>
      <vt:lpstr>Gini Index Example</vt:lpstr>
      <vt:lpstr>Information Gain</vt:lpstr>
      <vt:lpstr>An Example</vt:lpstr>
      <vt:lpstr>Continuous Variables</vt:lpstr>
      <vt:lpstr>A Much Simpler Tree</vt:lpstr>
      <vt:lpstr>Overfitting in Decision Trees</vt:lpstr>
      <vt:lpstr>Underfitting and Overfitting in Decision Trees</vt:lpstr>
      <vt:lpstr>Underfitting due to Insufficient Samples</vt:lpstr>
      <vt:lpstr>Overfitting due to Noise</vt:lpstr>
      <vt:lpstr>Demo</vt:lpstr>
      <vt:lpstr>Disadvantages of Decision-Tree Learning</vt:lpstr>
      <vt:lpstr>Introduction to Classification</vt:lpstr>
      <vt:lpstr>Bagging and Random Forest Classifier</vt:lpstr>
      <vt:lpstr>Bagging and Random Forest Classifier</vt:lpstr>
      <vt:lpstr>Random Forest Classifier</vt:lpstr>
      <vt:lpstr>Effectiveness of Random Forest Classifier</vt:lpstr>
      <vt:lpstr>Demo</vt:lpstr>
      <vt:lpstr>Introduction to Classification</vt:lpstr>
      <vt:lpstr>Binary Classification</vt:lpstr>
      <vt:lpstr>Linearly Separable</vt:lpstr>
      <vt:lpstr>Perceptron Learning Rule</vt:lpstr>
      <vt:lpstr>Linear Classification with Logistic Regression</vt:lpstr>
      <vt:lpstr>Logistic (Sigmoid) Function</vt:lpstr>
      <vt:lpstr>Logistic Regression</vt:lpstr>
      <vt:lpstr>Demo of Logistic Regression</vt:lpstr>
      <vt:lpstr>Introduction to Classification</vt:lpstr>
      <vt:lpstr>Support Vector Machine</vt:lpstr>
      <vt:lpstr>Fundamental Idea of SVM</vt:lpstr>
      <vt:lpstr>Hyperplane</vt:lpstr>
      <vt:lpstr>Maximal margin hyperplane</vt:lpstr>
      <vt:lpstr>SVM for Nonlinear Separation</vt:lpstr>
      <vt:lpstr>Space Transformation</vt:lpstr>
      <vt:lpstr>Example of 2D-3D Space Transformation</vt:lpstr>
      <vt:lpstr>Kernel</vt:lpstr>
      <vt:lpstr>Example of Kernel Function</vt:lpstr>
      <vt:lpstr>Commonly Used Kernel Functions</vt:lpstr>
      <vt:lpstr>Demo</vt:lpstr>
      <vt:lpstr>Disadvantages of SVM</vt:lpstr>
      <vt:lpstr>Demo: Classifier Comparison</vt:lpstr>
      <vt:lpstr>Summary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Machine Learning and AI</dc:title>
  <dc:creator>markus</dc:creator>
  <cp:lastModifiedBy>Yaohang Li</cp:lastModifiedBy>
  <cp:revision>1314</cp:revision>
  <cp:lastPrinted>2012-01-06T11:37:45Z</cp:lastPrinted>
  <dcterms:created xsi:type="dcterms:W3CDTF">2006-04-22T09:23:14Z</dcterms:created>
  <dcterms:modified xsi:type="dcterms:W3CDTF">2022-02-04T17:16:44Z</dcterms:modified>
</cp:coreProperties>
</file>