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5FDB-ACE9-282B-BAD2-B750A85F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17BDB-9939-82D0-68BD-7295935C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4865-29A8-2DFD-6D1E-742DEE8C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0F85848C-A9EA-2949-AE8F-48EF6E372909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BCC5-2F0F-1EA9-316B-5E2DABF7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F9DE-1C90-E3C3-9CCA-73EC36E3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7CE50936-D7CA-2A41-86E9-1FA644DF28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6F2B-1E67-60E7-87A8-0FD7370E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7C64-E7AC-5DE5-0BDF-3D806020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1834-693C-8C22-78C4-05D82C68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BD66-FEC7-4764-485D-4FC7375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7D9D-C623-0BDB-BE7A-EE34C305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9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70B91-1B7A-BBA3-E5FD-EEE3A0A92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0C187-8A2C-C6D8-5BC9-018CBE7F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5EA5-FE28-D808-23B7-EBA19B7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5D7A-52ED-712D-0DE2-66697218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5A56-1619-A971-B8D6-93E5883B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DE2C-70D9-071A-2CE7-1B15273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C1DF-F875-C92C-DDA3-B3BDC619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748-F6CB-4659-0C3D-2D5FD78E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16DF-576C-DDE9-2A4C-680E928D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2179-5559-D809-4A94-301B73E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2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E91-004A-81FA-7C0B-7FA26F8B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307D-C668-9365-5F46-884F285C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5EEA-C0B9-454D-81D5-B5055E8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6549-D688-1A1D-3740-CF88722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261A-ECF3-3B38-88DA-8C730D2D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5B3-C5A9-C8F0-12E0-2BEC34C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E834-D6BF-DF29-22CD-B0A3AE39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2F2-7329-EA8B-4CC4-C381ADB9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6846-B73B-D4D1-573F-C32C7551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5C22-B368-3E5B-CAB3-6E2B32CE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58D65-C597-9F5D-46D1-718A388E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4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7DBA-9BB9-6A65-96A9-EB462ED8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30730-D83E-1A2D-5697-2A2F8695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C5FBB-9828-D69D-F6C0-E32C50CC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C3214-2EB8-8FC1-82FB-8AF589CE1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ABD63-9E82-5F80-413A-39F24ED65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00275-68A8-0FAC-F327-DAA58C66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D451D-39B9-0011-6E53-559DF255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6F7B5-CC23-3226-D9A2-12A23242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CA-8BBD-0C73-0EE2-C70DEDDC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6EB85-46AF-172B-11CC-406A45B8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73079-9CF2-02E2-A7C1-E746A297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F277-8CEB-6C96-EFD2-7C413A2D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201A-0F43-DCEC-6AB2-39C9334B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C659B-1729-6687-9265-DAAC0870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EB5D-5BE7-22D5-3B34-CF6FB0D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3288-060F-69D5-562C-8EC7D181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285C-6994-F50D-97DB-C2BFD54C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C36A9-3D25-C874-2D13-98913C60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E69E-C0AD-96D6-2B69-7AE3866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E0F6-56C6-E921-4166-A44724C2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BEED-60C9-D9CD-70A1-EFF1B440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AF54-CFC9-5FA5-72C4-38619A82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24FA3-E628-BF53-DB67-77293FA86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1951-C238-ACBD-725A-DC673A1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6342-81B6-5136-2E6E-89B3AAE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EDA0-78CE-2303-D360-8E73BFF3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6CAD-E224-8ECD-F5BE-EE9B4601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2F04F-5773-D254-DBBD-2E0E9CCA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46B9-799C-56CA-9B00-D58E95FA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F99C-5D44-AEAB-F1D1-2BD02CE8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48C-A9EA-2949-AE8F-48EF6E37290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280F-0971-41BA-A9D9-7173E977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3C67-BA04-00FF-1BFA-D8E14911C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0936-D7CA-2A41-86E9-1FA644DF2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02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josephmbarnb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osi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1B25-9F89-2F8B-84F9-DEC2D9DB4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46" y="1081832"/>
            <a:ext cx="9144000" cy="2387600"/>
          </a:xfrm>
        </p:spPr>
        <p:txBody>
          <a:bodyPr/>
          <a:lstStyle/>
          <a:p>
            <a:r>
              <a:rPr lang="en-GB" dirty="0"/>
              <a:t>Welcome to </a:t>
            </a:r>
          </a:p>
        </p:txBody>
      </p:sp>
      <p:pic>
        <p:nvPicPr>
          <p:cNvPr id="1026" name="Picture 2" descr="R (programming language) - Wikipedia">
            <a:extLst>
              <a:ext uri="{FF2B5EF4-FFF2-40B4-BE49-F238E27FC236}">
                <a16:creationId xmlns:a16="http://schemas.microsoft.com/office/drawing/2014/main" id="{8DF3BD56-90CB-1B09-D372-2990F2B9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31" y="2175655"/>
            <a:ext cx="2143315" cy="1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A2A60-6A8D-7B3F-9CE9-4EDEEA217827}"/>
              </a:ext>
            </a:extLst>
          </p:cNvPr>
          <p:cNvSpPr txBox="1"/>
          <p:nvPr/>
        </p:nvSpPr>
        <p:spPr>
          <a:xfrm>
            <a:off x="3496570" y="4007288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Light" panose="020B0403020202020204" pitchFamily="34" charset="0"/>
              </a:rPr>
              <a:t>Background, installation, and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D26B2-95BF-8473-AB3B-692E0BCCF012}"/>
              </a:ext>
            </a:extLst>
          </p:cNvPr>
          <p:cNvSpPr txBox="1"/>
          <p:nvPr/>
        </p:nvSpPr>
        <p:spPr>
          <a:xfrm>
            <a:off x="367861" y="4806672"/>
            <a:ext cx="5881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Light" panose="020B0403020202020204" pitchFamily="34" charset="0"/>
              </a:rPr>
              <a:t>Joseph M Barnby</a:t>
            </a:r>
          </a:p>
          <a:p>
            <a:r>
              <a:rPr lang="en-GB" sz="2400" dirty="0">
                <a:latin typeface="Helvetica Light" panose="020B0403020202020204" pitchFamily="34" charset="0"/>
              </a:rPr>
              <a:t>9/11/2022</a:t>
            </a:r>
          </a:p>
          <a:p>
            <a:r>
              <a:rPr lang="en-GB" sz="2400" dirty="0">
                <a:latin typeface="Helvetica Light" panose="020B0403020202020204" pitchFamily="34" charset="0"/>
              </a:rPr>
              <a:t>Postgraduate Lectures</a:t>
            </a:r>
          </a:p>
          <a:p>
            <a:r>
              <a:rPr lang="en-GB" sz="2400" dirty="0">
                <a:latin typeface="Helvetica Light" panose="020B0403020202020204" pitchFamily="34" charset="0"/>
              </a:rPr>
              <a:t>Twitter: </a:t>
            </a:r>
            <a:r>
              <a:rPr lang="en-GB" sz="2400" dirty="0" err="1">
                <a:latin typeface="Helvetica Light" panose="020B0403020202020204" pitchFamily="34" charset="0"/>
              </a:rPr>
              <a:t>JoeBarnby</a:t>
            </a:r>
            <a:endParaRPr lang="en-GB" sz="2400" dirty="0">
              <a:latin typeface="Helvetica Light" panose="020B0403020202020204" pitchFamily="34" charset="0"/>
            </a:endParaRPr>
          </a:p>
          <a:p>
            <a:r>
              <a:rPr lang="en-GB" sz="2400" dirty="0">
                <a:latin typeface="Helvetica Light" panose="020B0403020202020204" pitchFamily="34" charset="0"/>
              </a:rPr>
              <a:t>Mastodon: @</a:t>
            </a:r>
            <a:r>
              <a:rPr lang="en-GB" sz="2400" dirty="0" err="1">
                <a:latin typeface="Helvetica Light" panose="020B0403020202020204" pitchFamily="34" charset="0"/>
              </a:rPr>
              <a:t>joebarnby@mastodon.online</a:t>
            </a:r>
            <a:endParaRPr lang="en-GB" sz="2400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9C2944-252F-1BF9-6CE1-386BC2150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215" y="4551542"/>
            <a:ext cx="1954924" cy="194647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BDD006-F660-DEF4-F7DA-200E16A2E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0" y="189196"/>
            <a:ext cx="2802808" cy="1389002"/>
          </a:xfrm>
          <a:prstGeom prst="rect">
            <a:avLst/>
          </a:prstGeom>
        </p:spPr>
      </p:pic>
      <p:pic>
        <p:nvPicPr>
          <p:cNvPr id="2054" name="Picture 6" descr="Visualizations of Distributions and Uncertainty • ggdist">
            <a:extLst>
              <a:ext uri="{FF2B5EF4-FFF2-40B4-BE49-F238E27FC236}">
                <a16:creationId xmlns:a16="http://schemas.microsoft.com/office/drawing/2014/main" id="{636A8925-670A-B85F-6F19-413DAF56C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 r="9386" b="11418"/>
          <a:stretch/>
        </p:blipFill>
        <p:spPr bwMode="auto">
          <a:xfrm>
            <a:off x="9603082" y="62329"/>
            <a:ext cx="2511972" cy="19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5853-71E1-31F0-93F0-99411D3B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download some code to explore 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690EA-5943-E61A-7036-C53A550E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https://github.com/josephmbarnby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Go to the ‘</a:t>
            </a:r>
            <a:r>
              <a:rPr lang="en-GB" dirty="0" err="1"/>
              <a:t>BeginR</a:t>
            </a:r>
            <a:r>
              <a:rPr lang="en-GB" dirty="0"/>
              <a:t>’ link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Click ‘code’ and download the ZIP</a:t>
            </a:r>
          </a:p>
          <a:p>
            <a:endParaRPr lang="en-GB" dirty="0"/>
          </a:p>
          <a:p>
            <a:r>
              <a:rPr lang="en-GB" dirty="0"/>
              <a:t>Open </a:t>
            </a:r>
            <a:r>
              <a:rPr lang="en-GB" dirty="0" err="1"/>
              <a:t>Intro_to_script_features.R</a:t>
            </a:r>
            <a:r>
              <a:rPr lang="en-GB" dirty="0"/>
              <a:t> in </a:t>
            </a:r>
            <a:r>
              <a:rPr lang="en-GB" dirty="0" err="1"/>
              <a:t>Rstudio</a:t>
            </a:r>
            <a:endParaRPr lang="en-GB" dirty="0"/>
          </a:p>
          <a:p>
            <a:endParaRPr lang="en-GB" dirty="0"/>
          </a:p>
        </p:txBody>
      </p:sp>
      <p:pic>
        <p:nvPicPr>
          <p:cNvPr id="9218" name="Picture 2" descr="GitHub | The Software Report">
            <a:extLst>
              <a:ext uri="{FF2B5EF4-FFF2-40B4-BE49-F238E27FC236}">
                <a16:creationId xmlns:a16="http://schemas.microsoft.com/office/drawing/2014/main" id="{3AE9FA45-9CD4-BE76-6CBA-67AC29CC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59" y="2061780"/>
            <a:ext cx="3972910" cy="14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0E35-29F0-92D7-EC34-F4F4F5C1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take a look at the interface…</a:t>
            </a:r>
          </a:p>
        </p:txBody>
      </p:sp>
      <p:pic>
        <p:nvPicPr>
          <p:cNvPr id="8194" name="Picture 2" descr="A R installation and packages used in the book | Geospatial Health Data:  Modeling and Visualization with R-INLA and Shiny">
            <a:extLst>
              <a:ext uri="{FF2B5EF4-FFF2-40B4-BE49-F238E27FC236}">
                <a16:creationId xmlns:a16="http://schemas.microsoft.com/office/drawing/2014/main" id="{A9239C6B-DC44-5837-86EC-D2A6E5C9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84" y="1513490"/>
            <a:ext cx="8004832" cy="48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5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6CE7-A5C7-A301-6E71-B08BA5E1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Lets look at the code and work through the script</a:t>
            </a:r>
          </a:p>
        </p:txBody>
      </p:sp>
    </p:spTree>
    <p:extLst>
      <p:ext uri="{BB962C8B-B14F-4D97-AF65-F5344CB8AC3E}">
        <p14:creationId xmlns:p14="http://schemas.microsoft.com/office/powerpoint/2010/main" val="35482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1D55-B9B6-2A64-4E34-A4359BDB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three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75F1-60DC-4B89-ABAD-85DD7B81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Getting things going (today)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Cleaning your data (11/01/2023)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Making beautiful plots and figures (25/01/2023)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4AB8386-036A-955C-AED4-85482F62D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95" y="365125"/>
            <a:ext cx="3017988" cy="3510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F8842-3BD6-2A0C-4A1E-E91DF8B19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9" t="34466" r="7815" b="34842"/>
          <a:stretch/>
        </p:blipFill>
        <p:spPr>
          <a:xfrm>
            <a:off x="7830746" y="4606542"/>
            <a:ext cx="3935015" cy="1886333"/>
          </a:xfrm>
          <a:prstGeom prst="rect">
            <a:avLst/>
          </a:prstGeom>
        </p:spPr>
      </p:pic>
      <p:pic>
        <p:nvPicPr>
          <p:cNvPr id="1026" name="Picture 2" descr="Basic ridgeline plot – the R Graph Gallery">
            <a:extLst>
              <a:ext uri="{FF2B5EF4-FFF2-40B4-BE49-F238E27FC236}">
                <a16:creationId xmlns:a16="http://schemas.microsoft.com/office/drawing/2014/main" id="{9C44D440-BD38-E777-C9E0-47B19D27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68" y="654548"/>
            <a:ext cx="2724916" cy="27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reate Elegant Data Visualisations Using the Grammar of Graphics • ggplot2">
            <a:extLst>
              <a:ext uri="{FF2B5EF4-FFF2-40B4-BE49-F238E27FC236}">
                <a16:creationId xmlns:a16="http://schemas.microsoft.com/office/drawing/2014/main" id="{E4A11F90-729E-95E6-85E1-D9A34357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6" y="5137929"/>
            <a:ext cx="815592" cy="9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 (programming language) - Wikipedia">
            <a:extLst>
              <a:ext uri="{FF2B5EF4-FFF2-40B4-BE49-F238E27FC236}">
                <a16:creationId xmlns:a16="http://schemas.microsoft.com/office/drawing/2014/main" id="{0898E6E1-3142-BDB0-88AC-0995B138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8" y="2291268"/>
            <a:ext cx="955749" cy="7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the Tidyverse • tidyverse">
            <a:extLst>
              <a:ext uri="{FF2B5EF4-FFF2-40B4-BE49-F238E27FC236}">
                <a16:creationId xmlns:a16="http://schemas.microsoft.com/office/drawing/2014/main" id="{0E20A1FE-1C50-2272-9130-34C4E07F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6" y="3616447"/>
            <a:ext cx="815591" cy="9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53F6-D4B2-5480-9F56-F650A44C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is an open source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1A7C-D62E-8B66-E240-AD06A092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</a:t>
            </a:r>
          </a:p>
          <a:p>
            <a:r>
              <a:rPr lang="en-GB" dirty="0"/>
              <a:t>Mathematically sound and transparent</a:t>
            </a:r>
          </a:p>
          <a:p>
            <a:r>
              <a:rPr lang="en-GB" dirty="0"/>
              <a:t>Excellent community driven development</a:t>
            </a:r>
          </a:p>
          <a:p>
            <a:r>
              <a:rPr lang="en-GB" dirty="0"/>
              <a:t>Wide application in science and industry</a:t>
            </a:r>
          </a:p>
          <a:p>
            <a:r>
              <a:rPr lang="en-GB" dirty="0"/>
              <a:t>Good statistical intuition</a:t>
            </a:r>
          </a:p>
          <a:p>
            <a:r>
              <a:rPr lang="en-GB" dirty="0"/>
              <a:t>Creative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The Brain &amp; Mind Centre - Introduction into R Workshop: Data Wrangling">
            <a:extLst>
              <a:ext uri="{FF2B5EF4-FFF2-40B4-BE49-F238E27FC236}">
                <a16:creationId xmlns:a16="http://schemas.microsoft.com/office/drawing/2014/main" id="{3AB3F2C5-DF51-B5EE-7B27-0539EA71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18" y="4693253"/>
            <a:ext cx="3653382" cy="14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6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01A4CD-6596-D501-38E5-8122465D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 is an open source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96846-5176-D45A-26A6-156854A5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33" y="1487962"/>
            <a:ext cx="5665733" cy="3882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D65FE2-9DBC-A3F7-C5F2-0E832BEF89F7}"/>
              </a:ext>
            </a:extLst>
          </p:cNvPr>
          <p:cNvSpPr txBox="1"/>
          <p:nvPr/>
        </p:nvSpPr>
        <p:spPr>
          <a:xfrm>
            <a:off x="227615" y="6492875"/>
            <a:ext cx="7318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www.benfrederickson.com</a:t>
            </a:r>
            <a:r>
              <a:rPr lang="en-GB" sz="1200" dirty="0"/>
              <a:t>/ranking-programming-languages-by-</a:t>
            </a:r>
            <a:r>
              <a:rPr lang="en-GB" sz="1200" dirty="0" err="1"/>
              <a:t>github</a:t>
            </a:r>
            <a:r>
              <a:rPr lang="en-GB" sz="1200" dirty="0"/>
              <a:t>-users/</a:t>
            </a:r>
          </a:p>
        </p:txBody>
      </p:sp>
    </p:spTree>
    <p:extLst>
      <p:ext uri="{BB962C8B-B14F-4D97-AF65-F5344CB8AC3E}">
        <p14:creationId xmlns:p14="http://schemas.microsoft.com/office/powerpoint/2010/main" val="35757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434-6532-891F-926D-7C9D023E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Studio is a tailored IDE for R</a:t>
            </a:r>
          </a:p>
        </p:txBody>
      </p:sp>
      <p:pic>
        <p:nvPicPr>
          <p:cNvPr id="3074" name="Picture 2" descr="RStudio Download for Free - 2022 Latest Version">
            <a:extLst>
              <a:ext uri="{FF2B5EF4-FFF2-40B4-BE49-F238E27FC236}">
                <a16:creationId xmlns:a16="http://schemas.microsoft.com/office/drawing/2014/main" id="{05D3BA3A-C5B1-9298-F00E-91BAFAF0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38941" r="16253" b="38841"/>
          <a:stretch/>
        </p:blipFill>
        <p:spPr bwMode="auto">
          <a:xfrm>
            <a:off x="1734207" y="3429000"/>
            <a:ext cx="2911366" cy="10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949B35A5-691E-65CF-C28F-024C3FD9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57" y="1656672"/>
            <a:ext cx="2143315" cy="1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FA6EE85-9E20-FB8C-A4EB-5A75E16D67B5}"/>
              </a:ext>
            </a:extLst>
          </p:cNvPr>
          <p:cNvCxnSpPr>
            <a:stCxn id="4" idx="1"/>
            <a:endCxn id="3074" idx="0"/>
          </p:cNvCxnSpPr>
          <p:nvPr/>
        </p:nvCxnSpPr>
        <p:spPr>
          <a:xfrm rot="10800000" flipV="1">
            <a:off x="3189891" y="2488782"/>
            <a:ext cx="4711667" cy="94021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434-6532-891F-926D-7C9D023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614" cy="1325563"/>
          </a:xfrm>
        </p:spPr>
        <p:txBody>
          <a:bodyPr/>
          <a:lstStyle/>
          <a:p>
            <a:r>
              <a:rPr lang="en-GB" dirty="0"/>
              <a:t>R Studio is a tailored IDE for R… &amp; python</a:t>
            </a:r>
          </a:p>
        </p:txBody>
      </p:sp>
      <p:pic>
        <p:nvPicPr>
          <p:cNvPr id="3074" name="Picture 2" descr="RStudio Download for Free - 2022 Latest Version">
            <a:extLst>
              <a:ext uri="{FF2B5EF4-FFF2-40B4-BE49-F238E27FC236}">
                <a16:creationId xmlns:a16="http://schemas.microsoft.com/office/drawing/2014/main" id="{05D3BA3A-C5B1-9298-F00E-91BAFAF0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38941" r="16253" b="38841"/>
          <a:stretch/>
        </p:blipFill>
        <p:spPr bwMode="auto">
          <a:xfrm>
            <a:off x="1734207" y="3429000"/>
            <a:ext cx="2911366" cy="10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949B35A5-691E-65CF-C28F-024C3FD9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57" y="1656672"/>
            <a:ext cx="2143315" cy="1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FA6EE85-9E20-FB8C-A4EB-5A75E16D67B5}"/>
              </a:ext>
            </a:extLst>
          </p:cNvPr>
          <p:cNvCxnSpPr>
            <a:stCxn id="4" idx="1"/>
            <a:endCxn id="3074" idx="0"/>
          </p:cNvCxnSpPr>
          <p:nvPr/>
        </p:nvCxnSpPr>
        <p:spPr>
          <a:xfrm rot="10800000" flipV="1">
            <a:off x="3189891" y="2488782"/>
            <a:ext cx="4711667" cy="94021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Python &amp; Django Development - LogiCore Tech - Professional Services">
            <a:extLst>
              <a:ext uri="{FF2B5EF4-FFF2-40B4-BE49-F238E27FC236}">
                <a16:creationId xmlns:a16="http://schemas.microsoft.com/office/drawing/2014/main" id="{8C31DB91-1E3F-CB5D-53AD-D52A8378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5" y="4221381"/>
            <a:ext cx="3942547" cy="22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BF001E8-FDA1-B4FF-D70B-705DB3467930}"/>
              </a:ext>
            </a:extLst>
          </p:cNvPr>
          <p:cNvCxnSpPr>
            <a:cxnSpLocks/>
            <a:stCxn id="3076" idx="1"/>
            <a:endCxn id="3074" idx="2"/>
          </p:cNvCxnSpPr>
          <p:nvPr/>
        </p:nvCxnSpPr>
        <p:spPr>
          <a:xfrm rot="10800000">
            <a:off x="3189891" y="4437763"/>
            <a:ext cx="3967655" cy="89246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posit - RStudio">
            <a:extLst>
              <a:ext uri="{FF2B5EF4-FFF2-40B4-BE49-F238E27FC236}">
                <a16:creationId xmlns:a16="http://schemas.microsoft.com/office/drawing/2014/main" id="{F3C1E495-3575-83A4-3B6A-B6EFC0AB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29" y="3320893"/>
            <a:ext cx="2511972" cy="13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5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434-6532-891F-926D-7C9D023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614" cy="1325563"/>
          </a:xfrm>
        </p:spPr>
        <p:txBody>
          <a:bodyPr/>
          <a:lstStyle/>
          <a:p>
            <a:r>
              <a:rPr lang="en-GB" dirty="0"/>
              <a:t>R Studio is a tailored IDE for R… &amp; python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949B35A5-691E-65CF-C28F-024C3FD9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57" y="1656672"/>
            <a:ext cx="2143315" cy="1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DFA6EE85-9E20-FB8C-A4EB-5A75E16D67B5}"/>
              </a:ext>
            </a:extLst>
          </p:cNvPr>
          <p:cNvCxnSpPr>
            <a:cxnSpLocks/>
            <a:stCxn id="4" idx="1"/>
            <a:endCxn id="5122" idx="0"/>
          </p:cNvCxnSpPr>
          <p:nvPr/>
        </p:nvCxnSpPr>
        <p:spPr>
          <a:xfrm rot="10800000" flipV="1">
            <a:off x="3055421" y="2488783"/>
            <a:ext cx="4846136" cy="35952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Python &amp; Django Development - LogiCore Tech - Professional Services">
            <a:extLst>
              <a:ext uri="{FF2B5EF4-FFF2-40B4-BE49-F238E27FC236}">
                <a16:creationId xmlns:a16="http://schemas.microsoft.com/office/drawing/2014/main" id="{8C31DB91-1E3F-CB5D-53AD-D52A8378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5" y="4221381"/>
            <a:ext cx="3942547" cy="22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BF001E8-FDA1-B4FF-D70B-705DB3467930}"/>
              </a:ext>
            </a:extLst>
          </p:cNvPr>
          <p:cNvCxnSpPr>
            <a:cxnSpLocks/>
            <a:stCxn id="3076" idx="1"/>
            <a:endCxn id="5122" idx="2"/>
          </p:cNvCxnSpPr>
          <p:nvPr/>
        </p:nvCxnSpPr>
        <p:spPr>
          <a:xfrm rot="10800000">
            <a:off x="3055421" y="4664891"/>
            <a:ext cx="4102124" cy="66533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Visual Studio Code - YouTube">
            <a:extLst>
              <a:ext uri="{FF2B5EF4-FFF2-40B4-BE49-F238E27FC236}">
                <a16:creationId xmlns:a16="http://schemas.microsoft.com/office/drawing/2014/main" id="{B56BA637-CBDA-FCED-D932-73CD903B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28" y="2848305"/>
            <a:ext cx="1816586" cy="18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1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DCF6-5A67-B5B4-BE50-8BEDE8CA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first download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AEF6-5DE6-F41C-A882-23CF7F4A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3774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https://www.r-project.org/</a:t>
            </a:r>
            <a:endParaRPr lang="en-GB" dirty="0"/>
          </a:p>
          <a:p>
            <a:endParaRPr lang="en-GB" dirty="0"/>
          </a:p>
          <a:p>
            <a:r>
              <a:rPr lang="en-GB" dirty="0"/>
              <a:t>Navigate to the CRAN link on the left</a:t>
            </a:r>
          </a:p>
          <a:p>
            <a:endParaRPr lang="en-GB" dirty="0"/>
          </a:p>
          <a:p>
            <a:r>
              <a:rPr lang="en-GB" dirty="0"/>
              <a:t>Select a UK mirror</a:t>
            </a:r>
          </a:p>
          <a:p>
            <a:endParaRPr lang="en-GB" dirty="0"/>
          </a:p>
          <a:p>
            <a:r>
              <a:rPr lang="en-GB" dirty="0"/>
              <a:t>Click download for the machine you use</a:t>
            </a:r>
          </a:p>
        </p:txBody>
      </p:sp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02EC6D37-4D49-9C55-D812-DE9DA918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795"/>
            <a:ext cx="2143315" cy="16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35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E500-AE0A-E40E-436C-6D80F7C9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https://posit.co/</a:t>
            </a:r>
            <a:endParaRPr lang="en-GB" dirty="0"/>
          </a:p>
          <a:p>
            <a:endParaRPr lang="en-GB" dirty="0"/>
          </a:p>
          <a:p>
            <a:r>
              <a:rPr lang="en-GB" dirty="0"/>
              <a:t>Navigate to ‘download R Studio’</a:t>
            </a:r>
          </a:p>
          <a:p>
            <a:endParaRPr lang="en-GB" dirty="0"/>
          </a:p>
          <a:p>
            <a:r>
              <a:rPr lang="en-GB" dirty="0"/>
              <a:t>Click the free/Desktop version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9AAE86-BEC8-15CF-2B07-A1748174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lets download </a:t>
            </a:r>
          </a:p>
        </p:txBody>
      </p:sp>
      <p:pic>
        <p:nvPicPr>
          <p:cNvPr id="5" name="Picture 2" descr="RStudio Download for Free - 2022 Latest Version">
            <a:extLst>
              <a:ext uri="{FF2B5EF4-FFF2-40B4-BE49-F238E27FC236}">
                <a16:creationId xmlns:a16="http://schemas.microsoft.com/office/drawing/2014/main" id="{960D7703-75B7-8DF4-8881-0D235D153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38941" r="16253" b="38841"/>
          <a:stretch/>
        </p:blipFill>
        <p:spPr bwMode="auto">
          <a:xfrm>
            <a:off x="6096000" y="523524"/>
            <a:ext cx="2911366" cy="10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osit - RStudio">
            <a:extLst>
              <a:ext uri="{FF2B5EF4-FFF2-40B4-BE49-F238E27FC236}">
                <a16:creationId xmlns:a16="http://schemas.microsoft.com/office/drawing/2014/main" id="{60E3AB93-A9E9-B646-DA1D-89E74B31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58" y="365125"/>
            <a:ext cx="2511972" cy="13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2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230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Helvetica Light</vt:lpstr>
      <vt:lpstr>Office Theme</vt:lpstr>
      <vt:lpstr>Welcome to </vt:lpstr>
      <vt:lpstr>The three lectures</vt:lpstr>
      <vt:lpstr>R is an open source language</vt:lpstr>
      <vt:lpstr>R is an open source language</vt:lpstr>
      <vt:lpstr>R Studio is a tailored IDE for R</vt:lpstr>
      <vt:lpstr>R Studio is a tailored IDE for R… &amp; python</vt:lpstr>
      <vt:lpstr>R Studio is a tailored IDE for R… &amp; python</vt:lpstr>
      <vt:lpstr>Lets first download </vt:lpstr>
      <vt:lpstr>Now lets download </vt:lpstr>
      <vt:lpstr>Lets download some code to explore R</vt:lpstr>
      <vt:lpstr>Lets take a look at the interface…</vt:lpstr>
      <vt:lpstr>Lets look at the code and work through the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</dc:title>
  <dc:creator>Barnby, Joseph</dc:creator>
  <cp:lastModifiedBy>Barnby, Joseph</cp:lastModifiedBy>
  <cp:revision>12</cp:revision>
  <dcterms:created xsi:type="dcterms:W3CDTF">2022-11-07T09:26:15Z</dcterms:created>
  <dcterms:modified xsi:type="dcterms:W3CDTF">2022-11-09T12:56:59Z</dcterms:modified>
</cp:coreProperties>
</file>