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25" name="Low-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2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34" name="Low-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1" name="Group no:2…"/>
          <p:cNvSpPr txBox="1"/>
          <p:nvPr>
            <p:ph type="body" idx="21"/>
          </p:nvPr>
        </p:nvSpPr>
        <p:spPr>
          <a:xfrm>
            <a:off x="16780864" y="8126129"/>
            <a:ext cx="9258790" cy="5092526"/>
          </a:xfrm>
          <a:prstGeom prst="rect">
            <a:avLst/>
          </a:prstGeom>
          <a:extLst>
            <a:ext uri="{C572A759-6A51-4108-AA02-DFA0A04FC94B}">
              <ma14:wrappingTextBoxFlag xmlns:ma14="http://schemas.microsoft.com/office/mac/drawingml/2011/main" val="1"/>
            </a:ext>
          </a:extLst>
        </p:spPr>
        <p:txBody>
          <a:bodyPr/>
          <a:lstStyle/>
          <a:p>
            <a:pPr/>
          </a:p>
          <a:p>
            <a:pPr/>
            <a:r>
              <a:t>   Group no:2</a:t>
            </a:r>
          </a:p>
          <a:p>
            <a:pPr/>
            <a:r>
              <a:t>             Sreehari.p</a:t>
            </a:r>
          </a:p>
          <a:p>
            <a:pPr/>
            <a:r>
              <a:t>             Joseph Mel Joel</a:t>
            </a:r>
          </a:p>
          <a:p>
            <a:pPr/>
            <a:r>
              <a:t>             Abin Saji</a:t>
            </a:r>
          </a:p>
          <a:p>
            <a:pPr/>
            <a:r>
              <a:t>             Linto lalichan</a:t>
            </a:r>
          </a:p>
        </p:txBody>
      </p:sp>
      <p:sp>
        <p:nvSpPr>
          <p:cNvPr id="152" name="Smart security system"/>
          <p:cNvSpPr txBox="1"/>
          <p:nvPr>
            <p:ph type="ctrTitle"/>
          </p:nvPr>
        </p:nvSpPr>
        <p:spPr>
          <a:xfrm>
            <a:off x="2794183" y="2029964"/>
            <a:ext cx="21971004" cy="4648201"/>
          </a:xfrm>
          <a:prstGeom prst="rect">
            <a:avLst/>
          </a:prstGeom>
        </p:spPr>
        <p:txBody>
          <a:bodyPr/>
          <a:lstStyle/>
          <a:p>
            <a:pPr/>
            <a:r>
              <a:t>Smart security system</a:t>
            </a:r>
          </a:p>
        </p:txBody>
      </p:sp>
      <p:sp>
        <p:nvSpPr>
          <p:cNvPr id="153" name="Presentation Subtitle"/>
          <p:cNvSpPr txBox="1"/>
          <p:nvPr>
            <p:ph type="subTitle" sz="quarter" idx="1"/>
          </p:nvPr>
        </p:nvSpPr>
        <p:spPr>
          <a:xfrm>
            <a:off x="1206500" y="885624"/>
            <a:ext cx="21971000" cy="1905001"/>
          </a:xfrm>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1" name="."/>
          <p:cNvSpPr txBox="1"/>
          <p:nvPr>
            <p:ph type="body" sz="quarter" idx="1"/>
          </p:nvPr>
        </p:nvSpPr>
        <p:spPr>
          <a:xfrm>
            <a:off x="1206500" y="471751"/>
            <a:ext cx="21971000" cy="2148257"/>
          </a:xfrm>
          <a:prstGeom prst="rect">
            <a:avLst/>
          </a:prstGeom>
        </p:spPr>
        <p:txBody>
          <a:bodyPr/>
          <a:lstStyle>
            <a:lvl1pPr>
              <a:defRPr spc="-1" sz="100"/>
            </a:lvl1pPr>
          </a:lstStyle>
          <a:p>
            <a:pPr/>
            <a:r>
              <a:t>.</a:t>
            </a:r>
          </a:p>
        </p:txBody>
      </p:sp>
      <p:sp>
        <p:nvSpPr>
          <p:cNvPr id="182" name="Void loop()…"/>
          <p:cNvSpPr txBox="1"/>
          <p:nvPr>
            <p:ph type="body" idx="21"/>
          </p:nvPr>
        </p:nvSpPr>
        <p:spPr>
          <a:xfrm>
            <a:off x="1206500" y="2921560"/>
            <a:ext cx="21971000" cy="10097268"/>
          </a:xfrm>
          <a:prstGeom prst="rect">
            <a:avLst/>
          </a:prstGeom>
          <a:extLst>
            <a:ext uri="{C572A759-6A51-4108-AA02-DFA0A04FC94B}">
              <ma14:wrappingTextBoxFlag xmlns:ma14="http://schemas.microsoft.com/office/mac/drawingml/2011/main" val="1"/>
            </a:ext>
          </a:extLst>
        </p:spPr>
        <p:txBody>
          <a:bodyPr/>
          <a:lstStyle/>
          <a:p>
            <a:pPr algn="l">
              <a:defRPr u="sng">
                <a:latin typeface="Times New Roman"/>
                <a:ea typeface="Times New Roman"/>
                <a:cs typeface="Times New Roman"/>
                <a:sym typeface="Times New Roman"/>
              </a:defRPr>
            </a:pPr>
            <a:r>
              <a:t>Void loop()</a:t>
            </a:r>
          </a:p>
          <a:p>
            <a:pPr algn="l">
              <a:defRPr u="sng">
                <a:latin typeface="Times New Roman"/>
                <a:ea typeface="Times New Roman"/>
                <a:cs typeface="Times New Roman"/>
                <a:sym typeface="Times New Roman"/>
              </a:defRPr>
            </a:pPr>
          </a:p>
          <a:p>
            <a:pPr algn="l">
              <a:defRPr>
                <a:latin typeface="Times New Roman"/>
                <a:ea typeface="Times New Roman"/>
                <a:cs typeface="Times New Roman"/>
                <a:sym typeface="Times New Roman"/>
              </a:defRPr>
            </a:pPr>
            <a:r>
              <a:t>Void loop function is used to repeat a set of code until the Arduino is turned off. The code given inside void loop will repeat number of times </a:t>
            </a:r>
          </a:p>
          <a:p>
            <a:pPr algn="l">
              <a:defRPr>
                <a:latin typeface="Times New Roman"/>
                <a:ea typeface="Times New Roman"/>
                <a:cs typeface="Times New Roman"/>
                <a:sym typeface="Times New Roman"/>
              </a:defRPr>
            </a:pPr>
          </a:p>
          <a:p>
            <a:pPr algn="l">
              <a:defRPr>
                <a:latin typeface="Times New Roman"/>
                <a:ea typeface="Times New Roman"/>
                <a:cs typeface="Times New Roman"/>
                <a:sym typeface="Times New Roman"/>
              </a:defRPr>
            </a:pPr>
            <a:r>
              <a:t>We use delay() to stop executing the code for a particular time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4" name="CODE"/>
          <p:cNvSpPr txBox="1"/>
          <p:nvPr>
            <p:ph type="body" sz="quarter" idx="1"/>
          </p:nvPr>
        </p:nvSpPr>
        <p:spPr>
          <a:xfrm>
            <a:off x="1206500" y="317630"/>
            <a:ext cx="21971000" cy="2043285"/>
          </a:xfrm>
          <a:prstGeom prst="rect">
            <a:avLst/>
          </a:prstGeom>
        </p:spPr>
        <p:txBody>
          <a:bodyPr/>
          <a:lstStyle>
            <a:lvl1pPr defTabSz="1243552">
              <a:defRPr spc="-127" sz="12750"/>
            </a:lvl1pPr>
          </a:lstStyle>
          <a:p>
            <a:pPr/>
            <a:r>
              <a:t>CODE</a:t>
            </a:r>
          </a:p>
        </p:txBody>
      </p:sp>
      <p:sp>
        <p:nvSpPr>
          <p:cNvPr id="185" name="#define trigPin 6 //Define the HC-SE04 triger on pin 6 on the arduino…"/>
          <p:cNvSpPr txBox="1"/>
          <p:nvPr>
            <p:ph type="body" idx="21"/>
          </p:nvPr>
        </p:nvSpPr>
        <p:spPr>
          <a:xfrm>
            <a:off x="68775" y="2406225"/>
            <a:ext cx="25689084" cy="12952942"/>
          </a:xfrm>
          <a:prstGeom prst="rect">
            <a:avLst/>
          </a:prstGeom>
          <a:extLst>
            <a:ext uri="{C572A759-6A51-4108-AA02-DFA0A04FC94B}">
              <ma14:wrappingTextBoxFlag xmlns:ma14="http://schemas.microsoft.com/office/mac/drawingml/2011/main" val="1"/>
            </a:ext>
          </a:extLst>
        </p:spPr>
        <p:txBody>
          <a:bodyPr lIns="76200" tIns="76200" rIns="76200" bIns="76200"/>
          <a:lstStyle/>
          <a:p>
            <a:pPr algn="l" defTabSz="443484">
              <a:defRPr b="0" sz="2522">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#define trigPin 6 //Define the HC-SE04 triger on pin 6 on the arduino</a:t>
            </a:r>
            <a:endParaRPr b="1">
              <a:solidFill>
                <a:schemeClr val="accent5">
                  <a:hueOff val="-82419"/>
                  <a:satOff val="-9513"/>
                  <a:lumOff val="-16343"/>
                </a:schemeClr>
              </a:solidFill>
            </a:endParaRPr>
          </a:p>
          <a:p>
            <a:pPr algn="l" defTabSz="443484">
              <a:defRPr b="0" sz="2522">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#define echoPin 5 //Define the HC-SE04 echo on pin 5 on the arduino</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#define bulb 13 //Define the relay signal on pin 9 on the arduino</a:t>
            </a:r>
            <a:endParaRPr b="1">
              <a:solidFill>
                <a:schemeClr val="accent5">
                  <a:hueOff val="-82419"/>
                  <a:satOff val="-9513"/>
                  <a:lumOff val="-16343"/>
                </a:schemeClr>
              </a:solidFill>
            </a:endParaRPr>
          </a:p>
          <a:p>
            <a:pPr algn="l" defTabSz="443484">
              <a:defRPr b="0" sz="2522">
                <a:solidFill>
                  <a:srgbClr val="728E00"/>
                </a:solidFill>
                <a:latin typeface="Menlo Regular"/>
                <a:ea typeface="Menlo Regular"/>
                <a:cs typeface="Menlo Regular"/>
                <a:sym typeface="Menlo Regular"/>
              </a:defRPr>
            </a:pPr>
            <a:r>
              <a:rPr b="1">
                <a:solidFill>
                  <a:schemeClr val="accent5">
                    <a:hueOff val="-82419"/>
                    <a:satOff val="-9513"/>
                    <a:lumOff val="-16343"/>
                  </a:schemeClr>
                </a:solidFill>
              </a:rPr>
              <a:t>#define buzzer 10</a:t>
            </a:r>
            <a:endParaRPr b="1">
              <a:solidFill>
                <a:schemeClr val="accent5">
                  <a:hueOff val="-82419"/>
                  <a:satOff val="-9513"/>
                  <a:lumOff val="-16343"/>
                </a:schemeClr>
              </a:solidFill>
            </a:endParaRPr>
          </a:p>
          <a:p>
            <a:pPr algn="l" defTabSz="443484">
              <a:defRPr b="0" sz="2522">
                <a:solidFill>
                  <a:srgbClr val="728E00"/>
                </a:solidFill>
                <a:latin typeface="Menlo Regular"/>
                <a:ea typeface="Menlo Regular"/>
                <a:cs typeface="Menlo Regular"/>
                <a:sym typeface="Menlo Regular"/>
              </a:defRPr>
            </a:pPr>
            <a:r>
              <a:rPr b="1">
                <a:solidFill>
                  <a:schemeClr val="accent5">
                    <a:hueOff val="-82419"/>
                    <a:satOff val="-9513"/>
                    <a:lumOff val="-16343"/>
                  </a:schemeClr>
                </a:solidFill>
              </a:rPr>
              <a:t>#define lock 11</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005C5F"/>
                </a:solidFill>
                <a:latin typeface="Menlo Regular"/>
                <a:ea typeface="Menlo Regular"/>
                <a:cs typeface="Menlo Regular"/>
                <a:sym typeface="Menlo Regular"/>
              </a:defRPr>
            </a:pPr>
            <a:r>
              <a:rPr b="1">
                <a:solidFill>
                  <a:schemeClr val="accent5">
                    <a:hueOff val="-82419"/>
                    <a:satOff val="-9513"/>
                    <a:lumOff val="-16343"/>
                  </a:schemeClr>
                </a:solidFill>
              </a:rPr>
              <a:t>#include &lt;Servo.h&gt;</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r>
              <a:rPr b="1">
                <a:solidFill>
                  <a:schemeClr val="accent5">
                    <a:hueOff val="-82419"/>
                    <a:satOff val="-9513"/>
                    <a:lumOff val="-16343"/>
                  </a:schemeClr>
                </a:solidFill>
              </a:rPr>
              <a:t>int angle = 0;</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r>
              <a:rPr b="1">
                <a:solidFill>
                  <a:schemeClr val="accent5">
                    <a:hueOff val="-82419"/>
                    <a:satOff val="-9513"/>
                    <a:lumOff val="-16343"/>
                  </a:schemeClr>
                </a:solidFill>
              </a:rPr>
              <a:t>Servo servo;</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D35400"/>
                </a:solidFill>
                <a:latin typeface="Menlo Regular"/>
                <a:ea typeface="Menlo Regular"/>
                <a:cs typeface="Menlo Regular"/>
                <a:sym typeface="Menlo Regular"/>
              </a:defRPr>
            </a:pPr>
            <a:r>
              <a:rPr b="1">
                <a:solidFill>
                  <a:schemeClr val="accent5">
                    <a:hueOff val="-82419"/>
                    <a:satOff val="-9513"/>
                    <a:lumOff val="-16343"/>
                  </a:schemeClr>
                </a:solidFill>
              </a:rPr>
              <a:t>void setup()</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434F54"/>
                </a:solidFill>
                <a:latin typeface="Menlo Regular"/>
                <a:ea typeface="Menlo Regular"/>
                <a:cs typeface="Menlo Regular"/>
                <a:sym typeface="Menlo Regular"/>
              </a:defRPr>
            </a:pPr>
            <a:r>
              <a:rPr b="1">
                <a:solidFill>
                  <a:schemeClr val="accent5">
                    <a:hueOff val="-82419"/>
                    <a:satOff val="-9513"/>
                    <a:lumOff val="-16343"/>
                  </a:schemeClr>
                </a:solidFill>
              </a:rPr>
              <a:t>{</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Serial.begin (9600); //Start the serial monitor</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pinMode(trigPin, OUTPUT); //set the trigpin to output</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pinMode(echoPin, INPUT); //set the echopin to input</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pinMode (bulb, OUTPUT); //set the bulb on pin 9 to output</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D35400"/>
                </a:solidFill>
                <a:latin typeface="Menlo Regular"/>
                <a:ea typeface="Menlo Regular"/>
                <a:cs typeface="Menlo Regular"/>
                <a:sym typeface="Menlo Regular"/>
              </a:defRPr>
            </a:pPr>
            <a:r>
              <a:rPr b="1">
                <a:solidFill>
                  <a:schemeClr val="accent5">
                    <a:hueOff val="-82419"/>
                    <a:satOff val="-9513"/>
                    <a:lumOff val="-16343"/>
                  </a:schemeClr>
                </a:solidFill>
              </a:rPr>
              <a:t>servo.attach(lock);</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pinMode (buzzer, OUTPUT); //set the bulb on pin 9 to output</a:t>
            </a: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43484">
              <a:defRPr b="0" sz="2522">
                <a:solidFill>
                  <a:srgbClr val="434F54"/>
                </a:solidFill>
                <a:latin typeface="Menlo Regular"/>
                <a:ea typeface="Menlo Regular"/>
                <a:cs typeface="Menlo Regular"/>
                <a:sym typeface="Menlo Regular"/>
              </a:defRPr>
            </a:pPr>
            <a:r>
              <a:rPr b="1">
                <a:solidFill>
                  <a:schemeClr val="accent5">
                    <a:hueOff val="-82419"/>
                    <a:satOff val="-9513"/>
                    <a:lumOff val="-16343"/>
                  </a:schemeClr>
                </a:solidFill>
              </a:rPr>
              <a:t>}</a:t>
            </a:r>
            <a:endParaRPr b="1">
              <a:solidFill>
                <a:schemeClr val="accent5">
                  <a:hueOff val="-82419"/>
                  <a:satOff val="-9513"/>
                  <a:lumOff val="-16343"/>
                </a:schemeClr>
              </a:solidFill>
            </a:endParaRPr>
          </a:p>
          <a:p>
            <a:pPr algn="l" defTabSz="443484">
              <a:defRPr b="0" sz="1164">
                <a:solidFill>
                  <a:srgbClr val="4E5B61"/>
                </a:solidFill>
                <a:latin typeface="Menlo Regular"/>
                <a:ea typeface="Menlo Regular"/>
                <a:cs typeface="Menlo Regular"/>
                <a:sym typeface="Menlo Regular"/>
              </a:defRPr>
            </a:pPr>
          </a:p>
          <a:p>
            <a:pPr algn="l" defTabSz="443484">
              <a:spcBef>
                <a:spcPts val="1900"/>
              </a:spcBef>
              <a:defRPr b="0" sz="1940">
                <a:solidFill>
                  <a:srgbClr val="555555"/>
                </a:solidFill>
                <a:latin typeface="Helvetica"/>
                <a:ea typeface="Helvetica"/>
                <a:cs typeface="Helvetica"/>
                <a:sym typeface="Helvetica"/>
              </a:defRPr>
            </a:pPr>
            <a:endParaRPr sz="1552">
              <a:solidFill>
                <a:srgbClr val="000000"/>
              </a:solidFill>
              <a:latin typeface="Times New Roman"/>
              <a:ea typeface="Times New Roman"/>
              <a:cs typeface="Times New Roman"/>
              <a:sym typeface="Times New Roman"/>
            </a:endParaRPr>
          </a:p>
          <a:p>
            <a:pPr algn="l" defTabSz="443484">
              <a:spcBef>
                <a:spcPts val="1900"/>
              </a:spcBef>
              <a:defRPr b="0" sz="1940">
                <a:solidFill>
                  <a:srgbClr val="555555"/>
                </a:solidFill>
                <a:latin typeface="Helvetica"/>
                <a:ea typeface="Helvetica"/>
                <a:cs typeface="Helvetica"/>
                <a:sym typeface="Helvetica"/>
              </a:defRPr>
            </a:pPr>
            <a:endParaRPr sz="1552">
              <a:solidFill>
                <a:srgbClr val="000000"/>
              </a:solidFill>
              <a:latin typeface="Times New Roman"/>
              <a:ea typeface="Times New Roman"/>
              <a:cs typeface="Times New Roman"/>
              <a:sym typeface="Times New Roman"/>
            </a:endParaRPr>
          </a:p>
          <a:p>
            <a:pPr algn="l" defTabSz="443484">
              <a:defRPr b="0" sz="1552">
                <a:latin typeface="Helvetica"/>
                <a:ea typeface="Helvetica"/>
                <a:cs typeface="Helvetica"/>
                <a:sym typeface="Helvetica"/>
              </a:defRPr>
            </a:pPr>
            <a:r>
              <a:t> </a:t>
            </a:r>
            <a:endParaRPr sz="1422"/>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7" name="CODE"/>
          <p:cNvSpPr txBox="1"/>
          <p:nvPr>
            <p:ph type="body" sz="quarter" idx="1"/>
          </p:nvPr>
        </p:nvSpPr>
        <p:spPr>
          <a:xfrm>
            <a:off x="1206500" y="441626"/>
            <a:ext cx="21971000" cy="2203839"/>
          </a:xfrm>
          <a:prstGeom prst="rect">
            <a:avLst/>
          </a:prstGeom>
        </p:spPr>
        <p:txBody>
          <a:bodyPr/>
          <a:lstStyle>
            <a:lvl1pPr defTabSz="1341086">
              <a:defRPr spc="-137" sz="13750"/>
            </a:lvl1pPr>
          </a:lstStyle>
          <a:p>
            <a:pPr/>
            <a:r>
              <a:t>CODE</a:t>
            </a:r>
          </a:p>
        </p:txBody>
      </p:sp>
      <p:sp>
        <p:nvSpPr>
          <p:cNvPr id="188" name="void loop()…"/>
          <p:cNvSpPr txBox="1"/>
          <p:nvPr>
            <p:ph type="body" idx="21"/>
          </p:nvPr>
        </p:nvSpPr>
        <p:spPr>
          <a:xfrm>
            <a:off x="52021" y="2401524"/>
            <a:ext cx="26279191" cy="13839748"/>
          </a:xfrm>
          <a:prstGeom prst="rect">
            <a:avLst/>
          </a:prstGeom>
          <a:extLst>
            <a:ext uri="{C572A759-6A51-4108-AA02-DFA0A04FC94B}">
              <ma14:wrappingTextBoxFlag xmlns:ma14="http://schemas.microsoft.com/office/mac/drawingml/2011/main" val="1"/>
            </a:ext>
          </a:extLst>
        </p:spPr>
        <p:txBody>
          <a:bodyPr/>
          <a:lstStyle/>
          <a:p>
            <a:pPr algn="l" defTabSz="457200">
              <a:defRPr b="0" sz="2300">
                <a:solidFill>
                  <a:srgbClr val="00979D"/>
                </a:solidFill>
                <a:latin typeface="Menlo Regular"/>
                <a:ea typeface="Menlo Regular"/>
                <a:cs typeface="Menlo Regular"/>
                <a:sym typeface="Menlo Regular"/>
              </a:defRPr>
            </a:pPr>
            <a:r>
              <a:rPr b="1">
                <a:solidFill>
                  <a:schemeClr val="accent5">
                    <a:hueOff val="-82419"/>
                    <a:satOff val="-9513"/>
                    <a:lumOff val="-16343"/>
                  </a:schemeClr>
                </a:solidFill>
              </a:rPr>
              <a:t>void loop()</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434F54"/>
                </a:solidFill>
                <a:latin typeface="Menlo Regular"/>
                <a:ea typeface="Menlo Regular"/>
                <a:cs typeface="Menlo Regular"/>
                <a:sym typeface="Menlo Regular"/>
              </a:defRPr>
            </a:pPr>
            <a:r>
              <a:rPr b="1">
                <a:solidFill>
                  <a:schemeClr val="accent5">
                    <a:hueOff val="-82419"/>
                    <a:satOff val="-9513"/>
                    <a:lumOff val="-16343"/>
                  </a:schemeClr>
                </a:solidFill>
              </a:rPr>
              <a:t>{</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int duration, distance; //Define two intregers duration and distance to be used to save data</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digitalWrite(trigPin, HIGH); //write a digital high to the trigpin to send out the pulse</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delayMicroseconds(500); //wait half a millisecond</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digitalWrite(trigPin, LOW); //turn off the trigpin</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duration = pulseIn(echoPin, HIGH); //measure the time using pulsein when the echo receives a signal set it to high</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distance = (duration/2) / 29.1;</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if (distance &lt; 10) //if the distance is less than 13 CM</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434F54"/>
                </a:solidFill>
                <a:latin typeface="Menlo Regular"/>
                <a:ea typeface="Menlo Regular"/>
                <a:cs typeface="Menlo Regular"/>
                <a:sym typeface="Menlo Regular"/>
              </a:defRPr>
            </a:pPr>
            <a:r>
              <a:rPr b="1">
                <a:solidFill>
                  <a:schemeClr val="accent5">
                    <a:hueOff val="-82419"/>
                    <a:satOff val="-9513"/>
                    <a:lumOff val="-16343"/>
                  </a:schemeClr>
                </a:solidFill>
              </a:rPr>
              <a:t>{</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Light(); //execute the Light subroutine below</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434F54"/>
                </a:solidFill>
                <a:latin typeface="Menlo Regular"/>
                <a:ea typeface="Menlo Regular"/>
                <a:cs typeface="Menlo Regular"/>
                <a:sym typeface="Menlo Regular"/>
              </a:defRPr>
            </a:pPr>
            <a:r>
              <a:rPr b="1">
                <a:solidFill>
                  <a:schemeClr val="accent5">
                    <a:hueOff val="-82419"/>
                    <a:satOff val="-9513"/>
                    <a:lumOff val="-16343"/>
                  </a:schemeClr>
                </a:solidFill>
              </a:rPr>
              <a:t>}</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Serial.print(distance); //Dispaly the distance on the serial monitor</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Serial.println(" CM"); //in centimeters</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delay(500); //delay half a second</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300">
                <a:solidFill>
                  <a:srgbClr val="434F54"/>
                </a:solidFill>
                <a:latin typeface="Menlo Regular"/>
                <a:ea typeface="Menlo Regular"/>
                <a:cs typeface="Menlo Regular"/>
                <a:sym typeface="Menlo Regular"/>
              </a:defRPr>
            </a:pPr>
            <a:r>
              <a:rPr b="1">
                <a:solidFill>
                  <a:schemeClr val="accent5">
                    <a:hueOff val="-82419"/>
                    <a:satOff val="-9513"/>
                    <a:lumOff val="-16343"/>
                  </a:schemeClr>
                </a:solidFill>
              </a:rPr>
              <a:t>}</a:t>
            </a:r>
            <a:endParaRPr b="1">
              <a:solidFill>
                <a:schemeClr val="accent5">
                  <a:hueOff val="-82419"/>
                  <a:satOff val="-9513"/>
                  <a:lumOff val="-16343"/>
                </a:schemeClr>
              </a:solidFill>
            </a:endParaRPr>
          </a:p>
          <a:p>
            <a:pPr algn="l" defTabSz="457200">
              <a:defRPr b="0" sz="23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spcBef>
                <a:spcPts val="2000"/>
              </a:spcBef>
              <a:defRPr b="0" sz="2300">
                <a:solidFill>
                  <a:srgbClr val="555555"/>
                </a:solidFill>
                <a:latin typeface="Helvetica"/>
                <a:ea typeface="Helvetica"/>
                <a:cs typeface="Helvetica"/>
                <a:sym typeface="Helvetica"/>
              </a:defRPr>
            </a:pPr>
            <a:endParaRPr b="1">
              <a:solidFill>
                <a:schemeClr val="accent5">
                  <a:hueOff val="-82419"/>
                  <a:satOff val="-9513"/>
                  <a:lumOff val="-16343"/>
                </a:schemeClr>
              </a:solidFill>
            </a:endParaRPr>
          </a:p>
          <a:p>
            <a:pPr algn="l" defTabSz="457200">
              <a:spcBef>
                <a:spcPts val="2000"/>
              </a:spcBef>
              <a:defRPr b="0" sz="2300">
                <a:solidFill>
                  <a:srgbClr val="555555"/>
                </a:solidFill>
                <a:latin typeface="Helvetica"/>
                <a:ea typeface="Helvetica"/>
                <a:cs typeface="Helvetica"/>
                <a:sym typeface="Helvetica"/>
              </a:defRPr>
            </a:pPr>
            <a:endParaRPr b="1">
              <a:solidFill>
                <a:schemeClr val="accent5">
                  <a:hueOff val="-82419"/>
                  <a:satOff val="-9513"/>
                  <a:lumOff val="-16343"/>
                </a:schemeClr>
              </a:solidFill>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0" name="CODE"/>
          <p:cNvSpPr txBox="1"/>
          <p:nvPr>
            <p:ph type="body" sz="quarter" idx="1"/>
          </p:nvPr>
        </p:nvSpPr>
        <p:spPr>
          <a:xfrm>
            <a:off x="1206500" y="392945"/>
            <a:ext cx="21971000" cy="2388676"/>
          </a:xfrm>
          <a:prstGeom prst="rect">
            <a:avLst/>
          </a:prstGeom>
        </p:spPr>
        <p:txBody>
          <a:bodyPr/>
          <a:lstStyle>
            <a:lvl1pPr defTabSz="1463003">
              <a:defRPr spc="-150" sz="15000"/>
            </a:lvl1pPr>
          </a:lstStyle>
          <a:p>
            <a:pPr/>
            <a:r>
              <a:t>CODE</a:t>
            </a:r>
          </a:p>
        </p:txBody>
      </p:sp>
      <p:sp>
        <p:nvSpPr>
          <p:cNvPr id="191" name="void Light() //Start the Light subroutine…"/>
          <p:cNvSpPr txBox="1"/>
          <p:nvPr>
            <p:ph type="body" idx="21"/>
          </p:nvPr>
        </p:nvSpPr>
        <p:spPr>
          <a:xfrm>
            <a:off x="93769" y="3053211"/>
            <a:ext cx="24196462" cy="12831355"/>
          </a:xfrm>
          <a:prstGeom prst="rect">
            <a:avLst/>
          </a:prstGeom>
          <a:extLst>
            <a:ext uri="{C572A759-6A51-4108-AA02-DFA0A04FC94B}">
              <ma14:wrappingTextBoxFlag xmlns:ma14="http://schemas.microsoft.com/office/mac/drawingml/2011/main" val="1"/>
            </a:ext>
          </a:extLst>
        </p:spPr>
        <p:txBody>
          <a:bodyPr/>
          <a:lstStyle/>
          <a:p>
            <a:pPr algn="l" defTabSz="457200">
              <a:defRPr b="0" sz="25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void Light() //Start the Light subroutine</a:t>
            </a:r>
            <a:endParaRPr b="1">
              <a:solidFill>
                <a:schemeClr val="accent5">
                  <a:hueOff val="-82419"/>
                  <a:satOff val="-9513"/>
                  <a:lumOff val="-16343"/>
                </a:schemeClr>
              </a:solidFill>
            </a:endParaRPr>
          </a:p>
          <a:p>
            <a:pPr algn="l" defTabSz="457200">
              <a:defRPr b="0" sz="25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5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 digitalWrite(bulb, HIGH); //turn on the light</a:t>
            </a:r>
            <a:endParaRPr b="1">
              <a:solidFill>
                <a:schemeClr val="accent5">
                  <a:hueOff val="-82419"/>
                  <a:satOff val="-9513"/>
                  <a:lumOff val="-16343"/>
                </a:schemeClr>
              </a:solidFill>
            </a:endParaRPr>
          </a:p>
          <a:p>
            <a:pPr algn="l" defTabSz="457200">
              <a:defRPr b="0" sz="25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5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5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      servo.write(180); // set the servo angle</a:t>
            </a:r>
            <a:endParaRPr b="1">
              <a:solidFill>
                <a:schemeClr val="accent5">
                  <a:hueOff val="-82419"/>
                  <a:satOff val="-9513"/>
                  <a:lumOff val="-16343"/>
                </a:schemeClr>
              </a:solidFill>
            </a:endParaRPr>
          </a:p>
          <a:p>
            <a:pPr algn="l" defTabSz="457200">
              <a:defRPr b="0" sz="25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      delay(15); // wait for the servo to move</a:t>
            </a:r>
            <a:endParaRPr b="1">
              <a:solidFill>
                <a:schemeClr val="accent5">
                  <a:hueOff val="-82419"/>
                  <a:satOff val="-9513"/>
                  <a:lumOff val="-16343"/>
                </a:schemeClr>
              </a:solidFill>
            </a:endParaRPr>
          </a:p>
          <a:p>
            <a:pPr algn="l" defTabSz="457200">
              <a:defRPr b="0" sz="25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5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500">
                <a:solidFill>
                  <a:srgbClr val="4E5B61"/>
                </a:solidFill>
                <a:latin typeface="Menlo Regular"/>
                <a:ea typeface="Menlo Regular"/>
                <a:cs typeface="Menlo Regular"/>
                <a:sym typeface="Menlo Regular"/>
              </a:defRPr>
            </a:pPr>
            <a:r>
              <a:rPr b="1">
                <a:solidFill>
                  <a:schemeClr val="accent5">
                    <a:hueOff val="-82419"/>
                    <a:satOff val="-9513"/>
                    <a:lumOff val="-16343"/>
                  </a:schemeClr>
                </a:solidFill>
              </a:rPr>
              <a:t>tone(buzzer, 100);</a:t>
            </a:r>
            <a:endParaRPr b="1">
              <a:solidFill>
                <a:schemeClr val="accent5">
                  <a:hueOff val="-82419"/>
                  <a:satOff val="-9513"/>
                  <a:lumOff val="-16343"/>
                </a:schemeClr>
              </a:solidFill>
            </a:endParaRPr>
          </a:p>
          <a:p>
            <a:pPr algn="l" defTabSz="457200">
              <a:defRPr b="0" sz="2500">
                <a:solidFill>
                  <a:srgbClr val="D35400"/>
                </a:solidFill>
                <a:latin typeface="Menlo Regular"/>
                <a:ea typeface="Menlo Regular"/>
                <a:cs typeface="Menlo Regular"/>
                <a:sym typeface="Menlo Regular"/>
              </a:defRPr>
            </a:pPr>
            <a:r>
              <a:rPr b="1">
                <a:solidFill>
                  <a:schemeClr val="accent5">
                    <a:hueOff val="-82419"/>
                    <a:satOff val="-9513"/>
                    <a:lumOff val="-16343"/>
                  </a:schemeClr>
                </a:solidFill>
              </a:rPr>
              <a:t>delay(5000);</a:t>
            </a:r>
            <a:endParaRPr b="1">
              <a:solidFill>
                <a:schemeClr val="accent5">
                  <a:hueOff val="-82419"/>
                  <a:satOff val="-9513"/>
                  <a:lumOff val="-16343"/>
                </a:schemeClr>
              </a:solidFill>
            </a:endParaRPr>
          </a:p>
          <a:p>
            <a:pPr algn="l" defTabSz="457200">
              <a:defRPr b="0" sz="2500">
                <a:solidFill>
                  <a:srgbClr val="D35400"/>
                </a:solidFill>
                <a:latin typeface="Menlo Regular"/>
                <a:ea typeface="Menlo Regular"/>
                <a:cs typeface="Menlo Regular"/>
                <a:sym typeface="Menlo Regular"/>
              </a:defRPr>
            </a:pPr>
            <a:r>
              <a:rPr b="1">
                <a:solidFill>
                  <a:schemeClr val="accent5">
                    <a:hueOff val="-82419"/>
                    <a:satOff val="-9513"/>
                    <a:lumOff val="-16343"/>
                  </a:schemeClr>
                </a:solidFill>
              </a:rPr>
              <a:t>noTone(buzzer);</a:t>
            </a:r>
            <a:endParaRPr b="1">
              <a:solidFill>
                <a:schemeClr val="accent5">
                  <a:hueOff val="-82419"/>
                  <a:satOff val="-9513"/>
                  <a:lumOff val="-16343"/>
                </a:schemeClr>
              </a:solidFill>
            </a:endParaRPr>
          </a:p>
          <a:p>
            <a:pPr algn="l" defTabSz="457200">
              <a:defRPr b="0" sz="2500">
                <a:solidFill>
                  <a:srgbClr val="D35400"/>
                </a:solidFill>
                <a:latin typeface="Menlo Regular"/>
                <a:ea typeface="Menlo Regular"/>
                <a:cs typeface="Menlo Regular"/>
                <a:sym typeface="Menlo Regular"/>
              </a:defRPr>
            </a:pPr>
            <a:r>
              <a:rPr b="1">
                <a:solidFill>
                  <a:schemeClr val="accent5">
                    <a:hueOff val="-82419"/>
                    <a:satOff val="-9513"/>
                    <a:lumOff val="-16343"/>
                  </a:schemeClr>
                </a:solidFill>
              </a:rPr>
              <a:t>  delay(1000);</a:t>
            </a:r>
            <a:endParaRPr b="1">
              <a:solidFill>
                <a:schemeClr val="accent5">
                  <a:hueOff val="-82419"/>
                  <a:satOff val="-9513"/>
                  <a:lumOff val="-16343"/>
                </a:schemeClr>
              </a:solidFill>
            </a:endParaRPr>
          </a:p>
          <a:p>
            <a:pPr algn="l" defTabSz="457200">
              <a:defRPr b="0" sz="25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digitalWrite(lock, HIGH); //turn on the light</a:t>
            </a:r>
            <a:endParaRPr b="1">
              <a:solidFill>
                <a:schemeClr val="accent5">
                  <a:hueOff val="-82419"/>
                  <a:satOff val="-9513"/>
                  <a:lumOff val="-16343"/>
                </a:schemeClr>
              </a:solidFill>
            </a:endParaRPr>
          </a:p>
          <a:p>
            <a:pPr algn="l" defTabSz="457200">
              <a:defRPr b="0" sz="25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5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5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delay (3000); //wait 15 seconds</a:t>
            </a:r>
            <a:endParaRPr b="1">
              <a:solidFill>
                <a:schemeClr val="accent5">
                  <a:hueOff val="-82419"/>
                  <a:satOff val="-9513"/>
                  <a:lumOff val="-16343"/>
                </a:schemeClr>
              </a:solidFill>
            </a:endParaRPr>
          </a:p>
          <a:p>
            <a:pPr algn="l" defTabSz="457200">
              <a:defRPr b="0" sz="25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5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digitalWrite(bulb, LOW); //turn off the light</a:t>
            </a:r>
            <a:endParaRPr b="1">
              <a:solidFill>
                <a:schemeClr val="accent5">
                  <a:hueOff val="-82419"/>
                  <a:satOff val="-9513"/>
                  <a:lumOff val="-16343"/>
                </a:schemeClr>
              </a:solidFill>
            </a:endParaRPr>
          </a:p>
          <a:p>
            <a:pPr algn="l" defTabSz="457200">
              <a:defRPr b="0" sz="25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5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digitalWrite(buzzer, LOW); //turn off the light</a:t>
            </a:r>
            <a:endParaRPr b="1">
              <a:solidFill>
                <a:schemeClr val="accent5">
                  <a:hueOff val="-82419"/>
                  <a:satOff val="-9513"/>
                  <a:lumOff val="-16343"/>
                </a:schemeClr>
              </a:solidFill>
            </a:endParaRPr>
          </a:p>
          <a:p>
            <a:pPr algn="l" defTabSz="457200">
              <a:defRPr b="0" sz="25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500">
                <a:solidFill>
                  <a:srgbClr val="95A5A6"/>
                </a:solidFill>
                <a:latin typeface="Menlo Regular"/>
                <a:ea typeface="Menlo Regular"/>
                <a:cs typeface="Menlo Regular"/>
                <a:sym typeface="Menlo Regular"/>
              </a:defRPr>
            </a:pPr>
            <a:r>
              <a:rPr b="1">
                <a:solidFill>
                  <a:schemeClr val="accent5">
                    <a:hueOff val="-82419"/>
                    <a:satOff val="-9513"/>
                    <a:lumOff val="-16343"/>
                  </a:schemeClr>
                </a:solidFill>
              </a:rPr>
              <a:t>digitalWrite(lock, LOW); //turn off the light</a:t>
            </a:r>
            <a:endParaRPr b="1">
              <a:solidFill>
                <a:schemeClr val="accent5">
                  <a:hueOff val="-82419"/>
                  <a:satOff val="-9513"/>
                  <a:lumOff val="-16343"/>
                </a:schemeClr>
              </a:solidFill>
            </a:endParaRPr>
          </a:p>
          <a:p>
            <a:pPr algn="l" defTabSz="457200">
              <a:defRPr b="0" sz="2500">
                <a:solidFill>
                  <a:srgbClr val="4E5B61"/>
                </a:solidFill>
                <a:latin typeface="Menlo Regular"/>
                <a:ea typeface="Menlo Regular"/>
                <a:cs typeface="Menlo Regular"/>
                <a:sym typeface="Menlo Regular"/>
              </a:defRPr>
            </a:pPr>
            <a:endParaRPr b="1">
              <a:solidFill>
                <a:schemeClr val="accent5">
                  <a:hueOff val="-82419"/>
                  <a:satOff val="-9513"/>
                  <a:lumOff val="-16343"/>
                </a:schemeClr>
              </a:solidFill>
            </a:endParaRPr>
          </a:p>
          <a:p>
            <a:pPr algn="l" defTabSz="457200">
              <a:defRPr b="0" sz="2500">
                <a:solidFill>
                  <a:srgbClr val="434F54"/>
                </a:solidFill>
                <a:latin typeface="Menlo Regular"/>
                <a:ea typeface="Menlo Regular"/>
                <a:cs typeface="Menlo Regular"/>
                <a:sym typeface="Menlo Regular"/>
              </a:defRPr>
            </a:pPr>
            <a:r>
              <a:rPr b="1">
                <a:solidFill>
                  <a:schemeClr val="accent5">
                    <a:hueOff val="-82419"/>
                    <a:satOff val="-9513"/>
                    <a:lumOff val="-16343"/>
                  </a:schemeClr>
                </a:solidFill>
              </a:rPr>
              <a:t>}</a:t>
            </a:r>
            <a:endParaRPr b="1">
              <a:solidFill>
                <a:schemeClr val="accent5">
                  <a:hueOff val="-82419"/>
                  <a:satOff val="-9513"/>
                  <a:lumOff val="-16343"/>
                </a:schemeClr>
              </a:solidFill>
            </a:endParaR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3" name="LIMITATION"/>
          <p:cNvSpPr txBox="1"/>
          <p:nvPr>
            <p:ph type="body" sz="quarter" idx="1"/>
          </p:nvPr>
        </p:nvSpPr>
        <p:spPr>
          <a:xfrm>
            <a:off x="1206500" y="767869"/>
            <a:ext cx="21971000" cy="2312373"/>
          </a:xfrm>
          <a:prstGeom prst="rect">
            <a:avLst/>
          </a:prstGeom>
        </p:spPr>
        <p:txBody>
          <a:bodyPr/>
          <a:lstStyle>
            <a:lvl1pPr defTabSz="1414236">
              <a:defRPr spc="-145" sz="14500"/>
            </a:lvl1pPr>
          </a:lstStyle>
          <a:p>
            <a:pPr/>
            <a:r>
              <a:t>LIMITATION</a:t>
            </a:r>
          </a:p>
        </p:txBody>
      </p:sp>
      <p:sp>
        <p:nvSpPr>
          <p:cNvPr id="194" name=".     Power Limitations…"/>
          <p:cNvSpPr txBox="1"/>
          <p:nvPr>
            <p:ph type="body" idx="21"/>
          </p:nvPr>
        </p:nvSpPr>
        <p:spPr>
          <a:xfrm>
            <a:off x="1206500" y="4314443"/>
            <a:ext cx="21971000" cy="9290028"/>
          </a:xfrm>
          <a:prstGeom prst="rect">
            <a:avLst/>
          </a:prstGeom>
          <a:extLst>
            <a:ext uri="{C572A759-6A51-4108-AA02-DFA0A04FC94B}">
              <ma14:wrappingTextBoxFlag xmlns:ma14="http://schemas.microsoft.com/office/mac/drawingml/2011/main" val="1"/>
            </a:ext>
          </a:extLst>
        </p:spPr>
        <p:txBody>
          <a:bodyPr/>
          <a:lstStyle/>
          <a:p>
            <a:pPr algn="l" defTabSz="457200">
              <a:lnSpc>
                <a:spcPts val="9800"/>
              </a:lnSpc>
              <a:defRPr sz="6200">
                <a:latin typeface="Times New Roman"/>
                <a:ea typeface="Times New Roman"/>
                <a:cs typeface="Times New Roman"/>
                <a:sym typeface="Times New Roman"/>
              </a:defRPr>
            </a:pPr>
            <a:r>
              <a:t>.     Power Limitations</a:t>
            </a:r>
            <a:r>
              <a:rPr>
                <a:latin typeface="Times Roman"/>
                <a:ea typeface="Times Roman"/>
                <a:cs typeface="Times Roman"/>
                <a:sym typeface="Times Roman"/>
              </a:rPr>
              <a:t> </a:t>
            </a:r>
            <a:endParaRPr>
              <a:latin typeface="Times Roman"/>
              <a:ea typeface="Times Roman"/>
              <a:cs typeface="Times Roman"/>
              <a:sym typeface="Times Roman"/>
            </a:endParaRPr>
          </a:p>
          <a:p>
            <a:pPr algn="l" defTabSz="457200">
              <a:lnSpc>
                <a:spcPts val="9800"/>
              </a:lnSpc>
              <a:defRPr sz="6200">
                <a:latin typeface="Times New Roman"/>
                <a:ea typeface="Times New Roman"/>
                <a:cs typeface="Times New Roman"/>
                <a:sym typeface="Times New Roman"/>
              </a:defRPr>
            </a:pPr>
            <a:r>
              <a:t>.     Security Vulnerabilities</a:t>
            </a:r>
            <a:r>
              <a:rPr>
                <a:latin typeface="Times Roman"/>
                <a:ea typeface="Times Roman"/>
                <a:cs typeface="Times Roman"/>
                <a:sym typeface="Times Roman"/>
              </a:rPr>
              <a:t> </a:t>
            </a:r>
            <a:endParaRPr>
              <a:latin typeface="Times Roman"/>
              <a:ea typeface="Times Roman"/>
              <a:cs typeface="Times Roman"/>
              <a:sym typeface="Times Roman"/>
            </a:endParaRPr>
          </a:p>
          <a:p>
            <a:pPr algn="l" defTabSz="457200">
              <a:lnSpc>
                <a:spcPts val="9800"/>
              </a:lnSpc>
              <a:defRPr sz="6200">
                <a:latin typeface="Times New Roman"/>
                <a:ea typeface="Times New Roman"/>
                <a:cs typeface="Times New Roman"/>
                <a:sym typeface="Times New Roman"/>
              </a:defRPr>
            </a:pPr>
            <a:r>
              <a:t>.     User Interface Limitations</a:t>
            </a:r>
            <a:r>
              <a:rPr>
                <a:latin typeface="Times Roman"/>
                <a:ea typeface="Times Roman"/>
                <a:cs typeface="Times Roman"/>
                <a:sym typeface="Times Roman"/>
              </a:rPr>
              <a:t> </a:t>
            </a:r>
            <a:endParaRPr>
              <a:latin typeface="Times Roman"/>
              <a:ea typeface="Times Roman"/>
              <a:cs typeface="Times Roman"/>
              <a:sym typeface="Times Roman"/>
            </a:endParaRPr>
          </a:p>
          <a:p>
            <a:pPr algn="l" defTabSz="457200">
              <a:lnSpc>
                <a:spcPts val="9800"/>
              </a:lnSpc>
              <a:defRPr sz="6200">
                <a:latin typeface="Times New Roman"/>
                <a:ea typeface="Times New Roman"/>
                <a:cs typeface="Times New Roman"/>
                <a:sym typeface="Times New Roman"/>
              </a:defRPr>
            </a:pPr>
            <a:r>
              <a:t>.     Limited Processing Power</a:t>
            </a:r>
            <a:r>
              <a:rPr>
                <a:latin typeface="Times Roman"/>
                <a:ea typeface="Times Roman"/>
                <a:cs typeface="Times Roman"/>
                <a:sym typeface="Times Roman"/>
              </a:rPr>
              <a:t> </a:t>
            </a:r>
            <a:endParaRPr>
              <a:latin typeface="Times Roman"/>
              <a:ea typeface="Times Roman"/>
              <a:cs typeface="Times Roman"/>
              <a:sym typeface="Times Roman"/>
            </a:endParaRPr>
          </a:p>
          <a:p>
            <a:pPr algn="l" defTabSz="457200">
              <a:lnSpc>
                <a:spcPts val="9800"/>
              </a:lnSpc>
              <a:defRPr sz="6200">
                <a:latin typeface="Times New Roman"/>
                <a:ea typeface="Times New Roman"/>
                <a:cs typeface="Times New Roman"/>
                <a:sym typeface="Times New Roman"/>
              </a:defRPr>
            </a:pPr>
            <a:r>
              <a:rPr>
                <a:latin typeface="Times Roman"/>
                <a:ea typeface="Times Roman"/>
                <a:cs typeface="Times Roman"/>
                <a:sym typeface="Times Roman"/>
              </a:rPr>
              <a:t>.     </a:t>
            </a:r>
            <a:r>
              <a:t>Limited Memory</a:t>
            </a:r>
            <a:r>
              <a:rPr>
                <a:latin typeface="Times Roman"/>
                <a:ea typeface="Times Roman"/>
                <a:cs typeface="Times Roman"/>
                <a:sym typeface="Times Roman"/>
              </a:rP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6" name="Conclusion"/>
          <p:cNvSpPr txBox="1"/>
          <p:nvPr>
            <p:ph type="body" sz="quarter" idx="1"/>
          </p:nvPr>
        </p:nvSpPr>
        <p:spPr>
          <a:xfrm>
            <a:off x="1206500" y="388720"/>
            <a:ext cx="21971000" cy="2281827"/>
          </a:xfrm>
          <a:prstGeom prst="rect">
            <a:avLst/>
          </a:prstGeom>
        </p:spPr>
        <p:txBody>
          <a:bodyPr/>
          <a:lstStyle>
            <a:lvl1pPr defTabSz="1414236">
              <a:defRPr spc="-145" sz="14500"/>
            </a:lvl1pPr>
          </a:lstStyle>
          <a:p>
            <a:pPr/>
            <a:r>
              <a:t>Conclusion</a:t>
            </a:r>
          </a:p>
        </p:txBody>
      </p:sp>
      <p:sp>
        <p:nvSpPr>
          <p:cNvPr id="197" name="In conclusion, a smart security system using Arduino presents a comprehensive and customizable solution for safeguarding homes and offices.…"/>
          <p:cNvSpPr txBox="1"/>
          <p:nvPr>
            <p:ph type="body" idx="21"/>
          </p:nvPr>
        </p:nvSpPr>
        <p:spPr>
          <a:xfrm>
            <a:off x="1206500" y="3106369"/>
            <a:ext cx="21971000" cy="9960296"/>
          </a:xfrm>
          <a:prstGeom prst="rect">
            <a:avLst/>
          </a:prstGeom>
          <a:extLst>
            <a:ext uri="{C572A759-6A51-4108-AA02-DFA0A04FC94B}">
              <ma14:wrappingTextBoxFlag xmlns:ma14="http://schemas.microsoft.com/office/mac/drawingml/2011/main" val="1"/>
            </a:ext>
          </a:extLst>
        </p:spPr>
        <p:txBody>
          <a:bodyPr/>
          <a:lstStyle/>
          <a:p>
            <a:pPr algn="l" defTabSz="457200">
              <a:defRPr sz="4600">
                <a:solidFill>
                  <a:srgbClr val="374151"/>
                </a:solidFill>
                <a:latin typeface="Times New Roman"/>
                <a:ea typeface="Times New Roman"/>
                <a:cs typeface="Times New Roman"/>
                <a:sym typeface="Times New Roman"/>
              </a:defRPr>
            </a:pPr>
            <a:r>
              <a:t>In conclusion, a smart security system using Arduino presents a comprehensive and customizable solution for safeguarding homes and offices. </a:t>
            </a:r>
          </a:p>
          <a:p>
            <a:pPr algn="l" defTabSz="457200">
              <a:defRPr sz="4600">
                <a:solidFill>
                  <a:srgbClr val="374151"/>
                </a:solidFill>
                <a:latin typeface="Times New Roman"/>
                <a:ea typeface="Times New Roman"/>
                <a:cs typeface="Times New Roman"/>
                <a:sym typeface="Times New Roman"/>
              </a:defRPr>
            </a:pPr>
          </a:p>
          <a:p>
            <a:pPr algn="l" defTabSz="457200">
              <a:defRPr sz="4600">
                <a:solidFill>
                  <a:srgbClr val="374151"/>
                </a:solidFill>
                <a:latin typeface="Times New Roman"/>
                <a:ea typeface="Times New Roman"/>
                <a:cs typeface="Times New Roman"/>
                <a:sym typeface="Times New Roman"/>
              </a:defRPr>
            </a:pPr>
            <a:r>
              <a:t>By integrating Arduino with various sensors, cameras, and alarms, it enables real-time monitoring, remote access, and automation capabilities. This system offers enhanced security through features such as motion detection,and intruder alerts. </a:t>
            </a:r>
          </a:p>
          <a:p>
            <a:pPr algn="l" defTabSz="457200">
              <a:defRPr sz="4600">
                <a:solidFill>
                  <a:srgbClr val="374151"/>
                </a:solidFill>
                <a:latin typeface="Times New Roman"/>
                <a:ea typeface="Times New Roman"/>
                <a:cs typeface="Times New Roman"/>
                <a:sym typeface="Times New Roman"/>
              </a:defRPr>
            </a:pPr>
          </a:p>
          <a:p>
            <a:pPr algn="l" defTabSz="457200">
              <a:defRPr sz="4600">
                <a:solidFill>
                  <a:srgbClr val="374151"/>
                </a:solidFill>
                <a:latin typeface="Times New Roman"/>
                <a:ea typeface="Times New Roman"/>
                <a:cs typeface="Times New Roman"/>
                <a:sym typeface="Times New Roman"/>
              </a:defRPr>
            </a:pPr>
            <a:r>
              <a:t>Overall, a smart security system using Arduino provides affordability, versatility, and advanced functionalities for effective protection.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HANK YOU"/>
          <p:cNvSpPr txBox="1"/>
          <p:nvPr>
            <p:ph type="body" idx="1"/>
          </p:nvPr>
        </p:nvSpPr>
        <p:spPr>
          <a:xfrm>
            <a:off x="1206500" y="1715741"/>
            <a:ext cx="21971000" cy="7241583"/>
          </a:xfrm>
          <a:prstGeom prst="rect">
            <a:avLst/>
          </a:prstGeom>
        </p:spPr>
        <p:txBody>
          <a:bodyPr/>
          <a:lstStyle>
            <a:lvl1pPr>
              <a:defRPr b="0">
                <a:latin typeface="Apple Chancery"/>
                <a:ea typeface="Apple Chancery"/>
                <a:cs typeface="Apple Chancery"/>
                <a:sym typeface="Apple Chancery"/>
              </a:defRPr>
            </a:lvl1pPr>
          </a:lstStyle>
          <a:p>
            <a:pPr/>
            <a:r>
              <a:t>THANK YOU</a:t>
            </a:r>
          </a:p>
        </p:txBody>
      </p:sp>
      <p:sp>
        <p:nvSpPr>
          <p:cNvPr id="200" name="Fact information"/>
          <p:cNvSpPr txBox="1"/>
          <p:nvPr>
            <p:ph type="body" idx="21"/>
          </p:nvPr>
        </p:nvSpPr>
        <p:spPr>
          <a:xfrm>
            <a:off x="1206500" y="14162682"/>
            <a:ext cx="21971000" cy="934780"/>
          </a:xfrm>
          <a:prstGeom prst="rect">
            <a:avLst/>
          </a:prstGeom>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199"/>
                                        </p:tgtEl>
                                        <p:attrNameLst>
                                          <p:attrName>style.visibility</p:attrName>
                                        </p:attrNameLst>
                                      </p:cBhvr>
                                      <p:to>
                                        <p:strVal val="visible"/>
                                      </p:to>
                                    </p:set>
                                    <p:animEffect filter="wipe(down)" transition="in">
                                      <p:cBhvr>
                                        <p:cTn id="7" dur="2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5" name="SMART SECURITY SYSTEM"/>
          <p:cNvSpPr txBox="1"/>
          <p:nvPr>
            <p:ph type="body" sz="quarter" idx="1"/>
          </p:nvPr>
        </p:nvSpPr>
        <p:spPr>
          <a:xfrm>
            <a:off x="1206500" y="507536"/>
            <a:ext cx="21971000" cy="2150704"/>
          </a:xfrm>
          <a:prstGeom prst="rect">
            <a:avLst/>
          </a:prstGeom>
        </p:spPr>
        <p:txBody>
          <a:bodyPr/>
          <a:lstStyle>
            <a:lvl1pPr defTabSz="1267936">
              <a:defRPr spc="-130" sz="13000"/>
            </a:lvl1pPr>
          </a:lstStyle>
          <a:p>
            <a:pPr/>
            <a:r>
              <a:t>SMART SECURITY SYSTEM</a:t>
            </a:r>
          </a:p>
        </p:txBody>
      </p:sp>
      <p:sp>
        <p:nvSpPr>
          <p:cNvPr id="156" name="The smart security system is an automated security system which alerts the officials when an unauthorised access is made into any restricted areas or facility…"/>
          <p:cNvSpPr txBox="1"/>
          <p:nvPr>
            <p:ph type="body" idx="21"/>
          </p:nvPr>
        </p:nvSpPr>
        <p:spPr>
          <a:xfrm>
            <a:off x="1206500" y="4094493"/>
            <a:ext cx="21971000" cy="10019055"/>
          </a:xfrm>
          <a:prstGeom prst="rect">
            <a:avLst/>
          </a:prstGeom>
          <a:extLst>
            <a:ext uri="{C572A759-6A51-4108-AA02-DFA0A04FC94B}">
              <ma14:wrappingTextBoxFlag xmlns:ma14="http://schemas.microsoft.com/office/mac/drawingml/2011/main" val="1"/>
            </a:ext>
          </a:extLst>
        </p:spPr>
        <p:txBody>
          <a:bodyPr/>
          <a:lstStyle/>
          <a:p>
            <a:pPr>
              <a:defRPr>
                <a:latin typeface="Times New Roman"/>
                <a:ea typeface="Times New Roman"/>
                <a:cs typeface="Times New Roman"/>
                <a:sym typeface="Times New Roman"/>
              </a:defRPr>
            </a:pPr>
            <a:r>
              <a:t>The smart security system is an automated security system which alerts the officials when an unauthorised access is made into any restricted areas or facility</a:t>
            </a:r>
          </a:p>
          <a:p>
            <a:pPr>
              <a:defRPr>
                <a:latin typeface="Times New Roman"/>
                <a:ea typeface="Times New Roman"/>
                <a:cs typeface="Times New Roman"/>
                <a:sym typeface="Times New Roman"/>
              </a:defRPr>
            </a:pPr>
          </a:p>
          <a:p>
            <a:pPr>
              <a:defRPr>
                <a:latin typeface="Times New Roman"/>
                <a:ea typeface="Times New Roman"/>
                <a:cs typeface="Times New Roman"/>
                <a:sym typeface="Times New Roman"/>
              </a:defRPr>
            </a:pPr>
            <a:r>
              <a:t> When motion is detected by the ultrasonic sensor the system will turn on all the lights , warns the official by firing up siren and locks the door of the facility so that the intruders will be trapped inside them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8" name="COMPONENTS USED"/>
          <p:cNvSpPr txBox="1"/>
          <p:nvPr>
            <p:ph type="body" sz="quarter" idx="1"/>
          </p:nvPr>
        </p:nvSpPr>
        <p:spPr>
          <a:xfrm>
            <a:off x="1206500" y="412417"/>
            <a:ext cx="21971000" cy="2271737"/>
          </a:xfrm>
          <a:prstGeom prst="rect">
            <a:avLst/>
          </a:prstGeom>
        </p:spPr>
        <p:txBody>
          <a:bodyPr/>
          <a:lstStyle>
            <a:lvl1pPr defTabSz="1389853">
              <a:defRPr spc="-142" sz="14250"/>
            </a:lvl1pPr>
          </a:lstStyle>
          <a:p>
            <a:pPr/>
            <a:r>
              <a:t>COMPONENTS USED</a:t>
            </a:r>
          </a:p>
        </p:txBody>
      </p:sp>
      <p:sp>
        <p:nvSpPr>
          <p:cNvPr id="159" name="ARDUINO UNO…"/>
          <p:cNvSpPr txBox="1"/>
          <p:nvPr>
            <p:ph type="body" idx="21"/>
          </p:nvPr>
        </p:nvSpPr>
        <p:spPr>
          <a:xfrm>
            <a:off x="1206500" y="2930772"/>
            <a:ext cx="21971000" cy="9892631"/>
          </a:xfrm>
          <a:prstGeom prst="rect">
            <a:avLst/>
          </a:prstGeom>
          <a:extLst>
            <a:ext uri="{C572A759-6A51-4108-AA02-DFA0A04FC94B}">
              <ma14:wrappingTextBoxFlag xmlns:ma14="http://schemas.microsoft.com/office/mac/drawingml/2011/main" val="1"/>
            </a:ext>
          </a:extLst>
        </p:spPr>
        <p:txBody>
          <a:bodyPr/>
          <a:lstStyle/>
          <a:p>
            <a:pPr marL="698500" indent="-698500">
              <a:buSzPct val="123000"/>
              <a:buChar char="*"/>
            </a:pPr>
          </a:p>
          <a:p>
            <a:pPr marL="698500" indent="-698500">
              <a:buSzPct val="123000"/>
              <a:buChar char="*"/>
            </a:pPr>
            <a:r>
              <a:t>ARDUINO UNO</a:t>
            </a:r>
          </a:p>
          <a:p>
            <a:pPr marL="698500" indent="-698500">
              <a:buSzPct val="123000"/>
              <a:buChar char="*"/>
            </a:pPr>
            <a:r>
              <a:t>LED</a:t>
            </a:r>
          </a:p>
          <a:p>
            <a:pPr marL="698500" indent="-698500">
              <a:buSzPct val="123000"/>
              <a:buChar char="*"/>
            </a:pPr>
            <a:r>
              <a:t>BUZZER</a:t>
            </a:r>
          </a:p>
          <a:p>
            <a:pPr marL="698500" indent="-698500">
              <a:buSzPct val="123000"/>
              <a:buChar char="*"/>
            </a:pPr>
            <a:r>
              <a:t>SERVO MOTOR</a:t>
            </a:r>
          </a:p>
          <a:p>
            <a:pPr marL="698500" indent="-698500">
              <a:buSzPct val="123000"/>
              <a:buChar char="*"/>
            </a:pPr>
            <a:r>
              <a:t>BREAD BOARD</a:t>
            </a:r>
          </a:p>
          <a:p>
            <a:pPr marL="698500" indent="-698500">
              <a:buSzPct val="123000"/>
              <a:buChar char="*"/>
            </a:pPr>
            <a:r>
              <a:t>HC-SR04 ULTRASONIC SENSOR</a:t>
            </a:r>
          </a:p>
          <a:p>
            <a:pPr marL="698500" indent="-698500">
              <a:buSzPct val="123000"/>
              <a:buChar char="*"/>
            </a:pPr>
            <a:r>
              <a:t>Jumber wire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1" name="Objective"/>
          <p:cNvSpPr txBox="1"/>
          <p:nvPr>
            <p:ph type="body" sz="quarter" idx="1"/>
          </p:nvPr>
        </p:nvSpPr>
        <p:spPr>
          <a:xfrm>
            <a:off x="1206500" y="744172"/>
            <a:ext cx="21971000" cy="1998483"/>
          </a:xfrm>
          <a:prstGeom prst="rect">
            <a:avLst/>
          </a:prstGeom>
        </p:spPr>
        <p:txBody>
          <a:bodyPr/>
          <a:lstStyle>
            <a:lvl1pPr defTabSz="1194786">
              <a:defRPr spc="-122" sz="12250"/>
            </a:lvl1pPr>
          </a:lstStyle>
          <a:p>
            <a:pPr/>
            <a:r>
              <a:t>Objective</a:t>
            </a:r>
          </a:p>
        </p:txBody>
      </p:sp>
      <p:sp>
        <p:nvSpPr>
          <p:cNvPr id="162" name="The aim of the project smart security system is to develop a smart system that can detect and alert user about any unauthorised access in real time.…"/>
          <p:cNvSpPr txBox="1"/>
          <p:nvPr>
            <p:ph type="body" idx="21"/>
          </p:nvPr>
        </p:nvSpPr>
        <p:spPr>
          <a:xfrm>
            <a:off x="1206500" y="3890557"/>
            <a:ext cx="21971000" cy="9673713"/>
          </a:xfrm>
          <a:prstGeom prst="rect">
            <a:avLst/>
          </a:prstGeom>
          <a:extLst>
            <a:ext uri="{C572A759-6A51-4108-AA02-DFA0A04FC94B}">
              <ma14:wrappingTextBoxFlag xmlns:ma14="http://schemas.microsoft.com/office/mac/drawingml/2011/main" val="1"/>
            </a:ext>
          </a:extLst>
        </p:spPr>
        <p:txBody>
          <a:bodyPr/>
          <a:lstStyle/>
          <a:p>
            <a:pPr marL="95250" marR="508634" indent="-8889" algn="just" defTabSz="457200">
              <a:lnSpc>
                <a:spcPts val="8200"/>
              </a:lnSpc>
              <a:spcBef>
                <a:spcPts val="1000"/>
              </a:spcBef>
              <a:defRPr sz="3700">
                <a:latin typeface="Times New Roman"/>
                <a:ea typeface="Times New Roman"/>
                <a:cs typeface="Times New Roman"/>
                <a:sym typeface="Times New Roman"/>
              </a:defRPr>
            </a:pPr>
            <a:r>
              <a:t>T</a:t>
            </a:r>
            <a:r>
              <a:rPr sz="4900"/>
              <a:t>he aim of the project smart security system is to develop a smart system that can detect and alert user about any unauthorised access in real time. </a:t>
            </a:r>
            <a:endParaRPr sz="4900"/>
          </a:p>
          <a:p>
            <a:pPr marL="95250" marR="508634" indent="-8889" algn="just" defTabSz="457200">
              <a:lnSpc>
                <a:spcPts val="6800"/>
              </a:lnSpc>
              <a:spcBef>
                <a:spcPts val="1000"/>
              </a:spcBef>
              <a:defRPr sz="3700">
                <a:latin typeface="Times New Roman"/>
                <a:ea typeface="Times New Roman"/>
                <a:cs typeface="Times New Roman"/>
                <a:sym typeface="Times New Roman"/>
              </a:defRPr>
            </a:pPr>
            <a:endParaRPr sz="4900"/>
          </a:p>
          <a:p>
            <a:pPr marL="95250" marR="508634" indent="-8889" algn="just" defTabSz="457200">
              <a:lnSpc>
                <a:spcPts val="8200"/>
              </a:lnSpc>
              <a:spcBef>
                <a:spcPts val="1000"/>
              </a:spcBef>
              <a:defRPr sz="3700">
                <a:latin typeface="Times New Roman"/>
                <a:ea typeface="Times New Roman"/>
                <a:cs typeface="Times New Roman"/>
                <a:sym typeface="Times New Roman"/>
              </a:defRPr>
            </a:pPr>
            <a:r>
              <a:rPr sz="4900"/>
              <a:t>The system utilises a range of sensors and output devices to alert the officials regarding the unauthorised access </a:t>
            </a:r>
            <a:endParaRPr sz="4900"/>
          </a:p>
          <a:p>
            <a:pPr marL="86994" marR="508634" algn="just" defTabSz="457200">
              <a:lnSpc>
                <a:spcPts val="4300"/>
              </a:lnSpc>
              <a:spcBef>
                <a:spcPts val="1000"/>
              </a:spcBef>
              <a:defRPr sz="1600">
                <a:latin typeface="Times New Roman"/>
                <a:ea typeface="Times New Roman"/>
                <a:cs typeface="Times New Roman"/>
                <a:sym typeface="Times New Roman"/>
              </a:defRPr>
            </a:pPr>
            <a:endParaRPr sz="4900"/>
          </a:p>
          <a:p>
            <a:pPr marL="86994" marR="508634" algn="just" defTabSz="457200">
              <a:lnSpc>
                <a:spcPts val="8200"/>
              </a:lnSpc>
              <a:spcBef>
                <a:spcPts val="1000"/>
              </a:spcBef>
              <a:defRPr sz="1600">
                <a:latin typeface="Times New Roman"/>
                <a:ea typeface="Times New Roman"/>
                <a:cs typeface="Times New Roman"/>
                <a:sym typeface="Times New Roman"/>
              </a:defRPr>
            </a:pPr>
            <a:r>
              <a:rPr sz="4900"/>
              <a:t>The system is also designed to be scaled and customisable allowing users to add or remove sensors and output devices based on their specific security needs.</a:t>
            </a:r>
            <a:endParaRPr sz="4900"/>
          </a:p>
          <a:p>
            <a:pPr marL="86994" marR="508634" algn="just" defTabSz="457200">
              <a:lnSpc>
                <a:spcPts val="4300"/>
              </a:lnSpc>
              <a:spcBef>
                <a:spcPts val="1000"/>
              </a:spcBef>
              <a:defRPr sz="1600">
                <a:latin typeface="Times New Roman"/>
                <a:ea typeface="Times New Roman"/>
                <a:cs typeface="Times New Roman"/>
                <a:sym typeface="Times New Roman"/>
              </a:defRPr>
            </a:pPr>
            <a:endParaRPr sz="4900"/>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4" name="SCOPE"/>
          <p:cNvSpPr txBox="1"/>
          <p:nvPr>
            <p:ph type="body" sz="quarter" idx="1"/>
          </p:nvPr>
        </p:nvSpPr>
        <p:spPr>
          <a:xfrm>
            <a:off x="1206500" y="1075927"/>
            <a:ext cx="21971000" cy="1841029"/>
          </a:xfrm>
          <a:prstGeom prst="rect">
            <a:avLst/>
          </a:prstGeom>
        </p:spPr>
        <p:txBody>
          <a:bodyPr/>
          <a:lstStyle>
            <a:lvl1pPr defTabSz="1121635">
              <a:defRPr spc="-115" sz="11500"/>
            </a:lvl1pPr>
          </a:lstStyle>
          <a:p>
            <a:pPr/>
            <a:r>
              <a:t>SCOPE </a:t>
            </a:r>
          </a:p>
        </p:txBody>
      </p:sp>
      <p:sp>
        <p:nvSpPr>
          <p:cNvPr id="165" name="1: Home security : The security system can be used in homes to provide an effective and reliable solution for ensuring the safety and security of residents…"/>
          <p:cNvSpPr txBox="1"/>
          <p:nvPr>
            <p:ph type="body" idx="21"/>
          </p:nvPr>
        </p:nvSpPr>
        <p:spPr>
          <a:xfrm>
            <a:off x="1206500" y="2886989"/>
            <a:ext cx="21971000" cy="10668515"/>
          </a:xfrm>
          <a:prstGeom prst="rect">
            <a:avLst/>
          </a:prstGeom>
          <a:extLst>
            <a:ext uri="{C572A759-6A51-4108-AA02-DFA0A04FC94B}">
              <ma14:wrappingTextBoxFlag xmlns:ma14="http://schemas.microsoft.com/office/mac/drawingml/2011/main" val="1"/>
            </a:ext>
          </a:extLst>
        </p:spPr>
        <p:txBody>
          <a:bodyPr/>
          <a:lstStyle/>
          <a:p>
            <a:pPr marL="74930" indent="-8890" algn="just" defTabSz="457200">
              <a:lnSpc>
                <a:spcPts val="7900"/>
              </a:lnSpc>
              <a:spcBef>
                <a:spcPts val="300"/>
              </a:spcBef>
              <a:defRPr sz="4600">
                <a:latin typeface="Times New Roman"/>
                <a:ea typeface="Times New Roman"/>
                <a:cs typeface="Times New Roman"/>
                <a:sym typeface="Times New Roman"/>
              </a:defRPr>
            </a:pPr>
            <a:r>
              <a:t>1: Home security : The security system can be used in homes to provide an effective and reliable solution for ensuring the safety and security of residents</a:t>
            </a:r>
          </a:p>
          <a:p>
            <a:pPr marL="74930" indent="-8890" algn="just" defTabSz="457200">
              <a:lnSpc>
                <a:spcPts val="7900"/>
              </a:lnSpc>
              <a:spcBef>
                <a:spcPts val="300"/>
              </a:spcBef>
              <a:defRPr sz="4600">
                <a:latin typeface="Times New Roman"/>
                <a:ea typeface="Times New Roman"/>
                <a:cs typeface="Times New Roman"/>
                <a:sym typeface="Times New Roman"/>
              </a:defRPr>
            </a:pPr>
          </a:p>
          <a:p>
            <a:pPr marL="74930" indent="-8890" algn="just" defTabSz="457200">
              <a:lnSpc>
                <a:spcPts val="7900"/>
              </a:lnSpc>
              <a:spcBef>
                <a:spcPts val="300"/>
              </a:spcBef>
              <a:defRPr sz="4600">
                <a:latin typeface="Times New Roman"/>
                <a:ea typeface="Times New Roman"/>
                <a:cs typeface="Times New Roman"/>
                <a:sym typeface="Times New Roman"/>
              </a:defRPr>
            </a:pPr>
            <a:r>
              <a:t>2: Office security: the system can be used in offices to monitor access to restricted areas, detect potential security threats and alert the security personnel in real-time </a:t>
            </a:r>
          </a:p>
          <a:p>
            <a:pPr marL="74930" indent="-8890" algn="just" defTabSz="457200">
              <a:lnSpc>
                <a:spcPts val="7900"/>
              </a:lnSpc>
              <a:spcBef>
                <a:spcPts val="300"/>
              </a:spcBef>
              <a:defRPr sz="4600">
                <a:latin typeface="Times New Roman"/>
                <a:ea typeface="Times New Roman"/>
                <a:cs typeface="Times New Roman"/>
                <a:sym typeface="Times New Roman"/>
              </a:defRPr>
            </a:pPr>
          </a:p>
          <a:p>
            <a:pPr marL="74930" indent="-8890" algn="just" defTabSz="457200">
              <a:lnSpc>
                <a:spcPts val="7900"/>
              </a:lnSpc>
              <a:spcBef>
                <a:spcPts val="300"/>
              </a:spcBef>
              <a:defRPr sz="4600">
                <a:latin typeface="Times New Roman"/>
                <a:ea typeface="Times New Roman"/>
                <a:cs typeface="Times New Roman"/>
                <a:sym typeface="Times New Roman"/>
              </a:defRPr>
            </a:pPr>
            <a:r>
              <a:t>3: public places: the smart security system can be used in public places such as parks, museum and shopping centres to monitor activity and ensure the safety of visitors</a:t>
            </a:r>
          </a:p>
          <a:p>
            <a:pPr marL="74930" indent="-8890" algn="just" defTabSz="457200">
              <a:lnSpc>
                <a:spcPts val="7900"/>
              </a:lnSpc>
              <a:spcBef>
                <a:spcPts val="300"/>
              </a:spcBef>
              <a:defRPr sz="4600">
                <a:latin typeface="Times New Roman"/>
                <a:ea typeface="Times New Roman"/>
                <a:cs typeface="Times New Roman"/>
                <a:sym typeface="Times New Roman"/>
              </a:defRPr>
            </a:pPr>
          </a:p>
          <a:p>
            <a:pPr marL="74930" indent="-8890" algn="just" defTabSz="457200">
              <a:lnSpc>
                <a:spcPts val="7900"/>
              </a:lnSpc>
              <a:spcBef>
                <a:spcPts val="300"/>
              </a:spcBef>
              <a:defRPr sz="4600">
                <a:latin typeface="Times New Roman"/>
                <a:ea typeface="Times New Roman"/>
                <a:cs typeface="Times New Roman"/>
                <a:sym typeface="Times New Roman"/>
              </a:defRPr>
            </a:pPr>
            <a:r>
              <a:t>4: industrial security: the system can be used in industrial settings to monitor access to restricted areas, detect potential security threats and prevent theft or vandalism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67" name="Screenshot 2023-05-04 at 9.59.29 AM.png" descr="Screenshot 2023-05-04 at 9.59.29 AM.png"/>
          <p:cNvPicPr>
            <a:picLocks noChangeAspect="1"/>
          </p:cNvPicPr>
          <p:nvPr>
            <p:ph type="pic" idx="21"/>
          </p:nvPr>
        </p:nvPicPr>
        <p:blipFill>
          <a:blip r:embed="rId3">
            <a:extLst/>
          </a:blip>
          <a:srcRect l="8559" t="0" r="8559" b="0"/>
          <a:stretch>
            <a:fillRect/>
          </a:stretch>
        </p:blipFill>
        <p:spPr>
          <a:xfrm>
            <a:off x="12192000" y="1270000"/>
            <a:ext cx="10922000" cy="11176000"/>
          </a:xfrm>
          <a:prstGeom prst="rect">
            <a:avLst/>
          </a:prstGeom>
        </p:spPr>
      </p:pic>
      <p:sp>
        <p:nvSpPr>
          <p:cNvPr id="168" name="Circuit diagram"/>
          <p:cNvSpPr txBox="1"/>
          <p:nvPr>
            <p:ph type="title"/>
          </p:nvPr>
        </p:nvSpPr>
        <p:spPr>
          <a:xfrm>
            <a:off x="1040622" y="5322151"/>
            <a:ext cx="9779001" cy="1838916"/>
          </a:xfrm>
          <a:prstGeom prst="rect">
            <a:avLst/>
          </a:prstGeom>
        </p:spPr>
        <p:txBody>
          <a:bodyPr/>
          <a:lstStyle/>
          <a:p>
            <a:pPr/>
            <a:r>
              <a:t>Circuit diagram</a:t>
            </a:r>
          </a:p>
        </p:txBody>
      </p:sp>
      <p:sp>
        <p:nvSpPr>
          <p:cNvPr id="169" name="Slide Subtitle"/>
          <p:cNvSpPr txBox="1"/>
          <p:nvPr>
            <p:ph type="body" sz="quarter" idx="1"/>
          </p:nvPr>
        </p:nvSpPr>
        <p:spPr>
          <a:xfrm>
            <a:off x="1206500" y="12446000"/>
            <a:ext cx="9779000" cy="12725"/>
          </a:xfrm>
          <a:prstGeom prst="rect">
            <a:avLst/>
          </a:prstGeom>
        </p:spPr>
        <p:txBody>
          <a:bodyPr/>
          <a:lstStyle/>
          <a:p>
            <a:pPr defTabSz="330200">
              <a:defRPr sz="2200"/>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1" name="Arduino IDE"/>
          <p:cNvSpPr txBox="1"/>
          <p:nvPr>
            <p:ph type="body" sz="quarter" idx="1"/>
          </p:nvPr>
        </p:nvSpPr>
        <p:spPr>
          <a:xfrm>
            <a:off x="1206500" y="445482"/>
            <a:ext cx="21971000" cy="1963147"/>
          </a:xfrm>
          <a:prstGeom prst="rect">
            <a:avLst/>
          </a:prstGeom>
        </p:spPr>
        <p:txBody>
          <a:bodyPr/>
          <a:lstStyle>
            <a:lvl1pPr defTabSz="1194786">
              <a:defRPr spc="-122" sz="12250"/>
            </a:lvl1pPr>
          </a:lstStyle>
          <a:p>
            <a:pPr/>
            <a:r>
              <a:t>Arduino IDE</a:t>
            </a:r>
          </a:p>
        </p:txBody>
      </p:sp>
      <p:sp>
        <p:nvSpPr>
          <p:cNvPr id="172" name="The Arduino IDE is an open-source software, which is used to write and upload code to the Arduino boards. The IDE application is suitable for different operating systems such as Windows, Mac OS X, and Linux. It supports the programming languages C and C+"/>
          <p:cNvSpPr txBox="1"/>
          <p:nvPr>
            <p:ph type="body" idx="21"/>
          </p:nvPr>
        </p:nvSpPr>
        <p:spPr>
          <a:xfrm>
            <a:off x="1206500" y="3351752"/>
            <a:ext cx="21971000" cy="10368468"/>
          </a:xfrm>
          <a:prstGeom prst="rect">
            <a:avLst/>
          </a:prstGeom>
          <a:extLst>
            <a:ext uri="{C572A759-6A51-4108-AA02-DFA0A04FC94B}">
              <ma14:wrappingTextBoxFlag xmlns:ma14="http://schemas.microsoft.com/office/mac/drawingml/2011/main" val="1"/>
            </a:ext>
          </a:extLst>
        </p:spPr>
        <p:txBody>
          <a:bodyPr/>
          <a:lstStyle/>
          <a:p>
            <a:pPr algn="just" defTabSz="457200">
              <a:spcBef>
                <a:spcPts val="1600"/>
              </a:spcBef>
              <a:defRPr sz="4200">
                <a:solidFill>
                  <a:srgbClr val="333333"/>
                </a:solidFill>
                <a:latin typeface="Times New Roman"/>
                <a:ea typeface="Times New Roman"/>
                <a:cs typeface="Times New Roman"/>
                <a:sym typeface="Times New Roman"/>
              </a:defRPr>
            </a:pPr>
            <a:r>
              <a:t>The Arduino IDE is an open-source software, which is used to write and upload code to the Arduino boards. The IDE application is suitable for different operating systems such as Windows, Mac OS X, and Linux. It supports the programming languages C and C++. Here, IDE stands for Integrated Development Environment.</a:t>
            </a:r>
            <a:endParaRPr>
              <a:solidFill>
                <a:srgbClr val="000000"/>
              </a:solidFill>
            </a:endParaRPr>
          </a:p>
          <a:p>
            <a:pPr algn="just" defTabSz="457200">
              <a:spcBef>
                <a:spcPts val="1600"/>
              </a:spcBef>
              <a:defRPr sz="4200">
                <a:solidFill>
                  <a:srgbClr val="333333"/>
                </a:solidFill>
                <a:latin typeface="Times New Roman"/>
                <a:ea typeface="Times New Roman"/>
                <a:cs typeface="Times New Roman"/>
                <a:sym typeface="Times New Roman"/>
              </a:defRPr>
            </a:pPr>
            <a:endParaRPr>
              <a:solidFill>
                <a:srgbClr val="000000"/>
              </a:solidFill>
            </a:endParaRPr>
          </a:p>
          <a:p>
            <a:pPr algn="just" defTabSz="457200">
              <a:spcBef>
                <a:spcPts val="1600"/>
              </a:spcBef>
              <a:defRPr sz="4200">
                <a:solidFill>
                  <a:srgbClr val="333333"/>
                </a:solidFill>
                <a:latin typeface="Times New Roman"/>
                <a:ea typeface="Times New Roman"/>
                <a:cs typeface="Times New Roman"/>
                <a:sym typeface="Times New Roman"/>
              </a:defRPr>
            </a:pPr>
            <a:r>
              <a:t>The program or code written in the Arduino IDE is often called as sketching. We need to connect the Genuino and Arduino board with the IDE to upload the sketch written in the Arduino IDE software. The sketch is saved with the extension '.ino.'</a:t>
            </a:r>
            <a:endParaRPr>
              <a:solidFill>
                <a:srgbClr val="000000"/>
              </a:solidFill>
            </a:endParaR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74" name="Screenshot 2023-05-04 at 10.29.22 AM.png" descr="Screenshot 2023-05-04 at 10.29.22 AM.png"/>
          <p:cNvPicPr>
            <a:picLocks noChangeAspect="1"/>
          </p:cNvPicPr>
          <p:nvPr>
            <p:ph type="pic" idx="21"/>
          </p:nvPr>
        </p:nvPicPr>
        <p:blipFill>
          <a:blip r:embed="rId3">
            <a:extLst/>
          </a:blip>
          <a:srcRect l="10040" t="0" r="10040" b="0"/>
          <a:stretch>
            <a:fillRect/>
          </a:stretch>
        </p:blipFill>
        <p:spPr>
          <a:xfrm>
            <a:off x="12192000" y="1270000"/>
            <a:ext cx="10922000" cy="11176000"/>
          </a:xfrm>
          <a:prstGeom prst="rect">
            <a:avLst/>
          </a:prstGeom>
        </p:spPr>
      </p:pic>
      <p:sp>
        <p:nvSpPr>
          <p:cNvPr id="175" name="Arduino IDE"/>
          <p:cNvSpPr txBox="1"/>
          <p:nvPr>
            <p:ph type="title"/>
          </p:nvPr>
        </p:nvSpPr>
        <p:spPr>
          <a:xfrm>
            <a:off x="1206500" y="1270000"/>
            <a:ext cx="9779000" cy="6312010"/>
          </a:xfrm>
          <a:prstGeom prst="rect">
            <a:avLst/>
          </a:prstGeom>
        </p:spPr>
        <p:txBody>
          <a:bodyPr/>
          <a:lstStyle/>
          <a:p>
            <a:pPr/>
            <a:r>
              <a:t>Arduino IDE</a:t>
            </a:r>
          </a:p>
        </p:txBody>
      </p:sp>
      <p:sp>
        <p:nvSpPr>
          <p:cNvPr id="176" name="Slide Subtitle"/>
          <p:cNvSpPr txBox="1"/>
          <p:nvPr>
            <p:ph type="body" sz="quarter" idx="1"/>
          </p:nvPr>
        </p:nvSpPr>
        <p:spPr>
          <a:xfrm>
            <a:off x="1206500" y="7638484"/>
            <a:ext cx="9779000" cy="5385425"/>
          </a:xfrm>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8" name="."/>
          <p:cNvSpPr txBox="1"/>
          <p:nvPr>
            <p:ph type="body" sz="quarter" idx="1"/>
          </p:nvPr>
        </p:nvSpPr>
        <p:spPr>
          <a:xfrm>
            <a:off x="1206500" y="524288"/>
            <a:ext cx="21971000" cy="2179656"/>
          </a:xfrm>
          <a:prstGeom prst="rect">
            <a:avLst/>
          </a:prstGeom>
        </p:spPr>
        <p:txBody>
          <a:bodyPr/>
          <a:lstStyle>
            <a:lvl1pPr>
              <a:defRPr spc="-1" sz="100"/>
            </a:lvl1pPr>
          </a:lstStyle>
          <a:p>
            <a:pPr/>
            <a:r>
              <a:t>.</a:t>
            </a:r>
          </a:p>
        </p:txBody>
      </p:sp>
      <p:sp>
        <p:nvSpPr>
          <p:cNvPr id="179" name="The Arduino IDE has two bulid in functions: void setup() ,and void loop()…"/>
          <p:cNvSpPr txBox="1"/>
          <p:nvPr>
            <p:ph type="body" idx="21"/>
          </p:nvPr>
        </p:nvSpPr>
        <p:spPr>
          <a:xfrm>
            <a:off x="1206500" y="2841215"/>
            <a:ext cx="21971000" cy="10170225"/>
          </a:xfrm>
          <a:prstGeom prst="rect">
            <a:avLst/>
          </a:prstGeom>
          <a:extLst>
            <a:ext uri="{C572A759-6A51-4108-AA02-DFA0A04FC94B}">
              <ma14:wrappingTextBoxFlag xmlns:ma14="http://schemas.microsoft.com/office/mac/drawingml/2011/main" val="1"/>
            </a:ext>
          </a:extLst>
        </p:spPr>
        <p:txBody>
          <a:bodyPr/>
          <a:lstStyle/>
          <a:p>
            <a:pPr algn="l">
              <a:defRPr>
                <a:latin typeface="Times New Roman"/>
                <a:ea typeface="Times New Roman"/>
                <a:cs typeface="Times New Roman"/>
                <a:sym typeface="Times New Roman"/>
              </a:defRPr>
            </a:pPr>
            <a:r>
              <a:t>The Arduino IDE has two bulid in functions: void setup() ,and void loop()</a:t>
            </a:r>
          </a:p>
          <a:p>
            <a:pPr>
              <a:defRPr>
                <a:latin typeface="Times New Roman"/>
                <a:ea typeface="Times New Roman"/>
                <a:cs typeface="Times New Roman"/>
                <a:sym typeface="Times New Roman"/>
              </a:defRPr>
            </a:pPr>
          </a:p>
          <a:p>
            <a:pPr algn="l">
              <a:defRPr u="sng">
                <a:latin typeface="Times New Roman"/>
                <a:ea typeface="Times New Roman"/>
                <a:cs typeface="Times New Roman"/>
                <a:sym typeface="Times New Roman"/>
              </a:defRPr>
            </a:pPr>
            <a:r>
              <a:t>Void setup()</a:t>
            </a:r>
          </a:p>
          <a:p>
            <a:pPr algn="l">
              <a:defRPr>
                <a:latin typeface="Times New Roman"/>
                <a:ea typeface="Times New Roman"/>
                <a:cs typeface="Times New Roman"/>
                <a:sym typeface="Times New Roman"/>
              </a:defRPr>
            </a:pPr>
            <a:r>
              <a:t>  </a:t>
            </a:r>
          </a:p>
          <a:p>
            <a:pPr algn="l">
              <a:defRPr sz="4800">
                <a:latin typeface="Times New Roman"/>
                <a:ea typeface="Times New Roman"/>
                <a:cs typeface="Times New Roman"/>
                <a:sym typeface="Times New Roman"/>
              </a:defRPr>
            </a:pPr>
            <a:r>
              <a:t>Void setup function is used to set the input and output devices associated with Arduino we use pin mode function to assign each pin to external devices along with output,input to specify the connected device is for input or output</a:t>
            </a:r>
          </a:p>
          <a:p>
            <a:pPr>
              <a:defRPr>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