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webp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Functions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uck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Function tour</a:t>
            </a:r>
          </a:p>
          <a:p>
            <a:pPr lvl="0"/>
            <a:r>
              <a:rPr/>
              <a:t>Using functions and getting help</a:t>
            </a:r>
          </a:p>
          <a:p>
            <a:pPr lvl="0"/>
            <a:r>
              <a:rPr/>
              <a:t>R packages</a:t>
            </a:r>
          </a:p>
          <a:p>
            <a:pPr lvl="0"/>
            <a:r>
              <a:rPr/>
              <a:t>Finding, downloading and using packages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function_name()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Note:</a:t>
            </a:r>
          </a:p>
          <a:p>
            <a:pPr lvl="0"/>
            <a:r>
              <a:rPr>
                <a:latin typeface="Courier"/>
              </a:rPr>
              <a:t>function_name</a:t>
            </a:r>
            <a:r>
              <a:rPr/>
              <a:t> is the name (usually contextual meaning)</a:t>
            </a:r>
          </a:p>
          <a:p>
            <a:pPr lvl="0"/>
            <a:r>
              <a:rPr/>
              <a:t>EVERY function has brackets 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function_name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argument_1 =</a:t>
            </a:r>
            <a:r>
              <a:rPr>
                <a:solidFill>
                  <a:srgbClr val="003B4F"/>
                </a:solidFill>
                <a:latin typeface="Courier"/>
              </a:rPr>
              <a:t> value_1,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argument_2 =</a:t>
            </a:r>
            <a:r>
              <a:rPr>
                <a:solidFill>
                  <a:srgbClr val="003B4F"/>
                </a:solidFill>
                <a:latin typeface="Courier"/>
              </a:rPr>
              <a:t> value_2,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...)</a:t>
            </a:r>
          </a:p>
          <a:p>
            <a:pPr lvl="0" indent="0" marL="0">
              <a:buNone/>
            </a:pPr>
          </a:p>
          <a:p>
            <a:pPr lvl="0"/>
            <a:r>
              <a:rPr/>
              <a:t>Arguments are like “settings” for functions</a:t>
            </a:r>
          </a:p>
          <a:p>
            <a:pPr lvl="0"/>
            <a:r>
              <a:rPr/>
              <a:t>Each argument has a unique name</a:t>
            </a:r>
          </a:p>
          <a:p>
            <a:pPr lvl="0"/>
            <a:r>
              <a:rPr/>
              <a:t>Arg values assigned by “</a:t>
            </a:r>
            <a:r>
              <a:rPr>
                <a:latin typeface="Courier"/>
              </a:rPr>
              <a:t>=</a:t>
            </a:r>
            <a:r>
              <a:rPr/>
              <a:t>” and separated by “</a:t>
            </a:r>
            <a:r>
              <a:rPr>
                <a:latin typeface="Courier"/>
              </a:rPr>
              <a:t>,</a:t>
            </a:r>
            <a:r>
              <a:rPr/>
              <a:t>”</a:t>
            </a:r>
          </a:p>
          <a:p>
            <a:pPr lvl="0"/>
            <a:r>
              <a:rPr/>
              <a:t>“</a:t>
            </a:r>
            <a:r>
              <a:rPr>
                <a:latin typeface="Courier"/>
              </a:rPr>
              <a:t>...</a:t>
            </a:r>
            <a:r>
              <a:rPr/>
              <a:t>” means there are optional args (ignore for now)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mean()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Calculates the arithmetic mean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log()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Calculates the log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sd()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Calculates the standard deviation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plot()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Draws plots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help()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Used to access help pages</a:t>
            </a:r>
          </a:p>
          <a:p>
            <a:pPr lvl="0" indent="0" marL="0">
              <a:buNone/>
            </a:pPr>
            <a:r>
              <a:rPr/>
              <a:t>…you get the idea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functions and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A workflow for using functions ####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help</a:t>
            </a:r>
            <a:r>
              <a:rPr>
                <a:solidFill>
                  <a:srgbClr val="003B4F"/>
                </a:solidFill>
                <a:latin typeface="Courier"/>
              </a:rPr>
              <a:t>(c) </a:t>
            </a:r>
            <a:r>
              <a:rPr>
                <a:solidFill>
                  <a:srgbClr val="5E5E5E"/>
                </a:solidFill>
                <a:latin typeface="Courier"/>
              </a:rPr>
              <a:t># We use this a lot - it "combines" numbers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...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Extremely useful, mandatory</a:t>
            </a:r>
          </a:p>
          <a:p>
            <a:pPr lvl="0"/>
            <a:r>
              <a:rPr/>
              <a:t>Lots of them (&gt;20,000)</a:t>
            </a:r>
          </a:p>
          <a:p>
            <a:pPr lvl="0"/>
            <a:r>
              <a:rPr/>
              <a:t>Community made</a:t>
            </a:r>
          </a:p>
          <a:p>
            <a:pPr lvl="0"/>
            <a:r>
              <a:rPr/>
              <a:t>Must discover them</a:t>
            </a:r>
          </a:p>
          <a:p>
            <a:pPr lvl="0"/>
            <a:r>
              <a:rPr/>
              <a:t>Must learn to use them, their functions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Step 1: install a package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help</a:t>
            </a:r>
            <a:r>
              <a:rPr>
                <a:solidFill>
                  <a:srgbClr val="003B4F"/>
                </a:solidFill>
                <a:latin typeface="Courier"/>
              </a:rPr>
              <a:t>(install.packages) </a:t>
            </a:r>
            <a:r>
              <a:rPr>
                <a:solidFill>
                  <a:srgbClr val="5E5E5E"/>
                </a:solidFill>
                <a:latin typeface="Courier"/>
              </a:rPr>
              <a:t># just have a look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"package_name"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RStudio GUI</a:t>
            </a:r>
          </a:p>
        </p:txBody>
      </p:sp>
      <p:pic>
        <p:nvPicPr>
          <p:cNvPr descr="pics/1.2-packages-ta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193800"/>
            <a:ext cx="561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2025-09-21T22:26:23Z</dcterms:created>
  <dcterms:modified xsi:type="dcterms:W3CDTF">2025-09-21T22:26:23Z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R Functions</vt:lpwstr>
  </property>
  <property fmtid="{D5CDD505-2E9C-101B-9397-08002B2CF9AE}" pid="14" name="toc-title">
    <vt:lpwstr>Table of contents</vt:lpwstr>
  </property>
</Properties>
</file>