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182"/>
    <p:restoredTop autoAdjust="0" sz="94694"/>
  </p:normalViewPr>
  <p:slideViewPr>
    <p:cSldViewPr snapToGrid="0" snapToObjects="1">
      <p:cViewPr varScale="1">
        <p:scale>
          <a:sx d="100" n="78"/>
          <a:sy d="100" n="78"/>
        </p:scale>
        <p:origin x="52" y="15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971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3144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6573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2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media/hdphoto1.wdp" Type="http://schemas.microsoft.com/office/2007/relationships/hdphoto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media/image1.png" Type="http://schemas.openxmlformats.org/officeDocument/2006/relationships/image" /><Relationship Id="rId5" Target="../slideLayouts/slideLayout5.xml" Type="http://schemas.openxmlformats.org/officeDocument/2006/relationships/slideLayout" /><Relationship Id="rId10" Target="../theme/theme1.xml" Type="http://schemas.openxmlformats.org/officeDocument/2006/relationships/them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yellow hexagon with black text  Description automatically generated" id="10" name="Picture 9">
            <a:extLst>
              <a:ext uri="{FF2B5EF4-FFF2-40B4-BE49-F238E27FC236}">
                <a16:creationId xmlns:a16="http://schemas.microsoft.com/office/drawing/2014/main" id="{68B82AAD-AC4A-3C76-3A8E-B01DC0C94E4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b="94000" l="2078" r="92208" t="6889">
                        <a14:foregroundMark x1="31429" x2="31429" y1="47333" y2="47333"/>
                        <a14:foregroundMark x1="41558" x2="41558" y1="47333" y2="47333"/>
                        <a14:foregroundMark x1="43896" x2="49091" y1="47333" y2="7111"/>
                        <a14:foregroundMark x1="51688" x2="37662" y1="60444" y2="52889"/>
                        <a14:foregroundMark x1="65714" x2="67013" y1="50667" y2="78889"/>
                        <a14:foregroundMark x1="92208" x2="89870" y1="31111" y2="70222"/>
                        <a14:foregroundMark x1="8312" x2="8312" y1="32222" y2="69111"/>
                        <a14:foregroundMark x1="51688" x2="51688" y1="94222" y2="94222"/>
                        <a14:foregroundMark x1="2078" x2="2078" y1="51778" y2="51778"/>
                        <a14:foregroundMark x1="55325" x2="55325" y1="31111" y2="31111"/>
                        <a14:foregroundMark x1="32468" x2="32468" y1="34444" y2="34444"/>
                        <a14:foregroundMark x1="28831" x2="28831" y1="32222" y2="32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62920" y="-12267"/>
            <a:ext cx="599513" cy="7007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  <p:pic>
        <p:nvPicPr>
          <p:cNvPr descr="A hexagon with a head and a gear  Description automatically generated" id="7" name="Picture 6">
            <a:extLst>
              <a:ext uri="{FF2B5EF4-FFF2-40B4-BE49-F238E27FC236}">
                <a16:creationId xmlns:a16="http://schemas.microsoft.com/office/drawing/2014/main" id="{5A388803-D564-636D-2923-C1A4AFE0B8F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677" y="502280"/>
            <a:ext cx="599513" cy="69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charset="0" panose="020B0604020202020204" pitchFamily="34" typeface="Arial"/>
        <a:buChar char="•"/>
        <a:defRPr kern="1200" sz="2400">
          <a:solidFill>
            <a:schemeClr val="bg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kern="1200" sz="2100">
          <a:solidFill>
            <a:schemeClr val="bg1"/>
          </a:solidFill>
          <a:latin typeface="+mn-lt"/>
          <a:ea typeface="+mn-ea"/>
          <a:cs typeface="+mn-cs"/>
        </a:defRPr>
      </a:lvl2pPr>
      <a:lvl3pPr algn="l" defTabSz="342900" eaLnBrk="1" hangingPunct="1" indent="-285750" latinLnBrk="0" marL="971550" rtl="0">
        <a:spcBef>
          <a:spcPct val="20000"/>
        </a:spcBef>
        <a:buFont charset="0" panose="020B0604020202020204" pitchFamily="34" typeface="Arial"/>
        <a:buChar char="•"/>
        <a:defRPr kern="1200" sz="1800">
          <a:solidFill>
            <a:schemeClr val="bg1"/>
          </a:solidFill>
          <a:latin typeface="+mn-lt"/>
          <a:ea typeface="+mn-ea"/>
          <a:cs typeface="+mn-cs"/>
        </a:defRPr>
      </a:lvl3pPr>
      <a:lvl4pPr algn="l" defTabSz="342900" eaLnBrk="1" hangingPunct="1" indent="-285750" latinLnBrk="0" marL="13144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4pPr>
      <a:lvl5pPr algn="l" defTabSz="342900" eaLnBrk="1" hangingPunct="1" indent="-285750" latinLnBrk="0" marL="1657350" rtl="0">
        <a:spcBef>
          <a:spcPct val="20000"/>
        </a:spcBef>
        <a:buFont charset="0" panose="020B0604020202020204" pitchFamily="34" typeface="Arial"/>
        <a:buChar char="•"/>
        <a:defRPr kern="1200" sz="1500">
          <a:solidFill>
            <a:schemeClr val="bg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Professional skills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Indexing</a:t>
            </a:r>
            <a:br/>
            <a:br/>
            <a:r>
              <a:rPr/>
              <a:t>Ed Harris, Joseph Mhango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2024-09-13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</a:t>
            </a:r>
            <a:r>
              <a:rPr>
                <a:latin typeface="Courier"/>
              </a:rPr>
              <a:t>aggregate()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Very useful to summarize your data</a:t>
            </a:r>
          </a:p>
          <a:p>
            <a:pPr lvl="0" indent="0">
              <a:buNone/>
            </a:pPr>
            <a:r>
              <a:rPr>
                <a:latin typeface="Courier"/>
              </a:rPr>
              <a:t># NB use of list() and naming it "treatment"
aggregate(x = OrchardSprays$decrease, by = list(treatment = OrchardSprays$treatment), FUN = mean)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Practice Exercises</a:t>
            </a:r>
          </a:p>
        </p:txBody>
      </p:sp>
      <p:pic>
        <p:nvPicPr>
          <p:cNvPr descr="pics/laptop_do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73400" y="1193800"/>
            <a:ext cx="2997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-Indexing concept</a:t>
            </a:r>
          </a:p>
          <a:p>
            <a:pPr lvl="0" indent="0" marL="0">
              <a:buNone/>
            </a:pPr>
            <a:r>
              <a:rPr/>
              <a:t>-Using </a:t>
            </a:r>
            <a:r>
              <a:rPr>
                <a:latin typeface="Courier"/>
              </a:rPr>
              <a:t>which()</a:t>
            </a:r>
            <a:r>
              <a:rPr/>
              <a:t> and subsetting</a:t>
            </a:r>
          </a:p>
          <a:p>
            <a:pPr lvl="0" indent="0" marL="0">
              <a:buNone/>
            </a:pPr>
            <a:r>
              <a:rPr/>
              <a:t>-Selection on </a:t>
            </a:r>
            <a:r>
              <a:rPr>
                <a:latin typeface="Courier"/>
              </a:rPr>
              <a:t>data.frame</a:t>
            </a:r>
            <a:r>
              <a:rPr/>
              <a:t> objects</a:t>
            </a:r>
          </a:p>
          <a:p>
            <a:pPr lvl="0" indent="0" marL="0">
              <a:buNone/>
            </a:pPr>
            <a:r>
              <a:rPr/>
              <a:t>-Using </a:t>
            </a:r>
            <a:r>
              <a:rPr>
                <a:latin typeface="Courier"/>
              </a:rPr>
              <a:t>aggregate()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Indexing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Vectors, Matrices and arrays. Oh my!</a:t>
            </a:r>
          </a:p>
          <a:p>
            <a:pPr lvl="0" indent="0" marL="0">
              <a:buNone/>
            </a:pPr>
            <a:r>
              <a:rPr/>
              <a:t>Think of houses on a street</a:t>
            </a:r>
          </a:p>
          <a:p>
            <a:pPr lvl="0" indent="0" marL="0">
              <a:buNone/>
            </a:pPr>
            <a:r>
              <a:rPr/>
              <a:t>Each street has an address…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Indexing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Indexing</a:t>
            </a:r>
          </a:p>
          <a:p>
            <a:pPr lvl="0" indent="0">
              <a:buNone/>
            </a:pPr>
            <a:r>
              <a:rPr>
                <a:latin typeface="Courier"/>
              </a:rPr>
              <a:t>my_vector &lt;- c(11.3, 11.2, 10.4, 10.4, 8.7, 10.8, 10.5, 10.3, 9.7, 11.2)
my_vector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Indexing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Vectors</a:t>
            </a:r>
          </a:p>
          <a:p>
            <a:pPr lvl="0" indent="0">
              <a:buNone/>
            </a:pPr>
            <a:r>
              <a:rPr>
                <a:latin typeface="Courier"/>
              </a:rPr>
              <a:t>my_vector        
my_vector[ ]     
my_vector[ 1:10]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Indexing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Matrices</a:t>
            </a:r>
          </a:p>
          <a:p>
            <a:pPr lvl="0" indent="0">
              <a:buNone/>
            </a:pPr>
            <a:r>
              <a:rPr>
                <a:latin typeface="Courier"/>
              </a:rPr>
              <a:t>my_matrix &lt;- matrix(data = c(2,3,4,5,6,6,6,6), nrow = 2, byrow = T)
my_matrix[1:2,3:4]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</a:t>
            </a:r>
            <a:r>
              <a:rPr>
                <a:latin typeface="Courier"/>
              </a:rPr>
              <a:t>which()</a:t>
            </a:r>
            <a:r>
              <a:rPr/>
              <a:t> and subsetting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way to exploit indices</a:t>
            </a:r>
          </a:p>
          <a:p>
            <a:pPr lvl="0" indent="0">
              <a:buNone/>
            </a:pPr>
            <a:r>
              <a:rPr>
                <a:latin typeface="Courier"/>
              </a:rPr>
              <a:t>which(vector_a &gt; 5)
which.min(vector_a)
which.max(vector_a)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Selection on </a:t>
            </a:r>
            <a:r>
              <a:rPr>
                <a:latin typeface="Courier"/>
              </a:rPr>
              <a:t>data.frame</a:t>
            </a:r>
            <a:r>
              <a:rPr/>
              <a:t>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data frame consists of variables (columns) and observations (rows)</a:t>
            </a:r>
          </a:p>
          <a:p>
            <a:pPr lvl="0"/>
            <a:r>
              <a:rPr/>
              <a:t>All rows of a column are coerced to have the same data type</a:t>
            </a:r>
          </a:p>
          <a:p>
            <a:pPr lvl="0"/>
            <a:r>
              <a:rPr/>
              <a:t>The columns are named</a:t>
            </a:r>
          </a:p>
          <a:p>
            <a:pPr lvl="0"/>
            <a:r>
              <a:rPr/>
              <a:t>Accessing the contents of a data frame is again similar to accessing a matrix</a:t>
            </a:r>
          </a:p>
          <a:p>
            <a:pPr lvl="0"/>
            <a:r>
              <a:rPr/>
              <a:t>what is the difference between a matrix and dataframe?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Slicing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data(OrchardSprays)
OrchardSprays$treatment == "D"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skills for data science</dc:title>
  <dc:creator>Ed Harris, Joseph Mhango</dc:creator>
  <cp:keywords/>
  <dcterms:created xsi:type="dcterms:W3CDTF">2025-09-21T22:26:25Z</dcterms:created>
  <dcterms:modified xsi:type="dcterms:W3CDTF">2025-09-21T22:26:25Z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enter">
    <vt:lpwstr>True</vt:lpwstr>
  </property>
  <property fmtid="{D5CDD505-2E9C-101B-9397-08002B2CF9AE}" pid="6" name="date">
    <vt:lpwstr>2024-09-13</vt:lpwstr>
  </property>
  <property fmtid="{D5CDD505-2E9C-101B-9397-08002B2CF9AE}" pid="7" name="date-format">
    <vt:lpwstr>iso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subtitle">
    <vt:lpwstr>Indexing</vt:lpwstr>
  </property>
  <property fmtid="{D5CDD505-2E9C-101B-9397-08002B2CF9AE}" pid="14" name="toc-title">
    <vt:lpwstr>Table of contents</vt:lpwstr>
  </property>
</Properties>
</file>