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7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4" r:id="rId19"/>
    <p:sldId id="288" r:id="rId20"/>
    <p:sldId id="289" r:id="rId21"/>
    <p:sldId id="290" r:id="rId22"/>
    <p:sldId id="292" r:id="rId23"/>
    <p:sldId id="291" r:id="rId24"/>
    <p:sldId id="293" r:id="rId25"/>
    <p:sldId id="295" r:id="rId26"/>
    <p:sldId id="271" r:id="rId27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160" y="-12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9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574800"/>
            <a:ext cx="11734800" cy="348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lnSpc>
                <a:spcPct val="85000"/>
              </a:lnSpc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88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python programming</a:t>
            </a:r>
            <a:endParaRPr sz="88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Joseph Mosby, Web Developer, APCO Worldwide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 = “hello”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</a:t>
            </a: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 == “hello”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	print “my variable was equal to hello!”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else:</a:t>
            </a:r>
          </a:p>
          <a:p>
            <a:pPr lvl="3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print “my variable was not equal to hello!”</a:t>
            </a: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CONDITIONALs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94339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822575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pause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 to python programming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449984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A list is a compound data type that contains a list of items. 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[1, 2, 3, 4, 5]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[“hello”, “this”, “is”, “a”, “list”]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[“hello”, 1, 2, “list”]</a:t>
            </a: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Lists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887649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 = [1, 2, 3, “hello”, “list”]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[0]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[1]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[3]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[3] = “this”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[2:]</a:t>
            </a: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List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9858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15962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Loops allow you to perform tasks repeatedly until some condition is fulfilled.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Loops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6" name="Shape 117"/>
          <p:cNvSpPr/>
          <p:nvPr/>
        </p:nvSpPr>
        <p:spPr>
          <a:xfrm>
            <a:off x="635000" y="3552031"/>
            <a:ext cx="5919633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y = [‘h’, ‘e’, ‘l’, ‘l’, ‘o’]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for x in y: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print x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" name="Shape 117"/>
          <p:cNvSpPr/>
          <p:nvPr/>
        </p:nvSpPr>
        <p:spPr>
          <a:xfrm>
            <a:off x="6450167" y="3559174"/>
            <a:ext cx="5919633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y = 5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while y &gt; 0: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print “hello”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y = y - 1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350253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 = [‘h’, ‘e’, ‘</a:t>
            </a:r>
            <a:r>
              <a:rPr lang="en-US" sz="2500" dirty="0" err="1" smtClean="0">
                <a:uFill>
                  <a:solidFill/>
                </a:uFill>
              </a:rPr>
              <a:t>llo</a:t>
            </a:r>
            <a:r>
              <a:rPr lang="en-US" sz="2500" dirty="0" smtClean="0">
                <a:uFill>
                  <a:solidFill/>
                </a:uFill>
              </a:rPr>
              <a:t>’, ‘w’, ‘o’, ‘</a:t>
            </a:r>
            <a:r>
              <a:rPr lang="en-US" sz="2500" dirty="0" err="1" smtClean="0">
                <a:uFill>
                  <a:solidFill/>
                </a:uFill>
              </a:rPr>
              <a:t>rld</a:t>
            </a:r>
            <a:r>
              <a:rPr lang="en-US" sz="2500" dirty="0" smtClean="0">
                <a:uFill>
                  <a:solidFill/>
                </a:uFill>
              </a:rPr>
              <a:t>’]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count = 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for letter in </a:t>
            </a:r>
            <a:r>
              <a:rPr lang="en-US" sz="2500" dirty="0" err="1" smtClean="0">
                <a:uFill>
                  <a:solidFill/>
                </a:uFill>
              </a:rPr>
              <a:t>my_list</a:t>
            </a:r>
            <a:r>
              <a:rPr lang="en-US" sz="2500" dirty="0" smtClean="0">
                <a:uFill>
                  <a:solidFill/>
                </a:uFill>
              </a:rPr>
              <a:t>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print count + “:” + letter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	</a:t>
            </a:r>
            <a:r>
              <a:rPr lang="en-US" sz="2500" dirty="0" smtClean="0">
                <a:uFill>
                  <a:solidFill/>
                </a:uFill>
              </a:rPr>
              <a:t>count += 1</a:t>
            </a: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Loop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360934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15962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Functions are blocks of reusable code that perform some repeatable action.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Functions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6" name="Shape 117"/>
          <p:cNvSpPr/>
          <p:nvPr/>
        </p:nvSpPr>
        <p:spPr>
          <a:xfrm>
            <a:off x="635000" y="3552031"/>
            <a:ext cx="5919633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def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 foo(</a:t>
            </a: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x_list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y = 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for item in </a:t>
            </a: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x_list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	y = y + item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return y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60917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>
                <a:solidFill>
                  <a:schemeClr val="bg1"/>
                </a:solidFill>
                <a:uFill>
                  <a:solidFill/>
                </a:uFill>
              </a:rPr>
              <a:t>def</a:t>
            </a: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 foo(</a:t>
            </a:r>
            <a:r>
              <a:rPr lang="en-US" sz="2800" dirty="0" err="1">
                <a:solidFill>
                  <a:schemeClr val="bg1"/>
                </a:solidFill>
                <a:uFill>
                  <a:solidFill/>
                </a:uFill>
              </a:rPr>
              <a:t>x_list</a:t>
            </a: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):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	y = 0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	for item in </a:t>
            </a:r>
            <a:r>
              <a:rPr lang="en-US" sz="2800" dirty="0" err="1">
                <a:solidFill>
                  <a:schemeClr val="bg1"/>
                </a:solidFill>
                <a:uFill>
                  <a:solidFill/>
                </a:uFill>
              </a:rPr>
              <a:t>x_list</a:t>
            </a: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		y = y + item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	return 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y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list_one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 = [1, 2, 3, 4, 5]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print foo(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list_one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)</a:t>
            </a: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bg1"/>
                </a:solidFill>
                <a:uFill>
                  <a:solidFill/>
                </a:uFill>
              </a:rPr>
              <a:t>	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Functions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364531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822575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pause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 to python programming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93625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15962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Dictionaries are complex data structure with “keys” mapped to “values”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Dictionaries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6" name="Shape 117"/>
          <p:cNvSpPr/>
          <p:nvPr/>
        </p:nvSpPr>
        <p:spPr>
          <a:xfrm>
            <a:off x="635000" y="3552031"/>
            <a:ext cx="11734800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{‘animals’: [‘dog’, ‘cat’, ‘bee’], ‘trees’: [‘oak’, ‘pine’, ‘elm’],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‘instructor’: ‘Joe’}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1759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Meta-Introduction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Strings and Variables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Conditionals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Lists</a:t>
            </a:r>
            <a:endParaRPr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Loops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Functions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Dictionaries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Importing and Modules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Modules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Q &amp; A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my_dict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 = {‘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first_name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’: ‘Joe’, 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last_name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’: ‘Mosby’, ‘city’: ‘Washington’}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print “Hello.”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print “My name is “ +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my_dict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first_name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’] + “ “ +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my_dict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last_name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’]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print “I live in “ 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+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my_dict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[‘city’]</a:t>
            </a: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Dictionaries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14454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15962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Modules are separate code files that you can import to use in your own programs.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Modules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6" name="Shape 117"/>
          <p:cNvSpPr/>
          <p:nvPr/>
        </p:nvSpPr>
        <p:spPr>
          <a:xfrm>
            <a:off x="635000" y="3552031"/>
            <a:ext cx="11734800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import math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print </a:t>
            </a: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math.sqrt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(65536)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15820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5"/>
            <a:ext cx="11734800" cy="70326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import…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the python standard library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7" name="Shape 117"/>
          <p:cNvSpPr/>
          <p:nvPr/>
        </p:nvSpPr>
        <p:spPr>
          <a:xfrm>
            <a:off x="635000" y="2520157"/>
            <a:ext cx="3512249" cy="3459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math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datetime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calendar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random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pickle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" name="Shape 117"/>
          <p:cNvSpPr/>
          <p:nvPr/>
        </p:nvSpPr>
        <p:spPr>
          <a:xfrm>
            <a:off x="4332989" y="2520157"/>
            <a:ext cx="3512249" cy="3459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sqlite3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zipfile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csv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os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email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9" name="Shape 117"/>
          <p:cNvSpPr/>
          <p:nvPr/>
        </p:nvSpPr>
        <p:spPr>
          <a:xfrm>
            <a:off x="8356600" y="2520157"/>
            <a:ext cx="3512249" cy="345995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json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HTMLParser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xml.dom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webbrowser</a:t>
            </a: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and more!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499018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import math, random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 = {}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[‘random’] =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random.randint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(5,55)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random_plus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’] =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[‘random’] + 42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[‘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with_pi</a:t>
            </a: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’] =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math.pi</a:t>
            </a: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 smtClean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chemeClr val="bg1"/>
                </a:solidFill>
                <a:uFill>
                  <a:solidFill/>
                </a:uFill>
              </a:rPr>
              <a:t>print </a:t>
            </a:r>
            <a:r>
              <a:rPr lang="en-US" sz="2800" dirty="0" err="1" smtClean="0">
                <a:solidFill>
                  <a:schemeClr val="bg1"/>
                </a:solidFill>
                <a:uFill>
                  <a:solidFill/>
                </a:uFill>
              </a:rPr>
              <a:t>my_numbers</a:t>
            </a: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bg1"/>
              </a:solidFill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importing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32222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159623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pip is a tool that installs additional modules for you from the web.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more modules!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6" name="Shape 117"/>
          <p:cNvSpPr/>
          <p:nvPr/>
        </p:nvSpPr>
        <p:spPr>
          <a:xfrm>
            <a:off x="635000" y="3552031"/>
            <a:ext cx="11734800" cy="22756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pip install requests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import requests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requests.get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(‘http://</a:t>
            </a: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docs.python.org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’)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https://</a:t>
            </a:r>
            <a:r>
              <a:rPr lang="en-US" sz="3600" dirty="0" err="1">
                <a:solidFill>
                  <a:schemeClr val="tx1"/>
                </a:solidFill>
                <a:uFill>
                  <a:solidFill/>
                </a:uFill>
              </a:rPr>
              <a:t>pip.pypa.io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/en/latest/</a:t>
            </a:r>
            <a:r>
              <a:rPr lang="en-US" sz="3600" dirty="0" err="1">
                <a:solidFill>
                  <a:schemeClr val="tx1"/>
                </a:solidFill>
                <a:uFill>
                  <a:solidFill/>
                </a:uFill>
              </a:rPr>
              <a:t>installing.html</a:t>
            </a: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 smtClean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07559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822575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Q&amp;A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Intro to python programming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959930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joseph </a:t>
            </a:r>
            <a:r>
              <a:rPr lang="en-US" sz="3600" b="1" cap="all" spc="-72" dirty="0" err="1" smtClean="0">
                <a:solidFill>
                  <a:srgbClr val="FFFFFF"/>
                </a:solidFill>
                <a:uFill>
                  <a:solidFill/>
                </a:uFill>
              </a:rPr>
              <a:t>mosby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solidFill>
                  <a:srgbClr val="FFFFFF"/>
                </a:solidFill>
                <a:uFill>
                  <a:solidFill/>
                </a:uFill>
              </a:rPr>
              <a:t>josephmosby@gmail.com</a:t>
            </a:r>
            <a:endParaRPr sz="2500" dirty="0">
              <a:solidFill>
                <a:srgbClr val="FFFFFF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solidFill>
                  <a:srgbClr val="FFFFFF"/>
                </a:solidFill>
                <a:uFill>
                  <a:solidFill/>
                </a:uFill>
              </a:rPr>
              <a:t>josephmosby.com</a:t>
            </a:r>
            <a:endParaRPr sz="2500" dirty="0">
              <a:solidFill>
                <a:srgbClr val="FFFFFF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solidFill>
                  <a:srgbClr val="FFFFFF"/>
                </a:solidFill>
                <a:uFill>
                  <a:solidFill/>
                </a:uFill>
              </a:rPr>
              <a:t>twitter.com</a:t>
            </a:r>
            <a:r>
              <a:rPr lang="en-US" sz="2500" dirty="0" smtClean="0">
                <a:solidFill>
                  <a:srgbClr val="FFFFFF"/>
                </a:solidFill>
                <a:uFill>
                  <a:solidFill/>
                </a:uFill>
              </a:rPr>
              <a:t>/</a:t>
            </a:r>
            <a:r>
              <a:rPr lang="en-US" sz="2500" dirty="0" err="1" smtClean="0">
                <a:solidFill>
                  <a:srgbClr val="FFFFFF"/>
                </a:solidFill>
                <a:uFill>
                  <a:solidFill/>
                </a:uFill>
              </a:rPr>
              <a:t>josephmosby</a:t>
            </a:r>
            <a:endParaRPr sz="2500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A string is a sequence of characters.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“hello” - string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“how are you” - string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123 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-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 NOT a string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“123” - string</a:t>
            </a:r>
            <a:endParaRPr sz="3600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STRINGS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“hello”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“we are happy to see you”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“123”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len</a:t>
            </a:r>
            <a:r>
              <a:rPr lang="en-US" sz="2500" dirty="0" smtClean="0">
                <a:uFill>
                  <a:solidFill/>
                </a:uFill>
              </a:rPr>
              <a:t>(“hello”)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“we are happy to see you”[:12]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“we are happy to see you”[13:]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Strings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71349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“hello”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hello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“we are happy to see you”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we are happy to see you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“123”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123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len</a:t>
            </a:r>
            <a:r>
              <a:rPr lang="en-US" sz="2500" dirty="0" smtClean="0">
                <a:uFill>
                  <a:solidFill/>
                </a:uFill>
              </a:rPr>
              <a:t>(“hello”)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5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“we are happy to see you”[:12]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we are happy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print “we are happy to see you”</a:t>
            </a:r>
            <a:r>
              <a:rPr lang="en-US" sz="2500" dirty="0" smtClean="0">
                <a:uFill>
                  <a:solidFill/>
                </a:uFill>
              </a:rPr>
              <a:t>[13:] </a:t>
            </a:r>
            <a:r>
              <a:rPr lang="en-US" sz="2500" dirty="0">
                <a:uFill>
                  <a:solidFill/>
                </a:uFill>
                <a:sym typeface="Wingdings"/>
              </a:rPr>
              <a:t>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to see you</a:t>
            </a:r>
            <a:endParaRPr lang="en-US" sz="2500" dirty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Strings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594210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A variable is a named container for other data, like strings.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hello = “hello”</a:t>
            </a:r>
          </a:p>
          <a:p>
            <a:pPr marL="571500" lvl="1" indent="-571500" defTabSz="647700">
              <a:lnSpc>
                <a:spcPct val="110000"/>
              </a:lnSpc>
              <a:spcBef>
                <a:spcPts val="400"/>
              </a:spcBef>
              <a:buClrTx/>
              <a:buFont typeface="Arial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err="1" smtClean="0">
                <a:solidFill>
                  <a:schemeClr val="tx1"/>
                </a:solidFill>
                <a:uFill>
                  <a:solidFill/>
                </a:uFill>
              </a:rPr>
              <a:t>my_variable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 = “this is a string”</a:t>
            </a: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variables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837604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“hello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 = “hello”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my_variable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</a:t>
            </a: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 variable = “hello”</a:t>
            </a: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variables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25562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35000" y="1508125"/>
            <a:ext cx="11734800" cy="457517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“hello”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“hello”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 = “hello”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</a:t>
            </a: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“hello”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print “</a:t>
            </a:r>
            <a:r>
              <a:rPr lang="en-US" sz="2500" dirty="0" err="1" smtClean="0">
                <a:uFill>
                  <a:solidFill/>
                </a:uFill>
              </a:rPr>
              <a:t>my_variable</a:t>
            </a:r>
            <a:r>
              <a:rPr lang="en-US" sz="2500" dirty="0" smtClean="0">
                <a:uFill>
                  <a:solidFill/>
                </a:uFill>
              </a:rPr>
              <a:t>” 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 “</a:t>
            </a:r>
            <a:r>
              <a:rPr lang="en-US" sz="2500" dirty="0" err="1" smtClean="0">
                <a:uFill>
                  <a:solidFill/>
                </a:uFill>
                <a:sym typeface="Wingdings"/>
              </a:rPr>
              <a:t>my_variable</a:t>
            </a:r>
            <a:r>
              <a:rPr lang="en-US" sz="2500" dirty="0" smtClean="0">
                <a:uFill>
                  <a:solidFill/>
                </a:uFill>
                <a:sym typeface="Wingdings"/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  <a:sym typeface="Wingdings"/>
              </a:rPr>
              <a:t>my variable = “hello”  </a:t>
            </a:r>
            <a:r>
              <a:rPr lang="en-US" sz="2500" dirty="0" err="1" smtClean="0">
                <a:uFill>
                  <a:solidFill/>
                </a:uFill>
                <a:sym typeface="Wingdings"/>
              </a:rPr>
              <a:t>SyntaxError</a:t>
            </a: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6" name="Shape 72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variables exercise</a:t>
            </a:r>
            <a:endParaRPr sz="2800" b="1" cap="all" spc="-56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56097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635000" y="1816894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A conditional allows you to change the flow of your program based on the state of certain conditions.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endParaRPr lang="en-US" sz="36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if x == 10: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print “x was equal to 10!”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else: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uFill>
                  <a:solidFill/>
                </a:uFill>
              </a:rPr>
              <a:t>print “x was not equal to 10!”</a:t>
            </a:r>
          </a:p>
        </p:txBody>
      </p:sp>
      <p:sp>
        <p:nvSpPr>
          <p:cNvPr id="118" name="Shape 11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conditionals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60701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863</Words>
  <Application>Microsoft Macintosh PowerPoint</Application>
  <PresentationFormat>Custom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Joseph Mosby</cp:lastModifiedBy>
  <cp:revision>22</cp:revision>
  <dcterms:modified xsi:type="dcterms:W3CDTF">2014-11-06T23:51:43Z</dcterms:modified>
</cp:coreProperties>
</file>