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8"/>
  </p:notesMasterIdLst>
  <p:sldIdLst>
    <p:sldId id="256" r:id="rId5"/>
    <p:sldId id="260" r:id="rId6"/>
    <p:sldId id="261" r:id="rId7"/>
    <p:sldId id="300" r:id="rId8"/>
    <p:sldId id="301" r:id="rId9"/>
    <p:sldId id="262" r:id="rId10"/>
    <p:sldId id="283" r:id="rId11"/>
    <p:sldId id="284" r:id="rId12"/>
    <p:sldId id="265" r:id="rId13"/>
    <p:sldId id="285" r:id="rId14"/>
    <p:sldId id="286" r:id="rId15"/>
    <p:sldId id="263" r:id="rId16"/>
    <p:sldId id="279" r:id="rId17"/>
    <p:sldId id="280" r:id="rId18"/>
    <p:sldId id="281" r:id="rId19"/>
    <p:sldId id="282" r:id="rId20"/>
    <p:sldId id="257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2" r:id="rId45"/>
    <p:sldId id="303" r:id="rId46"/>
    <p:sldId id="304" r:id="rId4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25DBA-F91D-43AE-9FBB-22B209A96636}" v="1963" dt="2022-04-13T16:25:14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6" autoAdjust="0"/>
    <p:restoredTop sz="94660"/>
  </p:normalViewPr>
  <p:slideViewPr>
    <p:cSldViewPr snapToGrid="0">
      <p:cViewPr varScale="1">
        <p:scale>
          <a:sx n="65" d="100"/>
          <a:sy n="65" d="100"/>
        </p:scale>
        <p:origin x="3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77A9B-1865-4C49-B72A-95B9122EDC9B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131B2-0A2B-421F-96BB-DFE7618EB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081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14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57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51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05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140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66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214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21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38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01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32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D866F-A6DE-445E-A8EE-5278ADF9BDB9}" type="datetimeFigureOut">
              <a:rPr lang="tr-TR" smtClean="0"/>
              <a:t>13.04.2022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9C68-489B-4A2E-91A4-123EE744D01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16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35C4C7C-E2C0-47CB-A3A8-C6B81ACB3669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45FAD27-CD1C-4C98-B2C0-F07D8BB61050}"/>
              </a:ext>
            </a:extLst>
          </p:cNvPr>
          <p:cNvSpPr/>
          <p:nvPr/>
        </p:nvSpPr>
        <p:spPr>
          <a:xfrm>
            <a:off x="187740" y="4115251"/>
            <a:ext cx="19105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1: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E8B33F2-5FCF-47B8-A3BF-AA39B7BE0641}"/>
              </a:ext>
            </a:extLst>
          </p:cNvPr>
          <p:cNvSpPr/>
          <p:nvPr/>
        </p:nvSpPr>
        <p:spPr>
          <a:xfrm>
            <a:off x="2055305" y="4115251"/>
            <a:ext cx="1996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Yusuf AKIN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E50B5E88-1337-4ABB-AB84-5AA32789E8B8}"/>
              </a:ext>
            </a:extLst>
          </p:cNvPr>
          <p:cNvSpPr/>
          <p:nvPr/>
        </p:nvSpPr>
        <p:spPr>
          <a:xfrm>
            <a:off x="2066398" y="4700026"/>
            <a:ext cx="20601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171805020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318E4FD-17C1-44A9-A14D-57F2A596BF6D}"/>
              </a:ext>
            </a:extLst>
          </p:cNvPr>
          <p:cNvSpPr/>
          <p:nvPr/>
        </p:nvSpPr>
        <p:spPr>
          <a:xfrm>
            <a:off x="187740" y="5781826"/>
            <a:ext cx="19105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2: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DA9750C4-26E1-42A7-BACA-062A7140FC52}"/>
              </a:ext>
            </a:extLst>
          </p:cNvPr>
          <p:cNvSpPr/>
          <p:nvPr/>
        </p:nvSpPr>
        <p:spPr>
          <a:xfrm>
            <a:off x="1968936" y="5781826"/>
            <a:ext cx="216918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Semih AKIN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FA652D0E-88CD-4337-B179-D1C8D91A887D}"/>
              </a:ext>
            </a:extLst>
          </p:cNvPr>
          <p:cNvSpPr/>
          <p:nvPr/>
        </p:nvSpPr>
        <p:spPr>
          <a:xfrm>
            <a:off x="2066398" y="6366601"/>
            <a:ext cx="20601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171805004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B279BBD0-C5D7-4B7F-9943-75804965E3E4}"/>
              </a:ext>
            </a:extLst>
          </p:cNvPr>
          <p:cNvSpPr/>
          <p:nvPr/>
        </p:nvSpPr>
        <p:spPr>
          <a:xfrm>
            <a:off x="187740" y="7536151"/>
            <a:ext cx="19105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3: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5716B63-40F6-4824-985F-387E69F0ACCC}"/>
              </a:ext>
            </a:extLst>
          </p:cNvPr>
          <p:cNvSpPr/>
          <p:nvPr/>
        </p:nvSpPr>
        <p:spPr>
          <a:xfrm>
            <a:off x="1968936" y="7550625"/>
            <a:ext cx="28915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Mehmet VARAN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59002A24-840C-4897-8ABF-9C8F6365954A}"/>
              </a:ext>
            </a:extLst>
          </p:cNvPr>
          <p:cNvSpPr/>
          <p:nvPr/>
        </p:nvSpPr>
        <p:spPr>
          <a:xfrm>
            <a:off x="2066401" y="8120926"/>
            <a:ext cx="20601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181805009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E11F0663-789E-44AB-946F-0A487374B72E}"/>
              </a:ext>
            </a:extLst>
          </p:cNvPr>
          <p:cNvSpPr/>
          <p:nvPr/>
        </p:nvSpPr>
        <p:spPr>
          <a:xfrm>
            <a:off x="187740" y="9290476"/>
            <a:ext cx="19105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4: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483D1380-A87E-4DB8-BEFC-166B63BC3B57}"/>
              </a:ext>
            </a:extLst>
          </p:cNvPr>
          <p:cNvSpPr/>
          <p:nvPr/>
        </p:nvSpPr>
        <p:spPr>
          <a:xfrm>
            <a:off x="1968936" y="9290476"/>
            <a:ext cx="44731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Mehmet Baturalp CAYLAK</a:t>
            </a:r>
            <a:endParaRPr lang="tr-TR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0A602D92-81D4-40BE-8044-33391F394CEB}"/>
              </a:ext>
            </a:extLst>
          </p:cNvPr>
          <p:cNvSpPr/>
          <p:nvPr/>
        </p:nvSpPr>
        <p:spPr>
          <a:xfrm>
            <a:off x="2066401" y="9875251"/>
            <a:ext cx="20601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181805060</a:t>
            </a:r>
          </a:p>
        </p:txBody>
      </p:sp>
    </p:spTree>
    <p:extLst>
      <p:ext uri="{BB962C8B-B14F-4D97-AF65-F5344CB8AC3E}">
        <p14:creationId xmlns:p14="http://schemas.microsoft.com/office/powerpoint/2010/main" val="84841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0" y="4043558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1845F9E-ED73-47BF-A97E-22C51D5C3257}"/>
              </a:ext>
            </a:extLst>
          </p:cNvPr>
          <p:cNvSpPr txBox="1"/>
          <p:nvPr/>
        </p:nvSpPr>
        <p:spPr>
          <a:xfrm>
            <a:off x="120778" y="5178407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Importing</a:t>
            </a:r>
            <a:r>
              <a:rPr lang="tr-TR" dirty="0"/>
              <a:t> Libraries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71B091F-6B01-4C16-8E24-53294FE44CB6}"/>
              </a:ext>
            </a:extLst>
          </p:cNvPr>
          <p:cNvSpPr txBox="1"/>
          <p:nvPr/>
        </p:nvSpPr>
        <p:spPr>
          <a:xfrm>
            <a:off x="120778" y="7148085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Reading </a:t>
            </a:r>
            <a:r>
              <a:rPr lang="tr-TR" dirty="0" err="1"/>
              <a:t>Datas</a:t>
            </a:r>
            <a:endParaRPr lang="tr-TR"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04F458E-927E-4435-9A7C-2CE0DBF5E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8" y="5804446"/>
            <a:ext cx="3962953" cy="981212"/>
          </a:xfrm>
          <a:prstGeom prst="rect">
            <a:avLst/>
          </a:prstGeom>
        </p:spPr>
      </p:pic>
      <p:pic>
        <p:nvPicPr>
          <p:cNvPr id="8" name="Resim 7" descr="metin içeren bir resim&#10;&#10;Açıklama otomatik olarak oluşturuldu">
            <a:extLst>
              <a:ext uri="{FF2B5EF4-FFF2-40B4-BE49-F238E27FC236}">
                <a16:creationId xmlns:a16="http://schemas.microsoft.com/office/drawing/2014/main" id="{0D033924-7449-4F4F-900B-C15EEE1DE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2" y="7743869"/>
            <a:ext cx="6388095" cy="1555180"/>
          </a:xfrm>
          <a:prstGeom prst="rect">
            <a:avLst/>
          </a:prstGeom>
        </p:spPr>
      </p:pic>
      <p:pic>
        <p:nvPicPr>
          <p:cNvPr id="15" name="Resim 14" descr="metin içeren bir resim&#10;&#10;Açıklama otomatik olarak oluşturuldu">
            <a:extLst>
              <a:ext uri="{FF2B5EF4-FFF2-40B4-BE49-F238E27FC236}">
                <a16:creationId xmlns:a16="http://schemas.microsoft.com/office/drawing/2014/main" id="{A0FA891F-D772-4DD8-85E7-114F451B1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8" y="10044473"/>
            <a:ext cx="4915586" cy="1305107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DF7F68D2-41DF-4763-A6A8-B7A0175A4D3C}"/>
              </a:ext>
            </a:extLst>
          </p:cNvPr>
          <p:cNvSpPr txBox="1"/>
          <p:nvPr/>
        </p:nvSpPr>
        <p:spPr>
          <a:xfrm>
            <a:off x="120778" y="9487095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Preprocessing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104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0" y="4043558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E9209B2-CD32-438E-94A5-C0B30CA824A1}"/>
              </a:ext>
            </a:extLst>
          </p:cNvPr>
          <p:cNvSpPr txBox="1"/>
          <p:nvPr/>
        </p:nvSpPr>
        <p:spPr>
          <a:xfrm>
            <a:off x="265265" y="5607699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Standart </a:t>
            </a:r>
            <a:r>
              <a:rPr lang="tr-TR" dirty="0" err="1"/>
              <a:t>Scalar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5DFDABA-CBF5-401D-82C9-5B598C98272C}"/>
              </a:ext>
            </a:extLst>
          </p:cNvPr>
          <p:cNvSpPr txBox="1"/>
          <p:nvPr/>
        </p:nvSpPr>
        <p:spPr>
          <a:xfrm>
            <a:off x="246507" y="7242184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KNN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A697B7E-1E80-454A-8ED8-670C2217B684}"/>
              </a:ext>
            </a:extLst>
          </p:cNvPr>
          <p:cNvSpPr txBox="1"/>
          <p:nvPr/>
        </p:nvSpPr>
        <p:spPr>
          <a:xfrm>
            <a:off x="315426" y="9697538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C6AE54A-E75B-4228-BD35-38BECC94D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6" y="6214969"/>
            <a:ext cx="6034849" cy="733518"/>
          </a:xfrm>
          <a:prstGeom prst="rect">
            <a:avLst/>
          </a:prstGeom>
        </p:spPr>
      </p:pic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8D10486F-F06C-4810-B123-A39BA58B9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65" y="7888351"/>
            <a:ext cx="4782217" cy="1543265"/>
          </a:xfrm>
          <a:prstGeom prst="rect">
            <a:avLst/>
          </a:prstGeom>
        </p:spPr>
      </p:pic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D643A4FA-9CF0-49CB-A917-5FC169305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26" y="10300768"/>
            <a:ext cx="454405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6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0" y="4043558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4A5F5C5C-41C2-40D4-9C59-B2DE52D6AF7C}"/>
              </a:ext>
            </a:extLst>
          </p:cNvPr>
          <p:cNvSpPr txBox="1"/>
          <p:nvPr/>
        </p:nvSpPr>
        <p:spPr>
          <a:xfrm>
            <a:off x="228600" y="5064031"/>
            <a:ext cx="61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5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far. 2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well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6205DF1-4FEF-4CE3-9E80-A50D8A0B9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229191"/>
            <a:ext cx="3038899" cy="50489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436F037-92A3-458F-8408-DF9049026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76599"/>
            <a:ext cx="3248478" cy="47631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11DBDB3-FDC0-465B-BBA9-237CAFD6C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4" y="8163718"/>
            <a:ext cx="3581900" cy="314369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B0D923D5-BC4E-4149-9783-7606F6B7DDCC}"/>
              </a:ext>
            </a:extLst>
          </p:cNvPr>
          <p:cNvSpPr/>
          <p:nvPr/>
        </p:nvSpPr>
        <p:spPr>
          <a:xfrm>
            <a:off x="214514" y="7619238"/>
            <a:ext cx="259603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RFC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gave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63737C7D-ECE3-4605-A76D-918D48ACE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36" y="9229471"/>
            <a:ext cx="5739064" cy="314369"/>
          </a:xfrm>
          <a:prstGeom prst="rect">
            <a:avLst/>
          </a:prstGeom>
        </p:spPr>
      </p:pic>
      <p:sp>
        <p:nvSpPr>
          <p:cNvPr id="19" name="Dikdörtgen 18">
            <a:extLst>
              <a:ext uri="{FF2B5EF4-FFF2-40B4-BE49-F238E27FC236}">
                <a16:creationId xmlns:a16="http://schemas.microsoft.com/office/drawing/2014/main" id="{42F49174-37F7-4B45-A69C-5AEF02849777}"/>
              </a:ext>
            </a:extLst>
          </p:cNvPr>
          <p:cNvSpPr/>
          <p:nvPr/>
        </p:nvSpPr>
        <p:spPr>
          <a:xfrm>
            <a:off x="236872" y="8643764"/>
            <a:ext cx="40071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Logistic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gave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1" name="Resim 20" descr="metin içeren bir resim&#10;&#10;Açıklama otomatik olarak oluşturuldu">
            <a:extLst>
              <a:ext uri="{FF2B5EF4-FFF2-40B4-BE49-F238E27FC236}">
                <a16:creationId xmlns:a16="http://schemas.microsoft.com/office/drawing/2014/main" id="{12DD8065-D725-4D11-BE1A-4D4EF0F386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347766"/>
            <a:ext cx="4042231" cy="848515"/>
          </a:xfrm>
          <a:prstGeom prst="rect">
            <a:avLst/>
          </a:prstGeom>
        </p:spPr>
      </p:pic>
      <p:sp>
        <p:nvSpPr>
          <p:cNvPr id="22" name="Dikdörtgen 21">
            <a:extLst>
              <a:ext uri="{FF2B5EF4-FFF2-40B4-BE49-F238E27FC236}">
                <a16:creationId xmlns:a16="http://schemas.microsoft.com/office/drawing/2014/main" id="{9495AFB4-FDD7-4C79-89B8-D6C893C2FEE5}"/>
              </a:ext>
            </a:extLst>
          </p:cNvPr>
          <p:cNvSpPr/>
          <p:nvPr/>
        </p:nvSpPr>
        <p:spPr>
          <a:xfrm>
            <a:off x="214514" y="9718988"/>
            <a:ext cx="247227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SVC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made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kernel</a:t>
            </a:r>
            <a:r>
              <a:rPr lang="tr-T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D279FB1B-739A-45F3-98E1-DAD678C21967}"/>
              </a:ext>
            </a:extLst>
          </p:cNvPr>
          <p:cNvSpPr/>
          <p:nvPr/>
        </p:nvSpPr>
        <p:spPr>
          <a:xfrm>
            <a:off x="1210636" y="11287841"/>
            <a:ext cx="44367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data’s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size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AFC87279-38E4-4B0D-BD6B-F56E6813BC54}"/>
              </a:ext>
            </a:extLst>
          </p:cNvPr>
          <p:cNvCxnSpPr>
            <a:stCxn id="11" idx="2"/>
          </p:cNvCxnSpPr>
          <p:nvPr/>
        </p:nvCxnSpPr>
        <p:spPr>
          <a:xfrm flipH="1">
            <a:off x="1512529" y="7988570"/>
            <a:ext cx="1" cy="17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C2AE906-E981-470B-861C-9FA61588E819}"/>
              </a:ext>
            </a:extLst>
          </p:cNvPr>
          <p:cNvCxnSpPr/>
          <p:nvPr/>
        </p:nvCxnSpPr>
        <p:spPr>
          <a:xfrm flipH="1">
            <a:off x="2064413" y="9050337"/>
            <a:ext cx="1" cy="17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1FD9FC98-B050-4007-835E-B8F046727A10}"/>
              </a:ext>
            </a:extLst>
          </p:cNvPr>
          <p:cNvCxnSpPr>
            <a:cxnSpLocks/>
          </p:cNvCxnSpPr>
          <p:nvPr/>
        </p:nvCxnSpPr>
        <p:spPr>
          <a:xfrm flipH="1">
            <a:off x="1571478" y="10134514"/>
            <a:ext cx="1" cy="175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4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4C7FEF4-3F5F-4DCB-AAD5-DDE12363D7E6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BFA36B6-86A0-46FB-A095-8DBF3F9DA046}"/>
              </a:ext>
            </a:extLst>
          </p:cNvPr>
          <p:cNvSpPr/>
          <p:nvPr/>
        </p:nvSpPr>
        <p:spPr>
          <a:xfrm>
            <a:off x="0" y="4056258"/>
            <a:ext cx="2998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696EB66-B4A9-45AB-B857-15ECCA60F0E4}"/>
              </a:ext>
            </a:extLst>
          </p:cNvPr>
          <p:cNvSpPr txBox="1"/>
          <p:nvPr/>
        </p:nvSpPr>
        <p:spPr>
          <a:xfrm>
            <a:off x="827310" y="5141893"/>
            <a:ext cx="52075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800" dirty="0"/>
              <a:t>Basic </a:t>
            </a:r>
            <a:r>
              <a:rPr lang="tr-TR" sz="2800" dirty="0" err="1"/>
              <a:t>Flowchart</a:t>
            </a:r>
            <a:r>
              <a:rPr lang="tr-TR" sz="2800" dirty="0"/>
              <a:t> of Clustering Model</a:t>
            </a:r>
            <a:endParaRPr lang="tr-TR" sz="2800" dirty="0">
              <a:ea typeface="Calibri"/>
              <a:cs typeface="Calibri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6C38680-9CC5-4871-B561-343166834BA9}"/>
              </a:ext>
            </a:extLst>
          </p:cNvPr>
          <p:cNvSpPr txBox="1"/>
          <p:nvPr/>
        </p:nvSpPr>
        <p:spPr>
          <a:xfrm>
            <a:off x="2148348" y="6290488"/>
            <a:ext cx="25613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Importing</a:t>
            </a:r>
            <a:r>
              <a:rPr lang="tr-TR" dirty="0"/>
              <a:t> Libraries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589D4AB-8162-4DAF-B1DF-8422AA92463E}"/>
              </a:ext>
            </a:extLst>
          </p:cNvPr>
          <p:cNvSpPr txBox="1"/>
          <p:nvPr/>
        </p:nvSpPr>
        <p:spPr>
          <a:xfrm>
            <a:off x="2148348" y="7007179"/>
            <a:ext cx="25613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Reading </a:t>
            </a:r>
            <a:r>
              <a:rPr lang="tr-TR" dirty="0" err="1"/>
              <a:t>Datas</a:t>
            </a:r>
            <a:endParaRPr lang="tr-TR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748E571-5E3D-4825-B41F-52E16D3D58F0}"/>
              </a:ext>
            </a:extLst>
          </p:cNvPr>
          <p:cNvSpPr txBox="1"/>
          <p:nvPr/>
        </p:nvSpPr>
        <p:spPr>
          <a:xfrm>
            <a:off x="2148348" y="7729849"/>
            <a:ext cx="25613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Preproccesing</a:t>
            </a:r>
            <a:endParaRPr lang="tr-TR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495EF4B9-B590-4501-AC7E-4F57B0D32706}"/>
              </a:ext>
            </a:extLst>
          </p:cNvPr>
          <p:cNvSpPr txBox="1"/>
          <p:nvPr/>
        </p:nvSpPr>
        <p:spPr>
          <a:xfrm>
            <a:off x="2148348" y="8449437"/>
            <a:ext cx="25613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Data </a:t>
            </a:r>
            <a:r>
              <a:rPr lang="tr-TR" dirty="0" err="1"/>
              <a:t>Visualation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3A9F9D2-EB8C-45B7-ACA5-D630EFD3CF9F}"/>
              </a:ext>
            </a:extLst>
          </p:cNvPr>
          <p:cNvSpPr txBox="1"/>
          <p:nvPr/>
        </p:nvSpPr>
        <p:spPr>
          <a:xfrm>
            <a:off x="2148348" y="10162715"/>
            <a:ext cx="256130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Applying</a:t>
            </a:r>
            <a:r>
              <a:rPr lang="tr-TR" dirty="0"/>
              <a:t> K-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Method</a:t>
            </a:r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B6D893DC-EE84-4705-B0CE-57B93748ED87}"/>
              </a:ext>
            </a:extLst>
          </p:cNvPr>
          <p:cNvSpPr txBox="1"/>
          <p:nvPr/>
        </p:nvSpPr>
        <p:spPr>
          <a:xfrm>
            <a:off x="2148348" y="9190759"/>
            <a:ext cx="2561304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Showing</a:t>
            </a:r>
            <a:r>
              <a:rPr lang="tr-TR" dirty="0"/>
              <a:t> WCSS of K-</a:t>
            </a:r>
            <a:r>
              <a:rPr lang="tr-TR" dirty="0" err="1"/>
              <a:t>Means</a:t>
            </a:r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4370D0BF-6B79-4F02-8E09-5A45D0BA388E}"/>
              </a:ext>
            </a:extLst>
          </p:cNvPr>
          <p:cNvSpPr txBox="1"/>
          <p:nvPr/>
        </p:nvSpPr>
        <p:spPr>
          <a:xfrm>
            <a:off x="2202288" y="11162199"/>
            <a:ext cx="25613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Prediction</a:t>
            </a:r>
            <a:r>
              <a:rPr lang="tr-TR" dirty="0"/>
              <a:t> of K-</a:t>
            </a:r>
            <a:r>
              <a:rPr lang="tr-TR" dirty="0" err="1"/>
              <a:t>Means</a:t>
            </a:r>
            <a:endParaRPr lang="tr-TR" dirty="0"/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CD0B2BFB-AB56-4DE2-84D7-A2D419203E2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3429000" y="6659820"/>
            <a:ext cx="0" cy="34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6F136664-8198-4F07-BDEF-C3495B6DBF67}"/>
              </a:ext>
            </a:extLst>
          </p:cNvPr>
          <p:cNvCxnSpPr>
            <a:cxnSpLocks/>
          </p:cNvCxnSpPr>
          <p:nvPr/>
        </p:nvCxnSpPr>
        <p:spPr>
          <a:xfrm>
            <a:off x="3480482" y="7382490"/>
            <a:ext cx="0" cy="34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9E378752-C6A8-4E0C-A6C1-7CC887D99046}"/>
              </a:ext>
            </a:extLst>
          </p:cNvPr>
          <p:cNvCxnSpPr>
            <a:cxnSpLocks/>
          </p:cNvCxnSpPr>
          <p:nvPr/>
        </p:nvCxnSpPr>
        <p:spPr>
          <a:xfrm>
            <a:off x="3500146" y="8102078"/>
            <a:ext cx="0" cy="34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7C2887D1-FA43-438C-9A7F-45D2C8F015D1}"/>
              </a:ext>
            </a:extLst>
          </p:cNvPr>
          <p:cNvCxnSpPr>
            <a:cxnSpLocks/>
          </p:cNvCxnSpPr>
          <p:nvPr/>
        </p:nvCxnSpPr>
        <p:spPr>
          <a:xfrm>
            <a:off x="3470718" y="9837090"/>
            <a:ext cx="0" cy="34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107359F4-58C0-4205-99CF-BB76EA3D13B9}"/>
              </a:ext>
            </a:extLst>
          </p:cNvPr>
          <p:cNvCxnSpPr>
            <a:cxnSpLocks/>
          </p:cNvCxnSpPr>
          <p:nvPr/>
        </p:nvCxnSpPr>
        <p:spPr>
          <a:xfrm>
            <a:off x="3470718" y="8840503"/>
            <a:ext cx="0" cy="34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851DF642-D7C5-4BA1-B24E-1BAF55F84CC9}"/>
              </a:ext>
            </a:extLst>
          </p:cNvPr>
          <p:cNvCxnSpPr>
            <a:cxnSpLocks/>
          </p:cNvCxnSpPr>
          <p:nvPr/>
        </p:nvCxnSpPr>
        <p:spPr>
          <a:xfrm>
            <a:off x="3492772" y="10811943"/>
            <a:ext cx="0" cy="34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5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4C7FEF4-3F5F-4DCB-AAD5-DDE12363D7E6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BFA36B6-86A0-46FB-A095-8DBF3F9DA046}"/>
              </a:ext>
            </a:extLst>
          </p:cNvPr>
          <p:cNvSpPr/>
          <p:nvPr/>
        </p:nvSpPr>
        <p:spPr>
          <a:xfrm>
            <a:off x="0" y="4056258"/>
            <a:ext cx="2998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08C58CD-D6FE-4DD1-B8F9-D777B12B8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" y="5589186"/>
            <a:ext cx="2400635" cy="79068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8147FFC-EFFF-4035-A642-9F16573AB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" y="7487057"/>
            <a:ext cx="3574758" cy="534543"/>
          </a:xfrm>
          <a:prstGeom prst="rect">
            <a:avLst/>
          </a:prstGeom>
        </p:spPr>
      </p:pic>
      <p:sp>
        <p:nvSpPr>
          <p:cNvPr id="23" name="Metin kutusu 22">
            <a:extLst>
              <a:ext uri="{FF2B5EF4-FFF2-40B4-BE49-F238E27FC236}">
                <a16:creationId xmlns:a16="http://schemas.microsoft.com/office/drawing/2014/main" id="{6C3D2ABF-F375-4742-B144-5D8822CA5A98}"/>
              </a:ext>
            </a:extLst>
          </p:cNvPr>
          <p:cNvSpPr txBox="1"/>
          <p:nvPr/>
        </p:nvSpPr>
        <p:spPr>
          <a:xfrm>
            <a:off x="299067" y="4921856"/>
            <a:ext cx="25613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Importing</a:t>
            </a:r>
            <a:r>
              <a:rPr lang="tr-TR" dirty="0"/>
              <a:t> Libraries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A64A5CF-8BA1-4A19-82EE-27E32B1F4336}"/>
              </a:ext>
            </a:extLst>
          </p:cNvPr>
          <p:cNvSpPr txBox="1"/>
          <p:nvPr/>
        </p:nvSpPr>
        <p:spPr>
          <a:xfrm>
            <a:off x="299816" y="6677869"/>
            <a:ext cx="25613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Reading </a:t>
            </a:r>
            <a:r>
              <a:rPr lang="tr-TR" dirty="0" err="1"/>
              <a:t>Datas</a:t>
            </a:r>
            <a:endParaRPr lang="tr-TR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7630789-D31F-4C3F-B908-D9C8BC3BC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" y="8820607"/>
            <a:ext cx="4612146" cy="226713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2D14726-DE29-4A15-9F6A-89AFEFD14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7" y="11051137"/>
            <a:ext cx="2727124" cy="828791"/>
          </a:xfrm>
          <a:prstGeom prst="rect">
            <a:avLst/>
          </a:prstGeom>
        </p:spPr>
      </p:pic>
      <p:sp>
        <p:nvSpPr>
          <p:cNvPr id="31" name="Metin kutusu 30">
            <a:extLst>
              <a:ext uri="{FF2B5EF4-FFF2-40B4-BE49-F238E27FC236}">
                <a16:creationId xmlns:a16="http://schemas.microsoft.com/office/drawing/2014/main" id="{D832F738-E307-4114-9C25-10B14C4573DE}"/>
              </a:ext>
            </a:extLst>
          </p:cNvPr>
          <p:cNvSpPr txBox="1"/>
          <p:nvPr/>
        </p:nvSpPr>
        <p:spPr>
          <a:xfrm>
            <a:off x="299067" y="8341909"/>
            <a:ext cx="25613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Preproccesing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7189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4C7FEF4-3F5F-4DCB-AAD5-DDE12363D7E6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BFA36B6-86A0-46FB-A095-8DBF3F9DA046}"/>
              </a:ext>
            </a:extLst>
          </p:cNvPr>
          <p:cNvSpPr/>
          <p:nvPr/>
        </p:nvSpPr>
        <p:spPr>
          <a:xfrm>
            <a:off x="0" y="4056258"/>
            <a:ext cx="2998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3E93E3B1-380F-4F7D-9BBE-25D6A5F8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48" y="4979588"/>
            <a:ext cx="2688569" cy="61574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C3E04CD-0487-4F5E-97BB-34E12016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8" y="5595337"/>
            <a:ext cx="4706007" cy="1533739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C491290C-441F-4D6E-AEE5-D9A173948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49" y="7129076"/>
            <a:ext cx="2682472" cy="883997"/>
          </a:xfrm>
          <a:prstGeom prst="rect">
            <a:avLst/>
          </a:prstGeom>
        </p:spPr>
      </p:pic>
      <p:grpSp>
        <p:nvGrpSpPr>
          <p:cNvPr id="18" name="Grup 17">
            <a:extLst>
              <a:ext uri="{FF2B5EF4-FFF2-40B4-BE49-F238E27FC236}">
                <a16:creationId xmlns:a16="http://schemas.microsoft.com/office/drawing/2014/main" id="{BE56397B-3107-4B09-9638-E696B8F67851}"/>
              </a:ext>
            </a:extLst>
          </p:cNvPr>
          <p:cNvGrpSpPr/>
          <p:nvPr/>
        </p:nvGrpSpPr>
        <p:grpSpPr>
          <a:xfrm>
            <a:off x="290885" y="9608903"/>
            <a:ext cx="4157630" cy="2130848"/>
            <a:chOff x="146848" y="7244259"/>
            <a:chExt cx="4157630" cy="2130848"/>
          </a:xfrm>
        </p:grpSpPr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836AF3F3-D49E-4EA9-89A5-30CAF8A12648}"/>
                </a:ext>
              </a:extLst>
            </p:cNvPr>
            <p:cNvSpPr txBox="1"/>
            <p:nvPr/>
          </p:nvSpPr>
          <p:spPr>
            <a:xfrm>
              <a:off x="146848" y="7244259"/>
              <a:ext cx="2561304" cy="64633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tr-TR" dirty="0" err="1"/>
                <a:t>Applying</a:t>
              </a:r>
              <a:r>
                <a:rPr lang="tr-TR" dirty="0"/>
                <a:t> K-</a:t>
              </a:r>
              <a:r>
                <a:rPr lang="tr-TR" dirty="0" err="1"/>
                <a:t>Means</a:t>
              </a:r>
              <a:r>
                <a:rPr lang="tr-TR" dirty="0"/>
                <a:t> </a:t>
              </a:r>
              <a:r>
                <a:rPr lang="tr-TR" dirty="0" err="1"/>
                <a:t>Method</a:t>
              </a:r>
              <a:endParaRPr lang="tr-TR" dirty="0"/>
            </a:p>
          </p:txBody>
        </p:sp>
        <p:pic>
          <p:nvPicPr>
            <p:cNvPr id="12" name="Resim 11">
              <a:extLst>
                <a:ext uri="{FF2B5EF4-FFF2-40B4-BE49-F238E27FC236}">
                  <a16:creationId xmlns:a16="http://schemas.microsoft.com/office/drawing/2014/main" id="{FE471C6D-4196-4CAE-AC12-AA0A9083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48" y="8040968"/>
              <a:ext cx="4157630" cy="1060196"/>
            </a:xfrm>
            <a:prstGeom prst="rect">
              <a:avLst/>
            </a:prstGeom>
          </p:spPr>
        </p:pic>
        <p:pic>
          <p:nvPicPr>
            <p:cNvPr id="17" name="Resim 16">
              <a:extLst>
                <a:ext uri="{FF2B5EF4-FFF2-40B4-BE49-F238E27FC236}">
                  <a16:creationId xmlns:a16="http://schemas.microsoft.com/office/drawing/2014/main" id="{AA75E36C-8A7E-4C58-85B4-2EB6EF767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848" y="9079791"/>
              <a:ext cx="2867425" cy="295316"/>
            </a:xfrm>
            <a:prstGeom prst="rect">
              <a:avLst/>
            </a:prstGeom>
          </p:spPr>
        </p:pic>
      </p:grpSp>
      <p:pic>
        <p:nvPicPr>
          <p:cNvPr id="20" name="Resim 19">
            <a:extLst>
              <a:ext uri="{FF2B5EF4-FFF2-40B4-BE49-F238E27FC236}">
                <a16:creationId xmlns:a16="http://schemas.microsoft.com/office/drawing/2014/main" id="{52D2F5CE-A186-4CED-85BF-93076E5E9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85" y="8065645"/>
            <a:ext cx="3829327" cy="136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39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4C7FEF4-3F5F-4DCB-AAD5-DDE12363D7E6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BFA36B6-86A0-46FB-A095-8DBF3F9DA046}"/>
              </a:ext>
            </a:extLst>
          </p:cNvPr>
          <p:cNvSpPr/>
          <p:nvPr/>
        </p:nvSpPr>
        <p:spPr>
          <a:xfrm>
            <a:off x="0" y="4056258"/>
            <a:ext cx="2998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8BFA72A4-A375-4836-8448-1A3AE66B2D12}"/>
              </a:ext>
            </a:extLst>
          </p:cNvPr>
          <p:cNvSpPr txBox="1"/>
          <p:nvPr/>
        </p:nvSpPr>
        <p:spPr>
          <a:xfrm>
            <a:off x="218733" y="5412597"/>
            <a:ext cx="256130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Prediction</a:t>
            </a:r>
            <a:r>
              <a:rPr lang="tr-TR" dirty="0"/>
              <a:t> of K-</a:t>
            </a:r>
            <a:r>
              <a:rPr lang="tr-TR" dirty="0" err="1"/>
              <a:t>Means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8DD998E-F66C-4E35-BB74-19F66B38D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3" y="5970231"/>
            <a:ext cx="628737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9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0" y="4056258"/>
            <a:ext cx="2998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727FE9F-3E10-4716-8153-141103E285B7}"/>
              </a:ext>
            </a:extLst>
          </p:cNvPr>
          <p:cNvSpPr txBox="1"/>
          <p:nvPr/>
        </p:nvSpPr>
        <p:spPr>
          <a:xfrm>
            <a:off x="228600" y="5064031"/>
            <a:ext cx="61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2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far. 1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well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6F2AE74-4EAD-45FA-998F-C1A9478EE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6" y="6726050"/>
            <a:ext cx="6574608" cy="3433950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EBC05EEE-ED31-41B2-AB51-FBF9E542402A}"/>
              </a:ext>
            </a:extLst>
          </p:cNvPr>
          <p:cNvSpPr/>
          <p:nvPr/>
        </p:nvSpPr>
        <p:spPr>
          <a:xfrm>
            <a:off x="1306367" y="6096000"/>
            <a:ext cx="42452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tr-T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  <a:r>
              <a:rPr lang="tr-T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r>
              <a:rPr lang="tr-T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  <a:endParaRPr lang="tr-T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556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0" y="4056258"/>
            <a:ext cx="2998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727FE9F-3E10-4716-8153-141103E285B7}"/>
              </a:ext>
            </a:extLst>
          </p:cNvPr>
          <p:cNvSpPr txBox="1"/>
          <p:nvPr/>
        </p:nvSpPr>
        <p:spPr>
          <a:xfrm>
            <a:off x="228600" y="5064031"/>
            <a:ext cx="61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2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far. 1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well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D310B7E-FBDD-4B84-A7CF-F16C5DF15341}"/>
              </a:ext>
            </a:extLst>
          </p:cNvPr>
          <p:cNvSpPr/>
          <p:nvPr/>
        </p:nvSpPr>
        <p:spPr>
          <a:xfrm>
            <a:off x="872165" y="5634622"/>
            <a:ext cx="11721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</a:t>
            </a:r>
            <a:r>
              <a:rPr lang="tr-T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</a:t>
            </a:r>
            <a:r>
              <a:rPr lang="tr-T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B8AF395-9F66-494F-8845-0E146A348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4" y="6151140"/>
            <a:ext cx="4086795" cy="2838846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5518D01-80A9-44E0-9EB0-C6FE65FE39AA}"/>
              </a:ext>
            </a:extLst>
          </p:cNvPr>
          <p:cNvSpPr txBox="1"/>
          <p:nvPr/>
        </p:nvSpPr>
        <p:spPr>
          <a:xfrm>
            <a:off x="3982904" y="6402571"/>
            <a:ext cx="2646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seeing</a:t>
            </a:r>
            <a:r>
              <a:rPr lang="tr-T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WCSS </a:t>
            </a:r>
            <a:r>
              <a:rPr lang="tr-TR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can </a:t>
            </a:r>
            <a:r>
              <a:rPr lang="tr-TR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</a:t>
            </a:r>
            <a:r>
              <a:rPr lang="tr-T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</a:t>
            </a:r>
            <a:r>
              <a:rPr lang="tr-T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 </a:t>
            </a:r>
            <a:r>
              <a:rPr lang="tr-TR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tr-T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elbow</a:t>
            </a:r>
            <a:r>
              <a:rPr lang="tr-T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n=4</a:t>
            </a:r>
            <a:endParaRPr lang="tr-T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tr-TR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6DC65D16-F359-4EB9-9C6B-3614324F1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04" y="8989986"/>
            <a:ext cx="4086795" cy="2376655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283993BA-3981-4EF7-BA9D-69E32DE1661A}"/>
              </a:ext>
            </a:extLst>
          </p:cNvPr>
          <p:cNvSpPr txBox="1"/>
          <p:nvPr/>
        </p:nvSpPr>
        <p:spPr>
          <a:xfrm>
            <a:off x="3982905" y="8989986"/>
            <a:ext cx="2646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Data’s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K-</a:t>
            </a:r>
            <a:r>
              <a:rPr lang="tr-TR" dirty="0" err="1"/>
              <a:t>Means</a:t>
            </a:r>
            <a:endParaRPr lang="tr-TR" dirty="0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7C788369-C0CB-4447-94DC-708C1B510CF3}"/>
              </a:ext>
            </a:extLst>
          </p:cNvPr>
          <p:cNvSpPr/>
          <p:nvPr/>
        </p:nvSpPr>
        <p:spPr>
          <a:xfrm>
            <a:off x="3640995" y="10954529"/>
            <a:ext cx="261757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K-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Centrel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Points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3F52CD-D1E1-4688-9A84-F55ED94D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87" y="11354639"/>
            <a:ext cx="3654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[[1238.0432115 297.53457297 6.68750706 23.05591523] [3191.56343465 412.07453886 7.12463875 32.51734973]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[436.05787518 411.41234608 7.24509918 32.20757494] [2139.50732913 377.87101342 6.96678166 26.03924434]]</a:t>
            </a:r>
            <a:r>
              <a:rPr kumimoji="0" lang="tr-TR" altLang="tr-T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8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0" y="4056258"/>
            <a:ext cx="29987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Clustering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A727FE9F-3E10-4716-8153-141103E285B7}"/>
              </a:ext>
            </a:extLst>
          </p:cNvPr>
          <p:cNvSpPr txBox="1"/>
          <p:nvPr/>
        </p:nvSpPr>
        <p:spPr>
          <a:xfrm>
            <a:off x="228600" y="5064031"/>
            <a:ext cx="61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2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clustering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so</a:t>
            </a:r>
            <a:r>
              <a:rPr lang="tr-TR" dirty="0"/>
              <a:t> far. 1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worked</a:t>
            </a:r>
            <a:r>
              <a:rPr lang="tr-TR" dirty="0"/>
              <a:t> </a:t>
            </a:r>
            <a:r>
              <a:rPr lang="tr-TR" dirty="0" err="1"/>
              <a:t>well</a:t>
            </a: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D310B7E-FBDD-4B84-A7CF-F16C5DF15341}"/>
              </a:ext>
            </a:extLst>
          </p:cNvPr>
          <p:cNvSpPr/>
          <p:nvPr/>
        </p:nvSpPr>
        <p:spPr>
          <a:xfrm>
            <a:off x="1146013" y="5643602"/>
            <a:ext cx="215289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Hierarcy</a:t>
            </a:r>
            <a:r>
              <a:rPr lang="tr-T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Clustering</a:t>
            </a:r>
            <a:endParaRPr lang="tr-TR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5518D01-80A9-44E0-9EB0-C6FE65FE39AA}"/>
              </a:ext>
            </a:extLst>
          </p:cNvPr>
          <p:cNvSpPr txBox="1"/>
          <p:nvPr/>
        </p:nvSpPr>
        <p:spPr>
          <a:xfrm>
            <a:off x="783527" y="6837956"/>
            <a:ext cx="4430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Hierarcy</a:t>
            </a:r>
            <a:r>
              <a:rPr lang="tr-TR" dirty="0"/>
              <a:t> Clustering it </a:t>
            </a:r>
            <a:r>
              <a:rPr lang="tr-TR" dirty="0" err="1"/>
              <a:t>give</a:t>
            </a:r>
            <a:r>
              <a:rPr lang="tr-TR" dirty="0"/>
              <a:t> us a </a:t>
            </a:r>
            <a:r>
              <a:rPr lang="tr-TR" dirty="0" err="1"/>
              <a:t>MemmoryError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4623343-8D42-479C-B5AF-D6630F95D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013814"/>
            <a:ext cx="6527800" cy="411449"/>
          </a:xfrm>
          <a:prstGeom prst="rect">
            <a:avLst/>
          </a:prstGeom>
        </p:spPr>
      </p:pic>
      <p:sp>
        <p:nvSpPr>
          <p:cNvPr id="15" name="Dikdörtgen 14">
            <a:extLst>
              <a:ext uri="{FF2B5EF4-FFF2-40B4-BE49-F238E27FC236}">
                <a16:creationId xmlns:a16="http://schemas.microsoft.com/office/drawing/2014/main" id="{B252855C-B64D-40A5-88E7-1ADCEDC75B83}"/>
              </a:ext>
            </a:extLst>
          </p:cNvPr>
          <p:cNvSpPr/>
          <p:nvPr/>
        </p:nvSpPr>
        <p:spPr>
          <a:xfrm>
            <a:off x="1210636" y="8784231"/>
            <a:ext cx="44367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errors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</a:t>
            </a:r>
            <a:r>
              <a:rPr lang="tr-TR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data’s</a:t>
            </a:r>
            <a:r>
              <a:rPr lang="tr-T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560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315360" y="3879277"/>
            <a:ext cx="6227282" cy="2123658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</a:t>
            </a:r>
            <a:r>
              <a:rPr lang="tr-TR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</a:t>
            </a:r>
            <a:endParaRPr lang="tr-TR" sz="4400" b="0" cap="none" spc="0" dirty="0">
              <a:solidFill>
                <a:srgbClr val="FF0000"/>
              </a:solidFill>
              <a:ea typeface="Calibri"/>
              <a:cs typeface="Calibri"/>
            </a:endParaRPr>
          </a:p>
          <a:p>
            <a:pPr algn="ctr"/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tr-TR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Set</a:t>
            </a:r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4400" dirty="0">
              <a:solidFill>
                <a:srgbClr val="FF0000"/>
              </a:solidFill>
              <a:ea typeface="Calibri"/>
              <a:cs typeface="Calibri"/>
            </a:endParaRPr>
          </a:p>
          <a:p>
            <a:pPr algn="ctr"/>
            <a:r>
              <a:rPr lang="tr-TR" sz="4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Clustering</a:t>
            </a:r>
            <a:endParaRPr lang="tr-TR" sz="4400" b="0" cap="none" spc="0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8CB6712-4A9A-4A48-8422-12D2BE98F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1" y="6409359"/>
            <a:ext cx="6521053" cy="3659896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2800A8F-5978-4795-A35E-18261E3F518B}"/>
              </a:ext>
            </a:extLst>
          </p:cNvPr>
          <p:cNvSpPr txBox="1"/>
          <p:nvPr/>
        </p:nvSpPr>
        <p:spPr>
          <a:xfrm>
            <a:off x="168471" y="10507696"/>
            <a:ext cx="6521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First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unite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work</a:t>
            </a:r>
            <a:r>
              <a:rPr lang="tr-TR" dirty="0"/>
              <a:t> it in </a:t>
            </a:r>
            <a:r>
              <a:rPr lang="tr-TR" dirty="0" err="1"/>
              <a:t>easily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couldn’t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data </a:t>
            </a:r>
            <a:r>
              <a:rPr lang="tr-TR" dirty="0" err="1"/>
              <a:t>column,date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Unnamed</a:t>
            </a:r>
            <a:r>
              <a:rPr lang="tr-TR" dirty="0"/>
              <a:t> : 0</a:t>
            </a:r>
          </a:p>
        </p:txBody>
      </p:sp>
    </p:spTree>
    <p:extLst>
      <p:ext uri="{BB962C8B-B14F-4D97-AF65-F5344CB8AC3E}">
        <p14:creationId xmlns:p14="http://schemas.microsoft.com/office/powerpoint/2010/main" val="3166203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935DC27-98C5-48CD-67BE-440A4FF24046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2BC4BE55-9D17-25BC-9DBB-FCE3699A931B}"/>
              </a:ext>
            </a:extLst>
          </p:cNvPr>
          <p:cNvSpPr/>
          <p:nvPr/>
        </p:nvSpPr>
        <p:spPr>
          <a:xfrm>
            <a:off x="569948" y="3879277"/>
            <a:ext cx="5718105" cy="144655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</a:t>
            </a:r>
            <a:r>
              <a:rPr lang="tr-TR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</a:t>
            </a:r>
            <a:endParaRPr lang="tr-TR" sz="4400" b="0" cap="none" spc="0">
              <a:solidFill>
                <a:srgbClr val="FF0000"/>
              </a:solidFill>
              <a:ea typeface="Calibri"/>
              <a:cs typeface="Calibri"/>
            </a:endParaRPr>
          </a:p>
          <a:p>
            <a:pPr algn="ctr"/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tr-TR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Set</a:t>
            </a:r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Regression</a:t>
            </a:r>
            <a:endParaRPr lang="tr-TR" sz="4400" dirty="0" err="1">
              <a:solidFill>
                <a:srgbClr val="FF0000"/>
              </a:solidFill>
              <a:ea typeface="Calibri"/>
              <a:cs typeface="Calibri"/>
            </a:endParaRPr>
          </a:p>
        </p:txBody>
      </p:sp>
      <p:pic>
        <p:nvPicPr>
          <p:cNvPr id="8" name="Resim 8">
            <a:extLst>
              <a:ext uri="{FF2B5EF4-FFF2-40B4-BE49-F238E27FC236}">
                <a16:creationId xmlns:a16="http://schemas.microsoft.com/office/drawing/2014/main" id="{05AB372F-00D9-761D-2E55-9DD25A0A5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6" y="5823108"/>
            <a:ext cx="6682901" cy="4501698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8D09397-57C9-13F2-646E-1A6257E8DB73}"/>
              </a:ext>
            </a:extLst>
          </p:cNvPr>
          <p:cNvSpPr txBox="1"/>
          <p:nvPr/>
        </p:nvSpPr>
        <p:spPr>
          <a:xfrm>
            <a:off x="168471" y="10653611"/>
            <a:ext cx="652105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tr-TR" dirty="0" err="1">
                <a:ea typeface="+mn-lt"/>
                <a:cs typeface="+mn-lt"/>
              </a:rPr>
              <a:t>This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dataset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related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power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consumption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three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different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distribution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networks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Tetouan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city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which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located</a:t>
            </a:r>
            <a:r>
              <a:rPr lang="tr-TR" dirty="0">
                <a:ea typeface="+mn-lt"/>
                <a:cs typeface="+mn-lt"/>
              </a:rPr>
              <a:t> in </a:t>
            </a:r>
            <a:r>
              <a:rPr lang="tr-TR" dirty="0" err="1">
                <a:ea typeface="+mn-lt"/>
                <a:cs typeface="+mn-lt"/>
              </a:rPr>
              <a:t>north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Morocco</a:t>
            </a:r>
            <a:r>
              <a:rPr lang="tr-TR" dirty="0">
                <a:ea typeface="+mn-lt"/>
                <a:cs typeface="+mn-lt"/>
              </a:rPr>
              <a:t>.</a:t>
            </a:r>
            <a:endParaRPr lang="tr-T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324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3CB608-FDFC-0DC8-7F89-C97872E7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25" y="3958918"/>
            <a:ext cx="6077151" cy="7735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tr-TR" sz="3200" b="1" dirty="0" err="1">
                <a:ea typeface="+mn-lt"/>
                <a:cs typeface="+mn-lt"/>
              </a:rPr>
              <a:t>Attribute</a:t>
            </a:r>
            <a:r>
              <a:rPr lang="tr-TR" sz="3200" b="1" dirty="0">
                <a:ea typeface="+mn-lt"/>
                <a:cs typeface="+mn-lt"/>
              </a:rPr>
              <a:t> Information</a:t>
            </a:r>
            <a:endParaRPr lang="tr-TR" sz="3200" dirty="0">
              <a:ea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endParaRPr lang="tr-TR" sz="3200" b="1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Date</a:t>
            </a:r>
            <a:r>
              <a:rPr lang="tr-TR" dirty="0">
                <a:ea typeface="+mn-lt"/>
                <a:cs typeface="+mn-lt"/>
              </a:rPr>
              <a:t> Time: </a:t>
            </a:r>
            <a:r>
              <a:rPr lang="tr-TR" dirty="0" err="1">
                <a:ea typeface="+mn-lt"/>
                <a:cs typeface="+mn-lt"/>
              </a:rPr>
              <a:t>Each</a:t>
            </a:r>
            <a:r>
              <a:rPr lang="tr-TR" dirty="0">
                <a:ea typeface="+mn-lt"/>
                <a:cs typeface="+mn-lt"/>
              </a:rPr>
              <a:t> ten </a:t>
            </a:r>
            <a:r>
              <a:rPr lang="tr-TR" dirty="0" err="1">
                <a:ea typeface="+mn-lt"/>
                <a:cs typeface="+mn-lt"/>
              </a:rPr>
              <a:t>minutes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r>
              <a:rPr lang="tr-TR" dirty="0" err="1">
                <a:ea typeface="+mn-lt"/>
                <a:cs typeface="+mn-lt"/>
              </a:rPr>
              <a:t>Temperature</a:t>
            </a:r>
            <a:r>
              <a:rPr lang="tr-TR" dirty="0">
                <a:ea typeface="+mn-lt"/>
                <a:cs typeface="+mn-lt"/>
              </a:rPr>
              <a:t>: </a:t>
            </a:r>
            <a:r>
              <a:rPr lang="tr-TR" dirty="0" err="1">
                <a:ea typeface="+mn-lt"/>
                <a:cs typeface="+mn-lt"/>
              </a:rPr>
              <a:t>Weather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Temperature</a:t>
            </a:r>
            <a:r>
              <a:rPr lang="tr-TR" dirty="0">
                <a:ea typeface="+mn-lt"/>
                <a:cs typeface="+mn-lt"/>
              </a:rPr>
              <a:t> of </a:t>
            </a:r>
            <a:r>
              <a:rPr lang="tr-TR" dirty="0" err="1">
                <a:ea typeface="+mn-lt"/>
                <a:cs typeface="+mn-lt"/>
              </a:rPr>
              <a:t>Tetouan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city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r>
              <a:rPr lang="tr-TR" dirty="0" err="1">
                <a:ea typeface="+mn-lt"/>
                <a:cs typeface="+mn-lt"/>
              </a:rPr>
              <a:t>Humidity</a:t>
            </a:r>
            <a:r>
              <a:rPr lang="tr-TR" dirty="0">
                <a:ea typeface="+mn-lt"/>
                <a:cs typeface="+mn-lt"/>
              </a:rPr>
              <a:t>: </a:t>
            </a:r>
            <a:r>
              <a:rPr lang="tr-TR" dirty="0" err="1">
                <a:ea typeface="+mn-lt"/>
                <a:cs typeface="+mn-lt"/>
              </a:rPr>
              <a:t>Weather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Humidity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Tetouan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city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r>
              <a:rPr lang="tr-TR" dirty="0" err="1">
                <a:ea typeface="+mn-lt"/>
                <a:cs typeface="+mn-lt"/>
              </a:rPr>
              <a:t>Wind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Speed</a:t>
            </a:r>
            <a:r>
              <a:rPr lang="tr-TR" dirty="0">
                <a:ea typeface="+mn-lt"/>
                <a:cs typeface="+mn-lt"/>
              </a:rPr>
              <a:t> of </a:t>
            </a:r>
            <a:r>
              <a:rPr lang="tr-TR" dirty="0" err="1">
                <a:ea typeface="+mn-lt"/>
                <a:cs typeface="+mn-lt"/>
              </a:rPr>
              <a:t>Tetouan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city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r>
              <a:rPr lang="tr-TR" dirty="0">
                <a:ea typeface="+mn-lt"/>
                <a:cs typeface="+mn-lt"/>
              </a:rPr>
              <a:t>General </a:t>
            </a:r>
            <a:r>
              <a:rPr lang="tr-TR" dirty="0" err="1">
                <a:ea typeface="+mn-lt"/>
                <a:cs typeface="+mn-lt"/>
              </a:rPr>
              <a:t>diffuse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flows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r>
              <a:rPr lang="tr-TR" dirty="0" err="1">
                <a:ea typeface="+mn-lt"/>
                <a:cs typeface="+mn-lt"/>
              </a:rPr>
              <a:t>Diffuse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flows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r>
              <a:rPr lang="tr-TR" dirty="0" err="1">
                <a:ea typeface="+mn-lt"/>
                <a:cs typeface="+mn-lt"/>
              </a:rPr>
              <a:t>power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consumption</a:t>
            </a:r>
            <a:r>
              <a:rPr lang="tr-TR" dirty="0">
                <a:ea typeface="+mn-lt"/>
                <a:cs typeface="+mn-lt"/>
              </a:rPr>
              <a:t> of </a:t>
            </a:r>
            <a:r>
              <a:rPr lang="tr-TR" dirty="0" err="1">
                <a:ea typeface="+mn-lt"/>
                <a:cs typeface="+mn-lt"/>
              </a:rPr>
              <a:t>zone</a:t>
            </a:r>
            <a:r>
              <a:rPr lang="tr-TR" dirty="0">
                <a:ea typeface="+mn-lt"/>
                <a:cs typeface="+mn-lt"/>
              </a:rPr>
              <a:t> 1 of </a:t>
            </a:r>
            <a:r>
              <a:rPr lang="tr-TR" dirty="0" err="1">
                <a:ea typeface="+mn-lt"/>
                <a:cs typeface="+mn-lt"/>
              </a:rPr>
              <a:t>Tetouan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city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r>
              <a:rPr lang="tr-TR" dirty="0" err="1">
                <a:ea typeface="+mn-lt"/>
                <a:cs typeface="+mn-lt"/>
              </a:rPr>
              <a:t>power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consumption</a:t>
            </a:r>
            <a:r>
              <a:rPr lang="tr-TR" dirty="0">
                <a:ea typeface="+mn-lt"/>
                <a:cs typeface="+mn-lt"/>
              </a:rPr>
              <a:t> of </a:t>
            </a:r>
            <a:r>
              <a:rPr lang="tr-TR" dirty="0" err="1">
                <a:ea typeface="+mn-lt"/>
                <a:cs typeface="+mn-lt"/>
              </a:rPr>
              <a:t>zone</a:t>
            </a:r>
            <a:r>
              <a:rPr lang="tr-TR" dirty="0">
                <a:ea typeface="+mn-lt"/>
                <a:cs typeface="+mn-lt"/>
              </a:rPr>
              <a:t> 2 of </a:t>
            </a:r>
            <a:r>
              <a:rPr lang="tr-TR" dirty="0" err="1">
                <a:ea typeface="+mn-lt"/>
                <a:cs typeface="+mn-lt"/>
              </a:rPr>
              <a:t>Tetouan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city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r>
              <a:rPr lang="tr-TR" dirty="0" err="1">
                <a:ea typeface="+mn-lt"/>
                <a:cs typeface="+mn-lt"/>
              </a:rPr>
              <a:t>power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consumption</a:t>
            </a:r>
            <a:r>
              <a:rPr lang="tr-TR" dirty="0">
                <a:ea typeface="+mn-lt"/>
                <a:cs typeface="+mn-lt"/>
              </a:rPr>
              <a:t> of </a:t>
            </a:r>
            <a:r>
              <a:rPr lang="tr-TR" dirty="0" err="1">
                <a:ea typeface="+mn-lt"/>
                <a:cs typeface="+mn-lt"/>
              </a:rPr>
              <a:t>zone</a:t>
            </a:r>
            <a:r>
              <a:rPr lang="tr-TR" dirty="0">
                <a:ea typeface="+mn-lt"/>
                <a:cs typeface="+mn-lt"/>
              </a:rPr>
              <a:t> 3 of </a:t>
            </a:r>
            <a:r>
              <a:rPr lang="tr-TR" dirty="0" err="1">
                <a:ea typeface="+mn-lt"/>
                <a:cs typeface="+mn-lt"/>
              </a:rPr>
              <a:t>Tetouan</a:t>
            </a:r>
            <a:r>
              <a:rPr lang="tr-TR" dirty="0">
                <a:ea typeface="+mn-lt"/>
                <a:cs typeface="+mn-lt"/>
              </a:rPr>
              <a:t> </a:t>
            </a:r>
            <a:r>
              <a:rPr lang="tr-TR" dirty="0" err="1">
                <a:ea typeface="+mn-lt"/>
                <a:cs typeface="+mn-lt"/>
              </a:rPr>
              <a:t>city</a:t>
            </a:r>
            <a:r>
              <a:rPr lang="tr-TR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tr-TR" dirty="0">
              <a:ea typeface="+mn-lt"/>
              <a:cs typeface="+mn-lt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EB708AF6-3AE0-6217-9D98-C2A27D7CD8AB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91915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4">
            <a:extLst>
              <a:ext uri="{FF2B5EF4-FFF2-40B4-BE49-F238E27FC236}">
                <a16:creationId xmlns:a16="http://schemas.microsoft.com/office/drawing/2014/main" id="{5CEF7AFE-C00B-38D7-C8C6-99BA0AD73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488" y="5666676"/>
            <a:ext cx="5915025" cy="5811770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E9D04CA1-A5F3-4EB5-6B10-A449B023BE14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A65FE79-21C2-B074-7B5B-7018FEBF07A7}"/>
              </a:ext>
            </a:extLst>
          </p:cNvPr>
          <p:cNvSpPr txBox="1"/>
          <p:nvPr/>
        </p:nvSpPr>
        <p:spPr>
          <a:xfrm>
            <a:off x="825230" y="4035357"/>
            <a:ext cx="52075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800" dirty="0"/>
              <a:t>Basic </a:t>
            </a:r>
            <a:r>
              <a:rPr lang="tr-TR" sz="2800" dirty="0" err="1"/>
              <a:t>Flowchart</a:t>
            </a:r>
            <a:r>
              <a:rPr lang="tr-TR" sz="2800" dirty="0"/>
              <a:t> of </a:t>
            </a:r>
            <a:r>
              <a:rPr lang="tr-TR" sz="2800" dirty="0" err="1"/>
              <a:t>Regression</a:t>
            </a:r>
            <a:r>
              <a:rPr lang="tr-TR" sz="2800" dirty="0"/>
              <a:t> Model</a:t>
            </a:r>
            <a:endParaRPr lang="tr-TR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9283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301C3F21-D7F3-EB57-C69B-E2C13915F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75" y="4247706"/>
            <a:ext cx="6032567" cy="2132180"/>
          </a:xfr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39D55F08-BA0A-3148-5AAD-04D1B51EFB7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10A997F-24E3-B9C4-E29C-9ED6A66B0982}"/>
              </a:ext>
            </a:extLst>
          </p:cNvPr>
          <p:cNvSpPr txBox="1"/>
          <p:nvPr/>
        </p:nvSpPr>
        <p:spPr>
          <a:xfrm>
            <a:off x="403698" y="3743528"/>
            <a:ext cx="60343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>
                <a:ea typeface="Calibri"/>
                <a:cs typeface="Calibri"/>
              </a:rPr>
              <a:t>1- </a:t>
            </a:r>
            <a:r>
              <a:rPr lang="tr-TR" dirty="0" err="1">
                <a:ea typeface="Calibri"/>
                <a:cs typeface="Calibri"/>
              </a:rPr>
              <a:t>Importing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libraries</a:t>
            </a:r>
          </a:p>
        </p:txBody>
      </p:sp>
      <p:pic>
        <p:nvPicPr>
          <p:cNvPr id="11" name="Resim 11">
            <a:extLst>
              <a:ext uri="{FF2B5EF4-FFF2-40B4-BE49-F238E27FC236}">
                <a16:creationId xmlns:a16="http://schemas.microsoft.com/office/drawing/2014/main" id="{33421762-FFB8-ACBD-4633-59979A7D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62" y="7213627"/>
            <a:ext cx="5758774" cy="537128"/>
          </a:xfrm>
          <a:prstGeom prst="rect">
            <a:avLst/>
          </a:prstGeom>
        </p:spPr>
      </p:pic>
      <p:pic>
        <p:nvPicPr>
          <p:cNvPr id="12" name="Resim 12">
            <a:extLst>
              <a:ext uri="{FF2B5EF4-FFF2-40B4-BE49-F238E27FC236}">
                <a16:creationId xmlns:a16="http://schemas.microsoft.com/office/drawing/2014/main" id="{3DB191A7-A8DB-D56F-51EB-4629ED782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5965244"/>
            <a:ext cx="2743200" cy="261511"/>
          </a:xfrm>
          <a:prstGeom prst="rect">
            <a:avLst/>
          </a:prstGeom>
        </p:spPr>
      </p:pic>
      <p:sp>
        <p:nvSpPr>
          <p:cNvPr id="13" name="Metin kutusu 1">
            <a:extLst>
              <a:ext uri="{FF2B5EF4-FFF2-40B4-BE49-F238E27FC236}">
                <a16:creationId xmlns:a16="http://schemas.microsoft.com/office/drawing/2014/main" id="{DB2A9A16-1EF1-7E58-D43C-5DA10F0D33E1}"/>
              </a:ext>
            </a:extLst>
          </p:cNvPr>
          <p:cNvSpPr txBox="1"/>
          <p:nvPr/>
        </p:nvSpPr>
        <p:spPr>
          <a:xfrm>
            <a:off x="403697" y="6726675"/>
            <a:ext cx="603439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2- Reading data</a:t>
            </a:r>
            <a:endParaRPr lang="tr-TR" dirty="0"/>
          </a:p>
        </p:txBody>
      </p:sp>
      <p:sp>
        <p:nvSpPr>
          <p:cNvPr id="14" name="Metin kutusu 1">
            <a:extLst>
              <a:ext uri="{FF2B5EF4-FFF2-40B4-BE49-F238E27FC236}">
                <a16:creationId xmlns:a16="http://schemas.microsoft.com/office/drawing/2014/main" id="{6879E278-113E-1718-FBFD-8DD5C4A65DE1}"/>
              </a:ext>
            </a:extLst>
          </p:cNvPr>
          <p:cNvSpPr txBox="1"/>
          <p:nvPr/>
        </p:nvSpPr>
        <p:spPr>
          <a:xfrm>
            <a:off x="403696" y="8202036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3- </a:t>
            </a:r>
            <a:r>
              <a:rPr lang="tr-TR" dirty="0" err="1">
                <a:ea typeface="Calibri"/>
                <a:cs typeface="Calibri"/>
              </a:rPr>
              <a:t>Giving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some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informations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about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dataset</a:t>
            </a:r>
            <a:endParaRPr lang="tr-TR" dirty="0" err="1"/>
          </a:p>
        </p:txBody>
      </p:sp>
      <p:pic>
        <p:nvPicPr>
          <p:cNvPr id="15" name="Resim 15" descr="metin içeren bir resim&#10;&#10;Açıklama otomatik olarak oluşturuldu">
            <a:extLst>
              <a:ext uri="{FF2B5EF4-FFF2-40B4-BE49-F238E27FC236}">
                <a16:creationId xmlns:a16="http://schemas.microsoft.com/office/drawing/2014/main" id="{1D8289E8-20A5-76B6-4217-700C46739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98" y="9022114"/>
            <a:ext cx="6115454" cy="24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38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9D54E03-E960-B768-DC1B-569702C0109B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FE217A-86B8-2DF4-A6F5-96C82441677D}"/>
              </a:ext>
            </a:extLst>
          </p:cNvPr>
          <p:cNvSpPr txBox="1"/>
          <p:nvPr/>
        </p:nvSpPr>
        <p:spPr>
          <a:xfrm>
            <a:off x="419909" y="3759738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>
              <a:ea typeface="Calibri"/>
              <a:cs typeface="Calibri"/>
            </a:endParaRPr>
          </a:p>
        </p:txBody>
      </p:sp>
      <p:pic>
        <p:nvPicPr>
          <p:cNvPr id="10" name="Resim 10" descr="metin içeren bir resim&#10;&#10;Açıklama otomatik olarak oluşturuldu">
            <a:extLst>
              <a:ext uri="{FF2B5EF4-FFF2-40B4-BE49-F238E27FC236}">
                <a16:creationId xmlns:a16="http://schemas.microsoft.com/office/drawing/2014/main" id="{51B96941-0F9A-F4C8-1FCD-72CFCA6B1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0" y="4238960"/>
            <a:ext cx="6034392" cy="3389823"/>
          </a:xfrm>
          <a:prstGeom prst="rect">
            <a:avLst/>
          </a:prstGeom>
        </p:spPr>
      </p:pic>
      <p:pic>
        <p:nvPicPr>
          <p:cNvPr id="11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BD309615-6603-2945-2DE8-16EFA2DE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98" y="7948858"/>
            <a:ext cx="6034390" cy="1774201"/>
          </a:xfrm>
          <a:prstGeom prst="rect">
            <a:avLst/>
          </a:prstGeom>
        </p:spPr>
      </p:pic>
      <p:pic>
        <p:nvPicPr>
          <p:cNvPr id="12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34EA7C07-A7BD-04A3-8919-1FB4776ED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99" y="10076727"/>
            <a:ext cx="6034390" cy="1668931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B588E3ED-570C-35D8-F855-B201C5CA0587}"/>
              </a:ext>
            </a:extLst>
          </p:cNvPr>
          <p:cNvSpPr txBox="1"/>
          <p:nvPr/>
        </p:nvSpPr>
        <p:spPr>
          <a:xfrm>
            <a:off x="403696" y="3613823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3- </a:t>
            </a:r>
            <a:r>
              <a:rPr lang="tr-TR" dirty="0" err="1">
                <a:ea typeface="Calibri"/>
                <a:cs typeface="Calibri"/>
              </a:rPr>
              <a:t>Giving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some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informations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about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dataset</a:t>
            </a:r>
            <a:r>
              <a:rPr lang="tr-TR" dirty="0">
                <a:ea typeface="Calibri"/>
                <a:cs typeface="Calibri"/>
              </a:rPr>
              <a:t>(</a:t>
            </a:r>
            <a:r>
              <a:rPr lang="tr-TR" dirty="0" err="1">
                <a:ea typeface="Calibri"/>
                <a:cs typeface="Calibri"/>
              </a:rPr>
              <a:t>cont</a:t>
            </a:r>
            <a:r>
              <a:rPr lang="tr-TR" dirty="0">
                <a:ea typeface="Calibri"/>
                <a:cs typeface="Calibri"/>
              </a:rPr>
              <a:t>.)</a:t>
            </a:r>
            <a:endParaRPr lang="tr-TR" dirty="0" err="1"/>
          </a:p>
        </p:txBody>
      </p:sp>
    </p:spTree>
    <p:extLst>
      <p:ext uri="{BB962C8B-B14F-4D97-AF65-F5344CB8AC3E}">
        <p14:creationId xmlns:p14="http://schemas.microsoft.com/office/powerpoint/2010/main" val="1256398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2C0C6CDD-1B3A-6DF0-1B02-C2DB589C964F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03355FAA-3E4B-16CF-FCC2-C211204B54D6}"/>
              </a:ext>
            </a:extLst>
          </p:cNvPr>
          <p:cNvSpPr txBox="1"/>
          <p:nvPr/>
        </p:nvSpPr>
        <p:spPr>
          <a:xfrm>
            <a:off x="419909" y="3694887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3- </a:t>
            </a:r>
            <a:r>
              <a:rPr lang="tr-TR" dirty="0" err="1">
                <a:ea typeface="Calibri"/>
                <a:cs typeface="Calibri"/>
              </a:rPr>
              <a:t>Giving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some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informations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about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dataset</a:t>
            </a:r>
            <a:r>
              <a:rPr lang="tr-TR" dirty="0">
                <a:ea typeface="Calibri"/>
                <a:cs typeface="Calibri"/>
              </a:rPr>
              <a:t>(</a:t>
            </a:r>
            <a:r>
              <a:rPr lang="tr-TR" dirty="0" err="1">
                <a:ea typeface="Calibri"/>
                <a:cs typeface="Calibri"/>
              </a:rPr>
              <a:t>cont</a:t>
            </a:r>
            <a:r>
              <a:rPr lang="tr-TR" dirty="0">
                <a:ea typeface="Calibri"/>
                <a:cs typeface="Calibri"/>
              </a:rPr>
              <a:t>.)</a:t>
            </a:r>
            <a:endParaRPr lang="tr-TR" dirty="0" err="1"/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2B88698F-6F36-6346-0450-995BB3A0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54" y="4227782"/>
            <a:ext cx="3771292" cy="2244860"/>
          </a:xfrm>
          <a:prstGeom prst="rect">
            <a:avLst/>
          </a:prstGeom>
        </p:spPr>
      </p:pic>
      <p:pic>
        <p:nvPicPr>
          <p:cNvPr id="9" name="Resim 9">
            <a:extLst>
              <a:ext uri="{FF2B5EF4-FFF2-40B4-BE49-F238E27FC236}">
                <a16:creationId xmlns:a16="http://schemas.microsoft.com/office/drawing/2014/main" id="{53698361-7EBC-A5D8-5944-DDD20C552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" y="6618933"/>
            <a:ext cx="6034390" cy="1207706"/>
          </a:xfrm>
          <a:prstGeom prst="rect">
            <a:avLst/>
          </a:prstGeom>
        </p:spPr>
      </p:pic>
      <p:pic>
        <p:nvPicPr>
          <p:cNvPr id="10" name="Resim 10">
            <a:extLst>
              <a:ext uri="{FF2B5EF4-FFF2-40B4-BE49-F238E27FC236}">
                <a16:creationId xmlns:a16="http://schemas.microsoft.com/office/drawing/2014/main" id="{C9FD495B-9A23-CE47-E4BB-41908C83E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1" y="7990631"/>
            <a:ext cx="6034390" cy="1155633"/>
          </a:xfrm>
          <a:prstGeom prst="rect">
            <a:avLst/>
          </a:prstGeom>
        </p:spPr>
      </p:pic>
      <p:pic>
        <p:nvPicPr>
          <p:cNvPr id="11" name="Resim 11">
            <a:extLst>
              <a:ext uri="{FF2B5EF4-FFF2-40B4-BE49-F238E27FC236}">
                <a16:creationId xmlns:a16="http://schemas.microsoft.com/office/drawing/2014/main" id="{03BD7A82-E64A-FDB3-1084-C30A33588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10" y="9299296"/>
            <a:ext cx="6034391" cy="1083707"/>
          </a:xfrm>
          <a:prstGeom prst="rect">
            <a:avLst/>
          </a:prstGeom>
        </p:spPr>
      </p:pic>
      <p:pic>
        <p:nvPicPr>
          <p:cNvPr id="12" name="Resim 12">
            <a:extLst>
              <a:ext uri="{FF2B5EF4-FFF2-40B4-BE49-F238E27FC236}">
                <a16:creationId xmlns:a16="http://schemas.microsoft.com/office/drawing/2014/main" id="{A4756AAA-3A99-C6B9-19FE-5F90B4667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719" y="10603357"/>
            <a:ext cx="4980561" cy="14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4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7950ED14-98F4-CD8B-0EEA-B77CFA2CF862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1A1CAEC-8804-9878-7E99-238B4FB2BCEF}"/>
              </a:ext>
            </a:extLst>
          </p:cNvPr>
          <p:cNvSpPr txBox="1"/>
          <p:nvPr/>
        </p:nvSpPr>
        <p:spPr>
          <a:xfrm>
            <a:off x="419909" y="3694887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3- </a:t>
            </a:r>
            <a:r>
              <a:rPr lang="tr-TR" dirty="0" err="1">
                <a:ea typeface="Calibri"/>
                <a:cs typeface="Calibri"/>
              </a:rPr>
              <a:t>Giving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some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informations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about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dataset</a:t>
            </a:r>
            <a:r>
              <a:rPr lang="tr-TR" dirty="0">
                <a:ea typeface="Calibri"/>
                <a:cs typeface="Calibri"/>
              </a:rPr>
              <a:t>(</a:t>
            </a:r>
            <a:r>
              <a:rPr lang="tr-TR" dirty="0" err="1">
                <a:ea typeface="Calibri"/>
                <a:cs typeface="Calibri"/>
              </a:rPr>
              <a:t>cont</a:t>
            </a:r>
            <a:r>
              <a:rPr lang="tr-TR" dirty="0">
                <a:ea typeface="Calibri"/>
                <a:cs typeface="Calibri"/>
              </a:rPr>
              <a:t>.)</a:t>
            </a:r>
            <a:endParaRPr lang="tr-TR" dirty="0" err="1"/>
          </a:p>
        </p:txBody>
      </p:sp>
      <p:pic>
        <p:nvPicPr>
          <p:cNvPr id="8" name="Resim 8">
            <a:extLst>
              <a:ext uri="{FF2B5EF4-FFF2-40B4-BE49-F238E27FC236}">
                <a16:creationId xmlns:a16="http://schemas.microsoft.com/office/drawing/2014/main" id="{1E8BCBE6-AFD3-35D4-C6DB-020D194A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0" y="4313454"/>
            <a:ext cx="6034390" cy="3516455"/>
          </a:xfrm>
          <a:prstGeom prst="rect">
            <a:avLst/>
          </a:prstGeom>
        </p:spPr>
      </p:pic>
      <p:pic>
        <p:nvPicPr>
          <p:cNvPr id="9" name="Resim 9">
            <a:extLst>
              <a:ext uri="{FF2B5EF4-FFF2-40B4-BE49-F238E27FC236}">
                <a16:creationId xmlns:a16="http://schemas.microsoft.com/office/drawing/2014/main" id="{02CB014E-A99F-D3EF-1664-16E4A493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0" y="8649206"/>
            <a:ext cx="6034391" cy="47078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EC043447-B459-4546-5F3E-A0FFE242F4B5}"/>
              </a:ext>
            </a:extLst>
          </p:cNvPr>
          <p:cNvSpPr txBox="1"/>
          <p:nvPr/>
        </p:nvSpPr>
        <p:spPr>
          <a:xfrm>
            <a:off x="419908" y="8056120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4- </a:t>
            </a:r>
            <a:r>
              <a:rPr lang="tr-TR" dirty="0" err="1">
                <a:ea typeface="Calibri"/>
                <a:cs typeface="Calibri"/>
              </a:rPr>
              <a:t>Getting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dependent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variable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83D995E-EB8B-6D36-3850-BD4AC1A2E319}"/>
              </a:ext>
            </a:extLst>
          </p:cNvPr>
          <p:cNvSpPr txBox="1"/>
          <p:nvPr/>
        </p:nvSpPr>
        <p:spPr>
          <a:xfrm>
            <a:off x="419907" y="9385566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5- </a:t>
            </a:r>
            <a:r>
              <a:rPr lang="tr-TR" dirty="0" err="1">
                <a:ea typeface="Calibri"/>
                <a:cs typeface="Calibri"/>
              </a:rPr>
              <a:t>Applying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backward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elimination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method</a:t>
            </a:r>
          </a:p>
        </p:txBody>
      </p:sp>
      <p:pic>
        <p:nvPicPr>
          <p:cNvPr id="12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1EDA43A5-1E26-AD30-AF98-04362779B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1" y="10077623"/>
            <a:ext cx="6034391" cy="10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18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8840C53C-6661-E6AA-F574-849A63F5088A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E530A52-C9CA-8FFC-1DD0-04304BAE7AC8}"/>
              </a:ext>
            </a:extLst>
          </p:cNvPr>
          <p:cNvSpPr txBox="1"/>
          <p:nvPr/>
        </p:nvSpPr>
        <p:spPr>
          <a:xfrm>
            <a:off x="419907" y="3743523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5- </a:t>
            </a:r>
            <a:r>
              <a:rPr lang="tr-TR" dirty="0" err="1">
                <a:ea typeface="Calibri"/>
                <a:cs typeface="Calibri"/>
              </a:rPr>
              <a:t>Applying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backward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elimination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method</a:t>
            </a:r>
            <a:r>
              <a:rPr lang="tr-TR" dirty="0">
                <a:ea typeface="Calibri"/>
                <a:cs typeface="Calibri"/>
              </a:rPr>
              <a:t>(</a:t>
            </a:r>
            <a:r>
              <a:rPr lang="tr-TR" dirty="0" err="1">
                <a:ea typeface="Calibri"/>
                <a:cs typeface="Calibri"/>
              </a:rPr>
              <a:t>cont</a:t>
            </a:r>
            <a:r>
              <a:rPr lang="tr-TR" dirty="0">
                <a:ea typeface="Calibri"/>
                <a:cs typeface="Calibri"/>
              </a:rPr>
              <a:t>.)</a:t>
            </a:r>
          </a:p>
        </p:txBody>
      </p:sp>
      <p:pic>
        <p:nvPicPr>
          <p:cNvPr id="8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6572FF72-91CB-A462-66EA-70E8E399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9" y="4250153"/>
            <a:ext cx="6147880" cy="4210503"/>
          </a:xfrm>
          <a:prstGeom prst="rect">
            <a:avLst/>
          </a:prstGeom>
        </p:spPr>
      </p:pic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84224B09-A2EB-C1E9-CAED-8E02CD780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0" y="9852359"/>
            <a:ext cx="6099242" cy="1096261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A8624D14-A267-4CA5-516A-7B56D6D3B9F8}"/>
              </a:ext>
            </a:extLst>
          </p:cNvPr>
          <p:cNvSpPr txBox="1"/>
          <p:nvPr/>
        </p:nvSpPr>
        <p:spPr>
          <a:xfrm>
            <a:off x="355055" y="8737054"/>
            <a:ext cx="603438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5- </a:t>
            </a:r>
            <a:r>
              <a:rPr lang="tr-TR" dirty="0" err="1">
                <a:ea typeface="Calibri"/>
                <a:cs typeface="Calibri"/>
              </a:rPr>
              <a:t>Applying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backward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elimination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method</a:t>
            </a:r>
            <a:r>
              <a:rPr lang="tr-TR" dirty="0">
                <a:ea typeface="Calibri"/>
                <a:cs typeface="Calibri"/>
              </a:rPr>
              <a:t>(</a:t>
            </a:r>
            <a:r>
              <a:rPr lang="tr-TR" dirty="0" err="1">
                <a:ea typeface="Calibri"/>
                <a:cs typeface="Calibri"/>
              </a:rPr>
              <a:t>cont</a:t>
            </a:r>
            <a:r>
              <a:rPr lang="tr-TR" dirty="0">
                <a:ea typeface="Calibri"/>
                <a:cs typeface="Calibri"/>
              </a:rPr>
              <a:t>.)</a:t>
            </a:r>
          </a:p>
          <a:p>
            <a:r>
              <a:rPr lang="tr-TR" dirty="0">
                <a:ea typeface="Calibri"/>
                <a:cs typeface="Calibri"/>
              </a:rPr>
              <a:t>X4 has </a:t>
            </a:r>
            <a:r>
              <a:rPr lang="tr-TR" dirty="0" err="1">
                <a:ea typeface="Calibri"/>
                <a:cs typeface="Calibri"/>
              </a:rPr>
              <a:t>highest</a:t>
            </a:r>
            <a:r>
              <a:rPr lang="tr-TR" dirty="0">
                <a:ea typeface="Calibri"/>
                <a:cs typeface="Calibri"/>
              </a:rPr>
              <a:t> P </a:t>
            </a:r>
            <a:r>
              <a:rPr lang="tr-TR" dirty="0" err="1">
                <a:ea typeface="Calibri"/>
                <a:cs typeface="Calibri"/>
              </a:rPr>
              <a:t>value</a:t>
            </a:r>
            <a:r>
              <a:rPr lang="tr-TR" dirty="0">
                <a:ea typeface="Calibri"/>
                <a:cs typeface="Calibri"/>
              </a:rPr>
              <a:t>. </a:t>
            </a:r>
            <a:r>
              <a:rPr lang="tr-TR" dirty="0" err="1">
                <a:ea typeface="Calibri"/>
                <a:cs typeface="Calibri"/>
              </a:rPr>
              <a:t>Thus</a:t>
            </a:r>
            <a:r>
              <a:rPr lang="tr-TR" dirty="0">
                <a:ea typeface="Calibri"/>
                <a:cs typeface="Calibri"/>
              </a:rPr>
              <a:t>, I </a:t>
            </a:r>
            <a:r>
              <a:rPr lang="tr-TR" dirty="0" err="1">
                <a:ea typeface="Calibri"/>
                <a:cs typeface="Calibri"/>
              </a:rPr>
              <a:t>remove</a:t>
            </a:r>
            <a:r>
              <a:rPr lang="tr-TR" dirty="0">
                <a:ea typeface="Calibri"/>
                <a:cs typeface="Calibri"/>
              </a:rPr>
              <a:t> it </a:t>
            </a:r>
            <a:r>
              <a:rPr lang="tr-TR" dirty="0" err="1">
                <a:ea typeface="Calibri"/>
                <a:cs typeface="Calibri"/>
              </a:rPr>
              <a:t>from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equation</a:t>
            </a:r>
            <a:r>
              <a:rPr lang="tr-TR" dirty="0"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184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4797C61-D19B-E89D-E2E7-EAFB0865BFCB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1086287-290C-1059-B7AB-90906E92A8FD}"/>
              </a:ext>
            </a:extLst>
          </p:cNvPr>
          <p:cNvSpPr txBox="1"/>
          <p:nvPr/>
        </p:nvSpPr>
        <p:spPr>
          <a:xfrm>
            <a:off x="419907" y="3743523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5- </a:t>
            </a:r>
            <a:r>
              <a:rPr lang="tr-TR" dirty="0" err="1">
                <a:ea typeface="Calibri"/>
                <a:cs typeface="Calibri"/>
              </a:rPr>
              <a:t>Applying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backward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elimination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method</a:t>
            </a:r>
            <a:r>
              <a:rPr lang="tr-TR" dirty="0">
                <a:ea typeface="Calibri"/>
                <a:cs typeface="Calibri"/>
              </a:rPr>
              <a:t>(</a:t>
            </a:r>
            <a:r>
              <a:rPr lang="tr-TR" dirty="0" err="1">
                <a:ea typeface="Calibri"/>
                <a:cs typeface="Calibri"/>
              </a:rPr>
              <a:t>cont</a:t>
            </a:r>
            <a:r>
              <a:rPr lang="tr-TR" dirty="0">
                <a:ea typeface="Calibri"/>
                <a:cs typeface="Calibri"/>
              </a:rPr>
              <a:t>.)</a:t>
            </a:r>
          </a:p>
        </p:txBody>
      </p:sp>
      <p:pic>
        <p:nvPicPr>
          <p:cNvPr id="8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73E9E4AE-B2EA-A315-DD3F-457D101F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98" y="4310116"/>
            <a:ext cx="6034391" cy="3977086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6EDBBCD8-2A51-5BEE-77C1-32D4F2783885}"/>
              </a:ext>
            </a:extLst>
          </p:cNvPr>
          <p:cNvSpPr txBox="1"/>
          <p:nvPr/>
        </p:nvSpPr>
        <p:spPr>
          <a:xfrm>
            <a:off x="403693" y="8526288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6-Getting </a:t>
            </a:r>
            <a:r>
              <a:rPr lang="tr-TR" dirty="0" err="1">
                <a:ea typeface="Calibri"/>
                <a:cs typeface="Calibri"/>
              </a:rPr>
              <a:t>independent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variables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and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applying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StandartScaler</a:t>
            </a:r>
            <a:r>
              <a:rPr lang="tr-TR" dirty="0">
                <a:ea typeface="Calibri"/>
                <a:cs typeface="Calibri"/>
              </a:rPr>
              <a:t>()</a:t>
            </a:r>
            <a:endParaRPr lang="tr-TR" dirty="0"/>
          </a:p>
        </p:txBody>
      </p:sp>
      <p:pic>
        <p:nvPicPr>
          <p:cNvPr id="13" name="Resim 13">
            <a:extLst>
              <a:ext uri="{FF2B5EF4-FFF2-40B4-BE49-F238E27FC236}">
                <a16:creationId xmlns:a16="http://schemas.microsoft.com/office/drawing/2014/main" id="{950DD9BC-09A2-AEBA-D902-510115917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1" y="9049796"/>
            <a:ext cx="6034391" cy="707219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98CD9B23-3445-609B-D016-3B3C6F569A95}"/>
              </a:ext>
            </a:extLst>
          </p:cNvPr>
          <p:cNvSpPr txBox="1"/>
          <p:nvPr/>
        </p:nvSpPr>
        <p:spPr>
          <a:xfrm>
            <a:off x="403692" y="9985436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7- </a:t>
            </a:r>
            <a:r>
              <a:rPr lang="tr-TR" dirty="0" err="1">
                <a:ea typeface="Calibri"/>
                <a:cs typeface="Calibri"/>
              </a:rPr>
              <a:t>Splitting</a:t>
            </a:r>
            <a:r>
              <a:rPr lang="tr-TR" dirty="0">
                <a:ea typeface="Calibri"/>
                <a:cs typeface="Calibri"/>
              </a:rPr>
              <a:t> data </a:t>
            </a:r>
            <a:r>
              <a:rPr lang="tr-TR" dirty="0" err="1">
                <a:ea typeface="Calibri"/>
                <a:cs typeface="Calibri"/>
              </a:rPr>
              <a:t>using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train_test_split</a:t>
            </a:r>
            <a:r>
              <a:rPr lang="tr-TR" dirty="0">
                <a:ea typeface="Calibri"/>
                <a:cs typeface="Calibri"/>
              </a:rPr>
              <a:t>()</a:t>
            </a:r>
            <a:endParaRPr lang="tr-TR" dirty="0"/>
          </a:p>
        </p:txBody>
      </p:sp>
      <p:pic>
        <p:nvPicPr>
          <p:cNvPr id="15" name="Resim 15">
            <a:extLst>
              <a:ext uri="{FF2B5EF4-FFF2-40B4-BE49-F238E27FC236}">
                <a16:creationId xmlns:a16="http://schemas.microsoft.com/office/drawing/2014/main" id="{4029E4B7-AE7A-47E0-1C9E-E16BB3C8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2" y="10708884"/>
            <a:ext cx="6034391" cy="3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7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10CE4F6-C07A-8B23-F45B-4AC168CA2EA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0370A0D-F77B-D1C7-6609-C3EB4D86A7D7}"/>
              </a:ext>
            </a:extLst>
          </p:cNvPr>
          <p:cNvSpPr txBox="1"/>
          <p:nvPr/>
        </p:nvSpPr>
        <p:spPr>
          <a:xfrm>
            <a:off x="419907" y="3743523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8- </a:t>
            </a:r>
            <a:r>
              <a:rPr lang="tr-TR" dirty="0" err="1">
                <a:ea typeface="Calibri"/>
                <a:cs typeface="Calibri"/>
              </a:rPr>
              <a:t>Applying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LinearRegression</a:t>
            </a:r>
            <a:r>
              <a:rPr lang="tr-TR" dirty="0">
                <a:ea typeface="Calibri"/>
                <a:cs typeface="Calibri"/>
              </a:rPr>
              <a:t>() </a:t>
            </a:r>
            <a:r>
              <a:rPr lang="tr-TR" dirty="0" err="1">
                <a:ea typeface="Calibri"/>
                <a:cs typeface="Calibri"/>
              </a:rPr>
              <a:t>and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getting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some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metric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values</a:t>
            </a:r>
            <a:endParaRPr lang="tr-TR" dirty="0" err="1"/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8A7DF814-02C7-4C89-4F73-5C9611C03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1" y="4340751"/>
            <a:ext cx="6034390" cy="1370411"/>
          </a:xfrm>
          <a:prstGeom prst="rect">
            <a:avLst/>
          </a:prstGeom>
        </p:spPr>
      </p:pic>
      <p:pic>
        <p:nvPicPr>
          <p:cNvPr id="9" name="Resim 9" descr="metin içeren bir resim&#10;&#10;Açıklama otomatik olarak oluşturuldu">
            <a:extLst>
              <a:ext uri="{FF2B5EF4-FFF2-40B4-BE49-F238E27FC236}">
                <a16:creationId xmlns:a16="http://schemas.microsoft.com/office/drawing/2014/main" id="{48B9926A-7B12-607A-5014-72BA48AE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10" y="5819138"/>
            <a:ext cx="6034390" cy="2012874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487F0E9-BB45-5D41-29AB-49BE0543A5B0}"/>
              </a:ext>
            </a:extLst>
          </p:cNvPr>
          <p:cNvSpPr txBox="1"/>
          <p:nvPr/>
        </p:nvSpPr>
        <p:spPr>
          <a:xfrm>
            <a:off x="419906" y="8169607"/>
            <a:ext cx="603438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9- </a:t>
            </a:r>
            <a:r>
              <a:rPr lang="tr-TR" dirty="0" err="1">
                <a:ea typeface="Calibri"/>
                <a:cs typeface="Calibri"/>
              </a:rPr>
              <a:t>Applying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DecisionTreeRegressor</a:t>
            </a:r>
            <a:r>
              <a:rPr lang="tr-TR" dirty="0">
                <a:ea typeface="Calibri"/>
                <a:cs typeface="Calibri"/>
              </a:rPr>
              <a:t>() </a:t>
            </a:r>
            <a:r>
              <a:rPr lang="tr-TR" dirty="0" err="1">
                <a:ea typeface="Calibri"/>
                <a:cs typeface="Calibri"/>
              </a:rPr>
              <a:t>and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getting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some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metric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values</a:t>
            </a:r>
            <a:endParaRPr lang="tr-TR" dirty="0" err="1"/>
          </a:p>
        </p:txBody>
      </p:sp>
      <p:pic>
        <p:nvPicPr>
          <p:cNvPr id="11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154AF35E-775B-5E5E-3CE2-8CD8E6317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10" y="9206570"/>
            <a:ext cx="6034391" cy="1074601"/>
          </a:xfrm>
          <a:prstGeom prst="rect">
            <a:avLst/>
          </a:prstGeom>
        </p:spPr>
      </p:pic>
      <p:pic>
        <p:nvPicPr>
          <p:cNvPr id="12" name="Resim 12" descr="metin içeren bir resim&#10;&#10;Açıklama otomatik olarak oluşturuldu">
            <a:extLst>
              <a:ext uri="{FF2B5EF4-FFF2-40B4-BE49-F238E27FC236}">
                <a16:creationId xmlns:a16="http://schemas.microsoft.com/office/drawing/2014/main" id="{98B6AC03-CE85-9BEA-973E-9C91F2A7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911" y="10662198"/>
            <a:ext cx="6034391" cy="93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bilgisayar içeren bir resim&#10;&#10;Açıklama otomatik olarak oluşturuldu">
            <a:extLst>
              <a:ext uri="{FF2B5EF4-FFF2-40B4-BE49-F238E27FC236}">
                <a16:creationId xmlns:a16="http://schemas.microsoft.com/office/drawing/2014/main" id="{D34DFAA5-F22A-4551-AC30-C93557BE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8" y="438018"/>
            <a:ext cx="6475002" cy="729809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73B34D5-5151-4429-882F-5C653A98FC53}"/>
              </a:ext>
            </a:extLst>
          </p:cNvPr>
          <p:cNvSpPr txBox="1"/>
          <p:nvPr/>
        </p:nvSpPr>
        <p:spPr>
          <a:xfrm>
            <a:off x="202020" y="7955280"/>
            <a:ext cx="6453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drop</a:t>
            </a:r>
            <a:r>
              <a:rPr lang="tr-TR" dirty="0"/>
              <a:t> </a:t>
            </a:r>
            <a:r>
              <a:rPr lang="tr-TR" dirty="0" err="1"/>
              <a:t>operation</a:t>
            </a:r>
            <a:r>
              <a:rPr lang="tr-TR" dirty="0"/>
              <a:t> data set </a:t>
            </a:r>
            <a:r>
              <a:rPr lang="tr-TR" dirty="0" err="1"/>
              <a:t>will</a:t>
            </a:r>
            <a:r>
              <a:rPr lang="tr-TR" dirty="0"/>
              <a:t> </a:t>
            </a:r>
            <a:r>
              <a:rPr lang="tr-TR" dirty="0" err="1"/>
              <a:t>looked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Attribute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:</a:t>
            </a:r>
          </a:p>
          <a:p>
            <a:r>
              <a:rPr lang="tr-TR" dirty="0" err="1"/>
              <a:t>dataDrug</a:t>
            </a:r>
            <a:r>
              <a:rPr lang="tr-TR" dirty="0"/>
              <a:t>(</a:t>
            </a:r>
            <a:r>
              <a:rPr lang="tr-TR" dirty="0" err="1"/>
              <a:t>Categorical</a:t>
            </a:r>
            <a:r>
              <a:rPr lang="tr-TR" dirty="0"/>
              <a:t>): Name of </a:t>
            </a:r>
            <a:r>
              <a:rPr lang="tr-TR" dirty="0" err="1"/>
              <a:t>drug</a:t>
            </a:r>
            <a:endParaRPr lang="tr-TR" dirty="0"/>
          </a:p>
          <a:p>
            <a:r>
              <a:rPr lang="tr-TR" dirty="0" err="1"/>
              <a:t>condition</a:t>
            </a:r>
            <a:r>
              <a:rPr lang="tr-TR" dirty="0"/>
              <a:t>(</a:t>
            </a:r>
            <a:r>
              <a:rPr lang="tr-TR" dirty="0" err="1"/>
              <a:t>Categorical</a:t>
            </a:r>
            <a:r>
              <a:rPr lang="tr-TR" dirty="0"/>
              <a:t>):Name of </a:t>
            </a:r>
            <a:r>
              <a:rPr lang="tr-TR" dirty="0" err="1"/>
              <a:t>condition</a:t>
            </a:r>
            <a:endParaRPr lang="tr-TR" dirty="0"/>
          </a:p>
          <a:p>
            <a:r>
              <a:rPr lang="tr-TR" dirty="0" err="1"/>
              <a:t>review</a:t>
            </a:r>
            <a:r>
              <a:rPr lang="tr-TR" dirty="0"/>
              <a:t>(</a:t>
            </a:r>
            <a:r>
              <a:rPr lang="tr-TR" dirty="0" err="1"/>
              <a:t>Text</a:t>
            </a:r>
            <a:r>
              <a:rPr lang="tr-TR" dirty="0"/>
              <a:t>):</a:t>
            </a:r>
            <a:r>
              <a:rPr lang="tr-TR" dirty="0" err="1"/>
              <a:t>patient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(</a:t>
            </a:r>
            <a:r>
              <a:rPr lang="tr-TR" dirty="0" err="1"/>
              <a:t>Dropped</a:t>
            </a:r>
            <a:r>
              <a:rPr lang="tr-TR" dirty="0"/>
              <a:t>)</a:t>
            </a:r>
          </a:p>
          <a:p>
            <a:r>
              <a:rPr lang="tr-TR" dirty="0" err="1"/>
              <a:t>date</a:t>
            </a:r>
            <a:r>
              <a:rPr lang="tr-TR" dirty="0"/>
              <a:t>(</a:t>
            </a:r>
            <a:r>
              <a:rPr lang="tr-TR" dirty="0" err="1"/>
              <a:t>date</a:t>
            </a:r>
            <a:r>
              <a:rPr lang="tr-TR" dirty="0"/>
              <a:t>):</a:t>
            </a:r>
            <a:r>
              <a:rPr lang="tr-TR" dirty="0" err="1"/>
              <a:t>date</a:t>
            </a:r>
            <a:r>
              <a:rPr lang="tr-TR" dirty="0"/>
              <a:t> of </a:t>
            </a:r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entry</a:t>
            </a:r>
            <a:r>
              <a:rPr lang="tr-TR" dirty="0"/>
              <a:t>(</a:t>
            </a:r>
            <a:r>
              <a:rPr lang="tr-TR" dirty="0" err="1"/>
              <a:t>Dropped</a:t>
            </a:r>
            <a:r>
              <a:rPr lang="tr-TR" dirty="0"/>
              <a:t>)</a:t>
            </a:r>
          </a:p>
          <a:p>
            <a:r>
              <a:rPr lang="tr-TR" dirty="0" err="1"/>
              <a:t>usefulCount</a:t>
            </a:r>
            <a:r>
              <a:rPr lang="tr-TR" dirty="0"/>
              <a:t>(</a:t>
            </a:r>
            <a:r>
              <a:rPr lang="tr-TR" dirty="0" err="1"/>
              <a:t>numerical</a:t>
            </a:r>
            <a:r>
              <a:rPr lang="tr-TR" dirty="0"/>
              <a:t>):</a:t>
            </a:r>
            <a:r>
              <a:rPr lang="tr-TR" dirty="0" err="1"/>
              <a:t>numbers</a:t>
            </a:r>
            <a:r>
              <a:rPr lang="tr-TR" dirty="0"/>
              <a:t> of </a:t>
            </a:r>
            <a:r>
              <a:rPr lang="tr-TR" dirty="0" err="1"/>
              <a:t>users</a:t>
            </a:r>
            <a:r>
              <a:rPr lang="tr-TR" dirty="0"/>
              <a:t> </a:t>
            </a:r>
            <a:r>
              <a:rPr lang="tr-TR" dirty="0" err="1"/>
              <a:t>who</a:t>
            </a:r>
            <a:r>
              <a:rPr lang="tr-TR" dirty="0"/>
              <a:t> </a:t>
            </a:r>
            <a:r>
              <a:rPr lang="tr-TR" dirty="0" err="1"/>
              <a:t>found</a:t>
            </a:r>
            <a:r>
              <a:rPr lang="tr-TR" dirty="0"/>
              <a:t> </a:t>
            </a:r>
            <a:r>
              <a:rPr lang="tr-TR" dirty="0" err="1"/>
              <a:t>review</a:t>
            </a:r>
            <a:r>
              <a:rPr lang="tr-TR" dirty="0"/>
              <a:t> </a:t>
            </a:r>
            <a:r>
              <a:rPr lang="tr-TR" dirty="0" err="1"/>
              <a:t>useful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5708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4A17DA5-823F-DD46-E38E-65924A4B784E}"/>
              </a:ext>
            </a:extLst>
          </p:cNvPr>
          <p:cNvSpPr txBox="1"/>
          <p:nvPr/>
        </p:nvSpPr>
        <p:spPr>
          <a:xfrm>
            <a:off x="419906" y="3711096"/>
            <a:ext cx="603438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ea typeface="Calibri"/>
                <a:cs typeface="Calibri"/>
              </a:rPr>
              <a:t>9- </a:t>
            </a:r>
            <a:r>
              <a:rPr lang="tr-TR" dirty="0" err="1">
                <a:ea typeface="Calibri"/>
                <a:cs typeface="Calibri"/>
              </a:rPr>
              <a:t>Applying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DecisionTreeRegressor</a:t>
            </a:r>
            <a:r>
              <a:rPr lang="tr-TR" dirty="0">
                <a:ea typeface="Calibri"/>
                <a:cs typeface="Calibri"/>
              </a:rPr>
              <a:t>() </a:t>
            </a:r>
            <a:r>
              <a:rPr lang="tr-TR" dirty="0" err="1">
                <a:ea typeface="Calibri"/>
                <a:cs typeface="Calibri"/>
              </a:rPr>
              <a:t>and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getting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some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metric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values</a:t>
            </a:r>
            <a:r>
              <a:rPr lang="tr-TR" dirty="0">
                <a:ea typeface="Calibri"/>
                <a:cs typeface="Calibri"/>
              </a:rPr>
              <a:t>(</a:t>
            </a:r>
            <a:r>
              <a:rPr lang="tr-TR" dirty="0" err="1">
                <a:ea typeface="Calibri"/>
                <a:cs typeface="Calibri"/>
              </a:rPr>
              <a:t>cont</a:t>
            </a:r>
            <a:r>
              <a:rPr lang="tr-TR" dirty="0">
                <a:ea typeface="Calibri"/>
                <a:cs typeface="Calibri"/>
              </a:rPr>
              <a:t>.)</a:t>
            </a:r>
            <a:endParaRPr lang="tr-TR" dirty="0" err="1"/>
          </a:p>
        </p:txBody>
      </p:sp>
      <p:pic>
        <p:nvPicPr>
          <p:cNvPr id="8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1E27F246-97D7-02B4-83C3-554BEB950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11" y="4650905"/>
            <a:ext cx="6034390" cy="144725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29F8D6F-AEBF-35E3-136F-95E1FFBF40C6}"/>
              </a:ext>
            </a:extLst>
          </p:cNvPr>
          <p:cNvSpPr txBox="1"/>
          <p:nvPr/>
        </p:nvSpPr>
        <p:spPr>
          <a:xfrm>
            <a:off x="419911" y="6548336"/>
            <a:ext cx="603439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dirty="0" err="1"/>
              <a:t>DecisionTree</a:t>
            </a:r>
            <a:r>
              <a:rPr lang="tr-TR" dirty="0"/>
              <a:t> model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. </a:t>
            </a:r>
            <a:r>
              <a:rPr lang="tr-TR" dirty="0" err="1"/>
              <a:t>Because</a:t>
            </a:r>
            <a:r>
              <a:rPr lang="tr-TR" dirty="0"/>
              <a:t> </a:t>
            </a: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 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independent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these</a:t>
            </a:r>
            <a:r>
              <a:rPr lang="tr-TR" dirty="0"/>
              <a:t>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other.Some</a:t>
            </a:r>
            <a:r>
              <a:rPr lang="tr-TR" dirty="0"/>
              <a:t> of </a:t>
            </a:r>
            <a:r>
              <a:rPr lang="tr-TR" dirty="0" err="1"/>
              <a:t>them</a:t>
            </a:r>
            <a:r>
              <a:rPr lang="tr-TR" dirty="0"/>
              <a:t> 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suitable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 </a:t>
            </a:r>
            <a:r>
              <a:rPr lang="tr-TR" dirty="0" err="1"/>
              <a:t>Non-Linear</a:t>
            </a:r>
            <a:r>
              <a:rPr lang="tr-TR" dirty="0"/>
              <a:t> </a:t>
            </a:r>
            <a:r>
              <a:rPr lang="tr-TR" dirty="0" err="1"/>
              <a:t>Regression</a:t>
            </a:r>
            <a:r>
              <a:rPr lang="tr-TR" dirty="0"/>
              <a:t> model  but </a:t>
            </a:r>
            <a:r>
              <a:rPr lang="tr-TR" dirty="0" err="1"/>
              <a:t>some</a:t>
            </a:r>
            <a:r>
              <a:rPr lang="tr-TR" dirty="0"/>
              <a:t>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not. </a:t>
            </a:r>
            <a:r>
              <a:rPr lang="tr-TR" dirty="0" err="1"/>
              <a:t>So</a:t>
            </a:r>
            <a:r>
              <a:rPr lang="tr-TR" dirty="0"/>
              <a:t>, I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 </a:t>
            </a:r>
            <a:r>
              <a:rPr lang="tr-TR" dirty="0" err="1"/>
              <a:t>DecisionTree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predicts</a:t>
            </a:r>
            <a:r>
              <a:rPr lang="tr-TR" dirty="0"/>
              <a:t> %80.</a:t>
            </a:r>
            <a:endParaRPr lang="tr-TR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514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315360" y="3879277"/>
            <a:ext cx="6227282" cy="144655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Meet</a:t>
            </a:r>
            <a:r>
              <a:rPr lang="tr-TR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tr-TR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b="0" cap="none" spc="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</a:t>
            </a:r>
            <a:endParaRPr lang="tr-TR" sz="4400" b="0" cap="none" spc="0" dirty="0">
              <a:solidFill>
                <a:srgbClr val="FF0000"/>
              </a:solidFill>
              <a:ea typeface="Calibri"/>
              <a:cs typeface="Calibri"/>
            </a:endParaRPr>
          </a:p>
          <a:p>
            <a:pPr algn="ctr"/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</a:t>
            </a:r>
            <a:r>
              <a:rPr lang="tr-TR" sz="4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Set</a:t>
            </a:r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tr-TR" sz="4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4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4400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pic>
        <p:nvPicPr>
          <p:cNvPr id="10" name="Resim 9" descr="tablo içeren bir resim&#10;&#10;Açıklama otomatik olarak oluşturuldu">
            <a:extLst>
              <a:ext uri="{FF2B5EF4-FFF2-40B4-BE49-F238E27FC236}">
                <a16:creationId xmlns:a16="http://schemas.microsoft.com/office/drawing/2014/main" id="{5A5E9BA8-24CD-48B7-A7BF-C68065517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5325827"/>
            <a:ext cx="6756400" cy="349611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E22D4F8F-A9B2-4708-8EAD-FBFEED51BCD5}"/>
              </a:ext>
            </a:extLst>
          </p:cNvPr>
          <p:cNvSpPr txBox="1"/>
          <p:nvPr/>
        </p:nvSpPr>
        <p:spPr>
          <a:xfrm>
            <a:off x="315360" y="8968861"/>
            <a:ext cx="62272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>
                <a:ea typeface="+mn-lt"/>
                <a:cs typeface="+mn-lt"/>
              </a:rPr>
              <a:t>Data </a:t>
            </a:r>
            <a:r>
              <a:rPr lang="tr-TR" sz="2800" b="1" dirty="0" err="1">
                <a:ea typeface="+mn-lt"/>
                <a:cs typeface="+mn-lt"/>
              </a:rPr>
              <a:t>Features</a:t>
            </a:r>
            <a:endParaRPr lang="tr-TR" sz="2800" b="1" dirty="0">
              <a:ea typeface="+mn-lt"/>
              <a:cs typeface="+mn-lt"/>
            </a:endParaRPr>
          </a:p>
          <a:p>
            <a:endParaRPr lang="tr-TR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user_id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int</a:t>
            </a:r>
            <a:r>
              <a:rPr lang="tr-TR" dirty="0">
                <a:ea typeface="+mn-lt"/>
                <a:cs typeface="+mn-lt"/>
              </a:rPr>
              <a:t>): </a:t>
            </a:r>
            <a:r>
              <a:rPr lang="tr-TR" dirty="0" err="1">
                <a:ea typeface="+mn-lt"/>
                <a:cs typeface="+mn-lt"/>
              </a:rPr>
              <a:t>Determines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user</a:t>
            </a:r>
            <a:endParaRPr lang="tr-TR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touch_type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int</a:t>
            </a:r>
            <a:r>
              <a:rPr lang="tr-TR" dirty="0">
                <a:ea typeface="+mn-lt"/>
                <a:cs typeface="+mn-lt"/>
              </a:rPr>
              <a:t>): </a:t>
            </a:r>
            <a:r>
              <a:rPr lang="tr-TR" dirty="0" err="1">
                <a:ea typeface="+mn-lt"/>
                <a:cs typeface="+mn-lt"/>
              </a:rPr>
              <a:t>Determines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the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touch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</a:t>
            </a:r>
            <a:endParaRPr lang="tr-TR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touch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Bool</a:t>
            </a:r>
            <a:r>
              <a:rPr lang="tr-TR" dirty="0">
                <a:ea typeface="+mn-lt"/>
                <a:cs typeface="+mn-lt"/>
              </a:rPr>
              <a:t>): </a:t>
            </a:r>
            <a:r>
              <a:rPr lang="tr-TR" dirty="0" err="1">
                <a:ea typeface="+mn-lt"/>
                <a:cs typeface="+mn-lt"/>
              </a:rPr>
              <a:t>check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if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touched</a:t>
            </a:r>
            <a:endParaRPr lang="tr-TR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finger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Bool</a:t>
            </a:r>
            <a:r>
              <a:rPr lang="tr-TR" dirty="0">
                <a:ea typeface="+mn-lt"/>
                <a:cs typeface="+mn-lt"/>
              </a:rPr>
              <a:t>): </a:t>
            </a:r>
            <a:r>
              <a:rPr lang="tr-TR" dirty="0" err="1">
                <a:ea typeface="+mn-lt"/>
                <a:cs typeface="+mn-lt"/>
              </a:rPr>
              <a:t>check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if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touch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finger</a:t>
            </a:r>
            <a:endParaRPr lang="tr-TR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palm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Bool</a:t>
            </a:r>
            <a:r>
              <a:rPr lang="tr-TR" dirty="0">
                <a:ea typeface="+mn-lt"/>
                <a:cs typeface="+mn-lt"/>
              </a:rPr>
              <a:t>): </a:t>
            </a:r>
            <a:r>
              <a:rPr lang="tr-TR" dirty="0" err="1">
                <a:ea typeface="+mn-lt"/>
                <a:cs typeface="+mn-lt"/>
              </a:rPr>
              <a:t>check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if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touch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palm</a:t>
            </a:r>
            <a:endParaRPr lang="tr-TR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fist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Bool</a:t>
            </a:r>
            <a:r>
              <a:rPr lang="tr-TR" dirty="0">
                <a:ea typeface="+mn-lt"/>
                <a:cs typeface="+mn-lt"/>
              </a:rPr>
              <a:t>): </a:t>
            </a:r>
            <a:r>
              <a:rPr lang="tr-TR" dirty="0" err="1">
                <a:ea typeface="+mn-lt"/>
                <a:cs typeface="+mn-lt"/>
              </a:rPr>
              <a:t>check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if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touch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type</a:t>
            </a:r>
            <a:r>
              <a:rPr lang="tr-TR" dirty="0">
                <a:ea typeface="+mn-lt"/>
                <a:cs typeface="+mn-lt"/>
              </a:rPr>
              <a:t> is </a:t>
            </a:r>
            <a:r>
              <a:rPr lang="tr-TR" dirty="0" err="1">
                <a:ea typeface="+mn-lt"/>
                <a:cs typeface="+mn-lt"/>
              </a:rPr>
              <a:t>fist</a:t>
            </a:r>
            <a:endParaRPr lang="tr-TR" dirty="0">
              <a:ea typeface="+mn-lt"/>
              <a:cs typeface="+mn-lt"/>
            </a:endParaRPr>
          </a:p>
          <a:p>
            <a:r>
              <a:rPr lang="tr-TR" dirty="0" err="1">
                <a:ea typeface="+mn-lt"/>
                <a:cs typeface="+mn-lt"/>
              </a:rPr>
              <a:t>data_measurement</a:t>
            </a:r>
            <a:r>
              <a:rPr lang="tr-TR" dirty="0">
                <a:ea typeface="+mn-lt"/>
                <a:cs typeface="+mn-lt"/>
              </a:rPr>
              <a:t>(2dArray): data </a:t>
            </a:r>
            <a:r>
              <a:rPr lang="tr-TR" dirty="0" err="1">
                <a:ea typeface="+mn-lt"/>
                <a:cs typeface="+mn-lt"/>
              </a:rPr>
              <a:t>measurement</a:t>
            </a:r>
            <a:endParaRPr lang="tr-TR" dirty="0">
              <a:ea typeface="+mn-lt"/>
              <a:cs typeface="+mn-lt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1038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17CE6E0-7710-4884-8B49-E3A27D5BBDBA}"/>
              </a:ext>
            </a:extLst>
          </p:cNvPr>
          <p:cNvSpPr txBox="1"/>
          <p:nvPr/>
        </p:nvSpPr>
        <p:spPr>
          <a:xfrm>
            <a:off x="827310" y="5141893"/>
            <a:ext cx="52075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800" dirty="0"/>
              <a:t>Basic </a:t>
            </a:r>
            <a:r>
              <a:rPr lang="tr-TR" sz="2800" dirty="0" err="1"/>
              <a:t>Flowchart</a:t>
            </a:r>
            <a:r>
              <a:rPr lang="tr-TR" sz="2800" dirty="0"/>
              <a:t> of </a:t>
            </a:r>
            <a:r>
              <a:rPr lang="tr-TR" sz="2800" dirty="0" err="1"/>
              <a:t>Classification</a:t>
            </a:r>
            <a:r>
              <a:rPr lang="tr-TR" sz="2800" dirty="0"/>
              <a:t> Model</a:t>
            </a:r>
            <a:endParaRPr lang="tr-TR" sz="2800" dirty="0">
              <a:ea typeface="Calibri"/>
              <a:cs typeface="Calibri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A4243F5-B587-411F-A1AB-1D49271516DD}"/>
              </a:ext>
            </a:extLst>
          </p:cNvPr>
          <p:cNvSpPr txBox="1"/>
          <p:nvPr/>
        </p:nvSpPr>
        <p:spPr>
          <a:xfrm>
            <a:off x="680449" y="6213529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Importing</a:t>
            </a:r>
            <a:r>
              <a:rPr lang="tr-TR" dirty="0"/>
              <a:t> Libraries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65C20A8-7D01-46D3-B7F5-3189443D3AFE}"/>
              </a:ext>
            </a:extLst>
          </p:cNvPr>
          <p:cNvSpPr txBox="1"/>
          <p:nvPr/>
        </p:nvSpPr>
        <p:spPr>
          <a:xfrm>
            <a:off x="680449" y="6981021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Reading </a:t>
            </a:r>
            <a:r>
              <a:rPr lang="tr-TR" dirty="0" err="1"/>
              <a:t>Datas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9DC7398-6D44-437E-AEA8-4B3AE1AEA7EB}"/>
              </a:ext>
            </a:extLst>
          </p:cNvPr>
          <p:cNvSpPr txBox="1"/>
          <p:nvPr/>
        </p:nvSpPr>
        <p:spPr>
          <a:xfrm>
            <a:off x="680449" y="7777342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Preprocessing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61ECCA1-994E-4D4D-A7E7-13640B40C6DB}"/>
              </a:ext>
            </a:extLst>
          </p:cNvPr>
          <p:cNvSpPr txBox="1"/>
          <p:nvPr/>
        </p:nvSpPr>
        <p:spPr>
          <a:xfrm>
            <a:off x="680449" y="8572537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Standart </a:t>
            </a:r>
            <a:r>
              <a:rPr lang="tr-TR" dirty="0" err="1"/>
              <a:t>Scalar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297B0A0-2A06-48A2-8C86-2B555B9E7351}"/>
              </a:ext>
            </a:extLst>
          </p:cNvPr>
          <p:cNvSpPr txBox="1"/>
          <p:nvPr/>
        </p:nvSpPr>
        <p:spPr>
          <a:xfrm>
            <a:off x="680449" y="10029129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Train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Splitting</a:t>
            </a:r>
            <a:endParaRPr lang="tr-TR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E01199B-2100-49B0-B6DF-5A0E84D22736}"/>
              </a:ext>
            </a:extLst>
          </p:cNvPr>
          <p:cNvSpPr txBox="1"/>
          <p:nvPr/>
        </p:nvSpPr>
        <p:spPr>
          <a:xfrm>
            <a:off x="3582192" y="10931723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KNN	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0B0AFFB8-62A9-46D4-B4D9-5485BC521FF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850923" y="6582861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5828059A-63DF-43AC-AB80-250D6D52F2A1}"/>
              </a:ext>
            </a:extLst>
          </p:cNvPr>
          <p:cNvCxnSpPr>
            <a:cxnSpLocks/>
          </p:cNvCxnSpPr>
          <p:nvPr/>
        </p:nvCxnSpPr>
        <p:spPr>
          <a:xfrm>
            <a:off x="1850923" y="7379182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F93B55DE-21C2-4648-A69A-BC3BB5C48219}"/>
              </a:ext>
            </a:extLst>
          </p:cNvPr>
          <p:cNvCxnSpPr>
            <a:cxnSpLocks/>
          </p:cNvCxnSpPr>
          <p:nvPr/>
        </p:nvCxnSpPr>
        <p:spPr>
          <a:xfrm>
            <a:off x="1832780" y="8174377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1194BBD0-2A4E-4B46-9CCC-BD2E51DCA370}"/>
              </a:ext>
            </a:extLst>
          </p:cNvPr>
          <p:cNvCxnSpPr>
            <a:cxnSpLocks/>
          </p:cNvCxnSpPr>
          <p:nvPr/>
        </p:nvCxnSpPr>
        <p:spPr>
          <a:xfrm>
            <a:off x="1850923" y="8931501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2C48EFB9-10AF-41C9-9CFC-10DF548C8AF2}"/>
              </a:ext>
            </a:extLst>
          </p:cNvPr>
          <p:cNvCxnSpPr>
            <a:cxnSpLocks/>
          </p:cNvCxnSpPr>
          <p:nvPr/>
        </p:nvCxnSpPr>
        <p:spPr>
          <a:xfrm>
            <a:off x="1850923" y="10388093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9697FCE0-7CF2-4609-9432-D4308BD1A100}"/>
              </a:ext>
            </a:extLst>
          </p:cNvPr>
          <p:cNvSpPr txBox="1"/>
          <p:nvPr/>
        </p:nvSpPr>
        <p:spPr>
          <a:xfrm>
            <a:off x="662306" y="9300833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PCA</a:t>
            </a:r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D8EA0824-2D6A-444E-B739-C50ADF8916EA}"/>
              </a:ext>
            </a:extLst>
          </p:cNvPr>
          <p:cNvCxnSpPr>
            <a:cxnSpLocks/>
          </p:cNvCxnSpPr>
          <p:nvPr/>
        </p:nvCxnSpPr>
        <p:spPr>
          <a:xfrm>
            <a:off x="1815574" y="9670165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2807BDC7-19A2-4E18-9E99-C91B3AF0E4AA}"/>
              </a:ext>
            </a:extLst>
          </p:cNvPr>
          <p:cNvSpPr txBox="1"/>
          <p:nvPr/>
        </p:nvSpPr>
        <p:spPr>
          <a:xfrm>
            <a:off x="3582192" y="8000079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GNB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FA8D1E80-D613-46FF-AE6D-3E5D6F0E6331}"/>
              </a:ext>
            </a:extLst>
          </p:cNvPr>
          <p:cNvSpPr txBox="1"/>
          <p:nvPr/>
        </p:nvSpPr>
        <p:spPr>
          <a:xfrm>
            <a:off x="3604314" y="9456671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24D7E6A4-D44F-481E-B7CF-0D239BAC1F7C}"/>
              </a:ext>
            </a:extLst>
          </p:cNvPr>
          <p:cNvSpPr txBox="1"/>
          <p:nvPr/>
        </p:nvSpPr>
        <p:spPr>
          <a:xfrm>
            <a:off x="3429000" y="10213795"/>
            <a:ext cx="269157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RandomForestClassifier</a:t>
            </a:r>
            <a:endParaRPr lang="tr-TR" dirty="0"/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C4F132F6-907D-42B4-822A-873BF848E8D2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H="1" flipV="1">
            <a:off x="4752666" y="8369411"/>
            <a:ext cx="22122" cy="35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9052378E-C237-4392-AA37-E14244A656CA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H="1" flipV="1">
            <a:off x="4774788" y="9826003"/>
            <a:ext cx="1" cy="387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B6862066-2D22-4029-BA41-11EDE9DDE20B}"/>
              </a:ext>
            </a:extLst>
          </p:cNvPr>
          <p:cNvSpPr txBox="1"/>
          <p:nvPr/>
        </p:nvSpPr>
        <p:spPr>
          <a:xfrm>
            <a:off x="3604314" y="8728375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SVC</a:t>
            </a:r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E4861C9D-B72F-446B-8FC7-763FEF1E3368}"/>
              </a:ext>
            </a:extLst>
          </p:cNvPr>
          <p:cNvCxnSpPr>
            <a:cxnSpLocks/>
            <a:stCxn id="23" idx="0"/>
            <a:endCxn id="27" idx="2"/>
          </p:cNvCxnSpPr>
          <p:nvPr/>
        </p:nvCxnSpPr>
        <p:spPr>
          <a:xfrm flipV="1">
            <a:off x="4774788" y="9097707"/>
            <a:ext cx="0" cy="35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>
            <a:extLst>
              <a:ext uri="{FF2B5EF4-FFF2-40B4-BE49-F238E27FC236}">
                <a16:creationId xmlns:a16="http://schemas.microsoft.com/office/drawing/2014/main" id="{772B18C9-1E76-4224-A8F8-50C00CF0BB67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4752666" y="10583127"/>
            <a:ext cx="22123" cy="34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31F5FA15-8740-42D9-9570-EEB5321251AC}"/>
              </a:ext>
            </a:extLst>
          </p:cNvPr>
          <p:cNvSpPr txBox="1"/>
          <p:nvPr/>
        </p:nvSpPr>
        <p:spPr>
          <a:xfrm>
            <a:off x="680449" y="10807850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	</a:t>
            </a:r>
          </a:p>
        </p:txBody>
      </p: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8CE6B11E-921E-4DFA-B557-CA9EBF7814B3}"/>
              </a:ext>
            </a:extLst>
          </p:cNvPr>
          <p:cNvCxnSpPr>
            <a:cxnSpLocks/>
            <a:stCxn id="51" idx="3"/>
            <a:endCxn id="14" idx="1"/>
          </p:cNvCxnSpPr>
          <p:nvPr/>
        </p:nvCxnSpPr>
        <p:spPr>
          <a:xfrm>
            <a:off x="3021397" y="10992516"/>
            <a:ext cx="560795" cy="12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07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A4243F5-B587-411F-A1AB-1D49271516DD}"/>
              </a:ext>
            </a:extLst>
          </p:cNvPr>
          <p:cNvSpPr txBox="1"/>
          <p:nvPr/>
        </p:nvSpPr>
        <p:spPr>
          <a:xfrm>
            <a:off x="164256" y="5581855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Importing</a:t>
            </a:r>
            <a:r>
              <a:rPr lang="tr-TR" dirty="0"/>
              <a:t> Libraries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64D06BE-3A93-4870-920C-E4E6D76F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6" y="6112995"/>
            <a:ext cx="4067743" cy="1581371"/>
          </a:xfrm>
          <a:prstGeom prst="rect">
            <a:avLst/>
          </a:prstGeom>
        </p:spPr>
      </p:pic>
      <p:sp>
        <p:nvSpPr>
          <p:cNvPr id="29" name="Metin kutusu 28">
            <a:extLst>
              <a:ext uri="{FF2B5EF4-FFF2-40B4-BE49-F238E27FC236}">
                <a16:creationId xmlns:a16="http://schemas.microsoft.com/office/drawing/2014/main" id="{C67B7AAD-5418-4080-98E3-6EEC74E8F780}"/>
              </a:ext>
            </a:extLst>
          </p:cNvPr>
          <p:cNvSpPr txBox="1"/>
          <p:nvPr/>
        </p:nvSpPr>
        <p:spPr>
          <a:xfrm>
            <a:off x="164256" y="7856174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Reading </a:t>
            </a:r>
            <a:r>
              <a:rPr lang="tr-TR" dirty="0" err="1"/>
              <a:t>Datas</a:t>
            </a:r>
            <a:endParaRPr lang="tr-TR" dirty="0"/>
          </a:p>
        </p:txBody>
      </p:sp>
      <p:pic>
        <p:nvPicPr>
          <p:cNvPr id="7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8E30ADEB-F081-4D1C-B27E-69E4B4BAC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6" y="8387314"/>
            <a:ext cx="376290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9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F1B0F79-AC24-4096-97FA-C3744BE16DA8}"/>
              </a:ext>
            </a:extLst>
          </p:cNvPr>
          <p:cNvSpPr txBox="1"/>
          <p:nvPr/>
        </p:nvSpPr>
        <p:spPr>
          <a:xfrm>
            <a:off x="164256" y="5581855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Preprocessing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214C8F58-9F71-4709-B7C6-5B5E5612D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6" y="6240814"/>
            <a:ext cx="5410955" cy="16099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C79AF84C-376A-4EA1-9CEC-06920178BBCA}"/>
              </a:ext>
            </a:extLst>
          </p:cNvPr>
          <p:cNvSpPr txBox="1"/>
          <p:nvPr/>
        </p:nvSpPr>
        <p:spPr>
          <a:xfrm>
            <a:off x="164256" y="8066588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Standart </a:t>
            </a:r>
            <a:r>
              <a:rPr lang="tr-TR" dirty="0" err="1"/>
              <a:t>Scalar</a:t>
            </a:r>
            <a:endParaRPr lang="tr-TR" dirty="0"/>
          </a:p>
        </p:txBody>
      </p:sp>
      <p:pic>
        <p:nvPicPr>
          <p:cNvPr id="12" name="Resim 11" descr="metin içeren bir resim&#10;&#10;Açıklama otomatik olarak oluşturuldu">
            <a:extLst>
              <a:ext uri="{FF2B5EF4-FFF2-40B4-BE49-F238E27FC236}">
                <a16:creationId xmlns:a16="http://schemas.microsoft.com/office/drawing/2014/main" id="{2EE77B08-08D0-472D-A3B0-51B52E10E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6" y="8607588"/>
            <a:ext cx="3489015" cy="737330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88576540-A09A-4E7E-831C-25DE57E1ECBA}"/>
              </a:ext>
            </a:extLst>
          </p:cNvPr>
          <p:cNvSpPr txBox="1"/>
          <p:nvPr/>
        </p:nvSpPr>
        <p:spPr>
          <a:xfrm>
            <a:off x="164256" y="9516586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PCA</a:t>
            </a:r>
          </a:p>
        </p:txBody>
      </p:sp>
      <p:pic>
        <p:nvPicPr>
          <p:cNvPr id="17" name="Resim 16" descr="metin, portakal içeren bir resim&#10;&#10;Açıklama otomatik olarak oluşturuldu">
            <a:extLst>
              <a:ext uri="{FF2B5EF4-FFF2-40B4-BE49-F238E27FC236}">
                <a16:creationId xmlns:a16="http://schemas.microsoft.com/office/drawing/2014/main" id="{DD740579-A190-46C1-B4C4-D526701C7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56" y="10059860"/>
            <a:ext cx="438211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7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A828F46-E9BE-47D4-8677-8EE7649CEE2B}"/>
              </a:ext>
            </a:extLst>
          </p:cNvPr>
          <p:cNvSpPr txBox="1"/>
          <p:nvPr/>
        </p:nvSpPr>
        <p:spPr>
          <a:xfrm>
            <a:off x="167015" y="5212523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Train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Splitting</a:t>
            </a:r>
            <a:endParaRPr lang="tr-TR"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AC731BB-F2C9-4D65-8CC8-24E9EA4D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5" y="5730161"/>
            <a:ext cx="5722374" cy="1853375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A3579EB9-460E-4F3C-92B9-EB49BBD9480C}"/>
              </a:ext>
            </a:extLst>
          </p:cNvPr>
          <p:cNvSpPr txBox="1"/>
          <p:nvPr/>
        </p:nvSpPr>
        <p:spPr>
          <a:xfrm>
            <a:off x="167015" y="7880148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	</a:t>
            </a:r>
          </a:p>
        </p:txBody>
      </p:sp>
      <p:pic>
        <p:nvPicPr>
          <p:cNvPr id="9" name="Resim 8" descr="metin içeren bir resim&#10;&#10;Açıklama otomatik olarak oluşturuldu">
            <a:extLst>
              <a:ext uri="{FF2B5EF4-FFF2-40B4-BE49-F238E27FC236}">
                <a16:creationId xmlns:a16="http://schemas.microsoft.com/office/drawing/2014/main" id="{0F25DF60-1BEA-4E0E-A9C2-7D94DB704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5" y="8377172"/>
            <a:ext cx="4684576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13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2DFFC62-941E-48D0-84C0-6685C2B4CFF8}"/>
              </a:ext>
            </a:extLst>
          </p:cNvPr>
          <p:cNvSpPr txBox="1"/>
          <p:nvPr/>
        </p:nvSpPr>
        <p:spPr>
          <a:xfrm>
            <a:off x="190063" y="5397189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KNN	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7D5F8EF-A20B-470B-8FBD-511DA33A4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0" y="5940190"/>
            <a:ext cx="6459740" cy="41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12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CC19A67-BACB-44BD-A9C6-0D49FCDDD4D5}"/>
              </a:ext>
            </a:extLst>
          </p:cNvPr>
          <p:cNvSpPr txBox="1"/>
          <p:nvPr/>
        </p:nvSpPr>
        <p:spPr>
          <a:xfrm>
            <a:off x="154858" y="5212523"/>
            <a:ext cx="269157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RandomForestClassifier</a:t>
            </a:r>
            <a:endParaRPr lang="tr-TR"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9399FF7-1092-4E27-B2AC-4DAF6FF97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7" y="5825616"/>
            <a:ext cx="6518787" cy="400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69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205F83B-E8AD-4CFF-8E81-14DFC0C18B8B}"/>
              </a:ext>
            </a:extLst>
          </p:cNvPr>
          <p:cNvSpPr txBox="1"/>
          <p:nvPr/>
        </p:nvSpPr>
        <p:spPr>
          <a:xfrm>
            <a:off x="153191" y="5212523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A6C3F171-477A-4EFD-8E24-469D06A44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5" y="5730161"/>
            <a:ext cx="6060479" cy="38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4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69471FA-440D-476C-8FC9-08FAD3279D46}"/>
              </a:ext>
            </a:extLst>
          </p:cNvPr>
          <p:cNvSpPr txBox="1"/>
          <p:nvPr/>
        </p:nvSpPr>
        <p:spPr>
          <a:xfrm>
            <a:off x="121905" y="5212523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SVC</a:t>
            </a:r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192404B-B0A5-4F8B-85C9-8344A7088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6" y="5730161"/>
            <a:ext cx="662079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9D54E03-E960-B768-DC1B-569702C0109B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BFE217A-86B8-2DF4-A6F5-96C82441677D}"/>
              </a:ext>
            </a:extLst>
          </p:cNvPr>
          <p:cNvSpPr txBox="1"/>
          <p:nvPr/>
        </p:nvSpPr>
        <p:spPr>
          <a:xfrm>
            <a:off x="419909" y="3759738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>
              <a:ea typeface="Calibri"/>
              <a:cs typeface="Calibri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588E3ED-570C-35D8-F855-B201C5CA0587}"/>
              </a:ext>
            </a:extLst>
          </p:cNvPr>
          <p:cNvSpPr txBox="1"/>
          <p:nvPr/>
        </p:nvSpPr>
        <p:spPr>
          <a:xfrm>
            <a:off x="403696" y="3613823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>
                <a:ea typeface="Calibri"/>
                <a:cs typeface="Calibri"/>
              </a:rPr>
              <a:t>Giving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some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informations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about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dataset</a:t>
            </a:r>
            <a:r>
              <a:rPr lang="tr-TR" dirty="0">
                <a:ea typeface="Calibri"/>
                <a:cs typeface="Calibri"/>
              </a:rPr>
              <a:t>(</a:t>
            </a:r>
            <a:r>
              <a:rPr lang="tr-TR" dirty="0" err="1">
                <a:ea typeface="Calibri"/>
                <a:cs typeface="Calibri"/>
              </a:rPr>
              <a:t>cont</a:t>
            </a:r>
            <a:r>
              <a:rPr lang="tr-TR" dirty="0">
                <a:ea typeface="Calibri"/>
                <a:cs typeface="Calibri"/>
              </a:rPr>
              <a:t>.)</a:t>
            </a:r>
            <a:endParaRPr lang="tr-TR" dirty="0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9B184384-9657-44DA-B395-344CD22D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5" y="4274985"/>
            <a:ext cx="4819961" cy="1403144"/>
          </a:xfrm>
          <a:prstGeom prst="rect">
            <a:avLst/>
          </a:prstGeom>
        </p:spPr>
      </p:pic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2D2E03E1-99D8-49BC-8DE4-23245E5DD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90" y="5824044"/>
            <a:ext cx="5773259" cy="1761333"/>
          </a:xfrm>
          <a:prstGeom prst="rect">
            <a:avLst/>
          </a:prstGeom>
        </p:spPr>
      </p:pic>
      <p:pic>
        <p:nvPicPr>
          <p:cNvPr id="9" name="Resim 8" descr="tablo içeren bir resim&#10;&#10;Açıklama otomatik olarak oluşturuldu">
            <a:extLst>
              <a:ext uri="{FF2B5EF4-FFF2-40B4-BE49-F238E27FC236}">
                <a16:creationId xmlns:a16="http://schemas.microsoft.com/office/drawing/2014/main" id="{A89326BA-BD80-47FC-A365-A8D7625E6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5" y="7731292"/>
            <a:ext cx="263879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46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12124AD-6B22-45BD-8A27-F1277FBCB111}"/>
              </a:ext>
            </a:extLst>
          </p:cNvPr>
          <p:cNvSpPr txBox="1"/>
          <p:nvPr/>
        </p:nvSpPr>
        <p:spPr>
          <a:xfrm>
            <a:off x="175314" y="5212523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GNB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3052228-0D9E-4AAE-9F9C-1A94295E8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9" y="5730161"/>
            <a:ext cx="657316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55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CEA4F9C-D663-4CBE-9596-E30EFC0CBDD9}"/>
              </a:ext>
            </a:extLst>
          </p:cNvPr>
          <p:cNvSpPr txBox="1"/>
          <p:nvPr/>
        </p:nvSpPr>
        <p:spPr>
          <a:xfrm>
            <a:off x="164256" y="6588461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KNN	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189EE53-DAD1-4D67-BB10-3EFAC595AFDD}"/>
              </a:ext>
            </a:extLst>
          </p:cNvPr>
          <p:cNvSpPr txBox="1"/>
          <p:nvPr/>
        </p:nvSpPr>
        <p:spPr>
          <a:xfrm>
            <a:off x="335626" y="11126203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GNB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6BAEF42-BBA5-47E1-BA1D-0951B2D6FC71}"/>
              </a:ext>
            </a:extLst>
          </p:cNvPr>
          <p:cNvSpPr txBox="1"/>
          <p:nvPr/>
        </p:nvSpPr>
        <p:spPr>
          <a:xfrm>
            <a:off x="324694" y="8916413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endParaRPr lang="tr-TR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68D75496-3A26-4D34-9701-11653E59CD86}"/>
              </a:ext>
            </a:extLst>
          </p:cNvPr>
          <p:cNvSpPr txBox="1"/>
          <p:nvPr/>
        </p:nvSpPr>
        <p:spPr>
          <a:xfrm>
            <a:off x="151170" y="7748332"/>
            <a:ext cx="269157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RandomForestClassifier</a:t>
            </a:r>
            <a:endParaRPr lang="tr-TR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5E45815-2D0B-4043-8960-EC3613E70912}"/>
              </a:ext>
            </a:extLst>
          </p:cNvPr>
          <p:cNvSpPr txBox="1"/>
          <p:nvPr/>
        </p:nvSpPr>
        <p:spPr>
          <a:xfrm>
            <a:off x="324694" y="10032967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SVC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91BC2B7-2CEA-4A0E-8C9E-AA70D06A223C}"/>
              </a:ext>
            </a:extLst>
          </p:cNvPr>
          <p:cNvSpPr txBox="1"/>
          <p:nvPr/>
        </p:nvSpPr>
        <p:spPr>
          <a:xfrm>
            <a:off x="164256" y="5442332"/>
            <a:ext cx="2340948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	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B7D91CDD-00DC-4004-91DF-B322BD34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90" y="5394220"/>
            <a:ext cx="3153215" cy="1009791"/>
          </a:xfrm>
          <a:prstGeom prst="rect">
            <a:avLst/>
          </a:prstGeom>
        </p:spPr>
      </p:pic>
      <p:pic>
        <p:nvPicPr>
          <p:cNvPr id="16" name="Resim 15" descr="metin içeren bir resim&#10;&#10;Açıklama otomatik olarak oluşturuldu">
            <a:extLst>
              <a:ext uri="{FF2B5EF4-FFF2-40B4-BE49-F238E27FC236}">
                <a16:creationId xmlns:a16="http://schemas.microsoft.com/office/drawing/2014/main" id="{AA3B4A99-C49A-4223-85CC-5C819B18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925" y="6498695"/>
            <a:ext cx="3153215" cy="876422"/>
          </a:xfrm>
          <a:prstGeom prst="rect">
            <a:avLst/>
          </a:prstGeom>
        </p:spPr>
      </p:pic>
      <p:pic>
        <p:nvPicPr>
          <p:cNvPr id="18" name="Resim 17" descr="metin içeren bir resim&#10;&#10;Açıklama otomatik olarak oluşturuldu">
            <a:extLst>
              <a:ext uri="{FF2B5EF4-FFF2-40B4-BE49-F238E27FC236}">
                <a16:creationId xmlns:a16="http://schemas.microsoft.com/office/drawing/2014/main" id="{F1ECDF5E-DE20-42A5-8BC1-46F5B77B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72" y="7703428"/>
            <a:ext cx="3134162" cy="943107"/>
          </a:xfrm>
          <a:prstGeom prst="rect">
            <a:avLst/>
          </a:prstGeom>
        </p:spPr>
      </p:pic>
      <p:grpSp>
        <p:nvGrpSpPr>
          <p:cNvPr id="25" name="Grup 24">
            <a:extLst>
              <a:ext uri="{FF2B5EF4-FFF2-40B4-BE49-F238E27FC236}">
                <a16:creationId xmlns:a16="http://schemas.microsoft.com/office/drawing/2014/main" id="{EE283D2A-E4BE-43BB-8537-FD7E75FCBA37}"/>
              </a:ext>
            </a:extLst>
          </p:cNvPr>
          <p:cNvGrpSpPr/>
          <p:nvPr/>
        </p:nvGrpSpPr>
        <p:grpSpPr>
          <a:xfrm>
            <a:off x="2966773" y="8781572"/>
            <a:ext cx="3080393" cy="995521"/>
            <a:chOff x="2842747" y="9231273"/>
            <a:chExt cx="3080393" cy="995521"/>
          </a:xfrm>
        </p:grpSpPr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D7F2D83-D514-4699-853E-23558F54E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747" y="9231273"/>
              <a:ext cx="1895740" cy="304843"/>
            </a:xfrm>
            <a:prstGeom prst="rect">
              <a:avLst/>
            </a:prstGeom>
          </p:spPr>
        </p:pic>
        <p:pic>
          <p:nvPicPr>
            <p:cNvPr id="24" name="Resim 23">
              <a:extLst>
                <a:ext uri="{FF2B5EF4-FFF2-40B4-BE49-F238E27FC236}">
                  <a16:creationId xmlns:a16="http://schemas.microsoft.com/office/drawing/2014/main" id="{A643D315-B36B-459F-A898-5D645BE9E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6136" y="9474214"/>
              <a:ext cx="3077004" cy="752580"/>
            </a:xfrm>
            <a:prstGeom prst="rect">
              <a:avLst/>
            </a:prstGeom>
          </p:spPr>
        </p:pic>
      </p:grpSp>
      <p:pic>
        <p:nvPicPr>
          <p:cNvPr id="27" name="Resim 26">
            <a:extLst>
              <a:ext uri="{FF2B5EF4-FFF2-40B4-BE49-F238E27FC236}">
                <a16:creationId xmlns:a16="http://schemas.microsoft.com/office/drawing/2014/main" id="{D4A7C766-0E9D-470A-9E44-19418EA95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866" y="10007657"/>
            <a:ext cx="3191320" cy="952633"/>
          </a:xfrm>
          <a:prstGeom prst="rect">
            <a:avLst/>
          </a:prstGeom>
        </p:spPr>
      </p:pic>
      <p:pic>
        <p:nvPicPr>
          <p:cNvPr id="30" name="Resim 29" descr="metin içeren bir resim&#10;&#10;Açıklama otomatik olarak oluşturuldu">
            <a:extLst>
              <a:ext uri="{FF2B5EF4-FFF2-40B4-BE49-F238E27FC236}">
                <a16:creationId xmlns:a16="http://schemas.microsoft.com/office/drawing/2014/main" id="{41560534-6227-4726-A66E-54AFF19B5A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72" y="11062268"/>
            <a:ext cx="307700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85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20FE1CEB-64A3-4DCD-890D-5517E4D107D3}"/>
              </a:ext>
            </a:extLst>
          </p:cNvPr>
          <p:cNvSpPr txBox="1"/>
          <p:nvPr/>
        </p:nvSpPr>
        <p:spPr>
          <a:xfrm>
            <a:off x="368709" y="5581855"/>
            <a:ext cx="61205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tried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classify</a:t>
            </a:r>
            <a:r>
              <a:rPr lang="tr-TR" dirty="0"/>
              <a:t> User </a:t>
            </a:r>
            <a:r>
              <a:rPr lang="tr-TR" dirty="0" err="1"/>
              <a:t>id</a:t>
            </a:r>
            <a:r>
              <a:rPr lang="tr-TR" dirty="0"/>
              <a:t>, </a:t>
            </a:r>
            <a:r>
              <a:rPr lang="tr-TR" dirty="0" err="1"/>
              <a:t>Touch</a:t>
            </a:r>
            <a:r>
              <a:rPr lang="tr-TR" dirty="0"/>
              <a:t> </a:t>
            </a:r>
            <a:r>
              <a:rPr lang="tr-TR" dirty="0" err="1"/>
              <a:t>Type,Finger,Palm,Fist</a:t>
            </a:r>
            <a:r>
              <a:rPr lang="tr-TR" dirty="0"/>
              <a:t> </a:t>
            </a:r>
            <a:r>
              <a:rPr lang="tr-TR" dirty="0" err="1"/>
              <a:t>according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measurements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don’t</a:t>
            </a:r>
            <a:r>
              <a:rPr lang="tr-TR" dirty="0"/>
              <a:t> </a:t>
            </a:r>
            <a:r>
              <a:rPr lang="tr-TR" dirty="0" err="1"/>
              <a:t>classify</a:t>
            </a:r>
            <a:r>
              <a:rPr lang="tr-TR" dirty="0"/>
              <a:t> </a:t>
            </a:r>
            <a:r>
              <a:rPr lang="tr-TR" dirty="0" err="1"/>
              <a:t>Touch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because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finger</a:t>
            </a:r>
            <a:r>
              <a:rPr lang="tr-TR" dirty="0"/>
              <a:t> </a:t>
            </a:r>
            <a:r>
              <a:rPr lang="tr-TR" dirty="0" err="1"/>
              <a:t>palm</a:t>
            </a:r>
            <a:r>
              <a:rPr lang="tr-TR" dirty="0"/>
              <a:t> </a:t>
            </a:r>
            <a:r>
              <a:rPr lang="tr-TR" dirty="0" err="1"/>
              <a:t>fist</a:t>
            </a:r>
            <a:r>
              <a:rPr lang="tr-TR" dirty="0"/>
              <a:t> is </a:t>
            </a:r>
            <a:r>
              <a:rPr lang="tr-TR" dirty="0" err="1"/>
              <a:t>touched</a:t>
            </a:r>
            <a:r>
              <a:rPr lang="tr-TR" dirty="0"/>
              <a:t>, </a:t>
            </a:r>
            <a:r>
              <a:rPr lang="tr-TR" dirty="0" err="1"/>
              <a:t>feature</a:t>
            </a:r>
            <a:r>
              <a:rPr lang="tr-TR" dirty="0"/>
              <a:t> is </a:t>
            </a:r>
            <a:r>
              <a:rPr lang="tr-TR" dirty="0" err="1"/>
              <a:t>automatically</a:t>
            </a:r>
            <a:r>
              <a:rPr lang="tr-TR" dirty="0"/>
              <a:t> </a:t>
            </a:r>
            <a:r>
              <a:rPr lang="tr-TR" dirty="0" err="1"/>
              <a:t>true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First of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make</a:t>
            </a:r>
            <a:r>
              <a:rPr lang="tr-TR" dirty="0"/>
              <a:t> data </a:t>
            </a:r>
            <a:r>
              <a:rPr lang="tr-TR" dirty="0" err="1"/>
              <a:t>prepared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classififcation</a:t>
            </a:r>
            <a:r>
              <a:rPr lang="tr-TR" dirty="0"/>
              <a:t>(</a:t>
            </a:r>
            <a:r>
              <a:rPr lang="tr-TR" dirty="0" err="1"/>
              <a:t>preproccesing</a:t>
            </a:r>
            <a:r>
              <a:rPr lang="tr-TR" dirty="0"/>
              <a:t>).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 standart </a:t>
            </a:r>
            <a:r>
              <a:rPr lang="tr-TR" dirty="0" err="1"/>
              <a:t>scaler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entried</a:t>
            </a:r>
            <a:r>
              <a:rPr lang="tr-TR" dirty="0"/>
              <a:t> 1000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.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held</a:t>
            </a:r>
            <a:r>
              <a:rPr lang="tr-TR" dirty="0"/>
              <a:t> </a:t>
            </a:r>
            <a:r>
              <a:rPr lang="tr-TR" dirty="0" err="1"/>
              <a:t>variance</a:t>
            </a:r>
            <a:r>
              <a:rPr lang="tr-TR" dirty="0"/>
              <a:t> of </a:t>
            </a:r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 dirty="0" err="1"/>
              <a:t>component</a:t>
            </a:r>
            <a:r>
              <a:rPr lang="tr-TR" dirty="0"/>
              <a:t> </a:t>
            </a:r>
            <a:r>
              <a:rPr lang="tr-TR" dirty="0" err="1"/>
              <a:t>analisys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measurements</a:t>
            </a:r>
            <a:r>
              <a:rPr lang="tr-TR" dirty="0"/>
              <a:t> </a:t>
            </a:r>
            <a:r>
              <a:rPr lang="tr-TR" dirty="0" err="1"/>
              <a:t>before</a:t>
            </a:r>
            <a:r>
              <a:rPr lang="tr-TR" dirty="0"/>
              <a:t> </a:t>
            </a:r>
            <a:r>
              <a:rPr lang="tr-TR" dirty="0" err="1"/>
              <a:t>scaled</a:t>
            </a:r>
            <a:r>
              <a:rPr lang="tr-TR" dirty="0"/>
              <a:t>.</a:t>
            </a:r>
          </a:p>
          <a:p>
            <a:endParaRPr lang="tr-TR" dirty="0"/>
          </a:p>
          <a:p>
            <a:pPr algn="just"/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splited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test(0.75 </a:t>
            </a:r>
            <a:r>
              <a:rPr lang="tr-TR" dirty="0" err="1"/>
              <a:t>and</a:t>
            </a:r>
            <a:r>
              <a:rPr lang="tr-TR" dirty="0"/>
              <a:t> 0.25 rate).</a:t>
            </a:r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everything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ready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sz="1800" dirty="0" err="1">
                <a:ln w="0"/>
              </a:rPr>
              <a:t>Classification</a:t>
            </a:r>
            <a:r>
              <a:rPr lang="tr-TR" dirty="0">
                <a:ln w="0"/>
              </a:rPr>
              <a:t>. </a:t>
            </a:r>
            <a:r>
              <a:rPr lang="tr-TR" dirty="0" err="1">
                <a:ln w="0"/>
              </a:rPr>
              <a:t>We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tried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to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Decision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tree</a:t>
            </a:r>
            <a:r>
              <a:rPr lang="tr-TR" dirty="0">
                <a:ln w="0"/>
              </a:rPr>
              <a:t>, K-</a:t>
            </a:r>
            <a:r>
              <a:rPr lang="tr-TR" dirty="0" err="1">
                <a:ln w="0"/>
              </a:rPr>
              <a:t>Nearest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Neighbors</a:t>
            </a:r>
            <a:r>
              <a:rPr lang="tr-TR" dirty="0">
                <a:ln w="0"/>
              </a:rPr>
              <a:t>, </a:t>
            </a:r>
            <a:r>
              <a:rPr lang="tr-TR" dirty="0" err="1">
                <a:ln w="0"/>
              </a:rPr>
              <a:t>Random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Forest</a:t>
            </a:r>
            <a:r>
              <a:rPr lang="tr-TR" dirty="0">
                <a:ln w="0"/>
              </a:rPr>
              <a:t>, </a:t>
            </a:r>
            <a:r>
              <a:rPr lang="tr-TR" dirty="0" err="1">
                <a:ln w="0"/>
              </a:rPr>
              <a:t>Logistic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Regression</a:t>
            </a:r>
            <a:r>
              <a:rPr lang="tr-TR" dirty="0">
                <a:ln w="0"/>
              </a:rPr>
              <a:t>, </a:t>
            </a:r>
            <a:r>
              <a:rPr lang="tr-TR" dirty="0" err="1">
                <a:ln w="0"/>
              </a:rPr>
              <a:t>Support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Vector</a:t>
            </a:r>
            <a:r>
              <a:rPr lang="tr-TR" dirty="0">
                <a:ln w="0"/>
              </a:rPr>
              <a:t>, </a:t>
            </a:r>
            <a:r>
              <a:rPr lang="tr-TR" dirty="0" err="1">
                <a:ln w="0"/>
              </a:rPr>
              <a:t>Gaussian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Naive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Bayes</a:t>
            </a:r>
            <a:r>
              <a:rPr lang="tr-TR" dirty="0">
                <a:ln w="0"/>
              </a:rPr>
              <a:t> </a:t>
            </a:r>
            <a:r>
              <a:rPr lang="tr-TR" dirty="0" err="1">
                <a:ln w="0"/>
              </a:rPr>
              <a:t>algorithms</a:t>
            </a:r>
            <a:r>
              <a:rPr lang="tr-TR" dirty="0">
                <a:ln w="0"/>
              </a:rPr>
              <a:t>.</a:t>
            </a:r>
          </a:p>
          <a:p>
            <a:pPr algn="just"/>
            <a:endParaRPr lang="tr-TR" dirty="0">
              <a:ln w="0"/>
            </a:endParaRPr>
          </a:p>
          <a:p>
            <a:pPr algn="just"/>
            <a:r>
              <a:rPr lang="tr-TR" b="1" dirty="0">
                <a:ln w="0"/>
              </a:rPr>
              <a:t>Best </a:t>
            </a:r>
            <a:r>
              <a:rPr lang="tr-TR" b="1" dirty="0" err="1">
                <a:ln w="0"/>
              </a:rPr>
              <a:t>algorithm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was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Decision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Tree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Classifier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for</a:t>
            </a:r>
            <a:r>
              <a:rPr lang="tr-TR" b="1" dirty="0">
                <a:ln w="0"/>
              </a:rPr>
              <a:t> us. </a:t>
            </a:r>
            <a:r>
              <a:rPr lang="tr-TR" b="1" dirty="0" err="1">
                <a:ln w="0"/>
              </a:rPr>
              <a:t>Other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algorithms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overfitted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while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learning</a:t>
            </a:r>
            <a:r>
              <a:rPr lang="tr-TR" b="1" dirty="0">
                <a:ln w="0"/>
              </a:rPr>
              <a:t> </a:t>
            </a:r>
            <a:r>
              <a:rPr lang="tr-TR" b="1" dirty="0" err="1">
                <a:ln w="0"/>
              </a:rPr>
              <a:t>process</a:t>
            </a:r>
            <a:r>
              <a:rPr lang="tr-TR" dirty="0">
                <a:ln w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2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64FE649-CFEC-8962-4A4C-EA5D0101F181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71BBDEA2-85F7-4FF3-B8A4-09EB6BAD0CBB}"/>
              </a:ext>
            </a:extLst>
          </p:cNvPr>
          <p:cNvSpPr/>
          <p:nvPr/>
        </p:nvSpPr>
        <p:spPr>
          <a:xfrm>
            <a:off x="0" y="4140887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/>
              <a:cs typeface="Calibri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5E511AD-7C84-40A0-8303-784BFE36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573" y="5812708"/>
            <a:ext cx="1219370" cy="4401164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F20965E4-AE65-4AB0-9000-E44FCD024C55}"/>
              </a:ext>
            </a:extLst>
          </p:cNvPr>
          <p:cNvSpPr/>
          <p:nvPr/>
        </p:nvSpPr>
        <p:spPr>
          <a:xfrm>
            <a:off x="4352920" y="5067172"/>
            <a:ext cx="24842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Variance</a:t>
            </a:r>
            <a:r>
              <a:rPr lang="tr-T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PCA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DCD9E0F-8F4C-41C1-89A9-3D4762A0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3" y="6742744"/>
            <a:ext cx="4702744" cy="2541092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559D7D4C-D030-41FA-8376-D047FA233CAF}"/>
              </a:ext>
            </a:extLst>
          </p:cNvPr>
          <p:cNvSpPr/>
          <p:nvPr/>
        </p:nvSpPr>
        <p:spPr>
          <a:xfrm>
            <a:off x="202343" y="5803480"/>
            <a:ext cx="42923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Measurement</a:t>
            </a:r>
            <a:r>
              <a:rPr lang="tr-T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r>
              <a:rPr lang="tr-T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tr-TR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Scaled</a:t>
            </a:r>
            <a:endParaRPr lang="tr-T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269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B9D54E03-E960-B768-DC1B-569702C0109B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588E3ED-570C-35D8-F855-B201C5CA0587}"/>
              </a:ext>
            </a:extLst>
          </p:cNvPr>
          <p:cNvSpPr txBox="1"/>
          <p:nvPr/>
        </p:nvSpPr>
        <p:spPr>
          <a:xfrm>
            <a:off x="403696" y="3613823"/>
            <a:ext cx="60343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>
                <a:ea typeface="Calibri"/>
                <a:cs typeface="Calibri"/>
              </a:rPr>
              <a:t>Giving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some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informations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about</a:t>
            </a:r>
            <a:r>
              <a:rPr lang="tr-TR" dirty="0">
                <a:ea typeface="Calibri"/>
                <a:cs typeface="Calibri"/>
              </a:rPr>
              <a:t> </a:t>
            </a:r>
            <a:r>
              <a:rPr lang="tr-TR" dirty="0" err="1">
                <a:ea typeface="Calibri"/>
                <a:cs typeface="Calibri"/>
              </a:rPr>
              <a:t>dataset</a:t>
            </a:r>
            <a:r>
              <a:rPr lang="tr-TR" dirty="0">
                <a:ea typeface="Calibri"/>
                <a:cs typeface="Calibri"/>
              </a:rPr>
              <a:t>(</a:t>
            </a:r>
            <a:r>
              <a:rPr lang="tr-TR" dirty="0" err="1">
                <a:ea typeface="Calibri"/>
                <a:cs typeface="Calibri"/>
              </a:rPr>
              <a:t>cont</a:t>
            </a:r>
            <a:r>
              <a:rPr lang="tr-TR" dirty="0">
                <a:ea typeface="Calibri"/>
                <a:cs typeface="Calibri"/>
              </a:rPr>
              <a:t>.)</a:t>
            </a:r>
            <a:endParaRPr lang="tr-TR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4C17129E-A70A-4263-B665-B240B227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0" y="3983155"/>
            <a:ext cx="3348593" cy="405779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A984FAD6-2E64-4F4D-9453-F8E97DB32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96" y="8040948"/>
            <a:ext cx="3327856" cy="393617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6F0EAF9-5156-4F76-8BB8-BB7541858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288" y="8208846"/>
            <a:ext cx="2674624" cy="197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2DB9C516-D24B-4160-9580-A53857774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48" y="237121"/>
            <a:ext cx="2616817" cy="7192379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760F748-0596-4AEB-A6FA-7FB2C049679E}"/>
              </a:ext>
            </a:extLst>
          </p:cNvPr>
          <p:cNvSpPr txBox="1"/>
          <p:nvPr/>
        </p:nvSpPr>
        <p:spPr>
          <a:xfrm>
            <a:off x="202583" y="7594600"/>
            <a:ext cx="6196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sklearn</a:t>
            </a:r>
            <a:r>
              <a:rPr lang="tr-TR" dirty="0"/>
              <a:t> </a:t>
            </a:r>
            <a:r>
              <a:rPr lang="tr-TR" dirty="0" err="1"/>
              <a:t>import</a:t>
            </a:r>
            <a:r>
              <a:rPr lang="tr-TR" dirty="0"/>
              <a:t> </a:t>
            </a:r>
            <a:r>
              <a:rPr lang="tr-TR" dirty="0" err="1"/>
              <a:t>preprocessing</a:t>
            </a:r>
            <a:endParaRPr lang="tr-TR" dirty="0"/>
          </a:p>
          <a:p>
            <a:endParaRPr lang="tr-TR" dirty="0"/>
          </a:p>
          <a:p>
            <a:r>
              <a:rPr lang="tr-TR" dirty="0"/>
              <a:t>le= </a:t>
            </a:r>
            <a:r>
              <a:rPr lang="tr-TR" dirty="0" err="1"/>
              <a:t>preprocessing.LabelEncoder</a:t>
            </a:r>
            <a:r>
              <a:rPr lang="tr-TR" dirty="0"/>
              <a:t>()</a:t>
            </a:r>
          </a:p>
          <a:p>
            <a:endParaRPr lang="tr-TR" dirty="0"/>
          </a:p>
          <a:p>
            <a:r>
              <a:rPr lang="tr-TR" dirty="0" err="1"/>
              <a:t>drug_name</a:t>
            </a:r>
            <a:r>
              <a:rPr lang="tr-TR" dirty="0"/>
              <a:t>['</a:t>
            </a:r>
            <a:r>
              <a:rPr lang="tr-TR" dirty="0" err="1"/>
              <a:t>drugName</a:t>
            </a:r>
            <a:r>
              <a:rPr lang="tr-TR" dirty="0"/>
              <a:t>'] = </a:t>
            </a:r>
            <a:r>
              <a:rPr lang="tr-TR" dirty="0" err="1"/>
              <a:t>le.fit_transform</a:t>
            </a:r>
            <a:r>
              <a:rPr lang="tr-TR" dirty="0"/>
              <a:t>(</a:t>
            </a:r>
            <a:r>
              <a:rPr lang="tr-TR" dirty="0" err="1"/>
              <a:t>drug.iloc</a:t>
            </a:r>
            <a:r>
              <a:rPr lang="tr-TR" dirty="0"/>
              <a:t>[:,0])</a:t>
            </a:r>
          </a:p>
          <a:p>
            <a:r>
              <a:rPr lang="tr-TR" dirty="0" err="1"/>
              <a:t>drug_others</a:t>
            </a:r>
            <a:r>
              <a:rPr lang="tr-TR" dirty="0"/>
              <a:t> = </a:t>
            </a:r>
            <a:r>
              <a:rPr lang="tr-TR" dirty="0" err="1"/>
              <a:t>pd.concat</a:t>
            </a:r>
            <a:r>
              <a:rPr lang="tr-TR" dirty="0"/>
              <a:t>([</a:t>
            </a:r>
            <a:r>
              <a:rPr lang="tr-TR" dirty="0" err="1"/>
              <a:t>drug_name</a:t>
            </a:r>
            <a:r>
              <a:rPr lang="tr-TR" dirty="0"/>
              <a:t>, </a:t>
            </a:r>
            <a:r>
              <a:rPr lang="tr-TR" dirty="0" err="1"/>
              <a:t>drug.iloc</a:t>
            </a:r>
            <a:r>
              <a:rPr lang="tr-TR" dirty="0"/>
              <a:t>[:,2:4]], </a:t>
            </a:r>
            <a:r>
              <a:rPr lang="tr-TR" dirty="0" err="1"/>
              <a:t>axis</a:t>
            </a:r>
            <a:r>
              <a:rPr lang="tr-TR" dirty="0"/>
              <a:t> = 1)</a:t>
            </a:r>
          </a:p>
          <a:p>
            <a:r>
              <a:rPr lang="tr-TR" dirty="0" err="1"/>
              <a:t>drug_condition</a:t>
            </a:r>
            <a:r>
              <a:rPr lang="tr-TR" dirty="0"/>
              <a:t> = </a:t>
            </a:r>
            <a:r>
              <a:rPr lang="tr-TR" dirty="0" err="1"/>
              <a:t>le.fit_transform</a:t>
            </a:r>
            <a:r>
              <a:rPr lang="tr-TR" dirty="0"/>
              <a:t>(</a:t>
            </a:r>
            <a:r>
              <a:rPr lang="tr-TR" dirty="0" err="1"/>
              <a:t>drug_condition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BCCB79B-529B-4CCD-95B5-A6C4BD703D49}"/>
              </a:ext>
            </a:extLst>
          </p:cNvPr>
          <p:cNvSpPr txBox="1"/>
          <p:nvPr/>
        </p:nvSpPr>
        <p:spPr>
          <a:xfrm>
            <a:off x="202583" y="237121"/>
            <a:ext cx="303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encoding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categorical</a:t>
            </a:r>
            <a:r>
              <a:rPr lang="tr-TR" dirty="0"/>
              <a:t> data it </a:t>
            </a:r>
            <a:r>
              <a:rPr lang="tr-TR" dirty="0" err="1"/>
              <a:t>will</a:t>
            </a:r>
            <a:r>
              <a:rPr lang="tr-TR" dirty="0"/>
              <a:t> be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this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901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0" y="4043558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60F919B-8F48-4A36-B860-421B29853EDA}"/>
              </a:ext>
            </a:extLst>
          </p:cNvPr>
          <p:cNvSpPr txBox="1"/>
          <p:nvPr/>
        </p:nvSpPr>
        <p:spPr>
          <a:xfrm>
            <a:off x="827310" y="5141893"/>
            <a:ext cx="52075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800" dirty="0"/>
              <a:t>Basic </a:t>
            </a:r>
            <a:r>
              <a:rPr lang="tr-TR" sz="2800" dirty="0" err="1"/>
              <a:t>Flowchart</a:t>
            </a:r>
            <a:r>
              <a:rPr lang="tr-TR" sz="2800" dirty="0"/>
              <a:t> of </a:t>
            </a:r>
            <a:r>
              <a:rPr lang="tr-TR" sz="2800" dirty="0" err="1"/>
              <a:t>Classification</a:t>
            </a:r>
            <a:r>
              <a:rPr lang="tr-TR" sz="2800" dirty="0"/>
              <a:t> Model</a:t>
            </a:r>
            <a:endParaRPr lang="tr-TR" sz="2800" dirty="0">
              <a:ea typeface="Calibri"/>
              <a:cs typeface="Calibri"/>
            </a:endParaRP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C5EA36A7-E871-41D1-8572-7161B90227BD}"/>
              </a:ext>
            </a:extLst>
          </p:cNvPr>
          <p:cNvSpPr txBox="1"/>
          <p:nvPr/>
        </p:nvSpPr>
        <p:spPr>
          <a:xfrm>
            <a:off x="2258526" y="6550692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Importing</a:t>
            </a:r>
            <a:r>
              <a:rPr lang="tr-TR" dirty="0"/>
              <a:t> Libraries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E2E1FA27-1840-49AF-A7E8-4A00840B87F1}"/>
              </a:ext>
            </a:extLst>
          </p:cNvPr>
          <p:cNvSpPr txBox="1"/>
          <p:nvPr/>
        </p:nvSpPr>
        <p:spPr>
          <a:xfrm>
            <a:off x="2258526" y="7318184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Reading </a:t>
            </a:r>
            <a:r>
              <a:rPr lang="tr-TR" dirty="0" err="1"/>
              <a:t>Datas</a:t>
            </a:r>
            <a:endParaRPr lang="tr-TR" dirty="0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996EC3FF-B7BF-4BDE-8649-3E015B77A158}"/>
              </a:ext>
            </a:extLst>
          </p:cNvPr>
          <p:cNvSpPr txBox="1"/>
          <p:nvPr/>
        </p:nvSpPr>
        <p:spPr>
          <a:xfrm>
            <a:off x="2258526" y="8114505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Preprocessing</a:t>
            </a:r>
            <a:endParaRPr lang="tr-TR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E02932A-4035-44FA-9315-2674B1B7F50B}"/>
              </a:ext>
            </a:extLst>
          </p:cNvPr>
          <p:cNvSpPr txBox="1"/>
          <p:nvPr/>
        </p:nvSpPr>
        <p:spPr>
          <a:xfrm>
            <a:off x="2258526" y="8909700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Standart </a:t>
            </a:r>
            <a:r>
              <a:rPr lang="tr-TR" dirty="0" err="1"/>
              <a:t>Scalar</a:t>
            </a:r>
            <a:endParaRPr lang="tr-TR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B754D4AA-18BB-468A-8312-EB5CD4ED5443}"/>
              </a:ext>
            </a:extLst>
          </p:cNvPr>
          <p:cNvSpPr txBox="1"/>
          <p:nvPr/>
        </p:nvSpPr>
        <p:spPr>
          <a:xfrm>
            <a:off x="2258526" y="10366292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KNN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8CA18813-3852-4A17-907C-8023171DA6C6}"/>
              </a:ext>
            </a:extLst>
          </p:cNvPr>
          <p:cNvSpPr txBox="1"/>
          <p:nvPr/>
        </p:nvSpPr>
        <p:spPr>
          <a:xfrm>
            <a:off x="2258526" y="11123416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endParaRPr lang="tr-TR" dirty="0"/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9988DBA0-E7DE-4DC3-9EC2-E558C4523E9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429000" y="6920024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D97C9AAC-6A1A-4583-92CF-9DE688108E3A}"/>
              </a:ext>
            </a:extLst>
          </p:cNvPr>
          <p:cNvCxnSpPr>
            <a:cxnSpLocks/>
          </p:cNvCxnSpPr>
          <p:nvPr/>
        </p:nvCxnSpPr>
        <p:spPr>
          <a:xfrm>
            <a:off x="3429000" y="7716345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374BC078-4BBD-4083-B7D8-EAE261CE8CFB}"/>
              </a:ext>
            </a:extLst>
          </p:cNvPr>
          <p:cNvCxnSpPr>
            <a:cxnSpLocks/>
          </p:cNvCxnSpPr>
          <p:nvPr/>
        </p:nvCxnSpPr>
        <p:spPr>
          <a:xfrm>
            <a:off x="3410857" y="8511540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70ED293F-4512-46AC-907D-2503234DE5DB}"/>
              </a:ext>
            </a:extLst>
          </p:cNvPr>
          <p:cNvCxnSpPr>
            <a:cxnSpLocks/>
          </p:cNvCxnSpPr>
          <p:nvPr/>
        </p:nvCxnSpPr>
        <p:spPr>
          <a:xfrm>
            <a:off x="3429000" y="9268664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3F6FB0C9-5AC4-4EE2-896D-894CC079E126}"/>
              </a:ext>
            </a:extLst>
          </p:cNvPr>
          <p:cNvCxnSpPr>
            <a:cxnSpLocks/>
          </p:cNvCxnSpPr>
          <p:nvPr/>
        </p:nvCxnSpPr>
        <p:spPr>
          <a:xfrm>
            <a:off x="3429000" y="10725256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58F65793-0455-427E-B0CA-646022D9CCF5}"/>
              </a:ext>
            </a:extLst>
          </p:cNvPr>
          <p:cNvSpPr txBox="1"/>
          <p:nvPr/>
        </p:nvSpPr>
        <p:spPr>
          <a:xfrm>
            <a:off x="2240383" y="9637996"/>
            <a:ext cx="23409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tr-TR" dirty="0"/>
              <a:t>Train </a:t>
            </a:r>
            <a:r>
              <a:rPr lang="tr-TR" dirty="0" err="1"/>
              <a:t>and</a:t>
            </a:r>
            <a:r>
              <a:rPr lang="tr-TR" dirty="0"/>
              <a:t> Test </a:t>
            </a:r>
            <a:r>
              <a:rPr lang="tr-TR" dirty="0" err="1"/>
              <a:t>Splitting</a:t>
            </a:r>
            <a:endParaRPr lang="tr-TR" dirty="0"/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AB53D9A6-3290-493E-9EAB-1759C16823CC}"/>
              </a:ext>
            </a:extLst>
          </p:cNvPr>
          <p:cNvCxnSpPr>
            <a:cxnSpLocks/>
          </p:cNvCxnSpPr>
          <p:nvPr/>
        </p:nvCxnSpPr>
        <p:spPr>
          <a:xfrm>
            <a:off x="3393651" y="10007328"/>
            <a:ext cx="0" cy="39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9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0" y="4043558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Resim 6" descr="metin, mobilya, dolap, skorbord içeren bir resim&#10;&#10;Açıklama otomatik olarak oluşturuldu">
            <a:extLst>
              <a:ext uri="{FF2B5EF4-FFF2-40B4-BE49-F238E27FC236}">
                <a16:creationId xmlns:a16="http://schemas.microsoft.com/office/drawing/2014/main" id="{8109E225-082F-4D05-8307-6D3A0983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0" y="5755497"/>
            <a:ext cx="2256637" cy="6209050"/>
          </a:xfrm>
          <a:prstGeom prst="rect">
            <a:avLst/>
          </a:prstGeom>
        </p:spPr>
      </p:pic>
      <p:pic>
        <p:nvPicPr>
          <p:cNvPr id="12" name="Resim 11" descr="metin, mobilya, skorbord, dolap içeren bir resim&#10;&#10;Açıklama otomatik olarak oluşturuldu">
            <a:extLst>
              <a:ext uri="{FF2B5EF4-FFF2-40B4-BE49-F238E27FC236}">
                <a16:creationId xmlns:a16="http://schemas.microsoft.com/office/drawing/2014/main" id="{22964C4F-F4A1-4CDB-B3BB-FD7AE54B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7" y="5735570"/>
            <a:ext cx="2450853" cy="6228977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E03598AA-B1AA-4BCE-A0B1-05542D4DA6CC}"/>
              </a:ext>
            </a:extLst>
          </p:cNvPr>
          <p:cNvSpPr/>
          <p:nvPr/>
        </p:nvSpPr>
        <p:spPr>
          <a:xfrm>
            <a:off x="1830613" y="4837972"/>
            <a:ext cx="31967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r>
              <a:rPr lang="tr-T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Standart </a:t>
            </a:r>
            <a:r>
              <a:rPr lang="tr-T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Scalar</a:t>
            </a:r>
            <a:endParaRPr lang="tr-T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C752F7A-FDAF-4A0D-AB98-182AE8A3DE2B}"/>
              </a:ext>
            </a:extLst>
          </p:cNvPr>
          <p:cNvSpPr/>
          <p:nvPr/>
        </p:nvSpPr>
        <p:spPr>
          <a:xfrm>
            <a:off x="841881" y="5212350"/>
            <a:ext cx="10855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endParaRPr lang="tr-T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E263C7DA-ACA3-4147-92F0-8181021879FA}"/>
              </a:ext>
            </a:extLst>
          </p:cNvPr>
          <p:cNvSpPr/>
          <p:nvPr/>
        </p:nvSpPr>
        <p:spPr>
          <a:xfrm>
            <a:off x="5039344" y="5212350"/>
            <a:ext cx="86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endParaRPr lang="tr-T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D39EEF8-0D5A-4BE2-87CA-4C67995E4F53}"/>
              </a:ext>
            </a:extLst>
          </p:cNvPr>
          <p:cNvSpPr txBox="1"/>
          <p:nvPr/>
        </p:nvSpPr>
        <p:spPr>
          <a:xfrm>
            <a:off x="2512977" y="5630480"/>
            <a:ext cx="163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standart </a:t>
            </a:r>
            <a:r>
              <a:rPr lang="tr-TR" dirty="0" err="1"/>
              <a:t>scalar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reliable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711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D729CA6-ECF6-4D8A-917E-28AC1438FEF3}"/>
              </a:ext>
            </a:extLst>
          </p:cNvPr>
          <p:cNvSpPr/>
          <p:nvPr/>
        </p:nvSpPr>
        <p:spPr>
          <a:xfrm>
            <a:off x="823166" y="206929"/>
            <a:ext cx="521168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CSE 315 – </a:t>
            </a:r>
          </a:p>
          <a:p>
            <a:pPr algn="ctr"/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</a:t>
            </a:r>
          </a:p>
          <a:p>
            <a:pPr algn="ctr"/>
            <a:r>
              <a:rPr lang="tr-T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Midterm</a:t>
            </a:r>
            <a:r>
              <a:rPr lang="tr-T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Project</a:t>
            </a:r>
          </a:p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Report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4FE75D28-1CB2-458D-9226-12FF17641E41}"/>
              </a:ext>
            </a:extLst>
          </p:cNvPr>
          <p:cNvSpPr/>
          <p:nvPr/>
        </p:nvSpPr>
        <p:spPr>
          <a:xfrm>
            <a:off x="0" y="4043558"/>
            <a:ext cx="3848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Classification</a:t>
            </a:r>
            <a:endParaRPr lang="tr-T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Resim 6" descr="metin, mobilya, dolap, skorbord içeren bir resim&#10;&#10;Açıklama otomatik olarak oluşturuldu">
            <a:extLst>
              <a:ext uri="{FF2B5EF4-FFF2-40B4-BE49-F238E27FC236}">
                <a16:creationId xmlns:a16="http://schemas.microsoft.com/office/drawing/2014/main" id="{8109E225-082F-4D05-8307-6D3A0983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0" y="5755497"/>
            <a:ext cx="2256637" cy="6209050"/>
          </a:xfrm>
          <a:prstGeom prst="rect">
            <a:avLst/>
          </a:prstGeom>
        </p:spPr>
      </p:pic>
      <p:pic>
        <p:nvPicPr>
          <p:cNvPr id="12" name="Resim 11" descr="metin, mobilya, skorbord, dolap içeren bir resim&#10;&#10;Açıklama otomatik olarak oluşturuldu">
            <a:extLst>
              <a:ext uri="{FF2B5EF4-FFF2-40B4-BE49-F238E27FC236}">
                <a16:creationId xmlns:a16="http://schemas.microsoft.com/office/drawing/2014/main" id="{22964C4F-F4A1-4CDB-B3BB-FD7AE54BD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07" y="5735570"/>
            <a:ext cx="2450853" cy="6228977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E03598AA-B1AA-4BCE-A0B1-05542D4DA6CC}"/>
              </a:ext>
            </a:extLst>
          </p:cNvPr>
          <p:cNvSpPr/>
          <p:nvPr/>
        </p:nvSpPr>
        <p:spPr>
          <a:xfrm>
            <a:off x="1830613" y="4837972"/>
            <a:ext cx="31967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</a:t>
            </a:r>
            <a:r>
              <a:rPr lang="tr-T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Standart </a:t>
            </a:r>
            <a:r>
              <a:rPr lang="tr-T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Scalar</a:t>
            </a:r>
            <a:endParaRPr lang="tr-T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DC752F7A-FDAF-4A0D-AB98-182AE8A3DE2B}"/>
              </a:ext>
            </a:extLst>
          </p:cNvPr>
          <p:cNvSpPr/>
          <p:nvPr/>
        </p:nvSpPr>
        <p:spPr>
          <a:xfrm>
            <a:off x="841881" y="5212350"/>
            <a:ext cx="108555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endParaRPr lang="tr-T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E263C7DA-ACA3-4147-92F0-8181021879FA}"/>
              </a:ext>
            </a:extLst>
          </p:cNvPr>
          <p:cNvSpPr/>
          <p:nvPr/>
        </p:nvSpPr>
        <p:spPr>
          <a:xfrm>
            <a:off x="5039344" y="5212350"/>
            <a:ext cx="8679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endParaRPr lang="tr-T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FD39EEF8-0D5A-4BE2-87CA-4C67995E4F53}"/>
              </a:ext>
            </a:extLst>
          </p:cNvPr>
          <p:cNvSpPr txBox="1"/>
          <p:nvPr/>
        </p:nvSpPr>
        <p:spPr>
          <a:xfrm>
            <a:off x="2512977" y="5630480"/>
            <a:ext cx="1637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standart </a:t>
            </a:r>
            <a:r>
              <a:rPr lang="tr-TR" dirty="0" err="1"/>
              <a:t>scalar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reliable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47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1AA7175F7138154491D81102C402823A" ma:contentTypeVersion="4" ma:contentTypeDescription="Yeni belge oluşturun." ma:contentTypeScope="" ma:versionID="46ebfcfe7ec0ba78b2012008f0c811c7">
  <xsd:schema xmlns:xsd="http://www.w3.org/2001/XMLSchema" xmlns:xs="http://www.w3.org/2001/XMLSchema" xmlns:p="http://schemas.microsoft.com/office/2006/metadata/properties" xmlns:ns3="c4de8d44-3ee5-4fdc-8b9c-da7aeb344acc" targetNamespace="http://schemas.microsoft.com/office/2006/metadata/properties" ma:root="true" ma:fieldsID="cd54a7c6aa24bc21ca156be6922ae9f2" ns3:_="">
    <xsd:import namespace="c4de8d44-3ee5-4fdc-8b9c-da7aeb344a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e8d44-3ee5-4fdc-8b9c-da7aeb344a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ECB5C6-4D20-450B-BF5B-05A3117745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E42D20-FF9B-4F87-9D96-BAC1A0FD6068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4de8d44-3ee5-4fdc-8b9c-da7aeb344ac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008DF7-F9EE-4828-917C-4999D94A8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de8d44-3ee5-4fdc-8b9c-da7aeb344a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1388</Words>
  <Application>Microsoft Office PowerPoint</Application>
  <PresentationFormat>Geniş ekran</PresentationFormat>
  <Paragraphs>360</Paragraphs>
  <Slides>43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Baturalp �AYLAK</dc:creator>
  <cp:lastModifiedBy>Mehmet Baturalp �AYLAK</cp:lastModifiedBy>
  <cp:revision>264</cp:revision>
  <dcterms:created xsi:type="dcterms:W3CDTF">2022-04-12T13:22:15Z</dcterms:created>
  <dcterms:modified xsi:type="dcterms:W3CDTF">2022-04-13T21:21:24Z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0x0101001AA7175F7138154491D81102C402823A</vt:lpwstr>
  </property>
</Properties>
</file>