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74" r:id="rId3"/>
    <p:sldId id="275" r:id="rId4"/>
    <p:sldId id="276" r:id="rId5"/>
    <p:sldId id="277" r:id="rId6"/>
    <p:sldId id="278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homstein" initials="SS" lastIdx="2" clrIdx="0">
    <p:extLst>
      <p:ext uri="{19B8F6BF-5375-455C-9EA6-DF929625EA0E}">
        <p15:presenceInfo xmlns:p15="http://schemas.microsoft.com/office/powerpoint/2012/main" userId="S-1-5-21-1636126146-3873782714-193920358-37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B"/>
    <a:srgbClr val="004065"/>
    <a:srgbClr val="E31937"/>
    <a:srgbClr val="FFC82E"/>
    <a:srgbClr val="005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6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2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13C3-5061-9A46-A5B3-217D06B1AD9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40BD83-46C7-9A48-A306-4253A35345A4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270969" y="1089988"/>
            <a:ext cx="6271863" cy="435503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Welcome!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E31937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In this experiment, you will be performing an orientation matching task. On every trial, you will be briefly presented with two patches of orientation and a checkerboard (like below) overlaid on top of two objects. 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Your task is to report whether the two patches match in orientation, and to ignore the checkerboard. 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There will be a total of </a:t>
            </a:r>
            <a:r>
              <a:rPr lang="en-US" sz="1600" b="1" dirty="0">
                <a:solidFill>
                  <a:srgbClr val="E31937"/>
                </a:solidFill>
                <a:latin typeface="Avenir Next" panose="020B0503020202020204" pitchFamily="34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 blocks of trials. Each block has </a:t>
            </a:r>
            <a:r>
              <a:rPr lang="en-US" sz="1600" b="1" dirty="0">
                <a:solidFill>
                  <a:srgbClr val="E31937"/>
                </a:solidFill>
                <a:latin typeface="Avenir Next" panose="020B0503020202020204" pitchFamily="34" charset="0"/>
              </a:rPr>
              <a:t>XX</a:t>
            </a: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 trials and the experiment will last between 20 to 30 minutes. You will be able to take breaks in between blocks.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4361F-ADE4-964E-9827-3B340ADC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2130438" y="2767262"/>
            <a:ext cx="814897" cy="814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D3675B-9D4A-9A4F-9032-244DB4A2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3791825" y="2767264"/>
            <a:ext cx="814897" cy="814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3ABDF-42C7-9641-9F5C-F1A1B14D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453212" y="2767264"/>
            <a:ext cx="814897" cy="814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FE03D-6847-FA4F-874E-415903EC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900000">
            <a:off x="5453212" y="2767266"/>
            <a:ext cx="814897" cy="8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ED20AA-2E81-4F44-975E-1854A154D3D0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500075" cy="106182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1: Fixation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A fixation cross will appear in the middle of the screen, indicating the start of a new trial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No response is necessary, please keep your eyes fixated on the cross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15586-9E1C-8446-9369-16175082319C}"/>
              </a:ext>
            </a:extLst>
          </p:cNvPr>
          <p:cNvSpPr/>
          <p:nvPr/>
        </p:nvSpPr>
        <p:spPr>
          <a:xfrm>
            <a:off x="6141583" y="14901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83365-5C81-8748-B790-27D39F3A21CC}"/>
              </a:ext>
            </a:extLst>
          </p:cNvPr>
          <p:cNvSpPr/>
          <p:nvPr/>
        </p:nvSpPr>
        <p:spPr>
          <a:xfrm>
            <a:off x="6472134" y="17264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73E56-D9DD-7548-9802-4D4735C41C14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4E439-27F0-5540-A084-AF3F81D68C3D}"/>
              </a:ext>
            </a:extLst>
          </p:cNvPr>
          <p:cNvCxnSpPr/>
          <p:nvPr/>
        </p:nvCxnSpPr>
        <p:spPr>
          <a:xfrm>
            <a:off x="5601753" y="2023735"/>
            <a:ext cx="539830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8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BC6644-037B-514E-8429-D2EB68C5E7EC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F1EAB-6CBF-3547-B6F2-5CA84B3AFA1C}"/>
              </a:ext>
            </a:extLst>
          </p:cNvPr>
          <p:cNvSpPr txBox="1"/>
          <p:nvPr/>
        </p:nvSpPr>
        <p:spPr>
          <a:xfrm>
            <a:off x="1384620" y="3347307"/>
            <a:ext cx="6708622" cy="84638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2: Scene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An image of a scene will then appear in the middle of the screen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Again, no response is needed and keep maintaining fixation on the cross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4E16-1B68-DC4F-88C3-E94B760644B8}"/>
              </a:ext>
            </a:extLst>
          </p:cNvPr>
          <p:cNvSpPr/>
          <p:nvPr/>
        </p:nvSpPr>
        <p:spPr>
          <a:xfrm>
            <a:off x="3825282" y="1486100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EB33-F5DB-3746-AE6A-F6414B945629}"/>
              </a:ext>
            </a:extLst>
          </p:cNvPr>
          <p:cNvSpPr txBox="1"/>
          <p:nvPr/>
        </p:nvSpPr>
        <p:spPr>
          <a:xfrm>
            <a:off x="6141583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9875-1F14-1844-9C6D-2ED9E13563CB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2F6A-816B-5049-9F57-D81B502EF4B1}"/>
              </a:ext>
            </a:extLst>
          </p:cNvPr>
          <p:cNvSpPr/>
          <p:nvPr/>
        </p:nvSpPr>
        <p:spPr>
          <a:xfrm>
            <a:off x="6141583" y="14901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20A09-4A4A-F846-92BA-A9BD8CAF44DD}"/>
              </a:ext>
            </a:extLst>
          </p:cNvPr>
          <p:cNvSpPr/>
          <p:nvPr/>
        </p:nvSpPr>
        <p:spPr>
          <a:xfrm>
            <a:off x="6472134" y="17264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8B417B-A2AB-2B4F-92FF-FAC4F070DE1D}"/>
              </a:ext>
            </a:extLst>
          </p:cNvPr>
          <p:cNvGrpSpPr/>
          <p:nvPr/>
        </p:nvGrpSpPr>
        <p:grpSpPr>
          <a:xfrm>
            <a:off x="6465925" y="1828270"/>
            <a:ext cx="814836" cy="398994"/>
            <a:chOff x="6465925" y="1828270"/>
            <a:chExt cx="814836" cy="39899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BD718E-2647-F64B-B19E-4108D1753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2BD4324-BFF2-6545-AFA9-C15FF7D30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2E0226-E1C5-5B47-A5F4-B06778EEF6B0}"/>
              </a:ext>
            </a:extLst>
          </p:cNvPr>
          <p:cNvCxnSpPr/>
          <p:nvPr/>
        </p:nvCxnSpPr>
        <p:spPr>
          <a:xfrm>
            <a:off x="5601753" y="2023735"/>
            <a:ext cx="539830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AFAB13-9258-8B44-ABCE-8D12283D552A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2944565" y="2023735"/>
            <a:ext cx="555351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7BBB51-E9AB-4044-BE32-14ED681981BB}"/>
              </a:ext>
            </a:extLst>
          </p:cNvPr>
          <p:cNvSpPr txBox="1"/>
          <p:nvPr/>
        </p:nvSpPr>
        <p:spPr>
          <a:xfrm>
            <a:off x="1493462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6285A-BE03-2843-B14D-B8A94C3ECB82}"/>
              </a:ext>
            </a:extLst>
          </p:cNvPr>
          <p:cNvSpPr/>
          <p:nvPr/>
        </p:nvSpPr>
        <p:spPr>
          <a:xfrm>
            <a:off x="1493462" y="14905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E042C-A9C1-334E-BFA1-8A078852F1F0}"/>
              </a:ext>
            </a:extLst>
          </p:cNvPr>
          <p:cNvSpPr/>
          <p:nvPr/>
        </p:nvSpPr>
        <p:spPr>
          <a:xfrm>
            <a:off x="1824013" y="17268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778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841210D-F285-EE4E-B13F-F52A1F78575D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4E16-1B68-DC4F-88C3-E94B760644B8}"/>
              </a:ext>
            </a:extLst>
          </p:cNvPr>
          <p:cNvSpPr/>
          <p:nvPr/>
        </p:nvSpPr>
        <p:spPr>
          <a:xfrm>
            <a:off x="3825282" y="1486100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0795B-EF0E-0348-ACCF-971FA64ED5BB}"/>
              </a:ext>
            </a:extLst>
          </p:cNvPr>
          <p:cNvSpPr txBox="1"/>
          <p:nvPr/>
        </p:nvSpPr>
        <p:spPr>
          <a:xfrm>
            <a:off x="1493462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EB33-F5DB-3746-AE6A-F6414B945629}"/>
              </a:ext>
            </a:extLst>
          </p:cNvPr>
          <p:cNvSpPr txBox="1"/>
          <p:nvPr/>
        </p:nvSpPr>
        <p:spPr>
          <a:xfrm>
            <a:off x="6141583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9875-1F14-1844-9C6D-2ED9E13563CB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2F6A-816B-5049-9F57-D81B502EF4B1}"/>
              </a:ext>
            </a:extLst>
          </p:cNvPr>
          <p:cNvSpPr/>
          <p:nvPr/>
        </p:nvSpPr>
        <p:spPr>
          <a:xfrm>
            <a:off x="6141583" y="14901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20A09-4A4A-F846-92BA-A9BD8CAF44DD}"/>
              </a:ext>
            </a:extLst>
          </p:cNvPr>
          <p:cNvSpPr/>
          <p:nvPr/>
        </p:nvSpPr>
        <p:spPr>
          <a:xfrm>
            <a:off x="6472134" y="17264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CA099-1580-6F4C-9963-A79EF4179452}"/>
              </a:ext>
            </a:extLst>
          </p:cNvPr>
          <p:cNvSpPr/>
          <p:nvPr/>
        </p:nvSpPr>
        <p:spPr>
          <a:xfrm>
            <a:off x="1493462" y="14905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1F65-F86C-5E45-9F53-C06657F9D407}"/>
              </a:ext>
            </a:extLst>
          </p:cNvPr>
          <p:cNvSpPr/>
          <p:nvPr/>
        </p:nvSpPr>
        <p:spPr>
          <a:xfrm>
            <a:off x="1824013" y="17268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202F1-2CC5-6344-B762-22D80F554A32}"/>
              </a:ext>
            </a:extLst>
          </p:cNvPr>
          <p:cNvSpPr txBox="1"/>
          <p:nvPr/>
        </p:nvSpPr>
        <p:spPr>
          <a:xfrm>
            <a:off x="1384620" y="3347307"/>
            <a:ext cx="6271863" cy="84638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3: Objects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Two objects will appear on either side of the fixation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No response is needed and keep maintaining fixation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DD0A7-8D57-D646-A593-030F6DDA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8" y="1582604"/>
            <a:ext cx="882257" cy="882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C22353-150E-0B4E-8948-49BECD09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45" y="1689430"/>
            <a:ext cx="683884" cy="6838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0FEBA-9013-A741-9FF0-B3895321C4DF}"/>
              </a:ext>
            </a:extLst>
          </p:cNvPr>
          <p:cNvGrpSpPr/>
          <p:nvPr/>
        </p:nvGrpSpPr>
        <p:grpSpPr>
          <a:xfrm>
            <a:off x="6465925" y="1828270"/>
            <a:ext cx="814836" cy="398994"/>
            <a:chOff x="6465925" y="1828270"/>
            <a:chExt cx="814836" cy="39899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0BF9DD8-FAA7-F144-9D09-7606021A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EBC178-A851-6945-BED5-476B5882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5CD52-AC82-794A-B966-C1A92EC7E211}"/>
              </a:ext>
            </a:extLst>
          </p:cNvPr>
          <p:cNvCxnSpPr/>
          <p:nvPr/>
        </p:nvCxnSpPr>
        <p:spPr>
          <a:xfrm>
            <a:off x="5601753" y="2023735"/>
            <a:ext cx="539830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B75805-9313-C745-A4E9-56AA13127676}"/>
              </a:ext>
            </a:extLst>
          </p:cNvPr>
          <p:cNvCxnSpPr>
            <a:cxnSpLocks/>
          </p:cNvCxnSpPr>
          <p:nvPr/>
        </p:nvCxnSpPr>
        <p:spPr>
          <a:xfrm flipV="1">
            <a:off x="2944565" y="2023735"/>
            <a:ext cx="555351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CA0438-7B62-1A4B-B51E-D5980B0DD360}"/>
              </a:ext>
            </a:extLst>
          </p:cNvPr>
          <p:cNvGrpSpPr/>
          <p:nvPr/>
        </p:nvGrpSpPr>
        <p:grpSpPr>
          <a:xfrm>
            <a:off x="6523301" y="1895919"/>
            <a:ext cx="687665" cy="247771"/>
            <a:chOff x="3949617" y="1806607"/>
            <a:chExt cx="1185820" cy="42726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8CF9A0-F730-2742-8F0A-97CE6C50A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4345935" y="1806607"/>
              <a:ext cx="394158" cy="3941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3350EB0-3568-0D4A-BD57-ABACBB4DA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4741279" y="1822726"/>
              <a:ext cx="394158" cy="394158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D7781A-85A4-B047-ADCD-011E11B06331}"/>
                </a:ext>
              </a:extLst>
            </p:cNvPr>
            <p:cNvGrpSpPr/>
            <p:nvPr/>
          </p:nvGrpSpPr>
          <p:grpSpPr>
            <a:xfrm>
              <a:off x="3949617" y="1839710"/>
              <a:ext cx="394158" cy="394158"/>
              <a:chOff x="8430338" y="3179003"/>
              <a:chExt cx="394158" cy="394158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AE54822-3170-434B-B9A9-2D8A3EB90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">
                <a:off x="8430338" y="3179003"/>
                <a:ext cx="394158" cy="3941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23BDD62B-3258-AC4E-980E-F544EBD39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0">
                <a:off x="8430338" y="3179003"/>
                <a:ext cx="394158" cy="3941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0600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3F4988E-8585-234A-84D2-8BFCD06545DB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4E16-1B68-DC4F-88C3-E94B760644B8}"/>
              </a:ext>
            </a:extLst>
          </p:cNvPr>
          <p:cNvSpPr/>
          <p:nvPr/>
        </p:nvSpPr>
        <p:spPr>
          <a:xfrm>
            <a:off x="3825282" y="1486100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EB33-F5DB-3746-AE6A-F6414B945629}"/>
              </a:ext>
            </a:extLst>
          </p:cNvPr>
          <p:cNvSpPr txBox="1"/>
          <p:nvPr/>
        </p:nvSpPr>
        <p:spPr>
          <a:xfrm>
            <a:off x="6141583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9875-1F14-1844-9C6D-2ED9E13563CB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2F6A-816B-5049-9F57-D81B502EF4B1}"/>
              </a:ext>
            </a:extLst>
          </p:cNvPr>
          <p:cNvSpPr/>
          <p:nvPr/>
        </p:nvSpPr>
        <p:spPr>
          <a:xfrm>
            <a:off x="6141583" y="14901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20A09-4A4A-F846-92BA-A9BD8CAF44DD}"/>
              </a:ext>
            </a:extLst>
          </p:cNvPr>
          <p:cNvSpPr/>
          <p:nvPr/>
        </p:nvSpPr>
        <p:spPr>
          <a:xfrm>
            <a:off x="6472134" y="17264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DD0A7-8D57-D646-A593-030F6DDA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8" y="1582604"/>
            <a:ext cx="882257" cy="882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C22353-150E-0B4E-8948-49BECD09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45" y="1689430"/>
            <a:ext cx="683884" cy="6838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0FEBA-9013-A741-9FF0-B3895321C4DF}"/>
              </a:ext>
            </a:extLst>
          </p:cNvPr>
          <p:cNvGrpSpPr/>
          <p:nvPr/>
        </p:nvGrpSpPr>
        <p:grpSpPr>
          <a:xfrm>
            <a:off x="6465925" y="1828270"/>
            <a:ext cx="814836" cy="398994"/>
            <a:chOff x="6465925" y="1828270"/>
            <a:chExt cx="814836" cy="39899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0BF9DD8-FAA7-F144-9D09-7606021A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EBC178-A851-6945-BED5-476B5882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5B95D4B-5425-684B-9F65-A662C06F3FDE}"/>
              </a:ext>
            </a:extLst>
          </p:cNvPr>
          <p:cNvSpPr txBox="1"/>
          <p:nvPr/>
        </p:nvSpPr>
        <p:spPr>
          <a:xfrm>
            <a:off x="1384620" y="3347307"/>
            <a:ext cx="6271863" cy="215443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4: Targets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Two small target circles with vertical slanted lines will </a:t>
            </a:r>
            <a:r>
              <a:rPr lang="en-US" sz="1400" b="1" i="1" dirty="0">
                <a:solidFill>
                  <a:schemeClr val="bg1"/>
                </a:solidFill>
                <a:latin typeface="Avenir Next" panose="020B0503020202020204" pitchFamily="34" charset="0"/>
              </a:rPr>
              <a:t>briefly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appear, one in the center and the other on one of the objects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Your task is to indicate whether the two circle targets match in orientation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The above is an example when orientations match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Ignore the checkerboard circle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The circles are only flashed for a very short time, so pay attention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9666A-1105-F846-8CF8-F0EFA83FA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4345935" y="1806607"/>
            <a:ext cx="394158" cy="3941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E7BA71-8435-6F45-A74C-A2E3DAB86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4741279" y="1822726"/>
            <a:ext cx="394158" cy="3941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36917C7-DF54-214B-9471-F131018275DD}"/>
              </a:ext>
            </a:extLst>
          </p:cNvPr>
          <p:cNvGrpSpPr/>
          <p:nvPr/>
        </p:nvGrpSpPr>
        <p:grpSpPr>
          <a:xfrm>
            <a:off x="3949617" y="1839710"/>
            <a:ext cx="394158" cy="394158"/>
            <a:chOff x="8430338" y="3179003"/>
            <a:chExt cx="394158" cy="3941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5BBA6EE-DF6E-6442-9BF0-AB4F37F1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8430338" y="3179003"/>
              <a:ext cx="394158" cy="3941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A27F7EC-F7E6-0249-A399-8407B6463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0">
              <a:off x="8430338" y="3179003"/>
              <a:ext cx="394158" cy="394158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87E7AC-90B9-4C43-85DD-B134E45EC732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601753" y="2023735"/>
            <a:ext cx="539830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C956E5-51BF-E044-AF33-3F3E3026409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43002" y="2023735"/>
            <a:ext cx="556914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08696F-CD46-AC4D-8BB2-A262BE65DBD3}"/>
              </a:ext>
            </a:extLst>
          </p:cNvPr>
          <p:cNvSpPr txBox="1"/>
          <p:nvPr/>
        </p:nvSpPr>
        <p:spPr>
          <a:xfrm>
            <a:off x="1493462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069F58-5043-D549-ABD6-386542098207}"/>
              </a:ext>
            </a:extLst>
          </p:cNvPr>
          <p:cNvSpPr/>
          <p:nvPr/>
        </p:nvSpPr>
        <p:spPr>
          <a:xfrm>
            <a:off x="1493462" y="14905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1E3B2C-887A-0342-B0DA-1037D8751679}"/>
              </a:ext>
            </a:extLst>
          </p:cNvPr>
          <p:cNvSpPr/>
          <p:nvPr/>
        </p:nvSpPr>
        <p:spPr>
          <a:xfrm>
            <a:off x="1824013" y="17268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11D0D5-B43F-4F4C-A82B-56DC3D2FCF2D}"/>
              </a:ext>
            </a:extLst>
          </p:cNvPr>
          <p:cNvGrpSpPr/>
          <p:nvPr/>
        </p:nvGrpSpPr>
        <p:grpSpPr>
          <a:xfrm>
            <a:off x="1832381" y="1828270"/>
            <a:ext cx="814836" cy="398994"/>
            <a:chOff x="6465925" y="1828270"/>
            <a:chExt cx="814836" cy="39899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E95A299-D6F5-6D4A-AEE4-2E70611C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10182D7-8CF9-884F-862A-8062611C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C79C35-62A5-3142-84CE-4023C00850AD}"/>
              </a:ext>
            </a:extLst>
          </p:cNvPr>
          <p:cNvCxnSpPr>
            <a:cxnSpLocks/>
          </p:cNvCxnSpPr>
          <p:nvPr/>
        </p:nvCxnSpPr>
        <p:spPr>
          <a:xfrm flipH="1" flipV="1">
            <a:off x="4649124" y="2197666"/>
            <a:ext cx="1397760" cy="94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8C3F38-6862-5247-AC77-0824AC2B5C0E}"/>
              </a:ext>
            </a:extLst>
          </p:cNvPr>
          <p:cNvCxnSpPr>
            <a:cxnSpLocks/>
          </p:cNvCxnSpPr>
          <p:nvPr/>
        </p:nvCxnSpPr>
        <p:spPr>
          <a:xfrm flipH="1" flipV="1">
            <a:off x="5046744" y="2227266"/>
            <a:ext cx="1015087" cy="92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6F058FA-8F10-AC41-9B47-04AE295D7A1D}"/>
              </a:ext>
            </a:extLst>
          </p:cNvPr>
          <p:cNvSpPr txBox="1"/>
          <p:nvPr/>
        </p:nvSpPr>
        <p:spPr>
          <a:xfrm>
            <a:off x="5811032" y="3018420"/>
            <a:ext cx="1463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EEBB"/>
                </a:solidFill>
                <a:latin typeface="Avenir Next" panose="020B0503020202020204" pitchFamily="34" charset="0"/>
              </a:rPr>
              <a:t>Two targets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30C7D3-C677-0C4A-936D-277A83A0D8E1}"/>
              </a:ext>
            </a:extLst>
          </p:cNvPr>
          <p:cNvSpPr txBox="1"/>
          <p:nvPr/>
        </p:nvSpPr>
        <p:spPr>
          <a:xfrm>
            <a:off x="2400158" y="3018420"/>
            <a:ext cx="1463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EEBB"/>
                </a:solidFill>
                <a:latin typeface="Avenir Next" panose="020B0503020202020204" pitchFamily="34" charset="0"/>
              </a:rPr>
              <a:t>Distractor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2A8D4A-56A2-7A48-AEE7-D7B508BD6C8B}"/>
              </a:ext>
            </a:extLst>
          </p:cNvPr>
          <p:cNvCxnSpPr>
            <a:cxnSpLocks/>
          </p:cNvCxnSpPr>
          <p:nvPr/>
        </p:nvCxnSpPr>
        <p:spPr>
          <a:xfrm flipV="1">
            <a:off x="3473003" y="2258970"/>
            <a:ext cx="709833" cy="76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2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70D654C-046C-3D46-9EAE-517F23E77500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4E16-1B68-DC4F-88C3-E94B760644B8}"/>
              </a:ext>
            </a:extLst>
          </p:cNvPr>
          <p:cNvSpPr/>
          <p:nvPr/>
        </p:nvSpPr>
        <p:spPr>
          <a:xfrm>
            <a:off x="3825282" y="1486100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9875-1F14-1844-9C6D-2ED9E13563CB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DD0A7-8D57-D646-A593-030F6DDA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8" y="1582604"/>
            <a:ext cx="882257" cy="882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C22353-150E-0B4E-8948-49BECD09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45" y="1689430"/>
            <a:ext cx="683884" cy="6838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B95D4B-5425-684B-9F65-A662C06F3FDE}"/>
              </a:ext>
            </a:extLst>
          </p:cNvPr>
          <p:cNvSpPr txBox="1"/>
          <p:nvPr/>
        </p:nvSpPr>
        <p:spPr>
          <a:xfrm>
            <a:off x="1384620" y="3347307"/>
            <a:ext cx="6271863" cy="164660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5: Objects &amp; Scene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Since the circles orientations only appear briefly, try to remember whether orientations matched or not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the two match in orientation, press the </a:t>
            </a: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key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in different orientation, press the </a:t>
            </a: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j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key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you did not see the orientations, take your best guess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C956E5-51BF-E044-AF33-3F3E3026409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43002" y="2023735"/>
            <a:ext cx="556914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08696F-CD46-AC4D-8BB2-A262BE65DBD3}"/>
              </a:ext>
            </a:extLst>
          </p:cNvPr>
          <p:cNvSpPr txBox="1"/>
          <p:nvPr/>
        </p:nvSpPr>
        <p:spPr>
          <a:xfrm>
            <a:off x="1493462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069F58-5043-D549-ABD6-386542098207}"/>
              </a:ext>
            </a:extLst>
          </p:cNvPr>
          <p:cNvSpPr/>
          <p:nvPr/>
        </p:nvSpPr>
        <p:spPr>
          <a:xfrm>
            <a:off x="1493462" y="14905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1E3B2C-887A-0342-B0DA-1037D8751679}"/>
              </a:ext>
            </a:extLst>
          </p:cNvPr>
          <p:cNvSpPr/>
          <p:nvPr/>
        </p:nvSpPr>
        <p:spPr>
          <a:xfrm>
            <a:off x="1824013" y="17268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11D0D5-B43F-4F4C-A82B-56DC3D2FCF2D}"/>
              </a:ext>
            </a:extLst>
          </p:cNvPr>
          <p:cNvGrpSpPr/>
          <p:nvPr/>
        </p:nvGrpSpPr>
        <p:grpSpPr>
          <a:xfrm>
            <a:off x="1832381" y="1828270"/>
            <a:ext cx="814836" cy="398994"/>
            <a:chOff x="6465925" y="1828270"/>
            <a:chExt cx="814836" cy="39899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E95A299-D6F5-6D4A-AEE4-2E70611C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10182D7-8CF9-884F-862A-8062611C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F704EF-E221-5849-B8C6-414A5922F419}"/>
              </a:ext>
            </a:extLst>
          </p:cNvPr>
          <p:cNvGrpSpPr/>
          <p:nvPr/>
        </p:nvGrpSpPr>
        <p:grpSpPr>
          <a:xfrm>
            <a:off x="1875180" y="1895919"/>
            <a:ext cx="687665" cy="247771"/>
            <a:chOff x="3949617" y="1806607"/>
            <a:chExt cx="1185820" cy="42726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45FDC99-4890-7C4C-9792-C36FB0CB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4345935" y="1806607"/>
              <a:ext cx="394158" cy="39415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14ABBE6-74DA-9646-B58E-EE028F49F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4741279" y="1822726"/>
              <a:ext cx="394158" cy="39415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C4D2B4-DECF-964E-B3AB-FCB729680E65}"/>
                </a:ext>
              </a:extLst>
            </p:cNvPr>
            <p:cNvGrpSpPr/>
            <p:nvPr/>
          </p:nvGrpSpPr>
          <p:grpSpPr>
            <a:xfrm>
              <a:off x="3949617" y="1839710"/>
              <a:ext cx="394158" cy="394158"/>
              <a:chOff x="8430338" y="3179003"/>
              <a:chExt cx="394158" cy="394158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E94CA95B-52AD-B941-A3EC-45711E40F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">
                <a:off x="8430338" y="3179003"/>
                <a:ext cx="394158" cy="39415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72369B37-9A78-AB41-BDC1-5DB0C153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0">
                <a:off x="8430338" y="3179003"/>
                <a:ext cx="394158" cy="3941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2271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BC97991-128E-1441-9575-CB1B3488B275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271863" cy="163121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Experiment Sequence</a:t>
            </a:r>
          </a:p>
          <a:p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A quick recap. This is the experiment sequence. Maintain fixation on </a:t>
            </a:r>
            <a:r>
              <a:rPr lang="en-US" sz="1400" b="1">
                <a:solidFill>
                  <a:schemeClr val="bg1"/>
                </a:solidFill>
                <a:latin typeface="Avenir Next" panose="020B0503020202020204" pitchFamily="34" charset="0"/>
              </a:rPr>
              <a:t>the cross 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throughout the experiment and report whether the two circle targets are slanted in the same direction or not. </a:t>
            </a:r>
          </a:p>
          <a:p>
            <a:endParaRPr lang="en-US" sz="14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slanted in the same direction, press the </a:t>
            </a:r>
            <a:r>
              <a:rPr lang="en-US" sz="1400" b="1" dirty="0">
                <a:solidFill>
                  <a:srgbClr val="FF0000"/>
                </a:solidFill>
                <a:latin typeface="Avenir Next" panose="020B0503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key.</a:t>
            </a:r>
          </a:p>
          <a:p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not slanted in the same direction, press the </a:t>
            </a:r>
            <a:r>
              <a:rPr lang="en-US" sz="1400" b="1" dirty="0">
                <a:solidFill>
                  <a:srgbClr val="FF0000"/>
                </a:solidFill>
                <a:latin typeface="Avenir Next" panose="020B0503020202020204" pitchFamily="34" charset="0"/>
              </a:rPr>
              <a:t>j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key.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84401-CC21-FF46-9AD9-67D1BFBDADEA}"/>
              </a:ext>
            </a:extLst>
          </p:cNvPr>
          <p:cNvGrpSpPr/>
          <p:nvPr/>
        </p:nvGrpSpPr>
        <p:grpSpPr>
          <a:xfrm>
            <a:off x="314355" y="1490132"/>
            <a:ext cx="8412392" cy="1321489"/>
            <a:chOff x="261641" y="1490132"/>
            <a:chExt cx="8412392" cy="13214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28EF87-0B63-024C-9ACA-3A5EF7EBCDD0}"/>
                </a:ext>
              </a:extLst>
            </p:cNvPr>
            <p:cNvSpPr/>
            <p:nvPr/>
          </p:nvSpPr>
          <p:spPr>
            <a:xfrm>
              <a:off x="2008887" y="1490133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A65EF7-797C-9645-94D5-EEB459B8A864}"/>
                </a:ext>
              </a:extLst>
            </p:cNvPr>
            <p:cNvSpPr/>
            <p:nvPr/>
          </p:nvSpPr>
          <p:spPr>
            <a:xfrm>
              <a:off x="3742286" y="1490133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C84DBD-7644-CA46-B44C-581E61538078}"/>
                </a:ext>
              </a:extLst>
            </p:cNvPr>
            <p:cNvSpPr/>
            <p:nvPr/>
          </p:nvSpPr>
          <p:spPr>
            <a:xfrm>
              <a:off x="5475685" y="1490132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9F8974-FABD-F74B-B459-897B7E68272C}"/>
                </a:ext>
              </a:extLst>
            </p:cNvPr>
            <p:cNvSpPr txBox="1"/>
            <p:nvPr/>
          </p:nvSpPr>
          <p:spPr>
            <a:xfrm>
              <a:off x="275488" y="2565400"/>
              <a:ext cx="146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B7C24C-0A8E-2D44-8516-3DFD0A17698E}"/>
                </a:ext>
              </a:extLst>
            </p:cNvPr>
            <p:cNvSpPr txBox="1"/>
            <p:nvPr/>
          </p:nvSpPr>
          <p:spPr>
            <a:xfrm>
              <a:off x="2010316" y="2565400"/>
              <a:ext cx="146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0C90E4-C0CD-D149-B882-4EEDD6AD1317}"/>
                </a:ext>
              </a:extLst>
            </p:cNvPr>
            <p:cNvSpPr txBox="1"/>
            <p:nvPr/>
          </p:nvSpPr>
          <p:spPr>
            <a:xfrm>
              <a:off x="3754703" y="2565400"/>
              <a:ext cx="14386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3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27FC15E-34B2-514C-8A7F-F0C641EC5529}"/>
                </a:ext>
              </a:extLst>
            </p:cNvPr>
            <p:cNvCxnSpPr/>
            <p:nvPr/>
          </p:nvCxnSpPr>
          <p:spPr>
            <a:xfrm>
              <a:off x="1726591" y="2027767"/>
              <a:ext cx="282296" cy="0"/>
            </a:xfrm>
            <a:prstGeom prst="straightConnector1">
              <a:avLst/>
            </a:prstGeom>
            <a:ln w="28575">
              <a:solidFill>
                <a:srgbClr val="E319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9B0635-8FCD-6D4F-A675-47DDBA3DA2E9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459990" y="2027767"/>
              <a:ext cx="282296" cy="0"/>
            </a:xfrm>
            <a:prstGeom prst="straightConnector1">
              <a:avLst/>
            </a:prstGeom>
            <a:ln w="28575">
              <a:solidFill>
                <a:srgbClr val="E319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807B7A2-35E4-B34A-8A50-4411591DC532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 flipV="1">
              <a:off x="5193389" y="2027766"/>
              <a:ext cx="282296" cy="1"/>
            </a:xfrm>
            <a:prstGeom prst="straightConnector1">
              <a:avLst/>
            </a:prstGeom>
            <a:ln w="28575">
              <a:solidFill>
                <a:srgbClr val="E319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3A7CA-6C16-B64C-9605-182D5D6E85D7}"/>
                </a:ext>
              </a:extLst>
            </p:cNvPr>
            <p:cNvSpPr txBox="1"/>
            <p:nvPr/>
          </p:nvSpPr>
          <p:spPr>
            <a:xfrm>
              <a:off x="5474256" y="2565400"/>
              <a:ext cx="1452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C427B0-60B1-7640-B7AD-41610C5A1900}"/>
                </a:ext>
              </a:extLst>
            </p:cNvPr>
            <p:cNvSpPr/>
            <p:nvPr/>
          </p:nvSpPr>
          <p:spPr>
            <a:xfrm>
              <a:off x="7222930" y="1490132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11CE44-7967-6243-A932-EEC59887FF0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6940634" y="2027766"/>
              <a:ext cx="282296" cy="1"/>
            </a:xfrm>
            <a:prstGeom prst="straightConnector1">
              <a:avLst/>
            </a:prstGeom>
            <a:ln w="28575">
              <a:solidFill>
                <a:srgbClr val="E319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E5AAD3-6C7A-1340-A44E-D7C15E00ABAD}"/>
                </a:ext>
              </a:extLst>
            </p:cNvPr>
            <p:cNvSpPr txBox="1"/>
            <p:nvPr/>
          </p:nvSpPr>
          <p:spPr>
            <a:xfrm>
              <a:off x="7221501" y="2565400"/>
              <a:ext cx="1452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CF8163-0954-AC43-8CE0-B712640FBA7D}"/>
                </a:ext>
              </a:extLst>
            </p:cNvPr>
            <p:cNvSpPr/>
            <p:nvPr/>
          </p:nvSpPr>
          <p:spPr>
            <a:xfrm>
              <a:off x="261641" y="1490132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FE7A64-6472-3F43-AAD7-DEDAB20510AB}"/>
                </a:ext>
              </a:extLst>
            </p:cNvPr>
            <p:cNvSpPr/>
            <p:nvPr/>
          </p:nvSpPr>
          <p:spPr>
            <a:xfrm>
              <a:off x="2337782" y="1730471"/>
              <a:ext cx="802418" cy="594592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CE05F5-82EE-1447-99AA-A16626286FCB}"/>
                </a:ext>
              </a:extLst>
            </p:cNvPr>
            <p:cNvSpPr/>
            <p:nvPr/>
          </p:nvSpPr>
          <p:spPr>
            <a:xfrm>
              <a:off x="4063158" y="1730471"/>
              <a:ext cx="802418" cy="594592"/>
            </a:xfrm>
            <a:prstGeom prst="rect">
              <a:avLst/>
            </a:prstGeom>
            <a:blipFill dpi="0"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A6CE64F-8D72-0C4C-A11F-8046A7CB7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7368" y="1831903"/>
              <a:ext cx="398994" cy="39899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30EE8A0-A299-5A49-B8A4-222506A4D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1526" y="1868798"/>
              <a:ext cx="309281" cy="30928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AF7A4-E156-8E46-B797-A9F2FFFB03F6}"/>
                </a:ext>
              </a:extLst>
            </p:cNvPr>
            <p:cNvSpPr/>
            <p:nvPr/>
          </p:nvSpPr>
          <p:spPr>
            <a:xfrm>
              <a:off x="5797718" y="1736602"/>
              <a:ext cx="802418" cy="594592"/>
            </a:xfrm>
            <a:prstGeom prst="rect">
              <a:avLst/>
            </a:prstGeom>
            <a:blipFill dpi="0"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CA855B-CDC4-3342-B62E-923B1BB1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21928" y="1838034"/>
              <a:ext cx="398994" cy="39899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C253263-C2AE-A04D-9B89-8680B9CDE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06086" y="1874929"/>
              <a:ext cx="309281" cy="30928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D5949CB-590B-2A42-8E94-F95A2A864FA7}"/>
                </a:ext>
              </a:extLst>
            </p:cNvPr>
            <p:cNvGrpSpPr/>
            <p:nvPr/>
          </p:nvGrpSpPr>
          <p:grpSpPr>
            <a:xfrm>
              <a:off x="5855094" y="1907259"/>
              <a:ext cx="687665" cy="247771"/>
              <a:chOff x="3949617" y="1806607"/>
              <a:chExt cx="1185820" cy="427261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2D3E20C-3674-C944-B84B-DE688A9AF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">
                <a:off x="4345935" y="1806607"/>
                <a:ext cx="394158" cy="39415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82DE6DE-0CB2-EE46-BFE6-6B6B69BAA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">
                <a:off x="4741279" y="1822726"/>
                <a:ext cx="394158" cy="394158"/>
              </a:xfrm>
              <a:prstGeom prst="rect">
                <a:avLst/>
              </a:prstGeom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52A3C32-F7EF-7D44-A025-83B1747D855E}"/>
                  </a:ext>
                </a:extLst>
              </p:cNvPr>
              <p:cNvGrpSpPr/>
              <p:nvPr/>
            </p:nvGrpSpPr>
            <p:grpSpPr>
              <a:xfrm>
                <a:off x="3949617" y="1839710"/>
                <a:ext cx="394158" cy="394158"/>
                <a:chOff x="8430338" y="3179003"/>
                <a:chExt cx="394158" cy="394158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5AF3C93B-1B38-9545-8DF6-F4E359D9F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800000">
                  <a:off x="8430338" y="3179003"/>
                  <a:ext cx="394158" cy="394158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6FC3E8B8-C6D8-174E-B933-A060499386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8000000">
                  <a:off x="8430338" y="3179003"/>
                  <a:ext cx="394158" cy="394158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2F93C0-CAC5-C249-9326-11B879BFB115}"/>
                </a:ext>
              </a:extLst>
            </p:cNvPr>
            <p:cNvSpPr/>
            <p:nvPr/>
          </p:nvSpPr>
          <p:spPr>
            <a:xfrm>
              <a:off x="7543281" y="1730470"/>
              <a:ext cx="802418" cy="594592"/>
            </a:xfrm>
            <a:prstGeom prst="rect">
              <a:avLst/>
            </a:prstGeom>
            <a:blipFill dpi="0"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D3E29B-3D22-F64F-9D2B-2084B6EA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67491" y="1831902"/>
              <a:ext cx="398994" cy="39899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54409EB-90FB-C446-ACC9-7ECDB345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51649" y="1868797"/>
              <a:ext cx="309281" cy="309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31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451</Words>
  <Application>Microsoft Macintosh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Nah</dc:creator>
  <cp:lastModifiedBy>Joseph Nah</cp:lastModifiedBy>
  <cp:revision>114</cp:revision>
  <dcterms:created xsi:type="dcterms:W3CDTF">2018-07-31T14:45:47Z</dcterms:created>
  <dcterms:modified xsi:type="dcterms:W3CDTF">2018-08-07T14:55:35Z</dcterms:modified>
</cp:coreProperties>
</file>