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94660"/>
  </p:normalViewPr>
  <p:slideViewPr>
    <p:cSldViewPr snapToGrid="0">
      <p:cViewPr>
        <p:scale>
          <a:sx n="110" d="100"/>
          <a:sy n="110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124F-7155-4D4F-AA2D-5DD0016402B1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BFC6-D2AC-934D-95E0-41EB545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E2744C-318F-4E25-80A3-DE97F30D1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24420"/>
          </a:xfrm>
        </p:spPr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management And Booking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C683C-E28A-4DFE-8477-A05A8A1A9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54745"/>
            <a:ext cx="8791575" cy="1828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	        </a:t>
            </a:r>
            <a:r>
              <a:rPr lang="en-US" sz="2600" dirty="0"/>
              <a:t>professor  </a:t>
            </a:r>
            <a:r>
              <a:rPr lang="en-US" sz="2600" b="1" dirty="0" smtClean="0"/>
              <a:t>Joe </a:t>
            </a:r>
            <a:r>
              <a:rPr lang="en-US" sz="2600" b="1" dirty="0" err="1" smtClean="0"/>
              <a:t>bruen</a:t>
            </a:r>
            <a:endParaRPr lang="en-US" sz="2600" b="1" dirty="0"/>
          </a:p>
          <a:p>
            <a:r>
              <a:rPr lang="en-US" dirty="0"/>
              <a:t>	        </a:t>
            </a:r>
            <a:r>
              <a:rPr lang="en-US" dirty="0" smtClean="0"/>
              <a:t>Team </a:t>
            </a:r>
            <a:r>
              <a:rPr lang="en-US" dirty="0" err="1" smtClean="0"/>
              <a:t>Saigonese</a:t>
            </a:r>
            <a:r>
              <a:rPr lang="en-US" dirty="0" smtClean="0"/>
              <a:t>: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bon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Nghia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hiep</a:t>
            </a:r>
            <a:r>
              <a:rPr lang="en-US" dirty="0" smtClean="0"/>
              <a:t>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2800" dirty="0"/>
              <a:t> Q&amp;A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8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About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Introduction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/>
              <a:t>Main Use </a:t>
            </a:r>
            <a:r>
              <a:rPr lang="en-US" sz="3200" dirty="0"/>
              <a:t>Cases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Static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Technologies Used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Future Extension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5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Flight Management and Booking </a:t>
            </a:r>
            <a:r>
              <a:rPr lang="en-US" sz="3200" dirty="0" smtClean="0"/>
              <a:t>project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engineering proof of </a:t>
            </a:r>
            <a:r>
              <a:rPr lang="en-US" sz="2800" dirty="0" smtClean="0"/>
              <a:t>concept</a:t>
            </a:r>
          </a:p>
          <a:p>
            <a:pPr lvl="1"/>
            <a:r>
              <a:rPr lang="en-US" sz="2800" dirty="0" smtClean="0"/>
              <a:t>Not </a:t>
            </a:r>
            <a:r>
              <a:rPr lang="en-US" sz="2800" dirty="0"/>
              <a:t>a planned marketable </a:t>
            </a:r>
            <a:r>
              <a:rPr lang="en-US" sz="2800" dirty="0" smtClean="0"/>
              <a:t>project</a:t>
            </a:r>
            <a:endParaRPr lang="en-US" sz="2800" dirty="0"/>
          </a:p>
          <a:p>
            <a:r>
              <a:rPr lang="en-US" sz="3200" dirty="0"/>
              <a:t>The goal </a:t>
            </a:r>
            <a:r>
              <a:rPr lang="en-US" sz="3200"/>
              <a:t>is </a:t>
            </a:r>
            <a:r>
              <a:rPr lang="en-US" sz="3200" smtClean="0"/>
              <a:t>to </a:t>
            </a:r>
            <a:r>
              <a:rPr lang="en-US" sz="3200" dirty="0"/>
              <a:t>exercise the Spring MVC technology according to the Web Application Architecture (WAA) course guidelines to validate its use in future projects.</a:t>
            </a:r>
          </a:p>
          <a:p>
            <a:r>
              <a:rPr lang="en-US" sz="3200" dirty="0"/>
              <a:t>The team decided to </a:t>
            </a:r>
            <a:r>
              <a:rPr lang="en-US" sz="3200" dirty="0" smtClean="0"/>
              <a:t>select </a:t>
            </a:r>
            <a:r>
              <a:rPr lang="en-US" sz="3200" dirty="0"/>
              <a:t>a type of project that we could practice the studied topics as many as </a:t>
            </a:r>
            <a:r>
              <a:rPr lang="en-US" sz="3200" dirty="0" smtClean="0"/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13994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online </a:t>
            </a:r>
            <a:r>
              <a:rPr lang="en-US" sz="3200" dirty="0"/>
              <a:t>web application which </a:t>
            </a:r>
            <a:r>
              <a:rPr lang="en-US" sz="3200" dirty="0" smtClean="0"/>
              <a:t>provides ability</a:t>
            </a:r>
          </a:p>
          <a:p>
            <a:pPr lvl="1"/>
            <a:r>
              <a:rPr lang="en-US" sz="2800" dirty="0" smtClean="0"/>
              <a:t>To view flights and make a booking </a:t>
            </a:r>
            <a:r>
              <a:rPr lang="en-US" sz="2800" dirty="0"/>
              <a:t>for a </a:t>
            </a:r>
            <a:r>
              <a:rPr lang="en-US" sz="2800" dirty="0" smtClean="0"/>
              <a:t>flight. </a:t>
            </a:r>
          </a:p>
          <a:p>
            <a:pPr lvl="1"/>
            <a:r>
              <a:rPr lang="en-US" sz="3200" dirty="0" smtClean="0"/>
              <a:t>To </a:t>
            </a:r>
            <a:r>
              <a:rPr lang="en-US" sz="3200" dirty="0"/>
              <a:t>view </a:t>
            </a:r>
            <a:r>
              <a:rPr lang="en-US" sz="3200" dirty="0" smtClean="0"/>
              <a:t>booking</a:t>
            </a:r>
          </a:p>
          <a:p>
            <a:r>
              <a:rPr lang="en-US" sz="3200" dirty="0" smtClean="0"/>
              <a:t>Back-office features - provided for authorized person for </a:t>
            </a:r>
            <a:r>
              <a:rPr lang="en-US" sz="3200" dirty="0"/>
              <a:t>system administration </a:t>
            </a:r>
            <a:r>
              <a:rPr lang="en-US" sz="3200" dirty="0" smtClean="0"/>
              <a:t>purpose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4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 smtClean="0"/>
              <a:t>Main Use </a:t>
            </a:r>
            <a:r>
              <a:rPr lang="en-US" dirty="0"/>
              <a:t>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BBC0D50-96B9-4790-A995-792CFE7DD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899"/>
              </p:ext>
            </p:extLst>
          </p:nvPr>
        </p:nvGraphicFramePr>
        <p:xfrm>
          <a:off x="887896" y="1643062"/>
          <a:ext cx="10522225" cy="4214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1612">
                  <a:extLst>
                    <a:ext uri="{9D8B030D-6E8A-4147-A177-3AD203B41FA5}">
                      <a16:colId xmlns:a16="http://schemas.microsoft.com/office/drawing/2014/main" xmlns="" val="338570927"/>
                    </a:ext>
                  </a:extLst>
                </a:gridCol>
                <a:gridCol w="2681431">
                  <a:extLst>
                    <a:ext uri="{9D8B030D-6E8A-4147-A177-3AD203B41FA5}">
                      <a16:colId xmlns:a16="http://schemas.microsoft.com/office/drawing/2014/main" xmlns="" val="2699724586"/>
                    </a:ext>
                  </a:extLst>
                </a:gridCol>
                <a:gridCol w="4452731">
                  <a:extLst>
                    <a:ext uri="{9D8B030D-6E8A-4147-A177-3AD203B41FA5}">
                      <a16:colId xmlns:a16="http://schemas.microsoft.com/office/drawing/2014/main" xmlns="" val="1697573680"/>
                    </a:ext>
                  </a:extLst>
                </a:gridCol>
                <a:gridCol w="2756451">
                  <a:extLst>
                    <a:ext uri="{9D8B030D-6E8A-4147-A177-3AD203B41FA5}">
                      <a16:colId xmlns:a16="http://schemas.microsoft.com/office/drawing/2014/main" xmlns="" val="2673791068"/>
                    </a:ext>
                  </a:extLst>
                </a:gridCol>
              </a:tblGrid>
              <a:tr h="538768"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Onwer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88255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2880340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282829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Add/modify </a:t>
                      </a:r>
                      <a:r>
                        <a:rPr lang="en-US" sz="2400" dirty="0"/>
                        <a:t>an Airplane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</a:t>
                      </a:r>
                      <a:r>
                        <a:rPr lang="en-US" sz="2400" baseline="0" dirty="0" smtClean="0"/>
                        <a:t>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165641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Add/modify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Nghia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742133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Flight 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Create/View</a:t>
                      </a:r>
                      <a:r>
                        <a:rPr lang="en-US" sz="2400" baseline="0" dirty="0" smtClean="0"/>
                        <a:t> flight </a:t>
                      </a:r>
                      <a:r>
                        <a:rPr lang="en-US" sz="2400" dirty="0" smtClean="0"/>
                        <a:t>booking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Hiep</a:t>
                      </a:r>
                      <a:r>
                        <a:rPr lang="en-US" sz="2400" baseline="0" dirty="0" smtClean="0"/>
                        <a:t> Nguyen</a:t>
                      </a:r>
                    </a:p>
                  </a:txBody>
                  <a:tcPr/>
                </a:tc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Online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Online customer chat support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Bon Nguyen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9474407"/>
                  </a:ext>
                </a:extLst>
              </a:tr>
              <a:tr h="4753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Login / Logout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Log in/out for back-end portal (admin)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Hiep</a:t>
                      </a:r>
                      <a:r>
                        <a:rPr lang="en-US" sz="2400" dirty="0" smtClean="0"/>
                        <a:t> Nguyen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14793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11" y="1431838"/>
            <a:ext cx="7387059" cy="5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989023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>
                <a:effectLst/>
              </a:rPr>
              <a:t>Annotation 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Data binding</a:t>
            </a:r>
          </a:p>
          <a:p>
            <a:pPr lvl="1"/>
            <a:r>
              <a:rPr lang="en-US" sz="1600" dirty="0">
                <a:effectLst/>
              </a:rPr>
              <a:t>Validation; Custom Validation</a:t>
            </a:r>
          </a:p>
          <a:p>
            <a:pPr lvl="1"/>
            <a:r>
              <a:rPr lang="en-US" sz="1600" dirty="0">
                <a:effectLst/>
              </a:rPr>
              <a:t>Custom Formatter</a:t>
            </a:r>
          </a:p>
          <a:p>
            <a:pPr lvl="1"/>
            <a:r>
              <a:rPr lang="en-US" sz="1600" dirty="0" smtClean="0">
                <a:effectLst/>
              </a:rPr>
              <a:t>Internationalization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Exception Handling</a:t>
            </a:r>
          </a:p>
          <a:p>
            <a:pPr lvl="1"/>
            <a:r>
              <a:rPr lang="en-US" sz="1600" dirty="0">
                <a:effectLst/>
              </a:rPr>
              <a:t>REST/Ajax two way; error </a:t>
            </a:r>
            <a:r>
              <a:rPr lang="en-US" sz="1600" dirty="0" smtClean="0">
                <a:effectLst/>
              </a:rPr>
              <a:t>handling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Security ; Login, Authorization</a:t>
            </a:r>
          </a:p>
          <a:p>
            <a:pPr lvl="1"/>
            <a:r>
              <a:rPr lang="en-US" sz="1600" dirty="0">
                <a:effectLst/>
              </a:rPr>
              <a:t>Web Sockets</a:t>
            </a:r>
          </a:p>
          <a:p>
            <a:pPr lvl="1"/>
            <a:r>
              <a:rPr lang="en-US" sz="1600" dirty="0">
                <a:effectLst/>
              </a:rPr>
              <a:t>Web Flow</a:t>
            </a:r>
          </a:p>
          <a:p>
            <a:pPr lvl="1"/>
            <a:r>
              <a:rPr lang="en-US" sz="1600" dirty="0" smtClean="0">
                <a:effectLst/>
              </a:rPr>
              <a:t>Tiles</a:t>
            </a:r>
            <a:endParaRPr lang="en-US" sz="1600" dirty="0">
              <a:effectLst/>
            </a:endParaRPr>
          </a:p>
          <a:p>
            <a:pPr lvl="1"/>
            <a:r>
              <a:rPr lang="en-US" sz="1600" dirty="0">
                <a:effectLst/>
              </a:rPr>
              <a:t>Persistence in database [</a:t>
            </a:r>
            <a:r>
              <a:rPr lang="en-US" sz="1600" dirty="0" smtClean="0">
                <a:effectLst/>
              </a:rPr>
              <a:t>JPA]</a:t>
            </a:r>
            <a:endParaRPr lang="en-US" sz="1600" dirty="0"/>
          </a:p>
          <a:p>
            <a:pPr lvl="1"/>
            <a:r>
              <a:rPr lang="en-US" sz="1600" dirty="0">
                <a:effectLst/>
              </a:rPr>
              <a:t>DB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03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Future Extension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 Business Domain:</a:t>
            </a:r>
          </a:p>
          <a:p>
            <a:pPr lvl="1"/>
            <a:r>
              <a:rPr lang="en-US" sz="2800" dirty="0" smtClean="0"/>
              <a:t>Customer registration</a:t>
            </a:r>
            <a:endParaRPr lang="en-US" sz="2800" dirty="0"/>
          </a:p>
          <a:p>
            <a:pPr lvl="1"/>
            <a:r>
              <a:rPr lang="en-US" sz="2800" dirty="0" smtClean="0"/>
              <a:t>Promotion</a:t>
            </a:r>
          </a:p>
          <a:p>
            <a:pPr lvl="1"/>
            <a:r>
              <a:rPr lang="en-US" sz="2800" dirty="0" smtClean="0"/>
              <a:t>Multiple </a:t>
            </a:r>
            <a:r>
              <a:rPr lang="en-US" sz="2800" dirty="0"/>
              <a:t>customer online </a:t>
            </a:r>
            <a:r>
              <a:rPr lang="en-US" sz="2800" dirty="0" smtClean="0"/>
              <a:t>support</a:t>
            </a:r>
          </a:p>
          <a:p>
            <a:pPr lvl="1"/>
            <a:r>
              <a:rPr lang="en-US" sz="2800" dirty="0" smtClean="0"/>
              <a:t>Online </a:t>
            </a:r>
            <a:r>
              <a:rPr lang="en-US" sz="2800" dirty="0"/>
              <a:t>checking</a:t>
            </a:r>
            <a:endParaRPr lang="en-US" sz="2800" dirty="0" smtClean="0"/>
          </a:p>
          <a:p>
            <a:pPr lvl="1"/>
            <a:r>
              <a:rPr lang="en-US" sz="2800" dirty="0" smtClean="0"/>
              <a:t>Payment</a:t>
            </a:r>
            <a:endParaRPr lang="en-US" sz="2800" dirty="0"/>
          </a:p>
          <a:p>
            <a:r>
              <a:rPr lang="en-US" sz="3200" dirty="0" smtClean="0"/>
              <a:t>Technologies:</a:t>
            </a:r>
            <a:endParaRPr lang="en-US" sz="3200" dirty="0"/>
          </a:p>
          <a:p>
            <a:pPr lvl="1"/>
            <a:r>
              <a:rPr lang="en-US" sz="2800" dirty="0" smtClean="0"/>
              <a:t>Search and Advanced Search</a:t>
            </a:r>
          </a:p>
          <a:p>
            <a:pPr lvl="1"/>
            <a:r>
              <a:rPr lang="en-US" sz="2800" dirty="0" smtClean="0"/>
              <a:t>Mobile </a:t>
            </a:r>
            <a:r>
              <a:rPr lang="en-US" sz="2800" dirty="0"/>
              <a:t>app</a:t>
            </a:r>
          </a:p>
          <a:p>
            <a:pPr lvl="1"/>
            <a:r>
              <a:rPr lang="en-US" sz="2800" dirty="0" smtClean="0"/>
              <a:t>Spring </a:t>
            </a:r>
            <a:r>
              <a:rPr lang="en-US" sz="2800" dirty="0"/>
              <a:t>Cloud and Microservices: distributed config, service discovery, routing &amp; load balancing, </a:t>
            </a:r>
            <a:r>
              <a:rPr lang="en-US" sz="2800" dirty="0" err="1"/>
              <a:t>etc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66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179FA-8E2F-449F-A964-7E7BC2DF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24752"/>
          </a:xfrm>
        </p:spPr>
        <p:txBody>
          <a:bodyPr/>
          <a:lstStyle/>
          <a:p>
            <a:r>
              <a:rPr lang="en-US" dirty="0"/>
              <a:t>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61D30-D862-4D1A-8629-627C31FF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41297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      </a:t>
            </a:r>
            <a:r>
              <a:rPr lang="en-US" sz="4400" i="1" dirty="0"/>
              <a:t>“Do less and accomplish more”</a:t>
            </a:r>
          </a:p>
          <a:p>
            <a:pPr marL="0" indent="0">
              <a:buNone/>
            </a:pPr>
            <a:r>
              <a:rPr lang="en-US" sz="4000" dirty="0"/>
              <a:t>What we studied in this course is the same as the above quote.</a:t>
            </a:r>
          </a:p>
          <a:p>
            <a:endParaRPr lang="en-US" sz="4000" i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0210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289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Trebuchet MS</vt:lpstr>
      <vt:lpstr>Tw Cen MT</vt:lpstr>
      <vt:lpstr>Arial</vt:lpstr>
      <vt:lpstr>Circuit</vt:lpstr>
      <vt:lpstr>Flight management And Booking</vt:lpstr>
      <vt:lpstr>contents</vt:lpstr>
      <vt:lpstr>About</vt:lpstr>
      <vt:lpstr>introduction</vt:lpstr>
      <vt:lpstr>Main Use cases</vt:lpstr>
      <vt:lpstr>Static model</vt:lpstr>
      <vt:lpstr>Technologies used</vt:lpstr>
      <vt:lpstr>Future Extension</vt:lpstr>
      <vt:lpstr>SCI</vt:lpstr>
      <vt:lpstr>Demo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information management</dc:title>
  <dc:creator>new</dc:creator>
  <cp:lastModifiedBy>Ba Bon Nguyen</cp:lastModifiedBy>
  <cp:revision>53</cp:revision>
  <dcterms:created xsi:type="dcterms:W3CDTF">2018-09-26T20:47:13Z</dcterms:created>
  <dcterms:modified xsi:type="dcterms:W3CDTF">2018-10-25T14:49:34Z</dcterms:modified>
</cp:coreProperties>
</file>