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62" r:id="rId4"/>
    <p:sldId id="261" r:id="rId5"/>
    <p:sldId id="260" r:id="rId6"/>
    <p:sldId id="259" r:id="rId7"/>
    <p:sldId id="258" r:id="rId8"/>
    <p:sldId id="263" r:id="rId9"/>
    <p:sldId id="264" r:id="rId10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3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09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09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8CDF2-4144-4008-8C36-2855C378637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35000" y="914400"/>
            <a:ext cx="8128000" cy="4572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09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09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167E6-74B3-4E4D-92D6-69D4E1BD4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5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67E6-74B3-4E4D-92D6-69D4E1BD4D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1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1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1_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1_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1_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1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1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1_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hf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1_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1_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1_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hf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  <p:sldLayoutId id="2147483659" r:id="rId22"/>
  </p:sldLayoutIdLst>
  <p:hf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6000" b="1" i="1" u="none" strike="noStrike" cap="none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ono"/>
                <a:ea typeface="Roboto Mono"/>
                <a:cs typeface="Roboto Mono"/>
              </a:rPr>
              <a:t>Parallel Programming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 sz="2400" b="1" i="1" u="none" strike="noStrike" cap="none" spc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ono"/>
                <a:ea typeface="Roboto Mono"/>
                <a:cs typeface="Roboto Mono"/>
              </a:rPr>
              <a:t>On </a:t>
            </a:r>
            <a:r>
              <a:rPr lang="en-US" sz="2400" b="1" i="1" u="none" strike="noStrike" cap="none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ono"/>
                <a:ea typeface="Roboto Mono"/>
                <a:cs typeface="Roboto Mono"/>
              </a:rPr>
              <a:t>embedded multi-core </a:t>
            </a:r>
          </a:p>
          <a:p>
            <a:pPr>
              <a:defRPr/>
            </a:pPr>
            <a:r>
              <a:rPr lang="en-US" sz="2400" b="1" i="1" u="none" strike="noStrike" cap="none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ono"/>
                <a:ea typeface="Roboto Mono"/>
                <a:cs typeface="Roboto Mono"/>
              </a:rPr>
              <a:t>System ESP32</a:t>
            </a:r>
            <a:endParaRPr sz="2400" b="1" i="1" u="none" strike="noStrike" cap="none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ono"/>
              <a:ea typeface="Roboto Mono"/>
              <a:cs typeface="Roboto Mono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176120" y="4869160"/>
            <a:ext cx="3458590" cy="35603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ctr">
              <a:defRPr/>
            </a:pPr>
            <a:r>
              <a:rPr lang="en-US" sz="1600" i="1" dirty="0" smtClean="0">
                <a:latin typeface="Roboto Mono"/>
              </a:rPr>
              <a:t>Students: </a:t>
            </a:r>
          </a:p>
          <a:p>
            <a:pPr algn="ctr">
              <a:defRPr/>
            </a:pPr>
            <a:r>
              <a:rPr lang="en-US" sz="1600" i="1" dirty="0" smtClean="0">
                <a:latin typeface="Roboto Mono"/>
              </a:rPr>
              <a:t>Marian-</a:t>
            </a:r>
            <a:r>
              <a:rPr lang="en-US" sz="1600" i="1" dirty="0" err="1" smtClean="0">
                <a:latin typeface="Roboto Mono"/>
              </a:rPr>
              <a:t>Claudiu</a:t>
            </a:r>
            <a:r>
              <a:rPr lang="en-US" sz="1600" i="1" dirty="0" smtClean="0">
                <a:latin typeface="Roboto Mono"/>
              </a:rPr>
              <a:t>  BELEAN</a:t>
            </a:r>
          </a:p>
          <a:p>
            <a:pPr algn="ctr">
              <a:defRPr/>
            </a:pPr>
            <a:r>
              <a:rPr lang="en-US" sz="1600" i="1" dirty="0" smtClean="0">
                <a:latin typeface="Roboto Mono"/>
              </a:rPr>
              <a:t>Franz Joseph  PAL</a:t>
            </a:r>
            <a:endParaRPr sz="1600" i="1" dirty="0">
              <a:latin typeface="Roboto Mono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87688" y="780001"/>
            <a:ext cx="4819317" cy="905510"/>
            <a:chOff x="1524" y="0"/>
            <a:chExt cx="5276088" cy="928546"/>
          </a:xfrm>
        </p:grpSpPr>
        <p:sp>
          <p:nvSpPr>
            <p:cNvPr id="9" name="Rectangle 8"/>
            <p:cNvSpPr/>
            <p:nvPr/>
          </p:nvSpPr>
          <p:spPr>
            <a:xfrm>
              <a:off x="659065" y="97911"/>
              <a:ext cx="4073629" cy="64223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i="1" dirty="0" smtClean="0">
                  <a:latin typeface="Roboto Mono"/>
                  <a:ea typeface="Calibri"/>
                  <a:cs typeface="Times New Roman"/>
                </a:rPr>
                <a:t>Faculty </a:t>
              </a:r>
              <a:r>
                <a:rPr lang="en-US" sz="1400" i="1" dirty="0">
                  <a:latin typeface="Roboto Mono"/>
                  <a:ea typeface="Calibri"/>
                  <a:cs typeface="Times New Roman"/>
                </a:rPr>
                <a:t>of </a:t>
              </a:r>
              <a:r>
                <a:rPr lang="en-US" sz="1400" i="1" dirty="0" smtClean="0">
                  <a:latin typeface="Roboto Mono"/>
                  <a:ea typeface="Calibri"/>
                  <a:cs typeface="Times New Roman"/>
                </a:rPr>
                <a:t>Electronics, Telecommunications </a:t>
              </a:r>
              <a:r>
                <a:rPr lang="en-US" sz="1400" i="1" dirty="0">
                  <a:latin typeface="Roboto Mono"/>
                  <a:ea typeface="Calibri"/>
                  <a:cs typeface="Times New Roman"/>
                </a:rPr>
                <a:t>and </a:t>
              </a:r>
              <a:r>
                <a:rPr lang="en-US" sz="1400" i="1" dirty="0" smtClean="0">
                  <a:latin typeface="Roboto Mono"/>
                  <a:ea typeface="Calibri"/>
                  <a:cs typeface="Times New Roman"/>
                </a:rPr>
                <a:t>Information </a:t>
              </a:r>
              <a:r>
                <a:rPr lang="en-US" sz="1400" i="1" dirty="0">
                  <a:latin typeface="Roboto Mono"/>
                  <a:ea typeface="Calibri"/>
                  <a:cs typeface="Times New Roman"/>
                </a:rPr>
                <a:t>T</a:t>
              </a:r>
              <a:r>
                <a:rPr lang="en-US" sz="1400" i="1" dirty="0" smtClean="0">
                  <a:latin typeface="Roboto Mono"/>
                  <a:ea typeface="Calibri"/>
                  <a:cs typeface="Times New Roman"/>
                </a:rPr>
                <a:t>echnology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53861" y="0"/>
              <a:ext cx="116691" cy="19582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45720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ro-RO" sz="1200" b="1">
                  <a:effectLst/>
                  <a:latin typeface="Times New Roman"/>
                  <a:ea typeface="Calibri"/>
                  <a:cs typeface="Times New Roman"/>
                </a:rPr>
                <a:t> </a:t>
              </a:r>
              <a:endParaRPr lang="en-US" sz="1200" b="1">
                <a:effectLst/>
                <a:latin typeface="Times New Roman"/>
                <a:ea typeface="Calibri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71562" y="250250"/>
              <a:ext cx="48636" cy="1603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45720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b="1" dirty="0">
                  <a:effectLst/>
                  <a:latin typeface="Arial"/>
                  <a:ea typeface="Arial"/>
                  <a:cs typeface="Times New Roman"/>
                </a:rPr>
                <a:t> </a:t>
              </a:r>
              <a:endParaRPr lang="en-US" sz="1200" b="1" dirty="0">
                <a:effectLst/>
                <a:latin typeface="Times New Roman"/>
                <a:ea typeface="Calibri"/>
                <a:cs typeface="Times New Roman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91219" y="250250"/>
              <a:ext cx="48636" cy="1603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45720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b="1">
                  <a:effectLst/>
                  <a:latin typeface="Arial"/>
                  <a:ea typeface="Arial"/>
                  <a:cs typeface="Times New Roman"/>
                </a:rPr>
                <a:t> </a:t>
              </a:r>
              <a:endParaRPr lang="en-US" sz="1200" b="1">
                <a:effectLst/>
                <a:latin typeface="Times New Roman"/>
                <a:ea typeface="Calibri"/>
                <a:cs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7991" y="480046"/>
              <a:ext cx="46523" cy="16079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45720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>
                  <a:effectLst/>
                  <a:latin typeface="Arial"/>
                  <a:ea typeface="Arial"/>
                  <a:cs typeface="Times New Roman"/>
                </a:rPr>
                <a:t> </a:t>
              </a:r>
              <a:endParaRPr lang="en-US" sz="1200" b="1">
                <a:effectLst/>
                <a:latin typeface="Times New Roman"/>
                <a:ea typeface="Calibri"/>
                <a:cs typeface="Times New Roman"/>
              </a:endParaRPr>
            </a:p>
          </p:txBody>
        </p:sp>
        <p:sp>
          <p:nvSpPr>
            <p:cNvPr id="15" name="Shape 60494"/>
            <p:cNvSpPr/>
            <p:nvPr/>
          </p:nvSpPr>
          <p:spPr>
            <a:xfrm>
              <a:off x="1524" y="908734"/>
              <a:ext cx="5276088" cy="19812"/>
            </a:xfrm>
            <a:custGeom>
              <a:avLst/>
              <a:gdLst/>
              <a:ahLst/>
              <a:cxnLst/>
              <a:rect l="0" t="0" r="0" b="0"/>
              <a:pathLst>
                <a:path w="5276088" h="19812">
                  <a:moveTo>
                    <a:pt x="0" y="0"/>
                  </a:moveTo>
                  <a:lnTo>
                    <a:pt x="5276088" y="0"/>
                  </a:lnTo>
                  <a:lnTo>
                    <a:pt x="5276088" y="19812"/>
                  </a:lnTo>
                  <a:lnTo>
                    <a:pt x="0" y="1981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66669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US" b="1"/>
            </a:p>
          </p:txBody>
        </p:sp>
        <p:sp>
          <p:nvSpPr>
            <p:cNvPr id="16" name="Shape 60495"/>
            <p:cNvSpPr/>
            <p:nvPr/>
          </p:nvSpPr>
          <p:spPr>
            <a:xfrm>
              <a:off x="1524" y="895018"/>
              <a:ext cx="5276088" cy="9144"/>
            </a:xfrm>
            <a:custGeom>
              <a:avLst/>
              <a:gdLst/>
              <a:ahLst/>
              <a:cxnLst/>
              <a:rect l="0" t="0" r="0" b="0"/>
              <a:pathLst>
                <a:path w="5276088" h="9144">
                  <a:moveTo>
                    <a:pt x="0" y="0"/>
                  </a:moveTo>
                  <a:lnTo>
                    <a:pt x="5276088" y="0"/>
                  </a:lnTo>
                  <a:lnTo>
                    <a:pt x="5276088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66669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US" b="1"/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1343472" y="4869160"/>
            <a:ext cx="3458590" cy="35603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ctr">
              <a:defRPr/>
            </a:pPr>
            <a:r>
              <a:rPr lang="en-US" sz="1600" i="1" dirty="0" smtClean="0">
                <a:latin typeface="Roboto Mono"/>
              </a:rPr>
              <a:t>Teachers: </a:t>
            </a:r>
          </a:p>
          <a:p>
            <a:pPr algn="ctr">
              <a:defRPr/>
            </a:pPr>
            <a:r>
              <a:rPr lang="en-US" sz="1600" i="1" dirty="0" err="1" smtClean="0">
                <a:latin typeface="Roboto Mono"/>
              </a:rPr>
              <a:t>Aurel</a:t>
            </a:r>
            <a:r>
              <a:rPr lang="en-US" sz="1600" i="1" dirty="0" smtClean="0">
                <a:latin typeface="Roboto Mono"/>
              </a:rPr>
              <a:t> GONTEAN</a:t>
            </a:r>
          </a:p>
          <a:p>
            <a:pPr algn="ctr">
              <a:defRPr/>
            </a:pPr>
            <a:r>
              <a:rPr lang="en-US" sz="1600" i="1" dirty="0" err="1" smtClean="0">
                <a:latin typeface="Roboto Mono"/>
              </a:rPr>
              <a:t>Alexandru</a:t>
            </a:r>
            <a:r>
              <a:rPr lang="en-US" sz="1600" i="1" dirty="0" smtClean="0">
                <a:latin typeface="Roboto Mono"/>
              </a:rPr>
              <a:t> SFIRAT</a:t>
            </a:r>
            <a:endParaRPr sz="1600" i="1" dirty="0">
              <a:latin typeface="Roboto Mon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033" y="404664"/>
            <a:ext cx="1981678" cy="1440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1" y="603801"/>
            <a:ext cx="1989223" cy="1169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9616" y="3140968"/>
            <a:ext cx="6480720" cy="25922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Roboto Mono"/>
              </a:rPr>
              <a:t>i.   </a:t>
            </a:r>
            <a:r>
              <a:rPr lang="en-US" b="1" i="1" dirty="0" smtClean="0">
                <a:solidFill>
                  <a:schemeClr val="tx1"/>
                </a:solidFill>
                <a:latin typeface="Roboto Mono"/>
              </a:rPr>
              <a:t>Introduction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Roboto Mono"/>
              </a:rPr>
              <a:t>ii.  </a:t>
            </a:r>
            <a:r>
              <a:rPr lang="en-US" b="1" i="1" dirty="0" smtClean="0">
                <a:solidFill>
                  <a:schemeClr val="tx1"/>
                </a:solidFill>
                <a:latin typeface="Roboto Mono"/>
              </a:rPr>
              <a:t>Problem definition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Roboto Mono"/>
              </a:rPr>
              <a:t>iii. </a:t>
            </a:r>
            <a:r>
              <a:rPr lang="en-US" b="1" i="1" dirty="0" smtClean="0">
                <a:solidFill>
                  <a:schemeClr val="tx1"/>
                </a:solidFill>
                <a:latin typeface="Roboto Mono"/>
              </a:rPr>
              <a:t>Basic Concept of Parallel Programming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Roboto Mono"/>
              </a:rPr>
              <a:t>iv. </a:t>
            </a:r>
            <a:r>
              <a:rPr lang="en-US" b="1" i="1" dirty="0" smtClean="0">
                <a:solidFill>
                  <a:schemeClr val="tx1"/>
                </a:solidFill>
                <a:latin typeface="Roboto Mono"/>
              </a:rPr>
              <a:t>Parallel Programming Architecture</a:t>
            </a:r>
            <a:endParaRPr lang="en-US" b="1" i="1" dirty="0">
              <a:solidFill>
                <a:schemeClr val="tx1"/>
              </a:solidFill>
              <a:latin typeface="Roboto Mono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72800" cy="1252728"/>
          </a:xfrm>
        </p:spPr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  <a:latin typeface="Roboto Mono"/>
              </a:rPr>
              <a:t>Content</a:t>
            </a:r>
            <a:endParaRPr lang="en-US" b="1" i="1" dirty="0">
              <a:solidFill>
                <a:schemeClr val="tx1"/>
              </a:solidFill>
              <a:latin typeface="Roboto Mon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0416" y="260648"/>
            <a:ext cx="1981678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6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62757" y="2492896"/>
            <a:ext cx="9877777" cy="363326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Roboto Mono"/>
              </a:rPr>
              <a:t> </a:t>
            </a:r>
            <a:r>
              <a:rPr lang="en-US" b="1" dirty="0" smtClean="0"/>
              <a:t>Multicore </a:t>
            </a:r>
            <a:r>
              <a:rPr lang="en-US" b="1" dirty="0" smtClean="0"/>
              <a:t>Systems </a:t>
            </a:r>
            <a:r>
              <a:rPr lang="en-US" dirty="0" smtClean="0"/>
              <a:t>are becoming increasingly popular as part of digitalization and </a:t>
            </a:r>
            <a:r>
              <a:rPr lang="en-US" b="1" i="1" dirty="0" smtClean="0"/>
              <a:t>Industry</a:t>
            </a:r>
            <a:r>
              <a:rPr lang="en-US" dirty="0" smtClean="0"/>
              <a:t> </a:t>
            </a:r>
            <a:r>
              <a:rPr lang="en-US" b="1" i="1" dirty="0" smtClean="0"/>
              <a:t>4.0</a:t>
            </a:r>
            <a:r>
              <a:rPr lang="en-US" dirty="0" smtClean="0"/>
              <a:t>             </a:t>
            </a:r>
            <a:r>
              <a:rPr lang="en-US" dirty="0" smtClean="0"/>
              <a:t>  </a:t>
            </a:r>
            <a:r>
              <a:rPr lang="en-US" b="1" i="1" u="sng" dirty="0" smtClean="0"/>
              <a:t>important </a:t>
            </a:r>
            <a:r>
              <a:rPr lang="en-US" b="1" i="1" u="sng" dirty="0"/>
              <a:t>role in data processing and </a:t>
            </a:r>
            <a:r>
              <a:rPr lang="en-US" b="1" i="1" u="sng" dirty="0" smtClean="0"/>
              <a:t>process automation</a:t>
            </a:r>
            <a:endParaRPr lang="en-US" b="1" i="1" u="sn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72800" cy="1252728"/>
          </a:xfrm>
        </p:spPr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  <a:latin typeface="Roboto Mono"/>
              </a:rPr>
              <a:t>Introduction</a:t>
            </a:r>
            <a:endParaRPr lang="en-US" b="1" i="1" dirty="0">
              <a:solidFill>
                <a:schemeClr val="tx1"/>
              </a:solidFill>
              <a:latin typeface="Roboto Mon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0416" y="260648"/>
            <a:ext cx="1981678" cy="144016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405484" y="3045197"/>
            <a:ext cx="86409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921" y="3645024"/>
            <a:ext cx="5792250" cy="325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5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709" y="2708920"/>
            <a:ext cx="7170480" cy="331236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i="1" dirty="0" smtClean="0">
                <a:latin typeface="Roboto Mono"/>
              </a:rPr>
              <a:t> </a:t>
            </a:r>
            <a:r>
              <a:rPr lang="en-US" b="1" i="1" dirty="0" smtClean="0"/>
              <a:t>ESP32 </a:t>
            </a:r>
            <a:r>
              <a:rPr lang="en-US" dirty="0" smtClean="0"/>
              <a:t>it is an </a:t>
            </a:r>
            <a:r>
              <a:rPr lang="en-US" b="1" i="1" u="sng" dirty="0" smtClean="0"/>
              <a:t>multi-core </a:t>
            </a:r>
            <a:r>
              <a:rPr lang="en-US" b="1" i="1" u="sng" dirty="0"/>
              <a:t>embedded hardware </a:t>
            </a:r>
            <a:r>
              <a:rPr lang="en-US" b="1" i="1" u="sng" dirty="0" smtClean="0"/>
              <a:t>platforms</a:t>
            </a:r>
            <a:r>
              <a:rPr lang="en-US" i="1" u="sng" dirty="0" smtClean="0"/>
              <a:t> </a:t>
            </a:r>
            <a:r>
              <a:rPr lang="en-US" dirty="0" smtClean="0"/>
              <a:t>that reduces </a:t>
            </a:r>
            <a:r>
              <a:rPr lang="en-US" i="1" u="sng" dirty="0" smtClean="0"/>
              <a:t>execution time </a:t>
            </a:r>
            <a:r>
              <a:rPr lang="en-US" dirty="0" smtClean="0"/>
              <a:t>and </a:t>
            </a:r>
            <a:r>
              <a:rPr lang="en-US" i="1" u="sng" dirty="0" smtClean="0"/>
              <a:t>power consumption </a:t>
            </a:r>
            <a:r>
              <a:rPr lang="en-US" dirty="0" smtClean="0"/>
              <a:t>with it’s ability to develop advanced parallel computing </a:t>
            </a:r>
            <a:r>
              <a:rPr lang="en-US" dirty="0" err="1" smtClean="0"/>
              <a:t>softwares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In </a:t>
            </a:r>
            <a:r>
              <a:rPr lang="en-US" dirty="0"/>
              <a:t>order to develop an </a:t>
            </a:r>
            <a:r>
              <a:rPr lang="en-US" b="1" i="1" u="sng" dirty="0"/>
              <a:t>optimal solution</a:t>
            </a:r>
            <a:r>
              <a:rPr lang="en-US" dirty="0"/>
              <a:t>, the hardware platform must be </a:t>
            </a:r>
            <a:r>
              <a:rPr lang="en-US" dirty="0" smtClean="0"/>
              <a:t>included in </a:t>
            </a:r>
            <a:r>
              <a:rPr lang="en-US" dirty="0"/>
              <a:t>addition to the </a:t>
            </a:r>
            <a:r>
              <a:rPr lang="en-US" i="1" u="sng" dirty="0"/>
              <a:t>mathematical model </a:t>
            </a:r>
            <a:r>
              <a:rPr lang="en-US" dirty="0"/>
              <a:t>of the problem itself.</a:t>
            </a:r>
            <a:endParaRPr lang="en-US" b="1" i="1" dirty="0">
              <a:latin typeface="Roboto Mono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72800" cy="1252728"/>
          </a:xfrm>
        </p:spPr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  <a:latin typeface="Roboto Mono"/>
              </a:rPr>
              <a:t>Problem Definition</a:t>
            </a:r>
            <a:endParaRPr lang="en-US" b="1" i="1" dirty="0">
              <a:solidFill>
                <a:schemeClr val="tx1"/>
              </a:solidFill>
              <a:latin typeface="Roboto Mon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0416" y="260648"/>
            <a:ext cx="1981678" cy="1440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810" y="2996951"/>
            <a:ext cx="4756165" cy="339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5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The </a:t>
            </a:r>
            <a:r>
              <a:rPr lang="en-US" b="1" i="1" u="sng" dirty="0" smtClean="0"/>
              <a:t>aim</a:t>
            </a:r>
            <a:r>
              <a:rPr lang="en-US" b="1" i="1" dirty="0" smtClean="0"/>
              <a:t> </a:t>
            </a:r>
            <a:r>
              <a:rPr lang="en-US" dirty="0"/>
              <a:t>of parallelism </a:t>
            </a:r>
            <a:r>
              <a:rPr lang="en-US" dirty="0" smtClean="0"/>
              <a:t>is to </a:t>
            </a:r>
            <a:r>
              <a:rPr lang="en-US" b="1" i="1" u="sng" dirty="0" smtClean="0"/>
              <a:t>reduce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b="1" i="1" u="sng" dirty="0"/>
              <a:t>execution time </a:t>
            </a:r>
            <a:r>
              <a:rPr lang="en-US" dirty="0" smtClean="0"/>
              <a:t>and is </a:t>
            </a:r>
            <a:r>
              <a:rPr lang="en-US" dirty="0"/>
              <a:t>one of the </a:t>
            </a:r>
            <a:r>
              <a:rPr lang="en-US" dirty="0" smtClean="0"/>
              <a:t>most important objectives </a:t>
            </a:r>
            <a:r>
              <a:rPr lang="en-US" dirty="0"/>
              <a:t>in concurrency to make applications more </a:t>
            </a:r>
            <a:r>
              <a:rPr lang="en-US" b="1" i="1" u="sng" dirty="0" smtClean="0"/>
              <a:t>efficient</a:t>
            </a:r>
            <a:r>
              <a:rPr lang="en-US" dirty="0" smtClean="0"/>
              <a:t>.     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3392" y="188640"/>
            <a:ext cx="10972800" cy="1584176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  <a:latin typeface="Roboto Mono"/>
              </a:rPr>
              <a:t>Basic Concept of </a:t>
            </a:r>
            <a:r>
              <a:rPr lang="en-US" b="1" i="1" dirty="0" smtClean="0">
                <a:solidFill>
                  <a:schemeClr val="tx1"/>
                </a:solidFill>
                <a:latin typeface="Roboto Mono"/>
              </a:rPr>
              <a:t/>
            </a:r>
            <a:br>
              <a:rPr lang="en-US" b="1" i="1" dirty="0" smtClean="0">
                <a:solidFill>
                  <a:schemeClr val="tx1"/>
                </a:solidFill>
                <a:latin typeface="Roboto Mono"/>
              </a:rPr>
            </a:br>
            <a:r>
              <a:rPr lang="en-US" b="1" i="1" dirty="0" smtClean="0">
                <a:solidFill>
                  <a:schemeClr val="tx1"/>
                </a:solidFill>
                <a:latin typeface="Roboto Mono"/>
              </a:rPr>
              <a:t>Parallel </a:t>
            </a:r>
            <a:r>
              <a:rPr lang="en-US" b="1" i="1" dirty="0">
                <a:solidFill>
                  <a:schemeClr val="tx1"/>
                </a:solidFill>
                <a:latin typeface="Roboto Mono"/>
              </a:rPr>
              <a:t>Programming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0416" y="260648"/>
            <a:ext cx="1981678" cy="144016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3594464"/>
            <a:ext cx="4597326" cy="3032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348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0416" y="260648"/>
            <a:ext cx="1981678" cy="1440160"/>
          </a:xfrm>
          <a:prstGeom prst="rect">
            <a:avLst/>
          </a:prstGeom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2564904"/>
            <a:ext cx="8664343" cy="4171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623392" y="188640"/>
            <a:ext cx="10972800" cy="1584176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  <a:latin typeface="Roboto Mono"/>
              </a:rPr>
              <a:t>Basic Concept of </a:t>
            </a:r>
            <a:r>
              <a:rPr lang="en-US" b="1" i="1" dirty="0" smtClean="0">
                <a:solidFill>
                  <a:schemeClr val="tx1"/>
                </a:solidFill>
                <a:latin typeface="Roboto Mono"/>
              </a:rPr>
              <a:t/>
            </a:r>
            <a:br>
              <a:rPr lang="en-US" b="1" i="1" dirty="0" smtClean="0">
                <a:solidFill>
                  <a:schemeClr val="tx1"/>
                </a:solidFill>
                <a:latin typeface="Roboto Mono"/>
              </a:rPr>
            </a:br>
            <a:r>
              <a:rPr lang="en-US" b="1" i="1" dirty="0" smtClean="0">
                <a:solidFill>
                  <a:schemeClr val="tx1"/>
                </a:solidFill>
                <a:latin typeface="Roboto Mono"/>
              </a:rPr>
              <a:t>Parallel </a:t>
            </a:r>
            <a:r>
              <a:rPr lang="en-US" b="1" i="1" dirty="0">
                <a:solidFill>
                  <a:schemeClr val="tx1"/>
                </a:solidFill>
                <a:latin typeface="Roboto Mono"/>
              </a:rPr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8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37090" y="3212976"/>
            <a:ext cx="6661435" cy="345069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i="1" dirty="0" smtClean="0"/>
              <a:t>Computer architecture                </a:t>
            </a:r>
            <a:r>
              <a:rPr lang="en-US" sz="2000" i="1" dirty="0" smtClean="0"/>
              <a:t>structure of a computer</a:t>
            </a:r>
            <a:r>
              <a:rPr lang="en-US" sz="2000" dirty="0" smtClean="0"/>
              <a:t>.</a:t>
            </a:r>
            <a:r>
              <a:rPr lang="en-US" sz="2000" dirty="0"/>
              <a:t> Computer architect's </a:t>
            </a:r>
            <a:r>
              <a:rPr lang="en-US" sz="2000" dirty="0" smtClean="0"/>
              <a:t>task is </a:t>
            </a:r>
            <a:r>
              <a:rPr lang="en-US" sz="2000" dirty="0"/>
              <a:t>to write an suitable program code for the </a:t>
            </a:r>
            <a:r>
              <a:rPr lang="en-US" sz="2000" dirty="0" smtClean="0"/>
              <a:t>machine, </a:t>
            </a:r>
            <a:r>
              <a:rPr lang="en-US" sz="2000" dirty="0"/>
              <a:t>understanding all the factors like state-of-the-art </a:t>
            </a:r>
            <a:r>
              <a:rPr lang="en-US" sz="2000" dirty="0" smtClean="0"/>
              <a:t>technologies at </a:t>
            </a:r>
            <a:r>
              <a:rPr lang="en-US" sz="2000" dirty="0"/>
              <a:t>each design level and changing those designs </a:t>
            </a:r>
            <a:r>
              <a:rPr lang="en-US" sz="2000" b="1" i="1" dirty="0" smtClean="0"/>
              <a:t>tradeoffs</a:t>
            </a:r>
            <a:r>
              <a:rPr lang="en-US" sz="2000" dirty="0" smtClean="0"/>
              <a:t> </a:t>
            </a:r>
            <a:r>
              <a:rPr lang="en-US" sz="2000" dirty="0"/>
              <a:t>for their </a:t>
            </a:r>
            <a:r>
              <a:rPr lang="en-US" sz="2000" dirty="0" smtClean="0"/>
              <a:t>specific applications</a:t>
            </a:r>
            <a:endParaRPr lang="en-US" sz="2000" b="1" i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72800" cy="1252728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chemeClr val="tx1"/>
                </a:solidFill>
                <a:latin typeface="Roboto Mono"/>
              </a:rPr>
              <a:t>Parallel Programming </a:t>
            </a:r>
            <a:r>
              <a:rPr lang="en-US" b="1" i="1" dirty="0" smtClean="0">
                <a:solidFill>
                  <a:schemeClr val="tx1"/>
                </a:solidFill>
                <a:latin typeface="Roboto Mono"/>
              </a:rPr>
              <a:t/>
            </a:r>
            <a:br>
              <a:rPr lang="en-US" b="1" i="1" dirty="0" smtClean="0">
                <a:solidFill>
                  <a:schemeClr val="tx1"/>
                </a:solidFill>
                <a:latin typeface="Roboto Mono"/>
              </a:rPr>
            </a:br>
            <a:r>
              <a:rPr lang="en-US" b="1" i="1" dirty="0" smtClean="0">
                <a:solidFill>
                  <a:schemeClr val="tx1"/>
                </a:solidFill>
                <a:latin typeface="Roboto Mono"/>
              </a:rPr>
              <a:t>Architecture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0416" y="260648"/>
            <a:ext cx="1981678" cy="144016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863752" y="3356992"/>
            <a:ext cx="72008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438" y="2708920"/>
            <a:ext cx="4163955" cy="312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2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5361" y="2675466"/>
            <a:ext cx="7776864" cy="356184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i="1" dirty="0"/>
              <a:t>Flynn's </a:t>
            </a:r>
            <a:r>
              <a:rPr lang="en-US" b="1" i="1" dirty="0" err="1" smtClean="0"/>
              <a:t>classication</a:t>
            </a:r>
            <a:r>
              <a:rPr lang="en-US" b="1" i="1" dirty="0" smtClean="0"/>
              <a:t>               </a:t>
            </a:r>
            <a:r>
              <a:rPr lang="en-US" dirty="0" smtClean="0"/>
              <a:t>a </a:t>
            </a:r>
            <a:r>
              <a:rPr lang="en-US" dirty="0"/>
              <a:t>scheme which is based on the notion of information </a:t>
            </a:r>
            <a:r>
              <a:rPr lang="en-US" dirty="0" smtClean="0"/>
              <a:t>stream</a:t>
            </a:r>
          </a:p>
          <a:p>
            <a:pPr>
              <a:buFont typeface="Wingdings" pitchFamily="2" charset="2"/>
              <a:buChar char="Ø"/>
            </a:pPr>
            <a:r>
              <a:rPr lang="en-US" b="1" i="1" dirty="0" smtClean="0"/>
              <a:t>“Stream”             </a:t>
            </a:r>
            <a:r>
              <a:rPr lang="en-US" dirty="0" smtClean="0"/>
              <a:t>defines </a:t>
            </a:r>
            <a:r>
              <a:rPr lang="en-US" dirty="0"/>
              <a:t>a sequence or </a:t>
            </a:r>
            <a:r>
              <a:rPr lang="en-US" dirty="0" smtClean="0"/>
              <a:t>flow containing one of both </a:t>
            </a:r>
            <a:r>
              <a:rPr lang="en-US" dirty="0"/>
              <a:t>existent types </a:t>
            </a:r>
            <a:r>
              <a:rPr lang="en-US" dirty="0" smtClean="0"/>
              <a:t>of information </a:t>
            </a:r>
            <a:r>
              <a:rPr lang="en-US" dirty="0"/>
              <a:t>which </a:t>
            </a:r>
            <a:r>
              <a:rPr lang="en-US" dirty="0" smtClean="0"/>
              <a:t>flows and </a:t>
            </a:r>
            <a:r>
              <a:rPr lang="en-US" dirty="0"/>
              <a:t>are operated into a processor: instructions or </a:t>
            </a:r>
            <a:r>
              <a:rPr lang="en-US" dirty="0" smtClean="0"/>
              <a:t>data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Types of </a:t>
            </a:r>
            <a:r>
              <a:rPr lang="en-US" dirty="0" smtClean="0"/>
              <a:t>Parallelism: 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Bit-level </a:t>
            </a:r>
            <a:r>
              <a:rPr lang="en-US" dirty="0" smtClean="0"/>
              <a:t>parallelism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Instruction-level </a:t>
            </a:r>
            <a:r>
              <a:rPr lang="en-US" dirty="0" smtClean="0"/>
              <a:t>parallelism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Task/Thread parallelism</a:t>
            </a:r>
            <a:endParaRPr lang="en-US" b="1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0416" y="260648"/>
            <a:ext cx="1981678" cy="1440160"/>
          </a:xfrm>
          <a:prstGeom prst="rect">
            <a:avLst/>
          </a:prstGeom>
        </p:spPr>
      </p:pic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623888" y="333375"/>
            <a:ext cx="10972800" cy="1252538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chemeClr val="tx1"/>
                </a:solidFill>
                <a:latin typeface="Roboto Mono"/>
              </a:rPr>
              <a:t>Parallel Programming </a:t>
            </a:r>
            <a:r>
              <a:rPr lang="en-US" b="1" i="1" dirty="0" smtClean="0">
                <a:solidFill>
                  <a:schemeClr val="tx1"/>
                </a:solidFill>
                <a:latin typeface="Roboto Mono"/>
              </a:rPr>
              <a:t/>
            </a:r>
            <a:br>
              <a:rPr lang="en-US" b="1" i="1" dirty="0" smtClean="0">
                <a:solidFill>
                  <a:schemeClr val="tx1"/>
                </a:solidFill>
                <a:latin typeface="Roboto Mono"/>
              </a:rPr>
            </a:br>
            <a:r>
              <a:rPr lang="en-US" b="1" i="1" dirty="0" smtClean="0">
                <a:solidFill>
                  <a:schemeClr val="tx1"/>
                </a:solidFill>
                <a:latin typeface="Roboto Mono"/>
              </a:rPr>
              <a:t>Architecture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2708920"/>
            <a:ext cx="3863147" cy="278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250678" y="2891395"/>
            <a:ext cx="72008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991544" y="3645024"/>
            <a:ext cx="72008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3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02984" y="3041515"/>
            <a:ext cx="682714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Thank you!</a:t>
            </a:r>
            <a:endParaRPr lang="en-US" sz="96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972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193</TotalTime>
  <Words>261</Words>
  <Application>Microsoft Office PowerPoint</Application>
  <PresentationFormat>Custom</PresentationFormat>
  <Paragraphs>38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Waveform</vt:lpstr>
      <vt:lpstr>Parallel Programming</vt:lpstr>
      <vt:lpstr>Content</vt:lpstr>
      <vt:lpstr>Introduction</vt:lpstr>
      <vt:lpstr>Problem Definition</vt:lpstr>
      <vt:lpstr>Basic Concept of  Parallel Programming</vt:lpstr>
      <vt:lpstr>Basic Concept of  Parallel Programming</vt:lpstr>
      <vt:lpstr>Parallel Programming  Architecture</vt:lpstr>
      <vt:lpstr>Parallel Programming  Architecture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Programming</dc:title>
  <dc:creator/>
  <cp:lastModifiedBy>Belean Marian</cp:lastModifiedBy>
  <cp:revision>44</cp:revision>
  <dcterms:modified xsi:type="dcterms:W3CDTF">2019-11-07T01:23:16Z</dcterms:modified>
</cp:coreProperties>
</file>