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Parallel Programming</a:t>
            </a:r>
            <a:endParaRPr lang="en-US" sz="6000" b="0" i="0" u="none" strike="noStrike" cap="none" spc="0">
              <a:solidFill>
                <a:schemeClr val="tx1"/>
              </a:solidFill>
              <a:latin typeface="Roboto Mono"/>
              <a:ea typeface="Roboto Mono"/>
              <a:cs typeface="Roboto Mono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on embedded multi-core </a:t>
            </a:r>
            <a:endParaRPr lang="en-US" sz="2400" b="0" i="0" u="none" strike="noStrike" cap="none" spc="0">
              <a:solidFill>
                <a:schemeClr val="tx1"/>
              </a:solidFill>
              <a:latin typeface="Roboto Mono"/>
              <a:ea typeface="Roboto Mono"/>
              <a:cs typeface="Roboto Mono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System ESP32</a:t>
            </a:r>
            <a:endParaRPr sz="2400" b="0" i="0" u="none" strike="noStrike" cap="none" spc="0">
              <a:solidFill>
                <a:schemeClr val="tx1"/>
              </a:solidFill>
              <a:latin typeface="Roboto Mono"/>
              <a:ea typeface="Roboto Mono"/>
              <a:cs typeface="Roboto Mono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97742" y="286674"/>
            <a:ext cx="3512576" cy="1201888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8693664" y="6389775"/>
            <a:ext cx="3458590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latin typeface="Roboto Mono Light"/>
                <a:ea typeface="Roboto Mono Light"/>
                <a:cs typeface="Roboto Mono Light"/>
              </a:rPr>
              <a:t>M. Belean, F.J. Pal 07.11.2019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1641552"/>
            <a:ext cx="9144000" cy="4332379"/>
          </a:xfrm>
        </p:spPr>
        <p:txBody>
          <a:bodyPr/>
          <a:lstStyle/>
          <a:p>
            <a:pPr algn="l">
              <a:defRPr/>
            </a:pPr>
            <a:r>
              <a:rPr>
                <a:latin typeface="Roboto Mono"/>
                <a:ea typeface="Roboto Mono"/>
                <a:cs typeface="Roboto Mono"/>
              </a:rPr>
              <a:t>Content</a:t>
            </a:r>
            <a:endParaRPr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endParaRPr sz="800">
              <a:latin typeface="Roboto Mono"/>
              <a:ea typeface="Roboto Mono"/>
              <a:cs typeface="Roboto Mono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>
                <a:latin typeface="Roboto Mono"/>
                <a:ea typeface="Roboto Mono"/>
                <a:cs typeface="Roboto Mono"/>
              </a:rPr>
              <a:t>...</a:t>
            </a:r>
            <a:endParaRPr>
              <a:latin typeface="Roboto Mono"/>
              <a:ea typeface="Roboto Mono"/>
              <a:cs typeface="Roboto Mono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>
                <a:latin typeface="Roboto Mono"/>
                <a:ea typeface="Roboto Mono"/>
                <a:cs typeface="Roboto Mono"/>
              </a:rPr>
              <a:t>...</a:t>
            </a:r>
            <a:endParaRPr>
              <a:latin typeface="Roboto Mono"/>
              <a:ea typeface="Roboto Mono"/>
              <a:cs typeface="Roboto Mono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>
                <a:latin typeface="Roboto Mono"/>
                <a:ea typeface="Roboto Mono"/>
                <a:cs typeface="Roboto Mono"/>
              </a:rPr>
              <a:t>...</a:t>
            </a:r>
            <a:endParaRPr>
              <a:latin typeface="Roboto Mono"/>
              <a:ea typeface="Roboto Mono"/>
              <a:cs typeface="Roboto Mono"/>
            </a:endParaRPr>
          </a:p>
          <a:p>
            <a:pPr marL="349965" indent="-349965" algn="l">
              <a:buFont typeface="Arial"/>
              <a:buChar char="•"/>
              <a:defRPr/>
            </a:pPr>
            <a:endParaRPr>
              <a:latin typeface="Roboto Mono"/>
              <a:ea typeface="Roboto Mono"/>
              <a:cs typeface="Roboto Mono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97741" y="286673"/>
            <a:ext cx="3512575" cy="1201887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8693664" y="6389775"/>
            <a:ext cx="3458589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latin typeface="Roboto Mono Light"/>
                <a:ea typeface="Roboto Mono Light"/>
                <a:cs typeface="Roboto Mono Light"/>
              </a:rPr>
              <a:t>M. Belean, F.J. Pal 07.11.2019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876667" y="1641549"/>
            <a:ext cx="9144000" cy="4332377"/>
          </a:xfrm>
        </p:spPr>
        <p:txBody>
          <a:bodyPr/>
          <a:lstStyle/>
          <a:p>
            <a:pPr algn="l">
              <a:defRPr/>
            </a:pPr>
            <a:r>
              <a:rPr>
                <a:latin typeface="Roboto Mono"/>
                <a:ea typeface="Roboto Mono"/>
                <a:cs typeface="Roboto Mono"/>
              </a:rPr>
              <a:t>Content</a:t>
            </a:r>
            <a:endParaRPr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endParaRPr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r>
              <a:rPr sz="1400">
                <a:latin typeface="Roboto Mono"/>
                <a:ea typeface="Roboto Mono"/>
                <a:cs typeface="Roboto Mono"/>
              </a:rPr>
              <a:t>Text ...</a:t>
            </a:r>
            <a:endParaRPr>
              <a:latin typeface="Roboto Mono"/>
              <a:ea typeface="Roboto Mono"/>
              <a:cs typeface="Roboto Mono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97740" y="286672"/>
            <a:ext cx="3512574" cy="1201887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8647426" y="6389775"/>
            <a:ext cx="3458589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latin typeface="Roboto Mono Light"/>
                <a:ea typeface="Roboto Mono Light"/>
                <a:cs typeface="Roboto Mono Light"/>
              </a:rPr>
              <a:t>M. Belean, F.J. Pal 07.11.2019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876668" y="1641550"/>
            <a:ext cx="9144000" cy="4332378"/>
          </a:xfrm>
        </p:spPr>
        <p:txBody>
          <a:bodyPr/>
          <a:lstStyle/>
          <a:p>
            <a:pPr algn="l">
              <a:defRPr/>
            </a:pPr>
            <a:r>
              <a:rPr>
                <a:latin typeface="Roboto Mono"/>
                <a:ea typeface="Roboto Mono"/>
                <a:cs typeface="Roboto Mono"/>
              </a:rPr>
              <a:t>References:</a:t>
            </a:r>
            <a:endParaRPr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endParaRPr sz="1400"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r>
              <a:rPr sz="1400">
                <a:latin typeface="Roboto Mono"/>
                <a:ea typeface="Roboto Mono"/>
                <a:cs typeface="Roboto Mono"/>
              </a:rPr>
              <a:t>-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https://...</a:t>
            </a:r>
            <a:endParaRPr sz="1400"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r>
              <a:rPr sz="1400">
                <a:latin typeface="Roboto Mono"/>
                <a:ea typeface="Roboto Mono"/>
                <a:cs typeface="Roboto Mono"/>
              </a:rPr>
              <a:t>-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https://...</a:t>
            </a:r>
            <a:endParaRPr lang="en-US" sz="1400" b="0" i="0" u="none" strike="noStrike" cap="none" spc="0">
              <a:solidFill>
                <a:schemeClr val="tx1"/>
              </a:solidFill>
              <a:latin typeface="Roboto Mono"/>
              <a:ea typeface="Roboto Mono"/>
              <a:cs typeface="Roboto Mono"/>
            </a:endParaRPr>
          </a:p>
          <a:p>
            <a:pPr algn="l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-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Roboto Mono"/>
                <a:ea typeface="Roboto Mono"/>
                <a:cs typeface="Roboto Mono"/>
              </a:rPr>
              <a:t>https://...</a:t>
            </a:r>
            <a:endParaRPr sz="1400">
              <a:latin typeface="Roboto Mono"/>
              <a:ea typeface="Roboto Mono"/>
              <a:cs typeface="Roboto Mono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97741" y="286673"/>
            <a:ext cx="3512575" cy="1201887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8647425" y="6389775"/>
            <a:ext cx="3458589" cy="3560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latin typeface="Roboto Mono Light"/>
                <a:ea typeface="Roboto Mono Light"/>
                <a:cs typeface="Roboto Mono Light"/>
              </a:rPr>
              <a:t>M. Belean, F.J. Pal 07.11.2019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ONLYOFFICE/5.2.8.9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