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3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8CDF2-4144-4008-8C36-2855C378637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35000" y="914400"/>
            <a:ext cx="8128000" cy="4572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167E6-74B3-4E4D-92D6-69D4E1BD4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67E6-74B3-4E4D-92D6-69D4E1BD4D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1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1_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1_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1_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1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1_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1_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1_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hf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6000" b="1" i="1" u="none" strike="noStrike" cap="none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ono"/>
                <a:ea typeface="Roboto Mono"/>
                <a:cs typeface="Roboto Mono"/>
              </a:rPr>
              <a:t>Parallel Programming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2400" b="1" i="1" u="none" strike="noStrike" cap="none" spc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ono"/>
                <a:ea typeface="Roboto Mono"/>
                <a:cs typeface="Roboto Mono"/>
              </a:rPr>
              <a:t>On </a:t>
            </a:r>
            <a:r>
              <a:rPr lang="en-US" sz="2400" b="1" i="1" u="none" strike="noStrike" cap="none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ono"/>
                <a:ea typeface="Roboto Mono"/>
                <a:cs typeface="Roboto Mono"/>
              </a:rPr>
              <a:t>embedded multi-core </a:t>
            </a:r>
          </a:p>
          <a:p>
            <a:pPr>
              <a:defRPr/>
            </a:pPr>
            <a:r>
              <a:rPr lang="en-US" sz="2400" b="1" i="1" u="none" strike="noStrike" cap="none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ono"/>
                <a:ea typeface="Roboto Mono"/>
                <a:cs typeface="Roboto Mono"/>
              </a:rPr>
              <a:t>System ESP32</a:t>
            </a:r>
            <a:endParaRPr sz="2400" b="1" i="1" u="none" strike="noStrike" cap="none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ono"/>
              <a:ea typeface="Roboto Mono"/>
              <a:cs typeface="Roboto Mono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176120" y="4869160"/>
            <a:ext cx="3458590" cy="35603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lang="en-US" sz="1600" i="1" dirty="0" smtClean="0">
                <a:latin typeface="Roboto Mono"/>
              </a:rPr>
              <a:t>Students: </a:t>
            </a:r>
          </a:p>
          <a:p>
            <a:pPr algn="ctr">
              <a:defRPr/>
            </a:pPr>
            <a:r>
              <a:rPr lang="en-US" sz="1600" i="1" dirty="0" smtClean="0">
                <a:latin typeface="Roboto Mono"/>
              </a:rPr>
              <a:t>Marian-</a:t>
            </a:r>
            <a:r>
              <a:rPr lang="en-US" sz="1600" i="1" dirty="0" err="1" smtClean="0">
                <a:latin typeface="Roboto Mono"/>
              </a:rPr>
              <a:t>Claudiu</a:t>
            </a:r>
            <a:r>
              <a:rPr lang="en-US" sz="1600" i="1" dirty="0" smtClean="0">
                <a:latin typeface="Roboto Mono"/>
              </a:rPr>
              <a:t>  BELEAN</a:t>
            </a:r>
          </a:p>
          <a:p>
            <a:pPr algn="ctr">
              <a:defRPr/>
            </a:pPr>
            <a:r>
              <a:rPr lang="en-US" sz="1600" i="1" dirty="0" smtClean="0">
                <a:latin typeface="Roboto Mono"/>
              </a:rPr>
              <a:t>Franz Joseph  PAL</a:t>
            </a:r>
            <a:endParaRPr sz="1600" i="1" dirty="0">
              <a:latin typeface="Roboto Mono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87688" y="780001"/>
            <a:ext cx="4819317" cy="905510"/>
            <a:chOff x="1524" y="0"/>
            <a:chExt cx="5276088" cy="928546"/>
          </a:xfrm>
        </p:grpSpPr>
        <p:sp>
          <p:nvSpPr>
            <p:cNvPr id="9" name="Rectangle 8"/>
            <p:cNvSpPr/>
            <p:nvPr/>
          </p:nvSpPr>
          <p:spPr>
            <a:xfrm>
              <a:off x="659065" y="97911"/>
              <a:ext cx="4073629" cy="64223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i="1" dirty="0" smtClean="0">
                  <a:latin typeface="Roboto Mono"/>
                  <a:ea typeface="Calibri"/>
                  <a:cs typeface="Times New Roman"/>
                </a:rPr>
                <a:t>Faculty </a:t>
              </a:r>
              <a:r>
                <a:rPr lang="en-US" sz="1400" i="1" dirty="0">
                  <a:latin typeface="Roboto Mono"/>
                  <a:ea typeface="Calibri"/>
                  <a:cs typeface="Times New Roman"/>
                </a:rPr>
                <a:t>of </a:t>
              </a:r>
              <a:r>
                <a:rPr lang="en-US" sz="1400" i="1" dirty="0" smtClean="0">
                  <a:latin typeface="Roboto Mono"/>
                  <a:ea typeface="Calibri"/>
                  <a:cs typeface="Times New Roman"/>
                </a:rPr>
                <a:t>Electronics, Telecommunications </a:t>
              </a:r>
              <a:r>
                <a:rPr lang="en-US" sz="1400" i="1" dirty="0">
                  <a:latin typeface="Roboto Mono"/>
                  <a:ea typeface="Calibri"/>
                  <a:cs typeface="Times New Roman"/>
                </a:rPr>
                <a:t>and </a:t>
              </a:r>
              <a:r>
                <a:rPr lang="en-US" sz="1400" i="1" dirty="0" smtClean="0">
                  <a:latin typeface="Roboto Mono"/>
                  <a:ea typeface="Calibri"/>
                  <a:cs typeface="Times New Roman"/>
                </a:rPr>
                <a:t>Information </a:t>
              </a:r>
              <a:r>
                <a:rPr lang="en-US" sz="1400" i="1" dirty="0">
                  <a:latin typeface="Roboto Mono"/>
                  <a:ea typeface="Calibri"/>
                  <a:cs typeface="Times New Roman"/>
                </a:rPr>
                <a:t>T</a:t>
              </a:r>
              <a:r>
                <a:rPr lang="en-US" sz="1400" i="1" dirty="0" smtClean="0">
                  <a:latin typeface="Roboto Mono"/>
                  <a:ea typeface="Calibri"/>
                  <a:cs typeface="Times New Roman"/>
                </a:rPr>
                <a:t>echnology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53861" y="0"/>
              <a:ext cx="116691" cy="19582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45720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ro-RO" sz="1200" b="1">
                  <a:effectLst/>
                  <a:latin typeface="Times New Roman"/>
                  <a:ea typeface="Calibri"/>
                  <a:cs typeface="Times New Roman"/>
                </a:rPr>
                <a:t> </a:t>
              </a:r>
              <a:endParaRPr lang="en-US" sz="1200" b="1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71562" y="250250"/>
              <a:ext cx="48636" cy="1603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45720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dirty="0">
                  <a:effectLst/>
                  <a:latin typeface="Arial"/>
                  <a:ea typeface="Arial"/>
                  <a:cs typeface="Times New Roman"/>
                </a:rPr>
                <a:t> </a:t>
              </a:r>
              <a:endParaRPr lang="en-US" sz="1200" b="1" dirty="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91219" y="250250"/>
              <a:ext cx="48636" cy="1603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45720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>
                  <a:effectLst/>
                  <a:latin typeface="Arial"/>
                  <a:ea typeface="Arial"/>
                  <a:cs typeface="Times New Roman"/>
                </a:rPr>
                <a:t> </a:t>
              </a:r>
              <a:endParaRPr lang="en-US" sz="1200" b="1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7991" y="480046"/>
              <a:ext cx="46523" cy="1607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45720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>
                  <a:effectLst/>
                  <a:latin typeface="Arial"/>
                  <a:ea typeface="Arial"/>
                  <a:cs typeface="Times New Roman"/>
                </a:rPr>
                <a:t> </a:t>
              </a:r>
              <a:endParaRPr lang="en-US" sz="1200" b="1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15" name="Shape 60494"/>
            <p:cNvSpPr/>
            <p:nvPr/>
          </p:nvSpPr>
          <p:spPr>
            <a:xfrm>
              <a:off x="1524" y="908734"/>
              <a:ext cx="5276088" cy="19812"/>
            </a:xfrm>
            <a:custGeom>
              <a:avLst/>
              <a:gdLst/>
              <a:ahLst/>
              <a:cxnLst/>
              <a:rect l="0" t="0" r="0" b="0"/>
              <a:pathLst>
                <a:path w="5276088" h="19812">
                  <a:moveTo>
                    <a:pt x="0" y="0"/>
                  </a:moveTo>
                  <a:lnTo>
                    <a:pt x="5276088" y="0"/>
                  </a:lnTo>
                  <a:lnTo>
                    <a:pt x="5276088" y="19812"/>
                  </a:lnTo>
                  <a:lnTo>
                    <a:pt x="0" y="1981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6669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US" b="1"/>
            </a:p>
          </p:txBody>
        </p:sp>
        <p:sp>
          <p:nvSpPr>
            <p:cNvPr id="16" name="Shape 60495"/>
            <p:cNvSpPr/>
            <p:nvPr/>
          </p:nvSpPr>
          <p:spPr>
            <a:xfrm>
              <a:off x="1524" y="895018"/>
              <a:ext cx="5276088" cy="9144"/>
            </a:xfrm>
            <a:custGeom>
              <a:avLst/>
              <a:gdLst/>
              <a:ahLst/>
              <a:cxnLst/>
              <a:rect l="0" t="0" r="0" b="0"/>
              <a:pathLst>
                <a:path w="5276088" h="9144">
                  <a:moveTo>
                    <a:pt x="0" y="0"/>
                  </a:moveTo>
                  <a:lnTo>
                    <a:pt x="5276088" y="0"/>
                  </a:lnTo>
                  <a:lnTo>
                    <a:pt x="5276088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6669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US" b="1"/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1343472" y="4869160"/>
            <a:ext cx="3458590" cy="35603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lang="en-US" sz="1600" i="1" dirty="0" smtClean="0">
                <a:latin typeface="Roboto Mono"/>
              </a:rPr>
              <a:t>Teachers: </a:t>
            </a:r>
          </a:p>
          <a:p>
            <a:pPr algn="ctr">
              <a:defRPr/>
            </a:pPr>
            <a:r>
              <a:rPr lang="en-US" sz="1600" i="1" dirty="0" err="1" smtClean="0">
                <a:latin typeface="Roboto Mono"/>
              </a:rPr>
              <a:t>Aurel</a:t>
            </a:r>
            <a:r>
              <a:rPr lang="en-US" sz="1600" i="1" dirty="0" smtClean="0">
                <a:latin typeface="Roboto Mono"/>
              </a:rPr>
              <a:t> GONTEAN</a:t>
            </a:r>
          </a:p>
          <a:p>
            <a:pPr algn="ctr">
              <a:defRPr/>
            </a:pPr>
            <a:r>
              <a:rPr lang="en-US" sz="1600" i="1" dirty="0" err="1" smtClean="0">
                <a:latin typeface="Roboto Mono"/>
              </a:rPr>
              <a:t>Alexandru</a:t>
            </a:r>
            <a:r>
              <a:rPr lang="en-US" sz="1600" i="1" dirty="0" smtClean="0">
                <a:latin typeface="Roboto Mono"/>
              </a:rPr>
              <a:t> SFIRAT</a:t>
            </a:r>
            <a:endParaRPr sz="1600" i="1" dirty="0">
              <a:latin typeface="Roboto Mon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033" y="404664"/>
            <a:ext cx="1981678" cy="144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1" y="603801"/>
            <a:ext cx="1989223" cy="1169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5640" y="2852936"/>
            <a:ext cx="6480720" cy="34172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Roboto Mono"/>
              </a:rPr>
              <a:t>i.   </a:t>
            </a:r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>Introduction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Roboto Mono"/>
              </a:rPr>
              <a:t>ii.  </a:t>
            </a:r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>Problem definition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Roboto Mono"/>
              </a:rPr>
              <a:t>iii. </a:t>
            </a:r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>Basic Concept of Parallel Programming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Roboto Mono"/>
              </a:rPr>
              <a:t>iv. </a:t>
            </a:r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>Parallel Programming Architecture</a:t>
            </a:r>
            <a:endParaRPr lang="en-US" b="1" i="1" dirty="0">
              <a:solidFill>
                <a:schemeClr val="tx1"/>
              </a:solidFill>
              <a:latin typeface="Roboto Mono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72800" cy="1252728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>Content</a:t>
            </a:r>
            <a:endParaRPr lang="en-US" b="1" i="1" dirty="0">
              <a:solidFill>
                <a:schemeClr val="tx1"/>
              </a:solidFill>
              <a:latin typeface="Roboto Mon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416" y="260648"/>
            <a:ext cx="198167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2757" y="2492896"/>
            <a:ext cx="9877777" cy="3633267"/>
          </a:xfrm>
        </p:spPr>
        <p:txBody>
          <a:bodyPr/>
          <a:lstStyle/>
          <a:p>
            <a:r>
              <a:rPr lang="en-US" b="1" dirty="0">
                <a:latin typeface="Roboto Mono"/>
              </a:rPr>
              <a:t>Multicore </a:t>
            </a:r>
            <a:r>
              <a:rPr lang="en-US" b="1" dirty="0" smtClean="0">
                <a:latin typeface="Roboto Mono"/>
              </a:rPr>
              <a:t>Systems </a:t>
            </a:r>
            <a:r>
              <a:rPr lang="en-US" dirty="0" smtClean="0">
                <a:latin typeface="Roboto Mono"/>
              </a:rPr>
              <a:t>are becoming increasingly popular as part of digitalization and </a:t>
            </a:r>
            <a:r>
              <a:rPr lang="en-US" b="1" i="1" dirty="0" smtClean="0">
                <a:latin typeface="Roboto Mono"/>
              </a:rPr>
              <a:t>Industry</a:t>
            </a:r>
            <a:r>
              <a:rPr lang="en-US" dirty="0" smtClean="0">
                <a:latin typeface="Roboto Mono"/>
              </a:rPr>
              <a:t> </a:t>
            </a:r>
            <a:r>
              <a:rPr lang="en-US" b="1" i="1" dirty="0" smtClean="0">
                <a:latin typeface="Roboto Mono"/>
              </a:rPr>
              <a:t>4.0</a:t>
            </a:r>
            <a:r>
              <a:rPr lang="en-US" dirty="0" smtClean="0">
                <a:latin typeface="Roboto Mono"/>
              </a:rPr>
              <a:t>             </a:t>
            </a:r>
            <a:r>
              <a:rPr lang="en-US" b="1" i="1" u="sng" dirty="0">
                <a:latin typeface="Roboto Mono"/>
              </a:rPr>
              <a:t>important role in data processing and </a:t>
            </a:r>
            <a:r>
              <a:rPr lang="en-US" b="1" i="1" u="sng" dirty="0" smtClean="0">
                <a:latin typeface="Roboto Mono"/>
              </a:rPr>
              <a:t>process automation</a:t>
            </a:r>
            <a:endParaRPr lang="en-US" b="1" i="1" u="sng" dirty="0">
              <a:latin typeface="Roboto Mono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72800" cy="1252728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>Introduction</a:t>
            </a:r>
            <a:endParaRPr lang="en-US" b="1" i="1" dirty="0">
              <a:solidFill>
                <a:schemeClr val="tx1"/>
              </a:solidFill>
              <a:latin typeface="Roboto Mon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416" y="260648"/>
            <a:ext cx="1981678" cy="144016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663952" y="3071312"/>
            <a:ext cx="86409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21" y="3645024"/>
            <a:ext cx="5792250" cy="32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i="1" dirty="0">
                <a:latin typeface="Roboto Mono"/>
              </a:rPr>
              <a:t>ESP32</a:t>
            </a:r>
            <a:endParaRPr lang="en-US" b="1" i="1" dirty="0">
              <a:latin typeface="Roboto Mono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72800" cy="1252728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  <a:latin typeface="Roboto Mono"/>
              </a:rPr>
              <a:t>Problem Definition</a:t>
            </a:r>
            <a:endParaRPr lang="en-US" b="1" i="1" dirty="0">
              <a:solidFill>
                <a:schemeClr val="tx1"/>
              </a:solidFill>
              <a:latin typeface="Roboto Mon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416" y="260648"/>
            <a:ext cx="198167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72800" cy="12527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416" y="260648"/>
            <a:ext cx="198167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72800" cy="12527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416" y="260648"/>
            <a:ext cx="198167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72800" cy="12527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416" y="260648"/>
            <a:ext cx="198167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72800" cy="12527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416" y="260648"/>
            <a:ext cx="198167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129</TotalTime>
  <Words>77</Words>
  <Application>Microsoft Office PowerPoint</Application>
  <PresentationFormat>Custom</PresentationFormat>
  <Paragraphs>24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Parallel Programming</vt:lpstr>
      <vt:lpstr>Content</vt:lpstr>
      <vt:lpstr>Introduction</vt:lpstr>
      <vt:lpstr>Problem Definition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</dc:title>
  <dc:creator/>
  <cp:lastModifiedBy>Belean Marian</cp:lastModifiedBy>
  <cp:revision>23</cp:revision>
  <dcterms:modified xsi:type="dcterms:W3CDTF">2019-11-07T00:10:28Z</dcterms:modified>
</cp:coreProperties>
</file>