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864adcebc7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64adcebc7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864adcebc7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64adcebc7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64adcebc7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864adcebc7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87d0ecc84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7d0ecc84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7d0ecc84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87d0ecc84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864adcebc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864adcebc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g864adcebc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864adcebc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864adcebc7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64adcebc7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864adcebc7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864adcebc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64adcebc7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864adcebc7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64adcebc7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64adcebc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64adcebc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64adcebc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64adcebc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64adcebc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bid is the 1st month’s rent (which is the same as the deposit).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864adcebc7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64adcebc7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states to prevent further auction bids at the close of the auction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864adcebc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864adcebc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864adcebc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64adcebc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864adcebc7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64adcebc7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hyperlink" Target="https://www.instagram.com/p/BgLt5x5HRrv/" TargetMode="External"/><Relationship Id="rId5" Type="http://schemas.openxmlformats.org/officeDocument/2006/relationships/image" Target="../media/image2.png"/><Relationship Id="rId6"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BrokerLess</a:t>
            </a:r>
            <a:endParaRPr sz="4000"/>
          </a:p>
          <a:p>
            <a:pPr indent="0" lvl="0" marL="0" rtl="0" algn="l">
              <a:spcBef>
                <a:spcPts val="0"/>
              </a:spcBef>
              <a:spcAft>
                <a:spcPts val="0"/>
              </a:spcAft>
              <a:buNone/>
            </a:pPr>
            <a:r>
              <a:rPr lang="en" sz="1200"/>
              <a:t>Revolutionizing Renting on the Blockchain</a:t>
            </a:r>
            <a:endParaRPr sz="1200"/>
          </a:p>
        </p:txBody>
      </p:sp>
      <p:sp>
        <p:nvSpPr>
          <p:cNvPr id="278" name="Google Shape;278;p13"/>
          <p:cNvSpPr txBox="1"/>
          <p:nvPr>
            <p:ph idx="1" type="subTitle"/>
          </p:nvPr>
        </p:nvSpPr>
        <p:spPr>
          <a:xfrm>
            <a:off x="699900" y="3726175"/>
            <a:ext cx="61794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Team 4: Joseph Pasik, Ava Lee, Shereef El-Prince, Kevin Qiu, Kebbin Eke</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Brokerless Contract Code</a:t>
            </a:r>
            <a:endParaRPr/>
          </a:p>
        </p:txBody>
      </p:sp>
      <p:sp>
        <p:nvSpPr>
          <p:cNvPr id="349" name="Google Shape;349;p22"/>
          <p:cNvSpPr txBox="1"/>
          <p:nvPr>
            <p:ph idx="1" type="body"/>
          </p:nvPr>
        </p:nvSpPr>
        <p:spPr>
          <a:xfrm>
            <a:off x="1303800" y="1188300"/>
            <a:ext cx="7030500" cy="73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the deposit contract in the same file (omnibus contract)</a:t>
            </a:r>
            <a:endParaRPr/>
          </a:p>
          <a:p>
            <a:pPr indent="0" lvl="0" marL="0" rtl="0" algn="l">
              <a:spcBef>
                <a:spcPts val="1600"/>
              </a:spcBef>
              <a:spcAft>
                <a:spcPts val="0"/>
              </a:spcAft>
              <a:buNone/>
            </a:pPr>
            <a:r>
              <a:rPr lang="en"/>
              <a:t>Using states for the contracts (when the landlord confirms and the tenant confirms then the state starts. Certain functions only work when certain states are triggered </a:t>
            </a:r>
            <a:endParaRPr/>
          </a:p>
          <a:p>
            <a:pPr indent="0" lvl="0" marL="0" rtl="0" algn="l">
              <a:spcBef>
                <a:spcPts val="1600"/>
              </a:spcBef>
              <a:spcAft>
                <a:spcPts val="0"/>
              </a:spcAft>
              <a:buNone/>
            </a:pPr>
            <a:r>
              <a:rPr lang="en"/>
              <a:t>Constructor that sets the rent deposit, spt, us, service fee payment, and showing fee percent</a:t>
            </a:r>
            <a:endParaRPr/>
          </a:p>
          <a:p>
            <a:pPr indent="0" lvl="0" marL="0" rtl="0" algn="l">
              <a:spcBef>
                <a:spcPts val="1600"/>
              </a:spcBef>
              <a:spcAft>
                <a:spcPts val="0"/>
              </a:spcAft>
              <a:buNone/>
            </a:pPr>
            <a:r>
              <a:rPr lang="en"/>
              <a:t>Created at the creation of th</a:t>
            </a:r>
            <a:endParaRPr/>
          </a:p>
          <a:p>
            <a:pPr indent="0" lvl="0" marL="0" rtl="0" algn="l">
              <a:spcBef>
                <a:spcPts val="1600"/>
              </a:spcBef>
              <a:spcAft>
                <a:spcPts val="0"/>
              </a:spcAft>
              <a:buNone/>
            </a:pPr>
            <a:r>
              <a:rPr lang="en"/>
              <a:t>Terminated when the contract is terminated</a:t>
            </a:r>
            <a:endParaRPr/>
          </a:p>
          <a:p>
            <a:pPr indent="0" lvl="0" marL="0" rtl="0" algn="l">
              <a:spcBef>
                <a:spcPts val="1600"/>
              </a:spcBef>
              <a:spcAft>
                <a:spcPts val="0"/>
              </a:spcAft>
              <a:buNone/>
            </a:pPr>
            <a:r>
              <a:rPr lang="en"/>
              <a:t>Landlord confirm - </a:t>
            </a:r>
            <a:endParaRPr/>
          </a:p>
          <a:p>
            <a:pPr indent="0" lvl="0" marL="0" rtl="0" algn="l">
              <a:spcBef>
                <a:spcPts val="1600"/>
              </a:spcBef>
              <a:spcAft>
                <a:spcPts val="0"/>
              </a:spcAft>
              <a:buNone/>
            </a:pPr>
            <a:r>
              <a:rPr lang="en"/>
              <a:t>Tenant confirm- </a:t>
            </a:r>
            <a:endParaRPr/>
          </a:p>
          <a:p>
            <a:pPr indent="0" lvl="0" marL="0" rtl="0" algn="l">
              <a:spcBef>
                <a:spcPts val="1600"/>
              </a:spcBef>
              <a:spcAft>
                <a:spcPts val="0"/>
              </a:spcAft>
              <a:buNone/>
            </a:pPr>
            <a:r>
              <a:rPr lang="en"/>
              <a:t>Initial payout - when the auction finishes the rent and the deposit are a part of the bid. They get sent over to the brokerless contract. The previous is getting their showing fee, the landlord is getting the rent, and we are getting our percent</a:t>
            </a:r>
            <a:endParaRPr/>
          </a:p>
          <a:p>
            <a:pPr indent="0" lvl="0" marL="0" rtl="0" algn="l">
              <a:spcBef>
                <a:spcPts val="1600"/>
              </a:spcBef>
              <a:spcAft>
                <a:spcPts val="0"/>
              </a:spcAft>
              <a:buNone/>
            </a:pPr>
            <a:r>
              <a:rPr lang="en"/>
              <a:t>Pay Rent</a:t>
            </a:r>
            <a:endParaRPr/>
          </a:p>
          <a:p>
            <a:pPr indent="0" lvl="0" marL="0" rtl="0" algn="l">
              <a:spcBef>
                <a:spcPts val="1600"/>
              </a:spcBef>
              <a:spcAft>
                <a:spcPts val="0"/>
              </a:spcAft>
              <a:buNone/>
            </a:pPr>
            <a:r>
              <a:rPr lang="en"/>
              <a:t>Request Deposit</a:t>
            </a:r>
            <a:endParaRPr/>
          </a:p>
          <a:p>
            <a:pPr indent="0" lvl="0" marL="0" rtl="0" algn="l">
              <a:spcBef>
                <a:spcPts val="1600"/>
              </a:spcBef>
              <a:spcAft>
                <a:spcPts val="0"/>
              </a:spcAft>
              <a:buNone/>
            </a:pPr>
            <a:r>
              <a:rPr lang="en"/>
              <a:t>Get balance</a:t>
            </a:r>
            <a:endParaRPr/>
          </a:p>
          <a:p>
            <a:pPr indent="0" lvl="0" marL="0" rtl="0" algn="l">
              <a:spcBef>
                <a:spcPts val="1600"/>
              </a:spcBef>
              <a:spcAft>
                <a:spcPts val="0"/>
              </a:spcAft>
              <a:buNone/>
            </a:pPr>
            <a:r>
              <a:rPr lang="en"/>
              <a:t>Contract Termination</a:t>
            </a:r>
            <a:endParaRPr/>
          </a:p>
          <a:p>
            <a:pPr indent="0" lvl="0" marL="0" rtl="0" algn="l">
              <a:spcBef>
                <a:spcPts val="1600"/>
              </a:spcBef>
              <a:spcAft>
                <a:spcPts val="0"/>
              </a:spcAft>
              <a:buNone/>
            </a:pPr>
            <a:r>
              <a:rPr lang="en"/>
              <a:t>Request showing fee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Modifiers only certain states or individuals can perform certain functions</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Deposit</a:t>
            </a:r>
            <a:endParaRPr/>
          </a:p>
        </p:txBody>
      </p:sp>
      <p:sp>
        <p:nvSpPr>
          <p:cNvPr id="355" name="Google Shape;355;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Upon payment the security deposit is then collected by our platform and pooled together to be invested in a high yielding FDIC savings account. Our platform allows for both the tenant and landlord to have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Omnibus Contract</a:t>
            </a:r>
            <a:r>
              <a:rPr lang="en"/>
              <a:t> (address)</a:t>
            </a:r>
            <a:endParaRPr/>
          </a:p>
        </p:txBody>
      </p:sp>
      <p:sp>
        <p:nvSpPr>
          <p:cNvPr id="361" name="Google Shape;361;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Return Deposit function (to the tenant) landlord is in control</a:t>
            </a:r>
            <a:endParaRPr/>
          </a:p>
          <a:p>
            <a:pPr indent="-298450" lvl="1" marL="914400" rtl="0" algn="l">
              <a:spcBef>
                <a:spcPts val="0"/>
              </a:spcBef>
              <a:spcAft>
                <a:spcPts val="0"/>
              </a:spcAft>
              <a:buSzPts val="1100"/>
              <a:buAutoNum type="alphaLcPeriod"/>
            </a:pPr>
            <a:r>
              <a:rPr lang="en"/>
              <a:t>Get deposit from the tenant</a:t>
            </a:r>
            <a:endParaRPr/>
          </a:p>
          <a:p>
            <a:pPr indent="-298450" lvl="1" marL="914400" rtl="0" algn="l">
              <a:spcBef>
                <a:spcPts val="0"/>
              </a:spcBef>
              <a:spcAft>
                <a:spcPts val="0"/>
              </a:spcAft>
              <a:buSzPts val="1100"/>
              <a:buAutoNum type="alphaLcPeriod"/>
            </a:pPr>
            <a:r>
              <a:rPr lang="en"/>
              <a:t>Return deposit to the tenant (tenant, amount)</a:t>
            </a:r>
            <a:endParaRPr/>
          </a:p>
          <a:p>
            <a:pPr indent="-298450" lvl="1" marL="914400" rtl="0" algn="l">
              <a:spcBef>
                <a:spcPts val="0"/>
              </a:spcBef>
              <a:spcAft>
                <a:spcPts val="0"/>
              </a:spcAft>
              <a:buSzPts val="1100"/>
              <a:buAutoNum type="alphaLcPeriod"/>
            </a:pPr>
            <a:r>
              <a:rPr lang="en"/>
              <a:t>Release interest to the tenant </a:t>
            </a:r>
            <a:endParaRPr/>
          </a:p>
          <a:p>
            <a:pPr indent="-311150" lvl="0" marL="457200" rtl="0" algn="l">
              <a:spcBef>
                <a:spcPts val="0"/>
              </a:spcBef>
              <a:spcAft>
                <a:spcPts val="0"/>
              </a:spcAft>
              <a:buSzPts val="1300"/>
              <a:buAutoNum type="arabicPeriod"/>
            </a:pPr>
            <a:r>
              <a:rPr lang="en"/>
              <a:t>Release Interest Landlord</a:t>
            </a:r>
            <a:endParaRPr/>
          </a:p>
          <a:p>
            <a:pPr indent="-311150" lvl="0" marL="457200" rtl="0" algn="l">
              <a:spcBef>
                <a:spcPts val="0"/>
              </a:spcBef>
              <a:spcAft>
                <a:spcPts val="0"/>
              </a:spcAft>
              <a:buSzPts val="1300"/>
              <a:buAutoNum type="arabicPeriod"/>
            </a:pPr>
            <a:r>
              <a:rPr lang="en"/>
              <a:t>Release Interest (send Tenant their share of the interest, and our share of the interest)</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Fees</a:t>
            </a:r>
            <a:endParaRPr/>
          </a:p>
        </p:txBody>
      </p:sp>
      <p:sp>
        <p:nvSpPr>
          <p:cNvPr id="367" name="Google Shape;367;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Transaction Success (new tenant acquired)</a:t>
            </a:r>
            <a:endParaRPr/>
          </a:p>
          <a:p>
            <a:pPr indent="-311150" lvl="0" marL="457200" rtl="0" algn="l">
              <a:spcBef>
                <a:spcPts val="0"/>
              </a:spcBef>
              <a:spcAft>
                <a:spcPts val="0"/>
              </a:spcAft>
              <a:buSzPts val="1300"/>
              <a:buChar char="●"/>
            </a:pPr>
            <a:r>
              <a:rPr lang="en"/>
              <a:t>Subscription for premium service(s)</a:t>
            </a:r>
            <a:endParaRPr/>
          </a:p>
          <a:p>
            <a:pPr indent="-298450" lvl="1" marL="914400" rtl="0" algn="l">
              <a:spcBef>
                <a:spcPts val="0"/>
              </a:spcBef>
              <a:spcAft>
                <a:spcPts val="0"/>
              </a:spcAft>
              <a:buSzPts val="1100"/>
              <a:buChar char="○"/>
            </a:pPr>
            <a:r>
              <a:rPr lang="en"/>
              <a:t>Tenant Finder</a:t>
            </a:r>
            <a:endParaRPr/>
          </a:p>
          <a:p>
            <a:pPr indent="-298450" lvl="1" marL="914400" rtl="0" algn="l">
              <a:spcBef>
                <a:spcPts val="0"/>
              </a:spcBef>
              <a:spcAft>
                <a:spcPts val="0"/>
              </a:spcAft>
              <a:buSzPts val="1100"/>
              <a:buChar char="○"/>
            </a:pPr>
            <a:r>
              <a:rPr lang="en"/>
              <a:t>Property Maintenance</a:t>
            </a:r>
            <a:endParaRPr/>
          </a:p>
          <a:p>
            <a:pPr indent="-298450" lvl="1" marL="914400" rtl="0" algn="l">
              <a:spcBef>
                <a:spcPts val="0"/>
              </a:spcBef>
              <a:spcAft>
                <a:spcPts val="0"/>
              </a:spcAft>
              <a:buSzPts val="1100"/>
              <a:buChar char="○"/>
            </a:pPr>
            <a:r>
              <a:rPr lang="en"/>
              <a:t>Transaction Processing</a:t>
            </a:r>
            <a:endParaRPr/>
          </a:p>
          <a:p>
            <a:pPr indent="-298450" lvl="1" marL="914400" rtl="0" algn="l">
              <a:spcBef>
                <a:spcPts val="0"/>
              </a:spcBef>
              <a:spcAft>
                <a:spcPts val="0"/>
              </a:spcAft>
              <a:buSzPts val="1100"/>
              <a:buChar char="○"/>
            </a:pPr>
            <a:r>
              <a:rPr lang="en"/>
              <a:t>Asset Management Servicing</a:t>
            </a:r>
            <a:endParaRPr/>
          </a:p>
          <a:p>
            <a:pPr indent="0" lvl="0" marL="91440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 Fee</a:t>
            </a:r>
            <a:endParaRPr/>
          </a:p>
        </p:txBody>
      </p:sp>
      <p:sp>
        <p:nvSpPr>
          <p:cNvPr id="373" name="Google Shape;373;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 be triggered upon successful acquisition of a new tenant</a:t>
            </a:r>
            <a:endParaRPr/>
          </a:p>
          <a:p>
            <a:pPr indent="0" lvl="0" marL="0" rtl="0" algn="l">
              <a:spcBef>
                <a:spcPts val="1600"/>
              </a:spcBef>
              <a:spcAft>
                <a:spcPts val="1600"/>
              </a:spcAft>
              <a:buNone/>
            </a:pPr>
            <a:r>
              <a:rPr lang="en"/>
              <a:t>The contract may be initiated by either the landlord or former tenant in the event that neither party is willing to engage in the search process themselves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Tenant Background Checks</a:t>
            </a:r>
            <a:endParaRPr/>
          </a:p>
          <a:p>
            <a:pPr indent="-298450" lvl="1" marL="914400" rtl="0" algn="l">
              <a:spcBef>
                <a:spcPts val="0"/>
              </a:spcBef>
              <a:spcAft>
                <a:spcPts val="0"/>
              </a:spcAft>
              <a:buSzPts val="1100"/>
              <a:buAutoNum type="alphaLcPeriod"/>
            </a:pPr>
            <a:r>
              <a:rPr lang="en"/>
              <a:t>Credit Check, Tenant Rating, income verification, Blockchain Identification Verification</a:t>
            </a:r>
            <a:endParaRPr/>
          </a:p>
          <a:p>
            <a:pPr indent="-311150" lvl="0" marL="457200" rtl="0" algn="l">
              <a:spcBef>
                <a:spcPts val="0"/>
              </a:spcBef>
              <a:spcAft>
                <a:spcPts val="0"/>
              </a:spcAft>
              <a:buSzPts val="1300"/>
              <a:buAutoNum type="arabicPeriod"/>
            </a:pPr>
            <a:r>
              <a:rPr lang="en"/>
              <a:t>Landlord Background Checks</a:t>
            </a:r>
            <a:endParaRPr/>
          </a:p>
          <a:p>
            <a:pPr indent="-298450" lvl="1" marL="914400" rtl="0" algn="l">
              <a:spcBef>
                <a:spcPts val="0"/>
              </a:spcBef>
              <a:spcAft>
                <a:spcPts val="0"/>
              </a:spcAft>
              <a:buSzPts val="1100"/>
              <a:buAutoNum type="alphaLcPeriod"/>
            </a:pPr>
            <a:r>
              <a:rPr lang="en"/>
              <a:t>Landlord Rating, Property history </a:t>
            </a:r>
            <a:endParaRPr/>
          </a:p>
          <a:p>
            <a:pPr indent="-311150" lvl="0" marL="457200" rtl="0" algn="l">
              <a:spcBef>
                <a:spcPts val="0"/>
              </a:spcBef>
              <a:spcAft>
                <a:spcPts val="0"/>
              </a:spcAft>
              <a:buSzPts val="1300"/>
              <a:buAutoNum type="arabicPeriod"/>
            </a:pPr>
            <a:r>
              <a:rPr lang="en"/>
              <a:t>Expanded deposit investment options</a:t>
            </a:r>
            <a:endParaRPr/>
          </a:p>
          <a:p>
            <a:pPr indent="-298450" lvl="1" marL="914400" rtl="0" algn="l">
              <a:spcBef>
                <a:spcPts val="0"/>
              </a:spcBef>
              <a:spcAft>
                <a:spcPts val="0"/>
              </a:spcAft>
              <a:buSzPts val="1100"/>
              <a:buAutoNum type="alphaLcPeriod"/>
            </a:pPr>
            <a:r>
              <a:rPr lang="en"/>
              <a:t>Crypto staking, mutual fund investments, ETFs, etc.</a:t>
            </a:r>
            <a:endParaRPr/>
          </a:p>
          <a:p>
            <a:pPr indent="-311150" lvl="0" marL="457200" rtl="0" algn="l">
              <a:spcBef>
                <a:spcPts val="0"/>
              </a:spcBef>
              <a:spcAft>
                <a:spcPts val="0"/>
              </a:spcAft>
              <a:buSzPts val="1300"/>
              <a:buAutoNum type="arabicPeriod"/>
            </a:pPr>
            <a:r>
              <a:rPr lang="en"/>
              <a:t>Expanded Payment Features</a:t>
            </a:r>
            <a:endParaRPr/>
          </a:p>
          <a:p>
            <a:pPr indent="-298450" lvl="1" marL="914400" rtl="0" algn="l">
              <a:spcBef>
                <a:spcPts val="0"/>
              </a:spcBef>
              <a:spcAft>
                <a:spcPts val="0"/>
              </a:spcAft>
              <a:buSzPts val="1100"/>
              <a:buAutoNum type="alphaLcPeriod"/>
            </a:pPr>
            <a:r>
              <a:rPr lang="en"/>
              <a:t>Late payment fees, upfront rent pay, deposit payment flexibility</a:t>
            </a:r>
            <a:endParaRPr/>
          </a:p>
          <a:p>
            <a:pPr indent="-311150" lvl="0" marL="457200" rtl="0" algn="l">
              <a:spcBef>
                <a:spcPts val="0"/>
              </a:spcBef>
              <a:spcAft>
                <a:spcPts val="0"/>
              </a:spcAft>
              <a:buSzPts val="1300"/>
              <a:buAutoNum type="arabicPeriod"/>
            </a:pPr>
            <a:r>
              <a:rPr lang="en"/>
              <a:t>Add actual lease contracts</a:t>
            </a:r>
            <a:endParaRPr/>
          </a:p>
        </p:txBody>
      </p:sp>
      <p:sp>
        <p:nvSpPr>
          <p:cNvPr id="379" name="Google Shape;379;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Features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Explanation on Workflow</a:t>
            </a:r>
            <a:endParaRPr/>
          </a:p>
        </p:txBody>
      </p:sp>
      <p:sp>
        <p:nvSpPr>
          <p:cNvPr id="385" name="Google Shape;385;p28"/>
          <p:cNvSpPr txBox="1"/>
          <p:nvPr>
            <p:ph idx="1" type="body"/>
          </p:nvPr>
        </p:nvSpPr>
        <p:spPr>
          <a:xfrm>
            <a:off x="1303800" y="1114125"/>
            <a:ext cx="7425000" cy="39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Deposit.sol</a:t>
            </a:r>
            <a:endParaRPr/>
          </a:p>
          <a:p>
            <a:pPr indent="-298450" lvl="0" marL="457200" rtl="0" algn="l">
              <a:spcBef>
                <a:spcPts val="0"/>
              </a:spcBef>
              <a:spcAft>
                <a:spcPts val="0"/>
              </a:spcAft>
              <a:buClr>
                <a:srgbClr val="000000"/>
              </a:buClr>
              <a:buSzPts val="1100"/>
              <a:buFont typeface="Arial"/>
              <a:buChar char="●"/>
            </a:pPr>
            <a:r>
              <a:rPr lang="en"/>
              <a:t>From tenant</a:t>
            </a:r>
            <a:endParaRPr/>
          </a:p>
          <a:p>
            <a:pPr indent="-298450" lvl="1" marL="914400" rtl="0" algn="l">
              <a:spcBef>
                <a:spcPts val="0"/>
              </a:spcBef>
              <a:spcAft>
                <a:spcPts val="0"/>
              </a:spcAft>
              <a:buClr>
                <a:srgbClr val="000000"/>
              </a:buClr>
              <a:buSzPts val="1100"/>
              <a:buFont typeface="Arial"/>
              <a:buChar char="○"/>
            </a:pPr>
            <a:r>
              <a:rPr lang="en"/>
              <a:t>2% for tenant</a:t>
            </a:r>
            <a:endParaRPr/>
          </a:p>
          <a:p>
            <a:pPr indent="-298450" lvl="1" marL="914400" rtl="0" algn="l">
              <a:spcBef>
                <a:spcPts val="0"/>
              </a:spcBef>
              <a:spcAft>
                <a:spcPts val="0"/>
              </a:spcAft>
              <a:buClr>
                <a:srgbClr val="000000"/>
              </a:buClr>
              <a:buSzPts val="1100"/>
              <a:buFont typeface="Arial"/>
              <a:buChar char="○"/>
            </a:pPr>
            <a:r>
              <a:rPr lang="en"/>
              <a:t>0.5% landlord</a:t>
            </a:r>
            <a:endParaRPr/>
          </a:p>
          <a:p>
            <a:pPr indent="-298450" lvl="1" marL="914400" rtl="0" algn="l">
              <a:spcBef>
                <a:spcPts val="0"/>
              </a:spcBef>
              <a:spcAft>
                <a:spcPts val="0"/>
              </a:spcAft>
              <a:buClr>
                <a:srgbClr val="000000"/>
              </a:buClr>
              <a:buSzPts val="1100"/>
              <a:buFont typeface="Arial"/>
              <a:buChar char="○"/>
            </a:pPr>
            <a:r>
              <a:rPr lang="en"/>
              <a:t>1% us</a:t>
            </a:r>
            <a:endParaRPr/>
          </a:p>
          <a:p>
            <a:pPr indent="-298450" lvl="2" marL="1371600" rtl="0" algn="l">
              <a:spcBef>
                <a:spcPts val="0"/>
              </a:spcBef>
              <a:spcAft>
                <a:spcPts val="0"/>
              </a:spcAft>
              <a:buClr>
                <a:srgbClr val="000000"/>
              </a:buClr>
              <a:buSzPts val="1100"/>
              <a:buFont typeface="Arial"/>
              <a:buAutoNum type="romanLcPeriod"/>
            </a:pPr>
            <a:r>
              <a:rPr lang="en"/>
              <a:t>Percentage could vary</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BrokerlessAuction.sol</a:t>
            </a:r>
            <a:endParaRPr/>
          </a:p>
          <a:p>
            <a:pPr indent="-298450" lvl="0" marL="457200" rtl="0" algn="l">
              <a:spcBef>
                <a:spcPts val="0"/>
              </a:spcBef>
              <a:spcAft>
                <a:spcPts val="0"/>
              </a:spcAft>
              <a:buClr>
                <a:srgbClr val="000000"/>
              </a:buClr>
              <a:buSzPts val="1100"/>
              <a:buFont typeface="Arial"/>
              <a:buChar char="●"/>
            </a:pPr>
            <a:r>
              <a:rPr lang="en"/>
              <a:t>HighestBidder -&gt; tenant</a:t>
            </a:r>
            <a:endParaRPr/>
          </a:p>
          <a:p>
            <a:pPr indent="-298450" lvl="0" marL="457200" rtl="0" algn="l">
              <a:spcBef>
                <a:spcPts val="0"/>
              </a:spcBef>
              <a:spcAft>
                <a:spcPts val="0"/>
              </a:spcAft>
              <a:buClr>
                <a:srgbClr val="000000"/>
              </a:buClr>
              <a:buSzPts val="1100"/>
              <a:buFont typeface="Arial"/>
              <a:buChar char="●"/>
            </a:pPr>
            <a:r>
              <a:rPr lang="en"/>
              <a:t>Landlord</a:t>
            </a:r>
            <a:endParaRPr/>
          </a:p>
          <a:p>
            <a:pPr indent="-311150" lvl="0" marL="457200" rtl="0" algn="l">
              <a:spcBef>
                <a:spcPts val="0"/>
              </a:spcBef>
              <a:spcAft>
                <a:spcPts val="0"/>
              </a:spcAft>
              <a:buSzPts val="1300"/>
              <a:buChar char="●"/>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BrokerlessContract.sol</a:t>
            </a:r>
            <a:endParaRPr/>
          </a:p>
          <a:p>
            <a:pPr indent="-311150" lvl="0" marL="457200" rtl="0" algn="l">
              <a:spcBef>
                <a:spcPts val="0"/>
              </a:spcBef>
              <a:spcAft>
                <a:spcPts val="0"/>
              </a:spcAft>
              <a:buSzPts val="1300"/>
              <a:buChar char="●"/>
            </a:pPr>
            <a:r>
              <a:t/>
            </a:r>
            <a:endParaRPr/>
          </a:p>
          <a:p>
            <a:pPr indent="0" lvl="0" marL="0" rtl="0" algn="l">
              <a:spcBef>
                <a:spcPts val="0"/>
              </a:spcBef>
              <a:spcAft>
                <a:spcPts val="0"/>
              </a:spcAft>
              <a:buNone/>
            </a:pPr>
            <a:r>
              <a:rPr lang="en"/>
              <a:t>Omnibus Account</a:t>
            </a:r>
            <a:endParaRPr/>
          </a:p>
          <a:p>
            <a:pPr indent="-311150" lvl="0" marL="457200" rtl="0" algn="l">
              <a:spcBef>
                <a:spcPts val="1600"/>
              </a:spcBef>
              <a:spcAft>
                <a:spcPts val="0"/>
              </a:spcAft>
              <a:buSzPts val="1300"/>
              <a:buChar char="●"/>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29"/>
          <p:cNvSpPr txBox="1"/>
          <p:nvPr>
            <p:ph type="title"/>
          </p:nvPr>
        </p:nvSpPr>
        <p:spPr>
          <a:xfrm>
            <a:off x="148975" y="0"/>
            <a:ext cx="7030500" cy="5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Bug Fixture</a:t>
            </a:r>
            <a:endParaRPr/>
          </a:p>
        </p:txBody>
      </p:sp>
      <p:sp>
        <p:nvSpPr>
          <p:cNvPr id="391" name="Google Shape;391;p29"/>
          <p:cNvSpPr txBox="1"/>
          <p:nvPr>
            <p:ph idx="1" type="body"/>
          </p:nvPr>
        </p:nvSpPr>
        <p:spPr>
          <a:xfrm>
            <a:off x="5322200" y="679100"/>
            <a:ext cx="3195000" cy="1598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2" name="Google Shape;392;p29"/>
          <p:cNvPicPr preferRelativeResize="0"/>
          <p:nvPr/>
        </p:nvPicPr>
        <p:blipFill>
          <a:blip r:embed="rId3">
            <a:alphaModFix/>
          </a:blip>
          <a:stretch>
            <a:fillRect/>
          </a:stretch>
        </p:blipFill>
        <p:spPr>
          <a:xfrm>
            <a:off x="148975" y="633825"/>
            <a:ext cx="4966498" cy="3875850"/>
          </a:xfrm>
          <a:prstGeom prst="rect">
            <a:avLst/>
          </a:prstGeom>
          <a:noFill/>
          <a:ln>
            <a:noFill/>
          </a:ln>
        </p:spPr>
      </p:pic>
      <p:sp>
        <p:nvSpPr>
          <p:cNvPr id="393" name="Google Shape;393;p29"/>
          <p:cNvSpPr txBox="1"/>
          <p:nvPr>
            <p:ph idx="1" type="body"/>
          </p:nvPr>
        </p:nvSpPr>
        <p:spPr>
          <a:xfrm>
            <a:off x="62500" y="4804050"/>
            <a:ext cx="9030000" cy="33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latin typeface="Arial"/>
                <a:ea typeface="Arial"/>
                <a:cs typeface="Arial"/>
                <a:sym typeface="Arial"/>
                <a:hlinkClick r:id="rId4"/>
              </a:rPr>
              <a:t>https://www.instagram.com/p/BgLt5x5HRrv/</a:t>
            </a:r>
            <a:endParaRPr/>
          </a:p>
        </p:txBody>
      </p:sp>
      <p:pic>
        <p:nvPicPr>
          <p:cNvPr id="394" name="Google Shape;394;p29"/>
          <p:cNvPicPr preferRelativeResize="0"/>
          <p:nvPr/>
        </p:nvPicPr>
        <p:blipFill rotWithShape="1">
          <a:blip r:embed="rId5">
            <a:alphaModFix/>
          </a:blip>
          <a:srcRect b="0" l="0" r="0" t="0"/>
          <a:stretch/>
        </p:blipFill>
        <p:spPr>
          <a:xfrm>
            <a:off x="3286325" y="2684250"/>
            <a:ext cx="5806175" cy="2459250"/>
          </a:xfrm>
          <a:prstGeom prst="rect">
            <a:avLst/>
          </a:prstGeom>
          <a:noFill/>
          <a:ln>
            <a:noFill/>
          </a:ln>
        </p:spPr>
      </p:pic>
      <p:pic>
        <p:nvPicPr>
          <p:cNvPr id="395" name="Google Shape;395;p29"/>
          <p:cNvPicPr preferRelativeResize="0"/>
          <p:nvPr/>
        </p:nvPicPr>
        <p:blipFill>
          <a:blip r:embed="rId6">
            <a:alphaModFix/>
          </a:blip>
          <a:stretch>
            <a:fillRect/>
          </a:stretch>
        </p:blipFill>
        <p:spPr>
          <a:xfrm>
            <a:off x="5322250" y="679100"/>
            <a:ext cx="3194900" cy="575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30"/>
          <p:cNvSpPr txBox="1"/>
          <p:nvPr>
            <p:ph idx="1" type="body"/>
          </p:nvPr>
        </p:nvSpPr>
        <p:spPr>
          <a:xfrm>
            <a:off x="132725" y="0"/>
            <a:ext cx="8793600" cy="5143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100"/>
              <a:t>This is only the BEGINNING!!! Step 1:</a:t>
            </a:r>
            <a:endParaRPr sz="1100"/>
          </a:p>
          <a:p>
            <a:pPr indent="0" lvl="0" marL="0" rtl="0" algn="l">
              <a:lnSpc>
                <a:spcPct val="100000"/>
              </a:lnSpc>
              <a:spcBef>
                <a:spcPts val="0"/>
              </a:spcBef>
              <a:spcAft>
                <a:spcPts val="0"/>
              </a:spcAft>
              <a:buNone/>
            </a:pPr>
            <a:r>
              <a:rPr lang="en" sz="1100"/>
              <a:t>i) As Landlord deploys Auction contract </a:t>
            </a:r>
            <a:endParaRPr sz="1100"/>
          </a:p>
          <a:p>
            <a:pPr indent="0" lvl="0" marL="0" rtl="0" algn="l">
              <a:lnSpc>
                <a:spcPct val="100000"/>
              </a:lnSpc>
              <a:spcBef>
                <a:spcPts val="0"/>
              </a:spcBef>
              <a:spcAft>
                <a:spcPts val="0"/>
              </a:spcAft>
              <a:buNone/>
            </a:pPr>
            <a:r>
              <a:rPr lang="en" sz="1100"/>
              <a:t>ii) As Us deploy Lease contract</a:t>
            </a:r>
            <a:endParaRPr sz="1100"/>
          </a:p>
          <a:p>
            <a:pPr indent="0" lvl="0" marL="0" rtl="0" algn="l">
              <a:lnSpc>
                <a:spcPct val="100000"/>
              </a:lnSpc>
              <a:spcBef>
                <a:spcPts val="0"/>
              </a:spcBef>
              <a:spcAft>
                <a:spcPts val="0"/>
              </a:spcAft>
              <a:buNone/>
            </a:pPr>
            <a:r>
              <a:rPr lang="en" sz="1100"/>
              <a:t>iii) As Us deploy the Omnibus contract</a:t>
            </a:r>
            <a:endParaRPr sz="1100"/>
          </a:p>
          <a:p>
            <a:pPr indent="0" lvl="0" marL="0" rtl="0" algn="l">
              <a:lnSpc>
                <a:spcPct val="100000"/>
              </a:lnSpc>
              <a:spcBef>
                <a:spcPts val="0"/>
              </a:spcBef>
              <a:spcAft>
                <a:spcPts val="0"/>
              </a:spcAft>
              <a:buNone/>
            </a:pPr>
            <a:r>
              <a:rPr lang="en" sz="1100"/>
              <a:t>iv) As the bank generate funds through BankInterest contract</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 Insert bank interest 5%</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 Set leaseAddress contract</a:t>
            </a:r>
            <a:endParaRPr sz="1100"/>
          </a:p>
          <a:p>
            <a:pPr indent="0" lvl="0" marL="0" rtl="0" algn="l">
              <a:lnSpc>
                <a:spcPct val="100000"/>
              </a:lnSpc>
              <a:spcBef>
                <a:spcPts val="0"/>
              </a:spcBef>
              <a:spcAft>
                <a:spcPts val="0"/>
              </a:spcAft>
              <a:buNone/>
            </a:pPr>
            <a:r>
              <a:rPr lang="en" sz="1100"/>
              <a:t>* Set omnibusAddress contract</a:t>
            </a:r>
            <a:endParaRPr sz="1100"/>
          </a:p>
          <a:p>
            <a:pPr indent="0" lvl="0" marL="0" rtl="0" algn="l">
              <a:lnSpc>
                <a:spcPct val="100000"/>
              </a:lnSpc>
              <a:spcBef>
                <a:spcPts val="0"/>
              </a:spcBef>
              <a:spcAft>
                <a:spcPts val="0"/>
              </a:spcAft>
              <a:buNone/>
            </a:pPr>
            <a:r>
              <a:rPr lang="en" sz="1100"/>
              <a:t>* As potentialTenant 1 enter bid Value and split Value between </a:t>
            </a:r>
            <a:endParaRPr sz="1100"/>
          </a:p>
          <a:p>
            <a:pPr indent="0" lvl="0" marL="0" rtl="0" algn="l">
              <a:lnSpc>
                <a:spcPct val="100000"/>
              </a:lnSpc>
              <a:spcBef>
                <a:spcPts val="0"/>
              </a:spcBef>
              <a:spcAft>
                <a:spcPts val="0"/>
              </a:spcAft>
              <a:buNone/>
            </a:pPr>
            <a:r>
              <a:rPr lang="en" sz="1100"/>
              <a:t>  rent percent and deposit percent</a:t>
            </a:r>
            <a:endParaRPr sz="1100"/>
          </a:p>
          <a:p>
            <a:pPr indent="0" lvl="0" marL="0" rtl="0" algn="l">
              <a:lnSpc>
                <a:spcPct val="100000"/>
              </a:lnSpc>
              <a:spcBef>
                <a:spcPts val="0"/>
              </a:spcBef>
              <a:spcAft>
                <a:spcPts val="0"/>
              </a:spcAft>
              <a:buNone/>
            </a:pPr>
            <a:r>
              <a:rPr lang="en" sz="1100"/>
              <a:t>* As potentialTenant 2 enter higher bid Value and split Value</a:t>
            </a:r>
            <a:endParaRPr sz="1100"/>
          </a:p>
          <a:p>
            <a:pPr indent="0" lvl="0" marL="0" rtl="0" algn="l">
              <a:lnSpc>
                <a:spcPct val="100000"/>
              </a:lnSpc>
              <a:spcBef>
                <a:spcPts val="0"/>
              </a:spcBef>
              <a:spcAft>
                <a:spcPts val="0"/>
              </a:spcAft>
              <a:buNone/>
            </a:pPr>
            <a:r>
              <a:rPr lang="en" sz="1100"/>
              <a:t>  between rent percent and deposit percent</a:t>
            </a:r>
            <a:endParaRPr sz="1100"/>
          </a:p>
          <a:p>
            <a:pPr indent="0" lvl="0" marL="0" rtl="0" algn="l">
              <a:lnSpc>
                <a:spcPct val="100000"/>
              </a:lnSpc>
              <a:spcBef>
                <a:spcPts val="0"/>
              </a:spcBef>
              <a:spcAft>
                <a:spcPts val="0"/>
              </a:spcAft>
              <a:buNone/>
            </a:pPr>
            <a:r>
              <a:rPr lang="en" sz="1100"/>
              <a:t>* As potentialTenant 1 withdraw bid to get back money</a:t>
            </a:r>
            <a:endParaRPr sz="1100"/>
          </a:p>
          <a:p>
            <a:pPr indent="0" lvl="0" marL="0" rtl="0" algn="l">
              <a:lnSpc>
                <a:spcPct val="100000"/>
              </a:lnSpc>
              <a:spcBef>
                <a:spcPts val="0"/>
              </a:spcBef>
              <a:spcAft>
                <a:spcPts val="0"/>
              </a:spcAft>
              <a:buNone/>
            </a:pPr>
            <a:r>
              <a:rPr lang="en" sz="1100"/>
              <a:t>* As Landlord end auction and accept highest bid. Resulting in the rent being transferred</a:t>
            </a:r>
            <a:endParaRPr sz="1100"/>
          </a:p>
          <a:p>
            <a:pPr indent="0" lvl="0" marL="0" rtl="0" algn="l">
              <a:lnSpc>
                <a:spcPct val="100000"/>
              </a:lnSpc>
              <a:spcBef>
                <a:spcPts val="0"/>
              </a:spcBef>
              <a:spcAft>
                <a:spcPts val="0"/>
              </a:spcAft>
              <a:buNone/>
            </a:pPr>
            <a:r>
              <a:rPr lang="en" sz="1100"/>
              <a:t>  to lease contract and deposit gets transferred to the Omnibus contract</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 Navigate to the Lease contract. As Landlord confirm lease contract</a:t>
            </a:r>
            <a:endParaRPr sz="1100"/>
          </a:p>
          <a:p>
            <a:pPr indent="0" lvl="0" marL="0" rtl="0" algn="l">
              <a:lnSpc>
                <a:spcPct val="100000"/>
              </a:lnSpc>
              <a:spcBef>
                <a:spcPts val="0"/>
              </a:spcBef>
              <a:spcAft>
                <a:spcPts val="0"/>
              </a:spcAft>
              <a:buNone/>
            </a:pPr>
            <a:r>
              <a:rPr lang="en" sz="1100"/>
              <a:t>** As Tenant confirm lease contract</a:t>
            </a:r>
            <a:endParaRPr sz="1100"/>
          </a:p>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t>* Set Omnibus contract</a:t>
            </a:r>
            <a:endParaRPr sz="1100"/>
          </a:p>
          <a:p>
            <a:pPr indent="0" lvl="0" marL="0" rtl="0" algn="l">
              <a:lnSpc>
                <a:spcPct val="100000"/>
              </a:lnSpc>
              <a:spcBef>
                <a:spcPts val="0"/>
              </a:spcBef>
              <a:spcAft>
                <a:spcPts val="0"/>
              </a:spcAft>
              <a:buNone/>
            </a:pPr>
            <a:r>
              <a:rPr lang="en" sz="1100"/>
              <a:t>* Set Previous contract</a:t>
            </a:r>
            <a:endParaRPr sz="1100"/>
          </a:p>
          <a:p>
            <a:pPr indent="0" lvl="0" marL="0" rtl="0" algn="l">
              <a:lnSpc>
                <a:spcPct val="100000"/>
              </a:lnSpc>
              <a:spcBef>
                <a:spcPts val="0"/>
              </a:spcBef>
              <a:spcAft>
                <a:spcPts val="0"/>
              </a:spcAft>
              <a:buNone/>
            </a:pPr>
            <a:r>
              <a:rPr lang="en" sz="1100"/>
              <a:t>* Click initialPayout</a:t>
            </a:r>
            <a:endParaRPr sz="1100"/>
          </a:p>
          <a:p>
            <a:pPr indent="0" lvl="0" marL="0" rtl="0" algn="l">
              <a:lnSpc>
                <a:spcPct val="100000"/>
              </a:lnSpc>
              <a:spcBef>
                <a:spcPts val="0"/>
              </a:spcBef>
              <a:spcAft>
                <a:spcPts val="0"/>
              </a:spcAft>
              <a:buNone/>
            </a:pPr>
            <a:r>
              <a:rPr lang="en" sz="1100"/>
              <a:t>* Rent payment is transferred to Landlord and Previous Tenant for showing</a:t>
            </a:r>
            <a:endParaRPr sz="1100"/>
          </a:p>
          <a:p>
            <a:pPr indent="0" lvl="0" marL="0" rtl="0" algn="l">
              <a:lnSpc>
                <a:spcPct val="100000"/>
              </a:lnSpc>
              <a:spcBef>
                <a:spcPts val="0"/>
              </a:spcBef>
              <a:spcAft>
                <a:spcPts val="0"/>
              </a:spcAft>
              <a:buNone/>
            </a:pPr>
            <a:r>
              <a:rPr lang="en" sz="1100"/>
              <a:t> the house and Us for offering the platform</a:t>
            </a:r>
            <a:endParaRPr sz="1100"/>
          </a:p>
          <a:p>
            <a:pPr indent="0" lvl="0" marL="0" rtl="0" algn="l">
              <a:lnSpc>
                <a:spcPct val="100000"/>
              </a:lnSpc>
              <a:spcBef>
                <a:spcPts val="0"/>
              </a:spcBef>
              <a:spcAft>
                <a:spcPts val="0"/>
              </a:spcAft>
              <a:buNone/>
            </a:pPr>
            <a:r>
              <a:rPr lang="en" sz="1100"/>
              <a:t>** In the Previous Tenant Agreement set </a:t>
            </a:r>
            <a:endParaRPr sz="1100"/>
          </a:p>
          <a:p>
            <a:pPr indent="0" lvl="0" marL="0" rtl="0" algn="l">
              <a:lnSpc>
                <a:spcPct val="100000"/>
              </a:lnSpc>
              <a:spcBef>
                <a:spcPts val="0"/>
              </a:spcBef>
              <a:spcAft>
                <a:spcPts val="0"/>
              </a:spcAft>
              <a:buNone/>
            </a:pPr>
            <a:r>
              <a:rPr lang="en" sz="1100"/>
              <a:t>* Click PayRent </a:t>
            </a:r>
            <a:endParaRPr sz="1100"/>
          </a:p>
          <a:p>
            <a:pPr indent="0" lvl="0" marL="0" rtl="0" algn="l">
              <a:lnSpc>
                <a:spcPct val="100000"/>
              </a:lnSpc>
              <a:spcBef>
                <a:spcPts val="0"/>
              </a:spcBef>
              <a:spcAft>
                <a:spcPts val="0"/>
              </a:spcAft>
              <a:buNone/>
            </a:pPr>
            <a:r>
              <a:rPr lang="en" sz="1100"/>
              <a:t>* After duration press requestDeposit</a:t>
            </a:r>
            <a:endParaRPr sz="1100"/>
          </a:p>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Challenges</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 end development</a:t>
            </a:r>
            <a:endParaRPr/>
          </a:p>
          <a:p>
            <a:pPr indent="0" lvl="0" marL="0" rtl="0" algn="l">
              <a:spcBef>
                <a:spcPts val="1600"/>
              </a:spcBef>
              <a:spcAft>
                <a:spcPts val="1600"/>
              </a:spcAft>
              <a:buNone/>
            </a:pPr>
            <a:r>
              <a:rPr lang="en"/>
              <a:t>Limited investment options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purpose of our project is to decentralize the broker-tenant-landlord negotiations when renting an apartment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For Tenants</a:t>
            </a:r>
            <a:endParaRPr b="1"/>
          </a:p>
          <a:p>
            <a:pPr indent="-311150" lvl="0" marL="457200" rtl="0" algn="l">
              <a:spcBef>
                <a:spcPts val="1600"/>
              </a:spcBef>
              <a:spcAft>
                <a:spcPts val="0"/>
              </a:spcAft>
              <a:buSzPts val="1300"/>
              <a:buChar char="●"/>
            </a:pPr>
            <a:r>
              <a:rPr lang="en"/>
              <a:t>Get paid (you are the broker!)</a:t>
            </a:r>
            <a:endParaRPr/>
          </a:p>
          <a:p>
            <a:pPr indent="-311150" lvl="0" marL="457200" rtl="0" algn="l">
              <a:spcBef>
                <a:spcPts val="0"/>
              </a:spcBef>
              <a:spcAft>
                <a:spcPts val="0"/>
              </a:spcAft>
              <a:buSzPts val="1300"/>
              <a:buChar char="●"/>
            </a:pPr>
            <a:r>
              <a:rPr lang="en"/>
              <a:t>Earn more interest on your security deposits</a:t>
            </a:r>
            <a:endParaRPr/>
          </a:p>
          <a:p>
            <a:pPr indent="-311150" lvl="0" marL="457200" rtl="0" algn="l">
              <a:spcBef>
                <a:spcPts val="0"/>
              </a:spcBef>
              <a:spcAft>
                <a:spcPts val="0"/>
              </a:spcAft>
              <a:buSzPts val="1300"/>
              <a:buChar char="●"/>
            </a:pPr>
            <a:r>
              <a:rPr lang="en"/>
              <a:t>Avoid penalties of lease terminations</a:t>
            </a:r>
            <a:endParaRPr/>
          </a:p>
          <a:p>
            <a:pPr indent="-311150" lvl="0" marL="457200" rtl="0" algn="l">
              <a:spcBef>
                <a:spcPts val="0"/>
              </a:spcBef>
              <a:spcAft>
                <a:spcPts val="0"/>
              </a:spcAft>
              <a:buSzPts val="1300"/>
              <a:buChar char="●"/>
            </a:pPr>
            <a:r>
              <a:rPr lang="en"/>
              <a:t>Get your security deposits back faster</a:t>
            </a:r>
            <a:endParaRPr/>
          </a:p>
          <a:p>
            <a:pPr indent="-311150" lvl="0" marL="457200" rtl="0" algn="l">
              <a:spcBef>
                <a:spcPts val="0"/>
              </a:spcBef>
              <a:spcAft>
                <a:spcPts val="0"/>
              </a:spcAft>
              <a:buSzPts val="1300"/>
              <a:buChar char="●"/>
            </a:pPr>
            <a:r>
              <a:rPr lang="en"/>
              <a:t>Reduce paperwork</a:t>
            </a:r>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Proposition</a:t>
            </a:r>
            <a:endParaRPr/>
          </a:p>
        </p:txBody>
      </p:sp>
      <p:sp>
        <p:nvSpPr>
          <p:cNvPr id="297" name="Google Shape;297;p16"/>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For Landlords</a:t>
            </a:r>
            <a:endParaRPr b="1"/>
          </a:p>
          <a:p>
            <a:pPr indent="-311150" lvl="0" marL="457200" rtl="0" algn="l">
              <a:spcBef>
                <a:spcPts val="1600"/>
              </a:spcBef>
              <a:spcAft>
                <a:spcPts val="0"/>
              </a:spcAft>
              <a:buSzPts val="1300"/>
              <a:buChar char="●"/>
            </a:pPr>
            <a:r>
              <a:rPr lang="en"/>
              <a:t>Seamlessly find high-quality tenants</a:t>
            </a:r>
            <a:endParaRPr/>
          </a:p>
          <a:p>
            <a:pPr indent="-311150" lvl="0" marL="457200" rtl="0" algn="l">
              <a:spcBef>
                <a:spcPts val="0"/>
              </a:spcBef>
              <a:spcAft>
                <a:spcPts val="0"/>
              </a:spcAft>
              <a:buSzPts val="1300"/>
              <a:buChar char="●"/>
            </a:pPr>
            <a:r>
              <a:rPr lang="en"/>
              <a:t>Reduce property vacancy times</a:t>
            </a:r>
            <a:endParaRPr/>
          </a:p>
          <a:p>
            <a:pPr indent="-311150" lvl="0" marL="457200" rtl="0" algn="l">
              <a:spcBef>
                <a:spcPts val="0"/>
              </a:spcBef>
              <a:spcAft>
                <a:spcPts val="0"/>
              </a:spcAft>
              <a:buSzPts val="1300"/>
              <a:buChar char="●"/>
            </a:pPr>
            <a:r>
              <a:rPr lang="en"/>
              <a:t>Reduce the costs</a:t>
            </a:r>
            <a:endParaRPr/>
          </a:p>
          <a:p>
            <a:pPr indent="-311150" lvl="0" marL="457200" rtl="0" algn="l">
              <a:spcBef>
                <a:spcPts val="0"/>
              </a:spcBef>
              <a:spcAft>
                <a:spcPts val="0"/>
              </a:spcAft>
              <a:buSzPts val="1300"/>
              <a:buChar char="●"/>
            </a:pPr>
            <a:r>
              <a:rPr lang="en"/>
              <a:t>Earn interest on security deposits</a:t>
            </a:r>
            <a:endParaRPr/>
          </a:p>
          <a:p>
            <a:pPr indent="-311150" lvl="0" marL="457200" rtl="0" algn="l">
              <a:spcBef>
                <a:spcPts val="0"/>
              </a:spcBef>
              <a:spcAft>
                <a:spcPts val="0"/>
              </a:spcAft>
              <a:buSzPts val="1300"/>
              <a:buChar char="●"/>
            </a:pPr>
            <a:r>
              <a:rPr lang="en"/>
              <a:t>Reduce paperwork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7"/>
          <p:cNvSpPr/>
          <p:nvPr/>
        </p:nvSpPr>
        <p:spPr>
          <a:xfrm>
            <a:off x="2415025" y="3476675"/>
            <a:ext cx="2375700" cy="99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Deposit amount equal to first month rent</a:t>
            </a:r>
            <a:endParaRPr/>
          </a:p>
        </p:txBody>
      </p:sp>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Process Flow</a:t>
            </a:r>
            <a:endParaRPr/>
          </a:p>
        </p:txBody>
      </p:sp>
      <p:sp>
        <p:nvSpPr>
          <p:cNvPr id="304" name="Google Shape;304;p17"/>
          <p:cNvSpPr/>
          <p:nvPr/>
        </p:nvSpPr>
        <p:spPr>
          <a:xfrm>
            <a:off x="2319250" y="1412275"/>
            <a:ext cx="2438100" cy="16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When the bid ends the winning bidder pays 3 people</a:t>
            </a:r>
            <a:endParaRPr sz="1100"/>
          </a:p>
          <a:p>
            <a:pPr indent="-298450" lvl="0" marL="457200" rtl="0" algn="l">
              <a:spcBef>
                <a:spcPts val="0"/>
              </a:spcBef>
              <a:spcAft>
                <a:spcPts val="0"/>
              </a:spcAft>
              <a:buSzPts val="1100"/>
              <a:buAutoNum type="arabicPeriod"/>
            </a:pPr>
            <a:r>
              <a:rPr lang="en" sz="1100"/>
              <a:t>Us (3%)</a:t>
            </a:r>
            <a:endParaRPr sz="1100"/>
          </a:p>
          <a:p>
            <a:pPr indent="-298450" lvl="0" marL="457200" rtl="0" algn="l">
              <a:spcBef>
                <a:spcPts val="0"/>
              </a:spcBef>
              <a:spcAft>
                <a:spcPts val="0"/>
              </a:spcAft>
              <a:buSzPts val="1100"/>
              <a:buAutoNum type="arabicPeriod"/>
            </a:pPr>
            <a:r>
              <a:rPr lang="en" sz="1100"/>
              <a:t>The Landlord (95%)</a:t>
            </a:r>
            <a:endParaRPr sz="1100"/>
          </a:p>
          <a:p>
            <a:pPr indent="-298450" lvl="0" marL="457200" rtl="0" algn="l">
              <a:spcBef>
                <a:spcPts val="0"/>
              </a:spcBef>
              <a:spcAft>
                <a:spcPts val="0"/>
              </a:spcAft>
              <a:buSzPts val="1100"/>
              <a:buAutoNum type="arabicPeriod"/>
            </a:pPr>
            <a:r>
              <a:rPr lang="en" sz="1100"/>
              <a:t>The former tenant (2%)</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305" name="Google Shape;305;p17"/>
          <p:cNvSpPr/>
          <p:nvPr/>
        </p:nvSpPr>
        <p:spPr>
          <a:xfrm>
            <a:off x="398800" y="1412275"/>
            <a:ext cx="1134900" cy="70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Property gets listed</a:t>
            </a:r>
            <a:endParaRPr/>
          </a:p>
        </p:txBody>
      </p:sp>
      <p:sp>
        <p:nvSpPr>
          <p:cNvPr id="306" name="Google Shape;306;p17"/>
          <p:cNvSpPr/>
          <p:nvPr/>
        </p:nvSpPr>
        <p:spPr>
          <a:xfrm>
            <a:off x="398800" y="2894975"/>
            <a:ext cx="1320000" cy="58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Auction for property NFT</a:t>
            </a:r>
            <a:endParaRPr/>
          </a:p>
        </p:txBody>
      </p:sp>
      <p:cxnSp>
        <p:nvCxnSpPr>
          <p:cNvPr id="307" name="Google Shape;307;p17"/>
          <p:cNvCxnSpPr/>
          <p:nvPr/>
        </p:nvCxnSpPr>
        <p:spPr>
          <a:xfrm>
            <a:off x="963700" y="2178650"/>
            <a:ext cx="5100" cy="6180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17"/>
          <p:cNvCxnSpPr/>
          <p:nvPr/>
        </p:nvCxnSpPr>
        <p:spPr>
          <a:xfrm flipH="1" rot="10800000">
            <a:off x="1829425" y="2571750"/>
            <a:ext cx="496800" cy="496500"/>
          </a:xfrm>
          <a:prstGeom prst="straightConnector1">
            <a:avLst/>
          </a:prstGeom>
          <a:noFill/>
          <a:ln cap="flat" cmpd="sng" w="9525">
            <a:solidFill>
              <a:schemeClr val="dk2"/>
            </a:solidFill>
            <a:prstDash val="solid"/>
            <a:round/>
            <a:headEnd len="med" w="med" type="none"/>
            <a:tailEnd len="med" w="med" type="triangle"/>
          </a:ln>
        </p:spPr>
      </p:cxnSp>
      <p:cxnSp>
        <p:nvCxnSpPr>
          <p:cNvPr id="309" name="Google Shape;309;p17"/>
          <p:cNvCxnSpPr/>
          <p:nvPr/>
        </p:nvCxnSpPr>
        <p:spPr>
          <a:xfrm>
            <a:off x="1829425" y="3202325"/>
            <a:ext cx="585600" cy="177300"/>
          </a:xfrm>
          <a:prstGeom prst="straightConnector1">
            <a:avLst/>
          </a:prstGeom>
          <a:noFill/>
          <a:ln cap="flat" cmpd="sng" w="9525">
            <a:solidFill>
              <a:schemeClr val="dk2"/>
            </a:solidFill>
            <a:prstDash val="solid"/>
            <a:round/>
            <a:headEnd len="med" w="med" type="none"/>
            <a:tailEnd len="med" w="med" type="triangle"/>
          </a:ln>
        </p:spPr>
      </p:cxnSp>
      <p:sp>
        <p:nvSpPr>
          <p:cNvPr id="310" name="Google Shape;310;p17"/>
          <p:cNvSpPr/>
          <p:nvPr/>
        </p:nvSpPr>
        <p:spPr>
          <a:xfrm>
            <a:off x="5619800" y="3301850"/>
            <a:ext cx="2375700" cy="125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Goes into a joint account but there’s a record of each </a:t>
            </a:r>
            <a:r>
              <a:rPr lang="en"/>
              <a:t>person's</a:t>
            </a:r>
            <a:r>
              <a:rPr lang="en"/>
              <a:t> ownership of that account</a:t>
            </a:r>
            <a:endParaRPr/>
          </a:p>
        </p:txBody>
      </p:sp>
      <p:cxnSp>
        <p:nvCxnSpPr>
          <p:cNvPr id="311" name="Google Shape;311;p17"/>
          <p:cNvCxnSpPr/>
          <p:nvPr/>
        </p:nvCxnSpPr>
        <p:spPr>
          <a:xfrm>
            <a:off x="6863750" y="2765050"/>
            <a:ext cx="54000" cy="50190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17"/>
          <p:cNvSpPr/>
          <p:nvPr/>
        </p:nvSpPr>
        <p:spPr>
          <a:xfrm>
            <a:off x="5598350" y="1506250"/>
            <a:ext cx="2375700" cy="125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Bank Interest</a:t>
            </a:r>
            <a:endParaRPr/>
          </a:p>
        </p:txBody>
      </p:sp>
      <p:cxnSp>
        <p:nvCxnSpPr>
          <p:cNvPr id="313" name="Google Shape;313;p17"/>
          <p:cNvCxnSpPr/>
          <p:nvPr/>
        </p:nvCxnSpPr>
        <p:spPr>
          <a:xfrm>
            <a:off x="4877625" y="4085150"/>
            <a:ext cx="603300" cy="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17"/>
          <p:cNvCxnSpPr/>
          <p:nvPr/>
        </p:nvCxnSpPr>
        <p:spPr>
          <a:xfrm rot="10800000">
            <a:off x="4887825" y="4243575"/>
            <a:ext cx="529200" cy="4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Our platform deploys the auction, the </a:t>
            </a:r>
            <a:r>
              <a:rPr lang="en"/>
              <a:t>lease </a:t>
            </a:r>
            <a:r>
              <a:rPr lang="en"/>
              <a:t>and the omnibus account</a:t>
            </a:r>
            <a:endParaRPr/>
          </a:p>
          <a:p>
            <a:pPr indent="-298450" lvl="1" marL="914400" rtl="0" algn="l">
              <a:spcBef>
                <a:spcPts val="0"/>
              </a:spcBef>
              <a:spcAft>
                <a:spcPts val="0"/>
              </a:spcAft>
              <a:buSzPts val="1100"/>
              <a:buAutoNum type="alphaLcPeriod"/>
            </a:pPr>
            <a:r>
              <a:rPr lang="en"/>
              <a:t>Bid, withdraw funds if you lost the auction, and write the lease agreement for the winner of the auction</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a:t>
            </a:r>
            <a:endParaRPr/>
          </a:p>
        </p:txBody>
      </p:sp>
      <p:sp>
        <p:nvSpPr>
          <p:cNvPr id="326" name="Google Shape;326;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ue to the time constraints t</a:t>
            </a:r>
            <a:r>
              <a:rPr lang="en"/>
              <a:t>he 1-month rent payment is the same as the deposit</a:t>
            </a:r>
            <a:endParaRPr/>
          </a:p>
          <a:p>
            <a:pPr indent="0" lvl="0" marL="0" rtl="0" algn="l">
              <a:spcBef>
                <a:spcPts val="1600"/>
              </a:spcBef>
              <a:spcAft>
                <a:spcPts val="0"/>
              </a:spcAft>
              <a:buNone/>
            </a:pPr>
            <a:r>
              <a:rPr lang="en"/>
              <a:t>Structured this process into 3 contracts</a:t>
            </a:r>
            <a:endParaRPr/>
          </a:p>
          <a:p>
            <a:pPr indent="0" lvl="0" marL="0" rtl="0" algn="l">
              <a:spcBef>
                <a:spcPts val="1600"/>
              </a:spcBef>
              <a:spcAft>
                <a:spcPts val="1600"/>
              </a:spcAft>
              <a:buNone/>
            </a:pPr>
            <a:r>
              <a:rPr lang="en"/>
              <a:t>Large pool of money in the omnibus account</a:t>
            </a:r>
            <a:endParaRPr/>
          </a:p>
        </p:txBody>
      </p:sp>
      <p:sp>
        <p:nvSpPr>
          <p:cNvPr id="327" name="Google Shape;327;p19"/>
          <p:cNvSpPr/>
          <p:nvPr/>
        </p:nvSpPr>
        <p:spPr>
          <a:xfrm>
            <a:off x="5284700" y="3725325"/>
            <a:ext cx="1320000" cy="53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Deposit</a:t>
            </a:r>
            <a:endParaRPr/>
          </a:p>
        </p:txBody>
      </p:sp>
      <p:sp>
        <p:nvSpPr>
          <p:cNvPr id="328" name="Google Shape;328;p19"/>
          <p:cNvSpPr/>
          <p:nvPr/>
        </p:nvSpPr>
        <p:spPr>
          <a:xfrm>
            <a:off x="669800" y="3699750"/>
            <a:ext cx="848700" cy="53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Auction</a:t>
            </a:r>
            <a:endParaRPr/>
          </a:p>
        </p:txBody>
      </p:sp>
      <p:sp>
        <p:nvSpPr>
          <p:cNvPr id="329" name="Google Shape;329;p19"/>
          <p:cNvSpPr/>
          <p:nvPr/>
        </p:nvSpPr>
        <p:spPr>
          <a:xfrm>
            <a:off x="2811075" y="3725325"/>
            <a:ext cx="1320000" cy="53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Lease Contract</a:t>
            </a:r>
            <a:endParaRPr/>
          </a:p>
        </p:txBody>
      </p:sp>
      <p:cxnSp>
        <p:nvCxnSpPr>
          <p:cNvPr id="330" name="Google Shape;330;p19"/>
          <p:cNvCxnSpPr/>
          <p:nvPr/>
        </p:nvCxnSpPr>
        <p:spPr>
          <a:xfrm flipH="1" rot="10800000">
            <a:off x="1769050" y="3960000"/>
            <a:ext cx="582900" cy="10200"/>
          </a:xfrm>
          <a:prstGeom prst="straightConnector1">
            <a:avLst/>
          </a:prstGeom>
          <a:noFill/>
          <a:ln cap="flat" cmpd="sng" w="9525">
            <a:solidFill>
              <a:schemeClr val="dk2"/>
            </a:solidFill>
            <a:prstDash val="solid"/>
            <a:round/>
            <a:headEnd len="med" w="med" type="none"/>
            <a:tailEnd len="med" w="med" type="triangle"/>
          </a:ln>
        </p:spPr>
      </p:cxnSp>
      <p:cxnSp>
        <p:nvCxnSpPr>
          <p:cNvPr id="331" name="Google Shape;331;p19"/>
          <p:cNvCxnSpPr/>
          <p:nvPr/>
        </p:nvCxnSpPr>
        <p:spPr>
          <a:xfrm flipH="1" rot="10800000">
            <a:off x="4375600" y="3960000"/>
            <a:ext cx="582900" cy="10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Auction</a:t>
            </a:r>
            <a:endParaRPr/>
          </a:p>
        </p:txBody>
      </p:sp>
      <p:sp>
        <p:nvSpPr>
          <p:cNvPr id="337" name="Google Shape;337;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Highest Bidder Wins</a:t>
            </a:r>
            <a:endParaRPr/>
          </a:p>
          <a:p>
            <a:pPr indent="0" lvl="0" marL="0" rtl="0" algn="l">
              <a:spcBef>
                <a:spcPts val="1600"/>
              </a:spcBef>
              <a:spcAft>
                <a:spcPts val="0"/>
              </a:spcAft>
              <a:buNone/>
            </a:pPr>
            <a:r>
              <a:rPr lang="en"/>
              <a:t>Feeds into brokerless contract (money is split into 3 ways)</a:t>
            </a:r>
            <a:endParaRPr/>
          </a:p>
          <a:p>
            <a:pPr indent="-311150" lvl="0" marL="457200" rtl="0" algn="l">
              <a:spcBef>
                <a:spcPts val="1600"/>
              </a:spcBef>
              <a:spcAft>
                <a:spcPts val="0"/>
              </a:spcAft>
              <a:buSzPts val="1300"/>
              <a:buAutoNum type="arabicPeriod"/>
            </a:pPr>
            <a:r>
              <a:rPr lang="en"/>
              <a:t>Deposit (safety deposit)</a:t>
            </a:r>
            <a:endParaRPr/>
          </a:p>
          <a:p>
            <a:pPr indent="-311150" lvl="0" marL="457200" rtl="0" algn="l">
              <a:spcBef>
                <a:spcPts val="0"/>
              </a:spcBef>
              <a:spcAft>
                <a:spcPts val="0"/>
              </a:spcAft>
              <a:buSzPts val="1300"/>
              <a:buAutoNum type="arabicPeriod"/>
            </a:pPr>
            <a:r>
              <a:rPr lang="en"/>
              <a:t>Rent</a:t>
            </a:r>
            <a:endParaRPr/>
          </a:p>
          <a:p>
            <a:pPr indent="-311150" lvl="0" marL="457200" rtl="0" algn="l">
              <a:spcBef>
                <a:spcPts val="0"/>
              </a:spcBef>
              <a:spcAft>
                <a:spcPts val="0"/>
              </a:spcAft>
              <a:buSzPts val="1300"/>
              <a:buAutoNum type="arabicPeriod"/>
            </a:pPr>
            <a:r>
              <a:rPr lang="en"/>
              <a:t>Fees paid to the former tenant, the landlord, and our platform</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Brokerless Contract</a:t>
            </a:r>
            <a:endParaRPr/>
          </a:p>
        </p:txBody>
      </p:sp>
      <p:sp>
        <p:nvSpPr>
          <p:cNvPr id="343" name="Google Shape;343;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Landlord and tenant agree to a contract which specifies the duration of the lease, cost of rent, and any other conditions within a standard lease agreement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