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85" r:id="rId5"/>
    <p:sldId id="260" r:id="rId6"/>
    <p:sldId id="264" r:id="rId7"/>
    <p:sldId id="268" r:id="rId8"/>
    <p:sldId id="269" r:id="rId9"/>
    <p:sldId id="276" r:id="rId10"/>
    <p:sldId id="283" r:id="rId11"/>
    <p:sldId id="284" r:id="rId12"/>
    <p:sldId id="277" r:id="rId13"/>
    <p:sldId id="270" r:id="rId14"/>
    <p:sldId id="274" r:id="rId15"/>
    <p:sldId id="275" r:id="rId16"/>
    <p:sldId id="271" r:id="rId17"/>
    <p:sldId id="272" r:id="rId18"/>
    <p:sldId id="273" r:id="rId19"/>
    <p:sldId id="278" r:id="rId20"/>
    <p:sldId id="279" r:id="rId21"/>
    <p:sldId id="281" r:id="rId22"/>
    <p:sldId id="266" r:id="rId23"/>
    <p:sldId id="282" r:id="rId24"/>
    <p:sldId id="267" r:id="rId25"/>
    <p:sldId id="265" r:id="rId26"/>
    <p:sldId id="28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B6C"/>
    <a:srgbClr val="005C41"/>
    <a:srgbClr val="D2C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Objects="1" showGuides="1">
      <p:cViewPr varScale="1">
        <p:scale>
          <a:sx n="98" d="100"/>
          <a:sy n="98" d="100"/>
        </p:scale>
        <p:origin x="13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75C2A-390D-4ED1-85D8-91E8175988C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82C-6F25-4BAC-ACB0-1D59D6D7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82C-6F25-4BAC-ACB0-1D59D6D71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4"/>
            <a:ext cx="9144003" cy="5143505"/>
            <a:chOff x="0" y="-4"/>
            <a:chExt cx="9144003" cy="5143505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-4"/>
              <a:ext cx="9144003" cy="5143505"/>
              <a:chOff x="0" y="-4"/>
              <a:chExt cx="9144003" cy="5143505"/>
            </a:xfrm>
            <a:solidFill>
              <a:schemeClr val="bg1">
                <a:lumMod val="50000"/>
                <a:alpha val="20000"/>
              </a:schemeClr>
            </a:solidFill>
          </p:grpSpPr>
          <p:sp>
            <p:nvSpPr>
              <p:cNvPr id="24" name="Rectangle 23"/>
              <p:cNvSpPr/>
              <p:nvPr/>
            </p:nvSpPr>
            <p:spPr>
              <a:xfrm rot="5400000" flipH="1" flipV="1">
                <a:off x="6441848" y="2378621"/>
                <a:ext cx="5080779" cy="3235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 flipH="1" flipV="1">
                <a:off x="6549860" y="2486632"/>
                <a:ext cx="5080779" cy="107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flipV="1">
                <a:off x="0" y="0"/>
                <a:ext cx="5004048" cy="4803997"/>
              </a:xfrm>
              <a:prstGeom prst="triangle">
                <a:avLst>
                  <a:gd name="adj" fmla="val 0"/>
                </a:avLst>
              </a:prstGeom>
              <a:solidFill>
                <a:srgbClr val="148B6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0" y="1"/>
                <a:ext cx="5328084" cy="5143500"/>
              </a:xfrm>
              <a:prstGeom prst="triangle">
                <a:avLst>
                  <a:gd name="adj" fmla="val 0"/>
                </a:avLst>
              </a:prstGeom>
              <a:solidFill>
                <a:srgbClr val="148B6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0" y="4333826"/>
              <a:ext cx="9144000" cy="809674"/>
              <a:chOff x="0" y="4333826"/>
              <a:chExt cx="9144000" cy="809674"/>
            </a:xfrm>
          </p:grpSpPr>
          <p:pic>
            <p:nvPicPr>
              <p:cNvPr id="17" name="Picture 2" descr="Image result for usf logo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83748" b="75856"/>
              <a:stretch>
                <a:fillRect/>
              </a:stretch>
            </p:blipFill>
            <p:spPr bwMode="auto">
              <a:xfrm>
                <a:off x="0" y="4333826"/>
                <a:ext cx="9144000" cy="809674"/>
              </a:xfrm>
              <a:prstGeom prst="rect">
                <a:avLst/>
              </a:prstGeom>
              <a:noFill/>
            </p:spPr>
          </p:pic>
          <p:pic>
            <p:nvPicPr>
              <p:cNvPr id="18" name="Picture 2" descr="Image result for usf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543E"/>
                  </a:clrFrom>
                  <a:clrTo>
                    <a:srgbClr val="00543E">
                      <a:alpha val="0"/>
                    </a:srgbClr>
                  </a:clrTo>
                </a:clrChange>
              </a:blip>
              <a:srcRect l="4653" t="15512" r="6946" b="10283"/>
              <a:stretch>
                <a:fillRect/>
              </a:stretch>
            </p:blipFill>
            <p:spPr bwMode="auto">
              <a:xfrm>
                <a:off x="7668344" y="4479962"/>
                <a:ext cx="1368152" cy="600815"/>
              </a:xfrm>
              <a:prstGeom prst="rect">
                <a:avLst/>
              </a:prstGeom>
              <a:noFill/>
            </p:spPr>
          </p:pic>
          <p:grpSp>
            <p:nvGrpSpPr>
              <p:cNvPr id="19" name="Group 18"/>
              <p:cNvGrpSpPr/>
              <p:nvPr/>
            </p:nvGrpSpPr>
            <p:grpSpPr>
              <a:xfrm flipH="1">
                <a:off x="0" y="4984018"/>
                <a:ext cx="9144000" cy="159482"/>
                <a:chOff x="0" y="-1"/>
                <a:chExt cx="9144000" cy="339504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0" y="-1"/>
                  <a:ext cx="9144000" cy="339503"/>
                </a:xfrm>
                <a:prstGeom prst="rect">
                  <a:avLst/>
                </a:prstGeom>
                <a:solidFill>
                  <a:srgbClr val="148B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0" y="205979"/>
                  <a:ext cx="9144000" cy="133524"/>
                </a:xfrm>
                <a:prstGeom prst="rect">
                  <a:avLst/>
                </a:prstGeom>
                <a:solidFill>
                  <a:srgbClr val="005C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7920372" y="0"/>
                  <a:ext cx="1223628" cy="339503"/>
                </a:xfrm>
                <a:custGeom>
                  <a:avLst/>
                  <a:gdLst>
                    <a:gd name="connsiteX0" fmla="*/ 154112 w 1171253"/>
                    <a:gd name="connsiteY0" fmla="*/ 10274 h 339047"/>
                    <a:gd name="connsiteX1" fmla="*/ 0 w 1171253"/>
                    <a:gd name="connsiteY1" fmla="*/ 339047 h 339047"/>
                    <a:gd name="connsiteX2" fmla="*/ 1171253 w 1171253"/>
                    <a:gd name="connsiteY2" fmla="*/ 339047 h 339047"/>
                    <a:gd name="connsiteX3" fmla="*/ 1160979 w 1171253"/>
                    <a:gd name="connsiteY3" fmla="*/ 0 h 339047"/>
                    <a:gd name="connsiteX4" fmla="*/ 154112 w 1171253"/>
                    <a:gd name="connsiteY4" fmla="*/ 10274 h 339047"/>
                    <a:gd name="connsiteX0" fmla="*/ 132827 w 1171253"/>
                    <a:gd name="connsiteY0" fmla="*/ 20548 h 339047"/>
                    <a:gd name="connsiteX1" fmla="*/ 0 w 1171253"/>
                    <a:gd name="connsiteY1" fmla="*/ 339047 h 339047"/>
                    <a:gd name="connsiteX2" fmla="*/ 1171253 w 1171253"/>
                    <a:gd name="connsiteY2" fmla="*/ 339047 h 339047"/>
                    <a:gd name="connsiteX3" fmla="*/ 1160979 w 1171253"/>
                    <a:gd name="connsiteY3" fmla="*/ 0 h 339047"/>
                    <a:gd name="connsiteX4" fmla="*/ 132827 w 1171253"/>
                    <a:gd name="connsiteY4" fmla="*/ 20548 h 339047"/>
                    <a:gd name="connsiteX0" fmla="*/ 132827 w 1171253"/>
                    <a:gd name="connsiteY0" fmla="*/ 20548 h 360050"/>
                    <a:gd name="connsiteX1" fmla="*/ 0 w 1171253"/>
                    <a:gd name="connsiteY1" fmla="*/ 360050 h 360050"/>
                    <a:gd name="connsiteX2" fmla="*/ 1171253 w 1171253"/>
                    <a:gd name="connsiteY2" fmla="*/ 339047 h 360050"/>
                    <a:gd name="connsiteX3" fmla="*/ 1160979 w 1171253"/>
                    <a:gd name="connsiteY3" fmla="*/ 0 h 360050"/>
                    <a:gd name="connsiteX4" fmla="*/ 132827 w 1171253"/>
                    <a:gd name="connsiteY4" fmla="*/ 20548 h 360050"/>
                    <a:gd name="connsiteX0" fmla="*/ 132827 w 1160979"/>
                    <a:gd name="connsiteY0" fmla="*/ 20548 h 360050"/>
                    <a:gd name="connsiteX1" fmla="*/ 0 w 1160979"/>
                    <a:gd name="connsiteY1" fmla="*/ 360050 h 360050"/>
                    <a:gd name="connsiteX2" fmla="*/ 1140431 w 1160979"/>
                    <a:gd name="connsiteY2" fmla="*/ 360049 h 360050"/>
                    <a:gd name="connsiteX3" fmla="*/ 1160979 w 1160979"/>
                    <a:gd name="connsiteY3" fmla="*/ 0 h 360050"/>
                    <a:gd name="connsiteX4" fmla="*/ 132827 w 1160979"/>
                    <a:gd name="connsiteY4" fmla="*/ 20548 h 360050"/>
                    <a:gd name="connsiteX0" fmla="*/ 132827 w 1140431"/>
                    <a:gd name="connsiteY0" fmla="*/ 1 h 339503"/>
                    <a:gd name="connsiteX1" fmla="*/ 0 w 1140431"/>
                    <a:gd name="connsiteY1" fmla="*/ 339503 h 339503"/>
                    <a:gd name="connsiteX2" fmla="*/ 1140431 w 1140431"/>
                    <a:gd name="connsiteY2" fmla="*/ 339502 h 339503"/>
                    <a:gd name="connsiteX3" fmla="*/ 1140431 w 1140431"/>
                    <a:gd name="connsiteY3" fmla="*/ 0 h 339503"/>
                    <a:gd name="connsiteX4" fmla="*/ 132827 w 1140431"/>
                    <a:gd name="connsiteY4" fmla="*/ 1 h 339503"/>
                    <a:gd name="connsiteX0" fmla="*/ 216024 w 1223628"/>
                    <a:gd name="connsiteY0" fmla="*/ 1 h 339503"/>
                    <a:gd name="connsiteX1" fmla="*/ 0 w 1223628"/>
                    <a:gd name="connsiteY1" fmla="*/ 339503 h 339503"/>
                    <a:gd name="connsiteX2" fmla="*/ 1223628 w 1223628"/>
                    <a:gd name="connsiteY2" fmla="*/ 339502 h 339503"/>
                    <a:gd name="connsiteX3" fmla="*/ 1223628 w 1223628"/>
                    <a:gd name="connsiteY3" fmla="*/ 0 h 339503"/>
                    <a:gd name="connsiteX4" fmla="*/ 216024 w 1223628"/>
                    <a:gd name="connsiteY4" fmla="*/ 1 h 339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628" h="339503">
                      <a:moveTo>
                        <a:pt x="216024" y="1"/>
                      </a:moveTo>
                      <a:lnTo>
                        <a:pt x="0" y="339503"/>
                      </a:lnTo>
                      <a:lnTo>
                        <a:pt x="1223628" y="339502"/>
                      </a:lnTo>
                      <a:lnTo>
                        <a:pt x="1223628" y="0"/>
                      </a:lnTo>
                      <a:lnTo>
                        <a:pt x="216024" y="1"/>
                      </a:lnTo>
                      <a:close/>
                    </a:path>
                  </a:pathLst>
                </a:custGeom>
                <a:solidFill>
                  <a:srgbClr val="D2C8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 19"/>
              <p:cNvSpPr/>
              <p:nvPr/>
            </p:nvSpPr>
            <p:spPr>
              <a:xfrm>
                <a:off x="0" y="4333826"/>
                <a:ext cx="9144000" cy="326153"/>
              </a:xfrm>
              <a:custGeom>
                <a:avLst/>
                <a:gdLst>
                  <a:gd name="connsiteX0" fmla="*/ 0 w 9144000"/>
                  <a:gd name="connsiteY0" fmla="*/ 0 h 250862"/>
                  <a:gd name="connsiteX1" fmla="*/ 9144000 w 9144000"/>
                  <a:gd name="connsiteY1" fmla="*/ 0 h 250862"/>
                  <a:gd name="connsiteX2" fmla="*/ 9144000 w 9144000"/>
                  <a:gd name="connsiteY2" fmla="*/ 250862 h 250862"/>
                  <a:gd name="connsiteX3" fmla="*/ 0 w 9144000"/>
                  <a:gd name="connsiteY3" fmla="*/ 250862 h 250862"/>
                  <a:gd name="connsiteX4" fmla="*/ 0 w 9144000"/>
                  <a:gd name="connsiteY4" fmla="*/ 0 h 250862"/>
                  <a:gd name="connsiteX0" fmla="*/ 0 w 9144000"/>
                  <a:gd name="connsiteY0" fmla="*/ 0 h 430880"/>
                  <a:gd name="connsiteX1" fmla="*/ 9144000 w 9144000"/>
                  <a:gd name="connsiteY1" fmla="*/ 0 h 430880"/>
                  <a:gd name="connsiteX2" fmla="*/ 9144000 w 9144000"/>
                  <a:gd name="connsiteY2" fmla="*/ 430880 h 430880"/>
                  <a:gd name="connsiteX3" fmla="*/ 0 w 9144000"/>
                  <a:gd name="connsiteY3" fmla="*/ 250862 h 430880"/>
                  <a:gd name="connsiteX4" fmla="*/ 0 w 9144000"/>
                  <a:gd name="connsiteY4" fmla="*/ 0 h 430880"/>
                  <a:gd name="connsiteX0" fmla="*/ 0 w 9144000"/>
                  <a:gd name="connsiteY0" fmla="*/ 0 h 430880"/>
                  <a:gd name="connsiteX1" fmla="*/ 9144000 w 9144000"/>
                  <a:gd name="connsiteY1" fmla="*/ 0 h 430880"/>
                  <a:gd name="connsiteX2" fmla="*/ 9144000 w 9144000"/>
                  <a:gd name="connsiteY2" fmla="*/ 430880 h 430880"/>
                  <a:gd name="connsiteX3" fmla="*/ 8856476 w 9144000"/>
                  <a:gd name="connsiteY3" fmla="*/ 250862 h 430880"/>
                  <a:gd name="connsiteX4" fmla="*/ 0 w 9144000"/>
                  <a:gd name="connsiteY4" fmla="*/ 250862 h 430880"/>
                  <a:gd name="connsiteX5" fmla="*/ 0 w 9144000"/>
                  <a:gd name="connsiteY5" fmla="*/ 0 h 430880"/>
                  <a:gd name="connsiteX0" fmla="*/ 0 w 9144000"/>
                  <a:gd name="connsiteY0" fmla="*/ 0 h 430880"/>
                  <a:gd name="connsiteX1" fmla="*/ 9144000 w 9144000"/>
                  <a:gd name="connsiteY1" fmla="*/ 0 h 430880"/>
                  <a:gd name="connsiteX2" fmla="*/ 9144000 w 9144000"/>
                  <a:gd name="connsiteY2" fmla="*/ 430880 h 430880"/>
                  <a:gd name="connsiteX3" fmla="*/ 8856476 w 9144000"/>
                  <a:gd name="connsiteY3" fmla="*/ 250862 h 430880"/>
                  <a:gd name="connsiteX4" fmla="*/ 0 w 9144000"/>
                  <a:gd name="connsiteY4" fmla="*/ 250862 h 430880"/>
                  <a:gd name="connsiteX5" fmla="*/ 0 w 9144000"/>
                  <a:gd name="connsiteY5" fmla="*/ 0 h 430880"/>
                  <a:gd name="connsiteX0" fmla="*/ 0 w 9144001"/>
                  <a:gd name="connsiteY0" fmla="*/ 0 h 432047"/>
                  <a:gd name="connsiteX1" fmla="*/ 9144001 w 9144001"/>
                  <a:gd name="connsiteY1" fmla="*/ 1167 h 432047"/>
                  <a:gd name="connsiteX2" fmla="*/ 9144001 w 9144001"/>
                  <a:gd name="connsiteY2" fmla="*/ 432047 h 432047"/>
                  <a:gd name="connsiteX3" fmla="*/ 8856477 w 9144001"/>
                  <a:gd name="connsiteY3" fmla="*/ 252029 h 432047"/>
                  <a:gd name="connsiteX4" fmla="*/ 1 w 9144001"/>
                  <a:gd name="connsiteY4" fmla="*/ 252029 h 432047"/>
                  <a:gd name="connsiteX5" fmla="*/ 0 w 9144001"/>
                  <a:gd name="connsiteY5" fmla="*/ 0 h 432047"/>
                  <a:gd name="connsiteX0" fmla="*/ 0 w 9144001"/>
                  <a:gd name="connsiteY0" fmla="*/ 0 h 432047"/>
                  <a:gd name="connsiteX1" fmla="*/ 9144001 w 9144001"/>
                  <a:gd name="connsiteY1" fmla="*/ 105894 h 432047"/>
                  <a:gd name="connsiteX2" fmla="*/ 9144001 w 9144001"/>
                  <a:gd name="connsiteY2" fmla="*/ 432047 h 432047"/>
                  <a:gd name="connsiteX3" fmla="*/ 8856477 w 9144001"/>
                  <a:gd name="connsiteY3" fmla="*/ 252029 h 432047"/>
                  <a:gd name="connsiteX4" fmla="*/ 1 w 9144001"/>
                  <a:gd name="connsiteY4" fmla="*/ 252029 h 432047"/>
                  <a:gd name="connsiteX5" fmla="*/ 0 w 9144001"/>
                  <a:gd name="connsiteY5" fmla="*/ 0 h 432047"/>
                  <a:gd name="connsiteX0" fmla="*/ 0 w 9144001"/>
                  <a:gd name="connsiteY0" fmla="*/ 0 h 432047"/>
                  <a:gd name="connsiteX1" fmla="*/ 9144001 w 9144001"/>
                  <a:gd name="connsiteY1" fmla="*/ 105894 h 432047"/>
                  <a:gd name="connsiteX2" fmla="*/ 9144001 w 9144001"/>
                  <a:gd name="connsiteY2" fmla="*/ 432047 h 432047"/>
                  <a:gd name="connsiteX3" fmla="*/ 8856477 w 9144001"/>
                  <a:gd name="connsiteY3" fmla="*/ 252029 h 432047"/>
                  <a:gd name="connsiteX4" fmla="*/ 1 w 9144001"/>
                  <a:gd name="connsiteY4" fmla="*/ 252029 h 432047"/>
                  <a:gd name="connsiteX5" fmla="*/ 0 w 9144001"/>
                  <a:gd name="connsiteY5" fmla="*/ 0 h 432047"/>
                  <a:gd name="connsiteX0" fmla="*/ 1 w 9144000"/>
                  <a:gd name="connsiteY0" fmla="*/ 0 h 326153"/>
                  <a:gd name="connsiteX1" fmla="*/ 9144000 w 9144000"/>
                  <a:gd name="connsiteY1" fmla="*/ 0 h 326153"/>
                  <a:gd name="connsiteX2" fmla="*/ 9144000 w 9144000"/>
                  <a:gd name="connsiteY2" fmla="*/ 326153 h 326153"/>
                  <a:gd name="connsiteX3" fmla="*/ 8856476 w 9144000"/>
                  <a:gd name="connsiteY3" fmla="*/ 146135 h 326153"/>
                  <a:gd name="connsiteX4" fmla="*/ 0 w 9144000"/>
                  <a:gd name="connsiteY4" fmla="*/ 146135 h 326153"/>
                  <a:gd name="connsiteX5" fmla="*/ 1 w 9144000"/>
                  <a:gd name="connsiteY5" fmla="*/ 0 h 32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00" h="326153">
                    <a:moveTo>
                      <a:pt x="1" y="0"/>
                    </a:moveTo>
                    <a:lnTo>
                      <a:pt x="9144000" y="0"/>
                    </a:lnTo>
                    <a:lnTo>
                      <a:pt x="9144000" y="326153"/>
                    </a:lnTo>
                    <a:lnTo>
                      <a:pt x="8856476" y="146135"/>
                    </a:lnTo>
                    <a:lnTo>
                      <a:pt x="0" y="146135"/>
                    </a:lnTo>
                    <a:cubicBezTo>
                      <a:pt x="0" y="62125"/>
                      <a:pt x="1" y="84010"/>
                      <a:pt x="1" y="0"/>
                    </a:cubicBezTo>
                    <a:close/>
                  </a:path>
                </a:pathLst>
              </a:custGeom>
              <a:solidFill>
                <a:srgbClr val="D2C8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0" y="0"/>
              <a:ext cx="9144000" cy="773667"/>
              <a:chOff x="0" y="0"/>
              <a:chExt cx="9144000" cy="773667"/>
            </a:xfrm>
          </p:grpSpPr>
          <p:pic>
            <p:nvPicPr>
              <p:cNvPr id="11" name="Picture 2" descr="Image result for usf logo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83748" b="75856"/>
              <a:stretch>
                <a:fillRect/>
              </a:stretch>
            </p:blipFill>
            <p:spPr bwMode="auto">
              <a:xfrm>
                <a:off x="0" y="0"/>
                <a:ext cx="9144000" cy="663538"/>
              </a:xfrm>
              <a:prstGeom prst="rect">
                <a:avLst/>
              </a:prstGeom>
              <a:noFill/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0" y="0"/>
                <a:ext cx="9144000" cy="159482"/>
                <a:chOff x="0" y="-1"/>
                <a:chExt cx="9144000" cy="33950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0" y="-1"/>
                  <a:ext cx="9144000" cy="339503"/>
                </a:xfrm>
                <a:prstGeom prst="rect">
                  <a:avLst/>
                </a:prstGeom>
                <a:solidFill>
                  <a:srgbClr val="005C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0" y="205979"/>
                  <a:ext cx="9144000" cy="133524"/>
                </a:xfrm>
                <a:prstGeom prst="rect">
                  <a:avLst/>
                </a:prstGeom>
                <a:solidFill>
                  <a:srgbClr val="148B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7920372" y="0"/>
                  <a:ext cx="1223628" cy="339503"/>
                </a:xfrm>
                <a:custGeom>
                  <a:avLst/>
                  <a:gdLst>
                    <a:gd name="connsiteX0" fmla="*/ 154112 w 1171253"/>
                    <a:gd name="connsiteY0" fmla="*/ 10274 h 339047"/>
                    <a:gd name="connsiteX1" fmla="*/ 0 w 1171253"/>
                    <a:gd name="connsiteY1" fmla="*/ 339047 h 339047"/>
                    <a:gd name="connsiteX2" fmla="*/ 1171253 w 1171253"/>
                    <a:gd name="connsiteY2" fmla="*/ 339047 h 339047"/>
                    <a:gd name="connsiteX3" fmla="*/ 1160979 w 1171253"/>
                    <a:gd name="connsiteY3" fmla="*/ 0 h 339047"/>
                    <a:gd name="connsiteX4" fmla="*/ 154112 w 1171253"/>
                    <a:gd name="connsiteY4" fmla="*/ 10274 h 339047"/>
                    <a:gd name="connsiteX0" fmla="*/ 132827 w 1171253"/>
                    <a:gd name="connsiteY0" fmla="*/ 20548 h 339047"/>
                    <a:gd name="connsiteX1" fmla="*/ 0 w 1171253"/>
                    <a:gd name="connsiteY1" fmla="*/ 339047 h 339047"/>
                    <a:gd name="connsiteX2" fmla="*/ 1171253 w 1171253"/>
                    <a:gd name="connsiteY2" fmla="*/ 339047 h 339047"/>
                    <a:gd name="connsiteX3" fmla="*/ 1160979 w 1171253"/>
                    <a:gd name="connsiteY3" fmla="*/ 0 h 339047"/>
                    <a:gd name="connsiteX4" fmla="*/ 132827 w 1171253"/>
                    <a:gd name="connsiteY4" fmla="*/ 20548 h 339047"/>
                    <a:gd name="connsiteX0" fmla="*/ 132827 w 1171253"/>
                    <a:gd name="connsiteY0" fmla="*/ 20548 h 360050"/>
                    <a:gd name="connsiteX1" fmla="*/ 0 w 1171253"/>
                    <a:gd name="connsiteY1" fmla="*/ 360050 h 360050"/>
                    <a:gd name="connsiteX2" fmla="*/ 1171253 w 1171253"/>
                    <a:gd name="connsiteY2" fmla="*/ 339047 h 360050"/>
                    <a:gd name="connsiteX3" fmla="*/ 1160979 w 1171253"/>
                    <a:gd name="connsiteY3" fmla="*/ 0 h 360050"/>
                    <a:gd name="connsiteX4" fmla="*/ 132827 w 1171253"/>
                    <a:gd name="connsiteY4" fmla="*/ 20548 h 360050"/>
                    <a:gd name="connsiteX0" fmla="*/ 132827 w 1160979"/>
                    <a:gd name="connsiteY0" fmla="*/ 20548 h 360050"/>
                    <a:gd name="connsiteX1" fmla="*/ 0 w 1160979"/>
                    <a:gd name="connsiteY1" fmla="*/ 360050 h 360050"/>
                    <a:gd name="connsiteX2" fmla="*/ 1140431 w 1160979"/>
                    <a:gd name="connsiteY2" fmla="*/ 360049 h 360050"/>
                    <a:gd name="connsiteX3" fmla="*/ 1160979 w 1160979"/>
                    <a:gd name="connsiteY3" fmla="*/ 0 h 360050"/>
                    <a:gd name="connsiteX4" fmla="*/ 132827 w 1160979"/>
                    <a:gd name="connsiteY4" fmla="*/ 20548 h 360050"/>
                    <a:gd name="connsiteX0" fmla="*/ 132827 w 1140431"/>
                    <a:gd name="connsiteY0" fmla="*/ 1 h 339503"/>
                    <a:gd name="connsiteX1" fmla="*/ 0 w 1140431"/>
                    <a:gd name="connsiteY1" fmla="*/ 339503 h 339503"/>
                    <a:gd name="connsiteX2" fmla="*/ 1140431 w 1140431"/>
                    <a:gd name="connsiteY2" fmla="*/ 339502 h 339503"/>
                    <a:gd name="connsiteX3" fmla="*/ 1140431 w 1140431"/>
                    <a:gd name="connsiteY3" fmla="*/ 0 h 339503"/>
                    <a:gd name="connsiteX4" fmla="*/ 132827 w 1140431"/>
                    <a:gd name="connsiteY4" fmla="*/ 1 h 339503"/>
                    <a:gd name="connsiteX0" fmla="*/ 216024 w 1223628"/>
                    <a:gd name="connsiteY0" fmla="*/ 1 h 339503"/>
                    <a:gd name="connsiteX1" fmla="*/ 0 w 1223628"/>
                    <a:gd name="connsiteY1" fmla="*/ 339503 h 339503"/>
                    <a:gd name="connsiteX2" fmla="*/ 1223628 w 1223628"/>
                    <a:gd name="connsiteY2" fmla="*/ 339502 h 339503"/>
                    <a:gd name="connsiteX3" fmla="*/ 1223628 w 1223628"/>
                    <a:gd name="connsiteY3" fmla="*/ 0 h 339503"/>
                    <a:gd name="connsiteX4" fmla="*/ 216024 w 1223628"/>
                    <a:gd name="connsiteY4" fmla="*/ 1 h 339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628" h="339503">
                      <a:moveTo>
                        <a:pt x="216024" y="1"/>
                      </a:moveTo>
                      <a:lnTo>
                        <a:pt x="0" y="339503"/>
                      </a:lnTo>
                      <a:lnTo>
                        <a:pt x="1223628" y="339502"/>
                      </a:lnTo>
                      <a:lnTo>
                        <a:pt x="1223628" y="0"/>
                      </a:lnTo>
                      <a:lnTo>
                        <a:pt x="216024" y="1"/>
                      </a:lnTo>
                      <a:close/>
                    </a:path>
                  </a:pathLst>
                </a:custGeom>
                <a:solidFill>
                  <a:srgbClr val="D2C8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Freeform 12"/>
              <p:cNvSpPr/>
              <p:nvPr/>
            </p:nvSpPr>
            <p:spPr>
              <a:xfrm flipH="1" flipV="1">
                <a:off x="0" y="447514"/>
                <a:ext cx="9144000" cy="326153"/>
              </a:xfrm>
              <a:custGeom>
                <a:avLst/>
                <a:gdLst>
                  <a:gd name="connsiteX0" fmla="*/ 0 w 9144000"/>
                  <a:gd name="connsiteY0" fmla="*/ 0 h 250862"/>
                  <a:gd name="connsiteX1" fmla="*/ 9144000 w 9144000"/>
                  <a:gd name="connsiteY1" fmla="*/ 0 h 250862"/>
                  <a:gd name="connsiteX2" fmla="*/ 9144000 w 9144000"/>
                  <a:gd name="connsiteY2" fmla="*/ 250862 h 250862"/>
                  <a:gd name="connsiteX3" fmla="*/ 0 w 9144000"/>
                  <a:gd name="connsiteY3" fmla="*/ 250862 h 250862"/>
                  <a:gd name="connsiteX4" fmla="*/ 0 w 9144000"/>
                  <a:gd name="connsiteY4" fmla="*/ 0 h 250862"/>
                  <a:gd name="connsiteX0" fmla="*/ 0 w 9144000"/>
                  <a:gd name="connsiteY0" fmla="*/ 0 h 430880"/>
                  <a:gd name="connsiteX1" fmla="*/ 9144000 w 9144000"/>
                  <a:gd name="connsiteY1" fmla="*/ 0 h 430880"/>
                  <a:gd name="connsiteX2" fmla="*/ 9144000 w 9144000"/>
                  <a:gd name="connsiteY2" fmla="*/ 430880 h 430880"/>
                  <a:gd name="connsiteX3" fmla="*/ 0 w 9144000"/>
                  <a:gd name="connsiteY3" fmla="*/ 250862 h 430880"/>
                  <a:gd name="connsiteX4" fmla="*/ 0 w 9144000"/>
                  <a:gd name="connsiteY4" fmla="*/ 0 h 430880"/>
                  <a:gd name="connsiteX0" fmla="*/ 0 w 9144000"/>
                  <a:gd name="connsiteY0" fmla="*/ 0 h 430880"/>
                  <a:gd name="connsiteX1" fmla="*/ 9144000 w 9144000"/>
                  <a:gd name="connsiteY1" fmla="*/ 0 h 430880"/>
                  <a:gd name="connsiteX2" fmla="*/ 9144000 w 9144000"/>
                  <a:gd name="connsiteY2" fmla="*/ 430880 h 430880"/>
                  <a:gd name="connsiteX3" fmla="*/ 8856476 w 9144000"/>
                  <a:gd name="connsiteY3" fmla="*/ 250862 h 430880"/>
                  <a:gd name="connsiteX4" fmla="*/ 0 w 9144000"/>
                  <a:gd name="connsiteY4" fmla="*/ 250862 h 430880"/>
                  <a:gd name="connsiteX5" fmla="*/ 0 w 9144000"/>
                  <a:gd name="connsiteY5" fmla="*/ 0 h 430880"/>
                  <a:gd name="connsiteX0" fmla="*/ 0 w 9144000"/>
                  <a:gd name="connsiteY0" fmla="*/ 0 h 430880"/>
                  <a:gd name="connsiteX1" fmla="*/ 9144000 w 9144000"/>
                  <a:gd name="connsiteY1" fmla="*/ 0 h 430880"/>
                  <a:gd name="connsiteX2" fmla="*/ 9144000 w 9144000"/>
                  <a:gd name="connsiteY2" fmla="*/ 430880 h 430880"/>
                  <a:gd name="connsiteX3" fmla="*/ 8856476 w 9144000"/>
                  <a:gd name="connsiteY3" fmla="*/ 250862 h 430880"/>
                  <a:gd name="connsiteX4" fmla="*/ 0 w 9144000"/>
                  <a:gd name="connsiteY4" fmla="*/ 250862 h 430880"/>
                  <a:gd name="connsiteX5" fmla="*/ 0 w 9144000"/>
                  <a:gd name="connsiteY5" fmla="*/ 0 h 430880"/>
                  <a:gd name="connsiteX0" fmla="*/ 0 w 9144001"/>
                  <a:gd name="connsiteY0" fmla="*/ 0 h 432047"/>
                  <a:gd name="connsiteX1" fmla="*/ 9144001 w 9144001"/>
                  <a:gd name="connsiteY1" fmla="*/ 1167 h 432047"/>
                  <a:gd name="connsiteX2" fmla="*/ 9144001 w 9144001"/>
                  <a:gd name="connsiteY2" fmla="*/ 432047 h 432047"/>
                  <a:gd name="connsiteX3" fmla="*/ 8856477 w 9144001"/>
                  <a:gd name="connsiteY3" fmla="*/ 252029 h 432047"/>
                  <a:gd name="connsiteX4" fmla="*/ 1 w 9144001"/>
                  <a:gd name="connsiteY4" fmla="*/ 252029 h 432047"/>
                  <a:gd name="connsiteX5" fmla="*/ 0 w 9144001"/>
                  <a:gd name="connsiteY5" fmla="*/ 0 h 432047"/>
                  <a:gd name="connsiteX0" fmla="*/ 0 w 9144001"/>
                  <a:gd name="connsiteY0" fmla="*/ 0 h 432047"/>
                  <a:gd name="connsiteX1" fmla="*/ 9144001 w 9144001"/>
                  <a:gd name="connsiteY1" fmla="*/ 105894 h 432047"/>
                  <a:gd name="connsiteX2" fmla="*/ 9144001 w 9144001"/>
                  <a:gd name="connsiteY2" fmla="*/ 432047 h 432047"/>
                  <a:gd name="connsiteX3" fmla="*/ 8856477 w 9144001"/>
                  <a:gd name="connsiteY3" fmla="*/ 252029 h 432047"/>
                  <a:gd name="connsiteX4" fmla="*/ 1 w 9144001"/>
                  <a:gd name="connsiteY4" fmla="*/ 252029 h 432047"/>
                  <a:gd name="connsiteX5" fmla="*/ 0 w 9144001"/>
                  <a:gd name="connsiteY5" fmla="*/ 0 h 432047"/>
                  <a:gd name="connsiteX0" fmla="*/ 0 w 9144001"/>
                  <a:gd name="connsiteY0" fmla="*/ 0 h 432047"/>
                  <a:gd name="connsiteX1" fmla="*/ 9144001 w 9144001"/>
                  <a:gd name="connsiteY1" fmla="*/ 105894 h 432047"/>
                  <a:gd name="connsiteX2" fmla="*/ 9144001 w 9144001"/>
                  <a:gd name="connsiteY2" fmla="*/ 432047 h 432047"/>
                  <a:gd name="connsiteX3" fmla="*/ 8856477 w 9144001"/>
                  <a:gd name="connsiteY3" fmla="*/ 252029 h 432047"/>
                  <a:gd name="connsiteX4" fmla="*/ 1 w 9144001"/>
                  <a:gd name="connsiteY4" fmla="*/ 252029 h 432047"/>
                  <a:gd name="connsiteX5" fmla="*/ 0 w 9144001"/>
                  <a:gd name="connsiteY5" fmla="*/ 0 h 432047"/>
                  <a:gd name="connsiteX0" fmla="*/ 1 w 9144000"/>
                  <a:gd name="connsiteY0" fmla="*/ 0 h 326153"/>
                  <a:gd name="connsiteX1" fmla="*/ 9144000 w 9144000"/>
                  <a:gd name="connsiteY1" fmla="*/ 0 h 326153"/>
                  <a:gd name="connsiteX2" fmla="*/ 9144000 w 9144000"/>
                  <a:gd name="connsiteY2" fmla="*/ 326153 h 326153"/>
                  <a:gd name="connsiteX3" fmla="*/ 8856476 w 9144000"/>
                  <a:gd name="connsiteY3" fmla="*/ 146135 h 326153"/>
                  <a:gd name="connsiteX4" fmla="*/ 0 w 9144000"/>
                  <a:gd name="connsiteY4" fmla="*/ 146135 h 326153"/>
                  <a:gd name="connsiteX5" fmla="*/ 1 w 9144000"/>
                  <a:gd name="connsiteY5" fmla="*/ 0 h 32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00" h="326153">
                    <a:moveTo>
                      <a:pt x="1" y="0"/>
                    </a:moveTo>
                    <a:lnTo>
                      <a:pt x="9144000" y="0"/>
                    </a:lnTo>
                    <a:lnTo>
                      <a:pt x="9144000" y="326153"/>
                    </a:lnTo>
                    <a:lnTo>
                      <a:pt x="8856476" y="146135"/>
                    </a:lnTo>
                    <a:lnTo>
                      <a:pt x="0" y="146135"/>
                    </a:lnTo>
                    <a:cubicBezTo>
                      <a:pt x="0" y="62125"/>
                      <a:pt x="1" y="84010"/>
                      <a:pt x="1" y="0"/>
                    </a:cubicBezTo>
                    <a:close/>
                  </a:path>
                </a:pathLst>
              </a:custGeom>
              <a:solidFill>
                <a:srgbClr val="D2C8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>
            <a:off x="0" y="-4"/>
            <a:ext cx="9144003" cy="5143505"/>
            <a:chOff x="0" y="-4"/>
            <a:chExt cx="9144003" cy="5143505"/>
          </a:xfrm>
        </p:grpSpPr>
        <p:grpSp>
          <p:nvGrpSpPr>
            <p:cNvPr id="50" name="Group 49"/>
            <p:cNvGrpSpPr/>
            <p:nvPr/>
          </p:nvGrpSpPr>
          <p:grpSpPr>
            <a:xfrm flipH="1" flipV="1">
              <a:off x="0" y="-4"/>
              <a:ext cx="9144003" cy="5143505"/>
              <a:chOff x="0" y="-4"/>
              <a:chExt cx="9144003" cy="5143505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 rot="5400000" flipH="1" flipV="1">
                <a:off x="6441848" y="2378621"/>
                <a:ext cx="5080779" cy="3235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 flipH="1" flipV="1">
                <a:off x="6549860" y="2486632"/>
                <a:ext cx="5080779" cy="107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flipV="1">
                <a:off x="0" y="0"/>
                <a:ext cx="5004048" cy="4803997"/>
              </a:xfrm>
              <a:prstGeom prst="triangle">
                <a:avLst>
                  <a:gd name="adj" fmla="val 0"/>
                </a:avLst>
              </a:prstGeom>
              <a:solidFill>
                <a:srgbClr val="148B6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0" y="1"/>
                <a:ext cx="5328084" cy="5143500"/>
              </a:xfrm>
              <a:prstGeom prst="triangle">
                <a:avLst>
                  <a:gd name="adj" fmla="val 0"/>
                </a:avLst>
              </a:prstGeom>
              <a:solidFill>
                <a:srgbClr val="148B6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0" y="-1"/>
              <a:ext cx="9144000" cy="339504"/>
              <a:chOff x="0" y="-1"/>
              <a:chExt cx="9144000" cy="33950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0" y="-1"/>
                <a:ext cx="9144000" cy="339503"/>
              </a:xfrm>
              <a:prstGeom prst="rect">
                <a:avLst/>
              </a:prstGeom>
              <a:solidFill>
                <a:srgbClr val="005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0" y="205979"/>
                <a:ext cx="9144000" cy="133524"/>
              </a:xfrm>
              <a:prstGeom prst="rect">
                <a:avLst/>
              </a:prstGeom>
              <a:solidFill>
                <a:srgbClr val="148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7920372" y="0"/>
                <a:ext cx="1223628" cy="339503"/>
              </a:xfrm>
              <a:custGeom>
                <a:avLst/>
                <a:gdLst>
                  <a:gd name="connsiteX0" fmla="*/ 154112 w 1171253"/>
                  <a:gd name="connsiteY0" fmla="*/ 10274 h 339047"/>
                  <a:gd name="connsiteX1" fmla="*/ 0 w 1171253"/>
                  <a:gd name="connsiteY1" fmla="*/ 339047 h 339047"/>
                  <a:gd name="connsiteX2" fmla="*/ 1171253 w 1171253"/>
                  <a:gd name="connsiteY2" fmla="*/ 339047 h 339047"/>
                  <a:gd name="connsiteX3" fmla="*/ 1160979 w 1171253"/>
                  <a:gd name="connsiteY3" fmla="*/ 0 h 339047"/>
                  <a:gd name="connsiteX4" fmla="*/ 154112 w 1171253"/>
                  <a:gd name="connsiteY4" fmla="*/ 10274 h 339047"/>
                  <a:gd name="connsiteX0" fmla="*/ 132827 w 1171253"/>
                  <a:gd name="connsiteY0" fmla="*/ 20548 h 339047"/>
                  <a:gd name="connsiteX1" fmla="*/ 0 w 1171253"/>
                  <a:gd name="connsiteY1" fmla="*/ 339047 h 339047"/>
                  <a:gd name="connsiteX2" fmla="*/ 1171253 w 1171253"/>
                  <a:gd name="connsiteY2" fmla="*/ 339047 h 339047"/>
                  <a:gd name="connsiteX3" fmla="*/ 1160979 w 1171253"/>
                  <a:gd name="connsiteY3" fmla="*/ 0 h 339047"/>
                  <a:gd name="connsiteX4" fmla="*/ 132827 w 1171253"/>
                  <a:gd name="connsiteY4" fmla="*/ 20548 h 339047"/>
                  <a:gd name="connsiteX0" fmla="*/ 132827 w 1171253"/>
                  <a:gd name="connsiteY0" fmla="*/ 20548 h 360050"/>
                  <a:gd name="connsiteX1" fmla="*/ 0 w 1171253"/>
                  <a:gd name="connsiteY1" fmla="*/ 360050 h 360050"/>
                  <a:gd name="connsiteX2" fmla="*/ 1171253 w 1171253"/>
                  <a:gd name="connsiteY2" fmla="*/ 339047 h 360050"/>
                  <a:gd name="connsiteX3" fmla="*/ 1160979 w 1171253"/>
                  <a:gd name="connsiteY3" fmla="*/ 0 h 360050"/>
                  <a:gd name="connsiteX4" fmla="*/ 132827 w 1171253"/>
                  <a:gd name="connsiteY4" fmla="*/ 20548 h 360050"/>
                  <a:gd name="connsiteX0" fmla="*/ 132827 w 1160979"/>
                  <a:gd name="connsiteY0" fmla="*/ 20548 h 360050"/>
                  <a:gd name="connsiteX1" fmla="*/ 0 w 1160979"/>
                  <a:gd name="connsiteY1" fmla="*/ 360050 h 360050"/>
                  <a:gd name="connsiteX2" fmla="*/ 1140431 w 1160979"/>
                  <a:gd name="connsiteY2" fmla="*/ 360049 h 360050"/>
                  <a:gd name="connsiteX3" fmla="*/ 1160979 w 1160979"/>
                  <a:gd name="connsiteY3" fmla="*/ 0 h 360050"/>
                  <a:gd name="connsiteX4" fmla="*/ 132827 w 1160979"/>
                  <a:gd name="connsiteY4" fmla="*/ 20548 h 360050"/>
                  <a:gd name="connsiteX0" fmla="*/ 132827 w 1140431"/>
                  <a:gd name="connsiteY0" fmla="*/ 1 h 339503"/>
                  <a:gd name="connsiteX1" fmla="*/ 0 w 1140431"/>
                  <a:gd name="connsiteY1" fmla="*/ 339503 h 339503"/>
                  <a:gd name="connsiteX2" fmla="*/ 1140431 w 1140431"/>
                  <a:gd name="connsiteY2" fmla="*/ 339502 h 339503"/>
                  <a:gd name="connsiteX3" fmla="*/ 1140431 w 1140431"/>
                  <a:gd name="connsiteY3" fmla="*/ 0 h 339503"/>
                  <a:gd name="connsiteX4" fmla="*/ 132827 w 1140431"/>
                  <a:gd name="connsiteY4" fmla="*/ 1 h 339503"/>
                  <a:gd name="connsiteX0" fmla="*/ 216024 w 1223628"/>
                  <a:gd name="connsiteY0" fmla="*/ 1 h 339503"/>
                  <a:gd name="connsiteX1" fmla="*/ 0 w 1223628"/>
                  <a:gd name="connsiteY1" fmla="*/ 339503 h 339503"/>
                  <a:gd name="connsiteX2" fmla="*/ 1223628 w 1223628"/>
                  <a:gd name="connsiteY2" fmla="*/ 339502 h 339503"/>
                  <a:gd name="connsiteX3" fmla="*/ 1223628 w 1223628"/>
                  <a:gd name="connsiteY3" fmla="*/ 0 h 339503"/>
                  <a:gd name="connsiteX4" fmla="*/ 216024 w 1223628"/>
                  <a:gd name="connsiteY4" fmla="*/ 1 h 33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628" h="339503">
                    <a:moveTo>
                      <a:pt x="216024" y="1"/>
                    </a:moveTo>
                    <a:lnTo>
                      <a:pt x="0" y="339503"/>
                    </a:lnTo>
                    <a:lnTo>
                      <a:pt x="1223628" y="339502"/>
                    </a:lnTo>
                    <a:lnTo>
                      <a:pt x="1223628" y="0"/>
                    </a:lnTo>
                    <a:lnTo>
                      <a:pt x="216024" y="1"/>
                    </a:lnTo>
                    <a:close/>
                  </a:path>
                </a:pathLst>
              </a:custGeom>
              <a:solidFill>
                <a:srgbClr val="D2C8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flipH="1">
              <a:off x="0" y="4984018"/>
              <a:ext cx="9144000" cy="159482"/>
              <a:chOff x="0" y="-1"/>
              <a:chExt cx="9144000" cy="33950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0" y="-1"/>
                <a:ext cx="9144000" cy="339503"/>
              </a:xfrm>
              <a:prstGeom prst="rect">
                <a:avLst/>
              </a:prstGeom>
              <a:solidFill>
                <a:srgbClr val="148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0" y="205979"/>
                <a:ext cx="9144000" cy="133524"/>
              </a:xfrm>
              <a:prstGeom prst="rect">
                <a:avLst/>
              </a:prstGeom>
              <a:solidFill>
                <a:srgbClr val="005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7920372" y="0"/>
                <a:ext cx="1223628" cy="339503"/>
              </a:xfrm>
              <a:custGeom>
                <a:avLst/>
                <a:gdLst>
                  <a:gd name="connsiteX0" fmla="*/ 154112 w 1171253"/>
                  <a:gd name="connsiteY0" fmla="*/ 10274 h 339047"/>
                  <a:gd name="connsiteX1" fmla="*/ 0 w 1171253"/>
                  <a:gd name="connsiteY1" fmla="*/ 339047 h 339047"/>
                  <a:gd name="connsiteX2" fmla="*/ 1171253 w 1171253"/>
                  <a:gd name="connsiteY2" fmla="*/ 339047 h 339047"/>
                  <a:gd name="connsiteX3" fmla="*/ 1160979 w 1171253"/>
                  <a:gd name="connsiteY3" fmla="*/ 0 h 339047"/>
                  <a:gd name="connsiteX4" fmla="*/ 154112 w 1171253"/>
                  <a:gd name="connsiteY4" fmla="*/ 10274 h 339047"/>
                  <a:gd name="connsiteX0" fmla="*/ 132827 w 1171253"/>
                  <a:gd name="connsiteY0" fmla="*/ 20548 h 339047"/>
                  <a:gd name="connsiteX1" fmla="*/ 0 w 1171253"/>
                  <a:gd name="connsiteY1" fmla="*/ 339047 h 339047"/>
                  <a:gd name="connsiteX2" fmla="*/ 1171253 w 1171253"/>
                  <a:gd name="connsiteY2" fmla="*/ 339047 h 339047"/>
                  <a:gd name="connsiteX3" fmla="*/ 1160979 w 1171253"/>
                  <a:gd name="connsiteY3" fmla="*/ 0 h 339047"/>
                  <a:gd name="connsiteX4" fmla="*/ 132827 w 1171253"/>
                  <a:gd name="connsiteY4" fmla="*/ 20548 h 339047"/>
                  <a:gd name="connsiteX0" fmla="*/ 132827 w 1171253"/>
                  <a:gd name="connsiteY0" fmla="*/ 20548 h 360050"/>
                  <a:gd name="connsiteX1" fmla="*/ 0 w 1171253"/>
                  <a:gd name="connsiteY1" fmla="*/ 360050 h 360050"/>
                  <a:gd name="connsiteX2" fmla="*/ 1171253 w 1171253"/>
                  <a:gd name="connsiteY2" fmla="*/ 339047 h 360050"/>
                  <a:gd name="connsiteX3" fmla="*/ 1160979 w 1171253"/>
                  <a:gd name="connsiteY3" fmla="*/ 0 h 360050"/>
                  <a:gd name="connsiteX4" fmla="*/ 132827 w 1171253"/>
                  <a:gd name="connsiteY4" fmla="*/ 20548 h 360050"/>
                  <a:gd name="connsiteX0" fmla="*/ 132827 w 1160979"/>
                  <a:gd name="connsiteY0" fmla="*/ 20548 h 360050"/>
                  <a:gd name="connsiteX1" fmla="*/ 0 w 1160979"/>
                  <a:gd name="connsiteY1" fmla="*/ 360050 h 360050"/>
                  <a:gd name="connsiteX2" fmla="*/ 1140431 w 1160979"/>
                  <a:gd name="connsiteY2" fmla="*/ 360049 h 360050"/>
                  <a:gd name="connsiteX3" fmla="*/ 1160979 w 1160979"/>
                  <a:gd name="connsiteY3" fmla="*/ 0 h 360050"/>
                  <a:gd name="connsiteX4" fmla="*/ 132827 w 1160979"/>
                  <a:gd name="connsiteY4" fmla="*/ 20548 h 360050"/>
                  <a:gd name="connsiteX0" fmla="*/ 132827 w 1140431"/>
                  <a:gd name="connsiteY0" fmla="*/ 1 h 339503"/>
                  <a:gd name="connsiteX1" fmla="*/ 0 w 1140431"/>
                  <a:gd name="connsiteY1" fmla="*/ 339503 h 339503"/>
                  <a:gd name="connsiteX2" fmla="*/ 1140431 w 1140431"/>
                  <a:gd name="connsiteY2" fmla="*/ 339502 h 339503"/>
                  <a:gd name="connsiteX3" fmla="*/ 1140431 w 1140431"/>
                  <a:gd name="connsiteY3" fmla="*/ 0 h 339503"/>
                  <a:gd name="connsiteX4" fmla="*/ 132827 w 1140431"/>
                  <a:gd name="connsiteY4" fmla="*/ 1 h 339503"/>
                  <a:gd name="connsiteX0" fmla="*/ 216024 w 1223628"/>
                  <a:gd name="connsiteY0" fmla="*/ 1 h 339503"/>
                  <a:gd name="connsiteX1" fmla="*/ 0 w 1223628"/>
                  <a:gd name="connsiteY1" fmla="*/ 339503 h 339503"/>
                  <a:gd name="connsiteX2" fmla="*/ 1223628 w 1223628"/>
                  <a:gd name="connsiteY2" fmla="*/ 339502 h 339503"/>
                  <a:gd name="connsiteX3" fmla="*/ 1223628 w 1223628"/>
                  <a:gd name="connsiteY3" fmla="*/ 0 h 339503"/>
                  <a:gd name="connsiteX4" fmla="*/ 216024 w 1223628"/>
                  <a:gd name="connsiteY4" fmla="*/ 1 h 33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628" h="339503">
                    <a:moveTo>
                      <a:pt x="216024" y="1"/>
                    </a:moveTo>
                    <a:lnTo>
                      <a:pt x="0" y="339503"/>
                    </a:lnTo>
                    <a:lnTo>
                      <a:pt x="1223628" y="339502"/>
                    </a:lnTo>
                    <a:lnTo>
                      <a:pt x="1223628" y="0"/>
                    </a:lnTo>
                    <a:lnTo>
                      <a:pt x="216024" y="1"/>
                    </a:lnTo>
                    <a:close/>
                  </a:path>
                </a:pathLst>
              </a:custGeom>
              <a:solidFill>
                <a:srgbClr val="D2C8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"/>
            <a:ext cx="9144003" cy="5143505"/>
            <a:chOff x="0" y="-4"/>
            <a:chExt cx="9144003" cy="5143505"/>
          </a:xfrm>
        </p:grpSpPr>
        <p:grpSp>
          <p:nvGrpSpPr>
            <p:cNvPr id="6" name="Group 5"/>
            <p:cNvGrpSpPr/>
            <p:nvPr/>
          </p:nvGrpSpPr>
          <p:grpSpPr>
            <a:xfrm flipH="1" flipV="1">
              <a:off x="0" y="-4"/>
              <a:ext cx="9144003" cy="5143505"/>
              <a:chOff x="0" y="-4"/>
              <a:chExt cx="9144003" cy="5143505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15" name="Rectangle 14"/>
              <p:cNvSpPr/>
              <p:nvPr/>
            </p:nvSpPr>
            <p:spPr>
              <a:xfrm rot="5400000" flipH="1" flipV="1">
                <a:off x="6441848" y="2378621"/>
                <a:ext cx="5080779" cy="3235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 flipH="1" flipV="1">
                <a:off x="6549860" y="2486632"/>
                <a:ext cx="5080779" cy="107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0" y="0"/>
                <a:ext cx="5004048" cy="4803997"/>
              </a:xfrm>
              <a:prstGeom prst="triangle">
                <a:avLst>
                  <a:gd name="adj" fmla="val 0"/>
                </a:avLst>
              </a:prstGeom>
              <a:solidFill>
                <a:srgbClr val="148B6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0" y="1"/>
                <a:ext cx="5328084" cy="5143500"/>
              </a:xfrm>
              <a:prstGeom prst="triangle">
                <a:avLst>
                  <a:gd name="adj" fmla="val 0"/>
                </a:avLst>
              </a:prstGeom>
              <a:solidFill>
                <a:srgbClr val="148B6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0" y="-1"/>
              <a:ext cx="9144000" cy="339504"/>
              <a:chOff x="0" y="-1"/>
              <a:chExt cx="9144000" cy="33950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-1"/>
                <a:ext cx="9144000" cy="339503"/>
              </a:xfrm>
              <a:prstGeom prst="rect">
                <a:avLst/>
              </a:prstGeom>
              <a:solidFill>
                <a:srgbClr val="005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0" y="205979"/>
                <a:ext cx="9144000" cy="133524"/>
              </a:xfrm>
              <a:prstGeom prst="rect">
                <a:avLst/>
              </a:prstGeom>
              <a:solidFill>
                <a:srgbClr val="148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920372" y="0"/>
                <a:ext cx="1223628" cy="339503"/>
              </a:xfrm>
              <a:custGeom>
                <a:avLst/>
                <a:gdLst>
                  <a:gd name="connsiteX0" fmla="*/ 154112 w 1171253"/>
                  <a:gd name="connsiteY0" fmla="*/ 10274 h 339047"/>
                  <a:gd name="connsiteX1" fmla="*/ 0 w 1171253"/>
                  <a:gd name="connsiteY1" fmla="*/ 339047 h 339047"/>
                  <a:gd name="connsiteX2" fmla="*/ 1171253 w 1171253"/>
                  <a:gd name="connsiteY2" fmla="*/ 339047 h 339047"/>
                  <a:gd name="connsiteX3" fmla="*/ 1160979 w 1171253"/>
                  <a:gd name="connsiteY3" fmla="*/ 0 h 339047"/>
                  <a:gd name="connsiteX4" fmla="*/ 154112 w 1171253"/>
                  <a:gd name="connsiteY4" fmla="*/ 10274 h 339047"/>
                  <a:gd name="connsiteX0" fmla="*/ 132827 w 1171253"/>
                  <a:gd name="connsiteY0" fmla="*/ 20548 h 339047"/>
                  <a:gd name="connsiteX1" fmla="*/ 0 w 1171253"/>
                  <a:gd name="connsiteY1" fmla="*/ 339047 h 339047"/>
                  <a:gd name="connsiteX2" fmla="*/ 1171253 w 1171253"/>
                  <a:gd name="connsiteY2" fmla="*/ 339047 h 339047"/>
                  <a:gd name="connsiteX3" fmla="*/ 1160979 w 1171253"/>
                  <a:gd name="connsiteY3" fmla="*/ 0 h 339047"/>
                  <a:gd name="connsiteX4" fmla="*/ 132827 w 1171253"/>
                  <a:gd name="connsiteY4" fmla="*/ 20548 h 339047"/>
                  <a:gd name="connsiteX0" fmla="*/ 132827 w 1171253"/>
                  <a:gd name="connsiteY0" fmla="*/ 20548 h 360050"/>
                  <a:gd name="connsiteX1" fmla="*/ 0 w 1171253"/>
                  <a:gd name="connsiteY1" fmla="*/ 360050 h 360050"/>
                  <a:gd name="connsiteX2" fmla="*/ 1171253 w 1171253"/>
                  <a:gd name="connsiteY2" fmla="*/ 339047 h 360050"/>
                  <a:gd name="connsiteX3" fmla="*/ 1160979 w 1171253"/>
                  <a:gd name="connsiteY3" fmla="*/ 0 h 360050"/>
                  <a:gd name="connsiteX4" fmla="*/ 132827 w 1171253"/>
                  <a:gd name="connsiteY4" fmla="*/ 20548 h 360050"/>
                  <a:gd name="connsiteX0" fmla="*/ 132827 w 1160979"/>
                  <a:gd name="connsiteY0" fmla="*/ 20548 h 360050"/>
                  <a:gd name="connsiteX1" fmla="*/ 0 w 1160979"/>
                  <a:gd name="connsiteY1" fmla="*/ 360050 h 360050"/>
                  <a:gd name="connsiteX2" fmla="*/ 1140431 w 1160979"/>
                  <a:gd name="connsiteY2" fmla="*/ 360049 h 360050"/>
                  <a:gd name="connsiteX3" fmla="*/ 1160979 w 1160979"/>
                  <a:gd name="connsiteY3" fmla="*/ 0 h 360050"/>
                  <a:gd name="connsiteX4" fmla="*/ 132827 w 1160979"/>
                  <a:gd name="connsiteY4" fmla="*/ 20548 h 360050"/>
                  <a:gd name="connsiteX0" fmla="*/ 132827 w 1140431"/>
                  <a:gd name="connsiteY0" fmla="*/ 1 h 339503"/>
                  <a:gd name="connsiteX1" fmla="*/ 0 w 1140431"/>
                  <a:gd name="connsiteY1" fmla="*/ 339503 h 339503"/>
                  <a:gd name="connsiteX2" fmla="*/ 1140431 w 1140431"/>
                  <a:gd name="connsiteY2" fmla="*/ 339502 h 339503"/>
                  <a:gd name="connsiteX3" fmla="*/ 1140431 w 1140431"/>
                  <a:gd name="connsiteY3" fmla="*/ 0 h 339503"/>
                  <a:gd name="connsiteX4" fmla="*/ 132827 w 1140431"/>
                  <a:gd name="connsiteY4" fmla="*/ 1 h 339503"/>
                  <a:gd name="connsiteX0" fmla="*/ 216024 w 1223628"/>
                  <a:gd name="connsiteY0" fmla="*/ 1 h 339503"/>
                  <a:gd name="connsiteX1" fmla="*/ 0 w 1223628"/>
                  <a:gd name="connsiteY1" fmla="*/ 339503 h 339503"/>
                  <a:gd name="connsiteX2" fmla="*/ 1223628 w 1223628"/>
                  <a:gd name="connsiteY2" fmla="*/ 339502 h 339503"/>
                  <a:gd name="connsiteX3" fmla="*/ 1223628 w 1223628"/>
                  <a:gd name="connsiteY3" fmla="*/ 0 h 339503"/>
                  <a:gd name="connsiteX4" fmla="*/ 216024 w 1223628"/>
                  <a:gd name="connsiteY4" fmla="*/ 1 h 33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628" h="339503">
                    <a:moveTo>
                      <a:pt x="216024" y="1"/>
                    </a:moveTo>
                    <a:lnTo>
                      <a:pt x="0" y="339503"/>
                    </a:lnTo>
                    <a:lnTo>
                      <a:pt x="1223628" y="339502"/>
                    </a:lnTo>
                    <a:lnTo>
                      <a:pt x="1223628" y="0"/>
                    </a:lnTo>
                    <a:lnTo>
                      <a:pt x="216024" y="1"/>
                    </a:lnTo>
                    <a:close/>
                  </a:path>
                </a:pathLst>
              </a:custGeom>
              <a:solidFill>
                <a:srgbClr val="D2C8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>
              <a:off x="0" y="4984018"/>
              <a:ext cx="9144000" cy="159482"/>
              <a:chOff x="0" y="-1"/>
              <a:chExt cx="9144000" cy="33950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-1"/>
                <a:ext cx="9144000" cy="339503"/>
              </a:xfrm>
              <a:prstGeom prst="rect">
                <a:avLst/>
              </a:prstGeom>
              <a:solidFill>
                <a:srgbClr val="148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205979"/>
                <a:ext cx="9144000" cy="133524"/>
              </a:xfrm>
              <a:prstGeom prst="rect">
                <a:avLst/>
              </a:prstGeom>
              <a:solidFill>
                <a:srgbClr val="005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7920372" y="0"/>
                <a:ext cx="1223628" cy="339503"/>
              </a:xfrm>
              <a:custGeom>
                <a:avLst/>
                <a:gdLst>
                  <a:gd name="connsiteX0" fmla="*/ 154112 w 1171253"/>
                  <a:gd name="connsiteY0" fmla="*/ 10274 h 339047"/>
                  <a:gd name="connsiteX1" fmla="*/ 0 w 1171253"/>
                  <a:gd name="connsiteY1" fmla="*/ 339047 h 339047"/>
                  <a:gd name="connsiteX2" fmla="*/ 1171253 w 1171253"/>
                  <a:gd name="connsiteY2" fmla="*/ 339047 h 339047"/>
                  <a:gd name="connsiteX3" fmla="*/ 1160979 w 1171253"/>
                  <a:gd name="connsiteY3" fmla="*/ 0 h 339047"/>
                  <a:gd name="connsiteX4" fmla="*/ 154112 w 1171253"/>
                  <a:gd name="connsiteY4" fmla="*/ 10274 h 339047"/>
                  <a:gd name="connsiteX0" fmla="*/ 132827 w 1171253"/>
                  <a:gd name="connsiteY0" fmla="*/ 20548 h 339047"/>
                  <a:gd name="connsiteX1" fmla="*/ 0 w 1171253"/>
                  <a:gd name="connsiteY1" fmla="*/ 339047 h 339047"/>
                  <a:gd name="connsiteX2" fmla="*/ 1171253 w 1171253"/>
                  <a:gd name="connsiteY2" fmla="*/ 339047 h 339047"/>
                  <a:gd name="connsiteX3" fmla="*/ 1160979 w 1171253"/>
                  <a:gd name="connsiteY3" fmla="*/ 0 h 339047"/>
                  <a:gd name="connsiteX4" fmla="*/ 132827 w 1171253"/>
                  <a:gd name="connsiteY4" fmla="*/ 20548 h 339047"/>
                  <a:gd name="connsiteX0" fmla="*/ 132827 w 1171253"/>
                  <a:gd name="connsiteY0" fmla="*/ 20548 h 360050"/>
                  <a:gd name="connsiteX1" fmla="*/ 0 w 1171253"/>
                  <a:gd name="connsiteY1" fmla="*/ 360050 h 360050"/>
                  <a:gd name="connsiteX2" fmla="*/ 1171253 w 1171253"/>
                  <a:gd name="connsiteY2" fmla="*/ 339047 h 360050"/>
                  <a:gd name="connsiteX3" fmla="*/ 1160979 w 1171253"/>
                  <a:gd name="connsiteY3" fmla="*/ 0 h 360050"/>
                  <a:gd name="connsiteX4" fmla="*/ 132827 w 1171253"/>
                  <a:gd name="connsiteY4" fmla="*/ 20548 h 360050"/>
                  <a:gd name="connsiteX0" fmla="*/ 132827 w 1160979"/>
                  <a:gd name="connsiteY0" fmla="*/ 20548 h 360050"/>
                  <a:gd name="connsiteX1" fmla="*/ 0 w 1160979"/>
                  <a:gd name="connsiteY1" fmla="*/ 360050 h 360050"/>
                  <a:gd name="connsiteX2" fmla="*/ 1140431 w 1160979"/>
                  <a:gd name="connsiteY2" fmla="*/ 360049 h 360050"/>
                  <a:gd name="connsiteX3" fmla="*/ 1160979 w 1160979"/>
                  <a:gd name="connsiteY3" fmla="*/ 0 h 360050"/>
                  <a:gd name="connsiteX4" fmla="*/ 132827 w 1160979"/>
                  <a:gd name="connsiteY4" fmla="*/ 20548 h 360050"/>
                  <a:gd name="connsiteX0" fmla="*/ 132827 w 1140431"/>
                  <a:gd name="connsiteY0" fmla="*/ 1 h 339503"/>
                  <a:gd name="connsiteX1" fmla="*/ 0 w 1140431"/>
                  <a:gd name="connsiteY1" fmla="*/ 339503 h 339503"/>
                  <a:gd name="connsiteX2" fmla="*/ 1140431 w 1140431"/>
                  <a:gd name="connsiteY2" fmla="*/ 339502 h 339503"/>
                  <a:gd name="connsiteX3" fmla="*/ 1140431 w 1140431"/>
                  <a:gd name="connsiteY3" fmla="*/ 0 h 339503"/>
                  <a:gd name="connsiteX4" fmla="*/ 132827 w 1140431"/>
                  <a:gd name="connsiteY4" fmla="*/ 1 h 339503"/>
                  <a:gd name="connsiteX0" fmla="*/ 216024 w 1223628"/>
                  <a:gd name="connsiteY0" fmla="*/ 1 h 339503"/>
                  <a:gd name="connsiteX1" fmla="*/ 0 w 1223628"/>
                  <a:gd name="connsiteY1" fmla="*/ 339503 h 339503"/>
                  <a:gd name="connsiteX2" fmla="*/ 1223628 w 1223628"/>
                  <a:gd name="connsiteY2" fmla="*/ 339502 h 339503"/>
                  <a:gd name="connsiteX3" fmla="*/ 1223628 w 1223628"/>
                  <a:gd name="connsiteY3" fmla="*/ 0 h 339503"/>
                  <a:gd name="connsiteX4" fmla="*/ 216024 w 1223628"/>
                  <a:gd name="connsiteY4" fmla="*/ 1 h 33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628" h="339503">
                    <a:moveTo>
                      <a:pt x="216024" y="1"/>
                    </a:moveTo>
                    <a:lnTo>
                      <a:pt x="0" y="339503"/>
                    </a:lnTo>
                    <a:lnTo>
                      <a:pt x="1223628" y="339502"/>
                    </a:lnTo>
                    <a:lnTo>
                      <a:pt x="1223628" y="0"/>
                    </a:lnTo>
                    <a:lnTo>
                      <a:pt x="216024" y="1"/>
                    </a:lnTo>
                    <a:close/>
                  </a:path>
                </a:pathLst>
              </a:custGeom>
              <a:solidFill>
                <a:srgbClr val="D2C8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38AF-401F-4EA2-931D-C021DFCBE06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9004-AE98-412D-A2FA-BF5AB167B9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iIrMTGg9jeAhXvx1kKHax1D08QjRx6BAgBEAU&amp;url=https%3A%2F%2Fen.wikipedia.org%2Fwiki%2FVon_Neumann_universal_constructor&amp;psig=AOvVaw0bVzftsyEE69lIXKZ4ddP7&amp;ust=1542427286715742" TargetMode="External"/><Relationship Id="rId2" Type="http://schemas.openxmlformats.org/officeDocument/2006/relationships/hyperlink" Target="http://www.dtic.mil/dtic/tr/fulltext/u2/68884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oogle.com/url?sa=i&amp;rct=j&amp;q=&amp;esrc=s&amp;source=images&amp;cd=&amp;cad=rja&amp;uact=8&amp;ved=2ahUKEwj7mve5z9feAhVsp1kKHQWrCcsQjRx6BAgBEAU&amp;url=https://www.wired.com/2017/05/a-new-kind-of-science-a-15-year-view/&amp;psig=AOvVaw2nIftM_By4MzWhEwMc3tNx&amp;ust=15424132986766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lframscience.com/n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Group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Joseph Cox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Kelvin S. P. Dong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Bishop Clark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Mauzor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Ilonzo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Elementary Cellular Automata</a:t>
            </a:r>
            <a:endParaRPr lang="en-US" sz="49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1554"/>
            <a:ext cx="8229600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ECA is </a:t>
            </a:r>
            <a:r>
              <a:rPr lang="en-US" dirty="0" smtClean="0"/>
              <a:t>a one-dimensional </a:t>
            </a:r>
            <a:r>
              <a:rPr lang="en-US" dirty="0"/>
              <a:t>cellular </a:t>
            </a:r>
            <a:r>
              <a:rPr lang="en-US" dirty="0" smtClean="0"/>
              <a:t>automata with two states. </a:t>
            </a:r>
          </a:p>
          <a:p>
            <a:r>
              <a:rPr lang="en-US" dirty="0"/>
              <a:t>C</a:t>
            </a:r>
            <a:r>
              <a:rPr lang="en-US" dirty="0" smtClean="0"/>
              <a:t>ells </a:t>
            </a:r>
            <a:r>
              <a:rPr lang="en-US" dirty="0"/>
              <a:t>in next generation are determined by current cells </a:t>
            </a:r>
            <a:r>
              <a:rPr lang="en-US" dirty="0" smtClean="0"/>
              <a:t>neighborhood. </a:t>
            </a:r>
          </a:p>
          <a:p>
            <a:r>
              <a:rPr lang="en-US" dirty="0" smtClean="0"/>
              <a:t>There are 4 </a:t>
            </a:r>
            <a:r>
              <a:rPr lang="en-US" dirty="0"/>
              <a:t>types of </a:t>
            </a:r>
            <a:r>
              <a:rPr lang="en-US" dirty="0" smtClean="0"/>
              <a:t>ECAs:</a:t>
            </a:r>
          </a:p>
          <a:p>
            <a:pPr lvl="1"/>
            <a:r>
              <a:rPr lang="en-US" dirty="0" smtClean="0"/>
              <a:t>Uniformity </a:t>
            </a:r>
          </a:p>
          <a:p>
            <a:pPr lvl="1"/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Complexity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2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Elementary Cellular </a:t>
            </a:r>
            <a:r>
              <a:rPr lang="en-US" b="1" dirty="0" smtClean="0"/>
              <a:t>Automata</a:t>
            </a:r>
          </a:p>
          <a:p>
            <a:r>
              <a:rPr lang="en-US" sz="3200" i="1" dirty="0" err="1"/>
              <a:t>Sierpinski’s</a:t>
            </a:r>
            <a:r>
              <a:rPr lang="en-US" sz="3200" i="1" dirty="0"/>
              <a:t> </a:t>
            </a:r>
            <a:r>
              <a:rPr lang="en-US" sz="3200" i="1" dirty="0" smtClean="0"/>
              <a:t>Triangle</a:t>
            </a:r>
            <a:endParaRPr lang="en-US" sz="32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1554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Sierpinski's</a:t>
            </a:r>
            <a:r>
              <a:rPr lang="en-US" dirty="0"/>
              <a:t> Triangle </a:t>
            </a:r>
            <a:r>
              <a:rPr lang="en-US" dirty="0" smtClean="0"/>
              <a:t>is a </a:t>
            </a:r>
            <a:r>
              <a:rPr lang="en-US" dirty="0"/>
              <a:t>representation of a ECA using a single cell (1) in generation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amount of states in each generation is (2 * generation) + 1.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91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60835" y="1477972"/>
            <a:ext cx="5422329" cy="3434038"/>
            <a:chOff x="1860835" y="1460945"/>
            <a:chExt cx="5422329" cy="3434038"/>
          </a:xfrm>
        </p:grpSpPr>
        <p:sp>
          <p:nvSpPr>
            <p:cNvPr id="3" name="Rectangle 2"/>
            <p:cNvSpPr/>
            <p:nvPr/>
          </p:nvSpPr>
          <p:spPr>
            <a:xfrm>
              <a:off x="1860835" y="1460945"/>
              <a:ext cx="5422329" cy="2300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48600"/>
            <a:stretch/>
          </p:blipFill>
          <p:spPr>
            <a:xfrm>
              <a:off x="1860835" y="2251225"/>
              <a:ext cx="5422329" cy="2643758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/>
            <a:srcRect b="80581"/>
            <a:stretch/>
          </p:blipFill>
          <p:spPr>
            <a:xfrm>
              <a:off x="2176453" y="1492140"/>
              <a:ext cx="4791093" cy="882563"/>
            </a:xfrm>
            <a:prstGeom prst="rect">
              <a:avLst/>
            </a:prstGeom>
          </p:spPr>
        </p:pic>
      </p:grpSp>
      <p:sp>
        <p:nvSpPr>
          <p:cNvPr id="88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Elementary Cellular Automata - Rule 90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smtClean="0"/>
              <a:t>Pascal’s </a:t>
            </a:r>
            <a:r>
              <a:rPr lang="en-US" sz="3100" i="1" dirty="0"/>
              <a:t>&amp; </a:t>
            </a:r>
            <a:r>
              <a:rPr lang="en-US" sz="3100" i="1" dirty="0" err="1"/>
              <a:t>Sierpinski’s</a:t>
            </a:r>
            <a:r>
              <a:rPr lang="en-US" sz="3100" i="1" dirty="0"/>
              <a:t> Triangle</a:t>
            </a:r>
          </a:p>
          <a:p>
            <a:endParaRPr lang="en-US" sz="4900" i="1" dirty="0"/>
          </a:p>
        </p:txBody>
      </p:sp>
    </p:spTree>
    <p:extLst>
      <p:ext uri="{BB962C8B-B14F-4D97-AF65-F5344CB8AC3E}">
        <p14:creationId xmlns:p14="http://schemas.microsoft.com/office/powerpoint/2010/main" val="22080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318356" y="595374"/>
            <a:ext cx="8507288" cy="857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Three Steering Behaviors of </a:t>
            </a:r>
            <a:r>
              <a:rPr lang="en-US" b="1" dirty="0" err="1" smtClean="0"/>
              <a:t>Boids</a:t>
            </a:r>
            <a:endParaRPr lang="en-US" b="1" dirty="0" smtClean="0"/>
          </a:p>
        </p:txBody>
      </p:sp>
      <p:pic>
        <p:nvPicPr>
          <p:cNvPr id="2050" name="Picture 2" descr="separ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7674"/>
            <a:ext cx="2751686" cy="1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lign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87674"/>
            <a:ext cx="2751686" cy="1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hesion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7674"/>
            <a:ext cx="2751686" cy="1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717627" y="3746701"/>
            <a:ext cx="16754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Separation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02076" y="3746701"/>
            <a:ext cx="15552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Alignment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60074" y="3746701"/>
            <a:ext cx="14879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Cohesion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6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318356" y="595374"/>
            <a:ext cx="8507288" cy="8572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Three Steering Behaviors of </a:t>
            </a:r>
            <a:r>
              <a:rPr lang="en-US" b="1" dirty="0" err="1" smtClean="0"/>
              <a:t>Boids</a:t>
            </a:r>
            <a:endParaRPr lang="en-US" b="1" dirty="0" smtClean="0"/>
          </a:p>
          <a:p>
            <a:r>
              <a:rPr lang="en-US" sz="3700" dirty="0" smtClean="0"/>
              <a:t>Separation: Code in Processing 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5" y="1454500"/>
            <a:ext cx="8816029" cy="34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318356" y="595374"/>
            <a:ext cx="8507288" cy="8572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Three Steering Behaviors of </a:t>
            </a:r>
            <a:r>
              <a:rPr lang="en-US" b="1" dirty="0" err="1" smtClean="0"/>
              <a:t>Boids</a:t>
            </a:r>
            <a:endParaRPr lang="en-US" b="1" dirty="0" smtClean="0"/>
          </a:p>
          <a:p>
            <a:r>
              <a:rPr lang="en-US" sz="3700" i="1" dirty="0" smtClean="0"/>
              <a:t>Separation: Code in </a:t>
            </a:r>
            <a:r>
              <a:rPr lang="en-US" sz="3700" i="1" dirty="0"/>
              <a:t>Processing JavaScript Cont.</a:t>
            </a:r>
            <a:endParaRPr lang="en-US" sz="37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1" y="1454500"/>
            <a:ext cx="8838635" cy="33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318356" y="595374"/>
            <a:ext cx="8507288" cy="8572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Three Steering Behaviors of </a:t>
            </a:r>
            <a:r>
              <a:rPr lang="en-US" b="1" dirty="0" err="1" smtClean="0"/>
              <a:t>Boids</a:t>
            </a:r>
            <a:endParaRPr lang="en-US" b="1" dirty="0" smtClean="0"/>
          </a:p>
          <a:p>
            <a:r>
              <a:rPr lang="en-US" sz="3700" i="1" dirty="0" smtClean="0"/>
              <a:t>Alignment: Code in Processing JavaScript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51524"/>
          <a:stretch/>
        </p:blipFill>
        <p:spPr>
          <a:xfrm>
            <a:off x="328816" y="1452624"/>
            <a:ext cx="8486368" cy="29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318356" y="595374"/>
            <a:ext cx="8507288" cy="8572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Three Steering Behaviors of </a:t>
            </a:r>
            <a:r>
              <a:rPr lang="en-US" b="1" dirty="0" err="1" smtClean="0"/>
              <a:t>Boids</a:t>
            </a:r>
            <a:endParaRPr lang="en-US" b="1" dirty="0" smtClean="0"/>
          </a:p>
          <a:p>
            <a:r>
              <a:rPr lang="en-US" sz="3700" i="1" dirty="0" smtClean="0"/>
              <a:t>Alignment: Code in Processing JavaScript Cont.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8476" b="3607"/>
          <a:stretch/>
        </p:blipFill>
        <p:spPr>
          <a:xfrm>
            <a:off x="328816" y="1452624"/>
            <a:ext cx="8486369" cy="29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318356" y="595374"/>
            <a:ext cx="8507288" cy="8572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Three Steering Behaviors of </a:t>
            </a:r>
            <a:r>
              <a:rPr lang="en-US" b="1" dirty="0" err="1" smtClean="0"/>
              <a:t>Boids</a:t>
            </a:r>
            <a:endParaRPr lang="en-US" b="1" dirty="0" smtClean="0"/>
          </a:p>
          <a:p>
            <a:r>
              <a:rPr lang="en-US" sz="3700" i="1" dirty="0" smtClean="0"/>
              <a:t>Cohesion: Code in Processing 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6" y="1452624"/>
            <a:ext cx="8566887" cy="33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318356" y="595374"/>
            <a:ext cx="8507288" cy="8572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Cellular Automata</a:t>
            </a:r>
          </a:p>
          <a:p>
            <a:r>
              <a:rPr lang="en-US" sz="3700" i="1" dirty="0" smtClean="0"/>
              <a:t>Approach to Flocking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6" y="1452624"/>
            <a:ext cx="7593968" cy="32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3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Von Neumann Replication Machine</a:t>
            </a:r>
            <a:br>
              <a:rPr lang="en-US" b="1" dirty="0" smtClean="0"/>
            </a:b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7168" y="1583058"/>
            <a:ext cx="1186264" cy="1080120"/>
            <a:chOff x="3565280" y="1671650"/>
            <a:chExt cx="1862782" cy="1696105"/>
          </a:xfrm>
        </p:grpSpPr>
        <p:sp>
          <p:nvSpPr>
            <p:cNvPr id="8" name="Right Arrow 7"/>
            <p:cNvSpPr/>
            <p:nvPr/>
          </p:nvSpPr>
          <p:spPr>
            <a:xfrm>
              <a:off x="3679013" y="1671650"/>
              <a:ext cx="154105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ame 13"/>
            <p:cNvSpPr/>
            <p:nvPr/>
          </p:nvSpPr>
          <p:spPr>
            <a:xfrm rot="8100000" flipV="1">
              <a:off x="5186835" y="3116266"/>
              <a:ext cx="230426" cy="230426"/>
            </a:xfrm>
            <a:prstGeom prst="frame">
              <a:avLst>
                <a:gd name="adj1" fmla="val 2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4654672" y="2236778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3817308" y="3115727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200000" flipV="1">
              <a:off x="2987639" y="2501319"/>
              <a:ext cx="140730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63857" y="1583058"/>
            <a:ext cx="1186264" cy="1080120"/>
            <a:chOff x="3565280" y="1671650"/>
            <a:chExt cx="1862782" cy="1696105"/>
          </a:xfrm>
        </p:grpSpPr>
        <p:sp>
          <p:nvSpPr>
            <p:cNvPr id="20" name="Right Arrow 19"/>
            <p:cNvSpPr/>
            <p:nvPr/>
          </p:nvSpPr>
          <p:spPr>
            <a:xfrm>
              <a:off x="3679013" y="1671650"/>
              <a:ext cx="154105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ame 20"/>
            <p:cNvSpPr/>
            <p:nvPr/>
          </p:nvSpPr>
          <p:spPr>
            <a:xfrm rot="8100000" flipV="1">
              <a:off x="5186835" y="3116266"/>
              <a:ext cx="230426" cy="230426"/>
            </a:xfrm>
            <a:prstGeom prst="frame">
              <a:avLst>
                <a:gd name="adj1" fmla="val 2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4654672" y="2236778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3817308" y="3115727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6200000" flipV="1">
              <a:off x="2987639" y="2501319"/>
              <a:ext cx="140730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07637" y="1583058"/>
            <a:ext cx="1186264" cy="1080120"/>
            <a:chOff x="3565280" y="1671650"/>
            <a:chExt cx="1862782" cy="1696105"/>
          </a:xfrm>
        </p:grpSpPr>
        <p:sp>
          <p:nvSpPr>
            <p:cNvPr id="26" name="Right Arrow 25"/>
            <p:cNvSpPr/>
            <p:nvPr/>
          </p:nvSpPr>
          <p:spPr>
            <a:xfrm>
              <a:off x="3679013" y="1671650"/>
              <a:ext cx="154105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ame 26"/>
            <p:cNvSpPr/>
            <p:nvPr/>
          </p:nvSpPr>
          <p:spPr>
            <a:xfrm rot="8100000" flipV="1">
              <a:off x="5186835" y="3116266"/>
              <a:ext cx="230426" cy="230426"/>
            </a:xfrm>
            <a:prstGeom prst="frame">
              <a:avLst>
                <a:gd name="adj1" fmla="val 2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4654672" y="2236778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 rot="10800000">
              <a:off x="3817308" y="3115727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 rot="16200000" flipV="1">
              <a:off x="2987639" y="2501319"/>
              <a:ext cx="140730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51417" y="1583058"/>
            <a:ext cx="1186264" cy="1080120"/>
            <a:chOff x="3565280" y="1671650"/>
            <a:chExt cx="1862782" cy="1696105"/>
          </a:xfrm>
        </p:grpSpPr>
        <p:sp>
          <p:nvSpPr>
            <p:cNvPr id="32" name="Right Arrow 31"/>
            <p:cNvSpPr/>
            <p:nvPr/>
          </p:nvSpPr>
          <p:spPr>
            <a:xfrm>
              <a:off x="3679013" y="1671650"/>
              <a:ext cx="154105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ame 32"/>
            <p:cNvSpPr/>
            <p:nvPr/>
          </p:nvSpPr>
          <p:spPr>
            <a:xfrm rot="8100000" flipV="1">
              <a:off x="5186835" y="3116266"/>
              <a:ext cx="230426" cy="230426"/>
            </a:xfrm>
            <a:prstGeom prst="frame">
              <a:avLst>
                <a:gd name="adj1" fmla="val 2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 rot="5400000">
              <a:off x="4654672" y="2236778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3817308" y="3115727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 rot="16200000" flipV="1">
              <a:off x="2987639" y="2501319"/>
              <a:ext cx="140730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595198" y="1583058"/>
            <a:ext cx="1186264" cy="1080120"/>
            <a:chOff x="3565280" y="1671650"/>
            <a:chExt cx="1862782" cy="1696105"/>
          </a:xfrm>
        </p:grpSpPr>
        <p:sp>
          <p:nvSpPr>
            <p:cNvPr id="38" name="Right Arrow 37"/>
            <p:cNvSpPr/>
            <p:nvPr/>
          </p:nvSpPr>
          <p:spPr>
            <a:xfrm>
              <a:off x="3679013" y="1671650"/>
              <a:ext cx="154105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ame 38"/>
            <p:cNvSpPr/>
            <p:nvPr/>
          </p:nvSpPr>
          <p:spPr>
            <a:xfrm rot="8100000" flipV="1">
              <a:off x="5186835" y="3116266"/>
              <a:ext cx="230426" cy="230426"/>
            </a:xfrm>
            <a:prstGeom prst="frame">
              <a:avLst>
                <a:gd name="adj1" fmla="val 2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 rot="5400000">
              <a:off x="4654672" y="2236778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 rot="10800000">
              <a:off x="3817308" y="3115727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 rot="16200000" flipV="1">
              <a:off x="2987639" y="2501319"/>
              <a:ext cx="140730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7168" y="3498738"/>
            <a:ext cx="1186264" cy="1080120"/>
            <a:chOff x="3565280" y="1671650"/>
            <a:chExt cx="1862782" cy="1696105"/>
          </a:xfrm>
        </p:grpSpPr>
        <p:sp>
          <p:nvSpPr>
            <p:cNvPr id="44" name="Right Arrow 43"/>
            <p:cNvSpPr/>
            <p:nvPr/>
          </p:nvSpPr>
          <p:spPr>
            <a:xfrm>
              <a:off x="3679013" y="1671650"/>
              <a:ext cx="154105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ame 44"/>
            <p:cNvSpPr/>
            <p:nvPr/>
          </p:nvSpPr>
          <p:spPr>
            <a:xfrm rot="8100000" flipV="1">
              <a:off x="5186835" y="3116266"/>
              <a:ext cx="230426" cy="230426"/>
            </a:xfrm>
            <a:prstGeom prst="frame">
              <a:avLst>
                <a:gd name="adj1" fmla="val 23503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/>
            <p:cNvSpPr/>
            <p:nvPr/>
          </p:nvSpPr>
          <p:spPr>
            <a:xfrm rot="5400000">
              <a:off x="4654672" y="2236778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 rot="10800000">
              <a:off x="3817308" y="3115727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16200000" flipV="1">
              <a:off x="2987639" y="2501319"/>
              <a:ext cx="140730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61941" y="2656776"/>
            <a:ext cx="15824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Confluent cell</a:t>
            </a:r>
            <a:endParaRPr lang="en-US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24354" y="2691049"/>
            <a:ext cx="560817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Pulse is cycled &amp; carried through the system.</a:t>
            </a:r>
            <a:endParaRPr lang="en-US" sz="20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481973" y="3498738"/>
            <a:ext cx="2073351" cy="1080120"/>
            <a:chOff x="3565280" y="1671650"/>
            <a:chExt cx="3255768" cy="1696105"/>
          </a:xfrm>
        </p:grpSpPr>
        <p:sp>
          <p:nvSpPr>
            <p:cNvPr id="52" name="Right Arrow 51"/>
            <p:cNvSpPr/>
            <p:nvPr/>
          </p:nvSpPr>
          <p:spPr>
            <a:xfrm>
              <a:off x="3679013" y="1671650"/>
              <a:ext cx="154105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ame 52"/>
            <p:cNvSpPr/>
            <p:nvPr/>
          </p:nvSpPr>
          <p:spPr>
            <a:xfrm rot="8100000" flipV="1">
              <a:off x="5186835" y="3116266"/>
              <a:ext cx="230426" cy="230426"/>
            </a:xfrm>
            <a:prstGeom prst="frame">
              <a:avLst>
                <a:gd name="adj1" fmla="val 2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 rot="5400000">
              <a:off x="4654672" y="2236778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/>
            <p:cNvSpPr/>
            <p:nvPr/>
          </p:nvSpPr>
          <p:spPr>
            <a:xfrm rot="10800000">
              <a:off x="3817308" y="3115727"/>
              <a:ext cx="1294752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Arrow 55"/>
            <p:cNvSpPr/>
            <p:nvPr/>
          </p:nvSpPr>
          <p:spPr>
            <a:xfrm rot="16200000" flipV="1">
              <a:off x="2987639" y="2501319"/>
              <a:ext cx="1407309" cy="252028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Arrow 56"/>
            <p:cNvSpPr/>
            <p:nvPr/>
          </p:nvSpPr>
          <p:spPr>
            <a:xfrm rot="10800000" flipH="1">
              <a:off x="5526296" y="3115728"/>
              <a:ext cx="1294752" cy="252027"/>
            </a:xfrm>
            <a:prstGeom prst="rightArrow">
              <a:avLst>
                <a:gd name="adj1" fmla="val 33118"/>
                <a:gd name="adj2" fmla="val 59119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695752" y="3354722"/>
            <a:ext cx="23367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new wire is added to the system &amp; the process repeats</a:t>
            </a:r>
            <a:endParaRPr lang="en-US" sz="20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0" name="Elbow Connector 59"/>
          <p:cNvCxnSpPr/>
          <p:nvPr/>
        </p:nvCxnSpPr>
        <p:spPr>
          <a:xfrm rot="10800000" flipV="1">
            <a:off x="6205533" y="3938873"/>
            <a:ext cx="762056" cy="279944"/>
          </a:xfrm>
          <a:prstGeom prst="bentConnector3">
            <a:avLst>
              <a:gd name="adj1" fmla="val 10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31668" y="3654948"/>
            <a:ext cx="18115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Confluent </a:t>
            </a:r>
            <a:r>
              <a:rPr lang="en-US" sz="20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20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ell is excited</a:t>
            </a:r>
            <a:endParaRPr lang="en-US" sz="20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Elbow Connector 68"/>
          <p:cNvCxnSpPr/>
          <p:nvPr/>
        </p:nvCxnSpPr>
        <p:spPr>
          <a:xfrm rot="10800000" flipV="1">
            <a:off x="1997377" y="4351135"/>
            <a:ext cx="829143" cy="147471"/>
          </a:xfrm>
          <a:prstGeom prst="bentConnector3">
            <a:avLst>
              <a:gd name="adj1" fmla="val -17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79512" y="1170681"/>
            <a:ext cx="25786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Original[s] </a:t>
            </a:r>
            <a:r>
              <a:rPr lang="en-US" b="0" cap="none" spc="0" dirty="0" err="1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Tarting</a:t>
            </a:r>
            <a:r>
              <a:rPr lang="en-US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Point</a:t>
            </a:r>
            <a:endParaRPr lang="en-US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3" name="Elbow Connector 82"/>
          <p:cNvCxnSpPr/>
          <p:nvPr/>
        </p:nvCxnSpPr>
        <p:spPr>
          <a:xfrm rot="10800000">
            <a:off x="1922521" y="2580354"/>
            <a:ext cx="563019" cy="261088"/>
          </a:xfrm>
          <a:prstGeom prst="bentConnector3">
            <a:avLst>
              <a:gd name="adj1" fmla="val -78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137891" y="1833662"/>
            <a:ext cx="785701" cy="198402"/>
          </a:xfrm>
          <a:prstGeom prst="bentConnector3">
            <a:avLst>
              <a:gd name="adj1" fmla="val 99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79512" y="2748420"/>
            <a:ext cx="277688" cy="277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125012" y="2748420"/>
            <a:ext cx="277688" cy="277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" name="Oval 106"/>
          <p:cNvSpPr/>
          <p:nvPr/>
        </p:nvSpPr>
        <p:spPr>
          <a:xfrm>
            <a:off x="179512" y="4562314"/>
            <a:ext cx="277688" cy="277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08" name="Oval 107"/>
          <p:cNvSpPr/>
          <p:nvPr/>
        </p:nvSpPr>
        <p:spPr>
          <a:xfrm>
            <a:off x="4118376" y="4539317"/>
            <a:ext cx="277688" cy="277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58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318356" y="555526"/>
            <a:ext cx="8507288" cy="85725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Cellular Automata Frames per Second Comparison</a:t>
            </a:r>
          </a:p>
          <a:p>
            <a:r>
              <a:rPr lang="en-US" sz="3700" i="1" dirty="0" smtClean="0"/>
              <a:t>CA Approach vs. </a:t>
            </a:r>
            <a:r>
              <a:rPr lang="en-US" sz="3700" i="1" dirty="0" err="1" smtClean="0"/>
              <a:t>Boids</a:t>
            </a:r>
            <a:endParaRPr lang="en-US" sz="3700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16" y="1452624"/>
            <a:ext cx="4242167" cy="34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/>
              <a:t>Quantum Cellular Automata</a:t>
            </a:r>
          </a:p>
          <a:p>
            <a:r>
              <a:rPr lang="en-US" sz="3700" i="1" dirty="0" smtClean="0"/>
              <a:t>History &amp; Origins</a:t>
            </a:r>
          </a:p>
          <a:p>
            <a:endParaRPr lang="en-US" sz="4900" dirty="0" smtClean="0"/>
          </a:p>
          <a:p>
            <a:endParaRPr lang="en-US" sz="4900" dirty="0"/>
          </a:p>
          <a:p>
            <a:endParaRPr lang="en-US" sz="49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9546"/>
            <a:ext cx="8229600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Richard Feynman’s introduction </a:t>
            </a:r>
            <a:r>
              <a:rPr lang="en-US" dirty="0"/>
              <a:t>of quantum computation in </a:t>
            </a:r>
            <a:r>
              <a:rPr lang="en-US" dirty="0" smtClean="0"/>
              <a:t>1982.</a:t>
            </a:r>
            <a:endParaRPr lang="en-US" dirty="0" smtClean="0"/>
          </a:p>
          <a:p>
            <a:r>
              <a:rPr lang="en-US" dirty="0" smtClean="0"/>
              <a:t>David Deutsch’s definition </a:t>
            </a:r>
            <a:r>
              <a:rPr lang="en-US" dirty="0"/>
              <a:t>the Quantum Turning Machine </a:t>
            </a:r>
            <a:r>
              <a:rPr lang="en-US" dirty="0" smtClean="0"/>
              <a:t>in </a:t>
            </a:r>
            <a:r>
              <a:rPr lang="en-US" dirty="0" smtClean="0"/>
              <a:t>1985.</a:t>
            </a:r>
            <a:endParaRPr lang="en-US" dirty="0" smtClean="0"/>
          </a:p>
          <a:p>
            <a:r>
              <a:rPr lang="en-US" dirty="0"/>
              <a:t>Gerhard Grossing </a:t>
            </a:r>
            <a:r>
              <a:rPr lang="en-US" dirty="0" smtClean="0"/>
              <a:t>&amp; Anton </a:t>
            </a:r>
            <a:r>
              <a:rPr lang="en-US" dirty="0" err="1" smtClean="0"/>
              <a:t>Zeilinger</a:t>
            </a:r>
            <a:r>
              <a:rPr lang="en-US" dirty="0" smtClean="0"/>
              <a:t> introduce Q.C.As, coining </a:t>
            </a:r>
            <a:r>
              <a:rPr lang="en-US" dirty="0"/>
              <a:t>the term and </a:t>
            </a:r>
            <a:r>
              <a:rPr lang="en-US" dirty="0" smtClean="0"/>
              <a:t>providing the first </a:t>
            </a:r>
            <a:r>
              <a:rPr lang="en-US" dirty="0"/>
              <a:t>definition in </a:t>
            </a:r>
            <a:r>
              <a:rPr lang="en-US" dirty="0" smtClean="0"/>
              <a:t>1988.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2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/>
              <a:t>Q.C.A Cell</a:t>
            </a:r>
          </a:p>
          <a:p>
            <a:r>
              <a:rPr lang="en-US" sz="3700" i="1" dirty="0" smtClean="0"/>
              <a:t>Device </a:t>
            </a:r>
            <a:r>
              <a:rPr lang="en-US" sz="3700" i="1" dirty="0" smtClean="0"/>
              <a:t>Diagram</a:t>
            </a:r>
            <a:endParaRPr lang="en-US" sz="37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807804" y="1938365"/>
            <a:ext cx="3528392" cy="2063980"/>
            <a:chOff x="2084042" y="1671650"/>
            <a:chExt cx="5011920" cy="2931790"/>
          </a:xfrm>
        </p:grpSpPr>
        <p:sp>
          <p:nvSpPr>
            <p:cNvPr id="2" name="Rectangle 1"/>
            <p:cNvSpPr/>
            <p:nvPr/>
          </p:nvSpPr>
          <p:spPr>
            <a:xfrm>
              <a:off x="3106105" y="1671650"/>
              <a:ext cx="2931790" cy="2931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383868" y="2005243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04047" y="2005242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83869" y="3513762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004048" y="3513763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flipV="1">
              <a:off x="3491880" y="3621774"/>
              <a:ext cx="540060" cy="540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flipV="1">
              <a:off x="5112059" y="2113254"/>
              <a:ext cx="540060" cy="540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uble Brace 4"/>
            <p:cNvSpPr/>
            <p:nvPr/>
          </p:nvSpPr>
          <p:spPr>
            <a:xfrm>
              <a:off x="2084042" y="2283717"/>
              <a:ext cx="5011920" cy="1764198"/>
            </a:xfrm>
            <a:prstGeom prst="bracePair">
              <a:avLst>
                <a:gd name="adj" fmla="val 25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368982" y="2758095"/>
            <a:ext cx="2323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Quantum Dots	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7564" y="2758095"/>
            <a:ext cx="2323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Quantum Dots	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260105" y="3859057"/>
            <a:ext cx="780673" cy="6771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654468" y="4525231"/>
            <a:ext cx="13147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0" name="Elbow Connector 99"/>
          <p:cNvCxnSpPr/>
          <p:nvPr/>
        </p:nvCxnSpPr>
        <p:spPr>
          <a:xfrm rot="10800000" flipV="1">
            <a:off x="5129630" y="1735789"/>
            <a:ext cx="677162" cy="390336"/>
          </a:xfrm>
          <a:prstGeom prst="bentConnector3">
            <a:avLst>
              <a:gd name="adj1" fmla="val 999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06792" y="1527634"/>
            <a:ext cx="13147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36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/>
              <a:t>Q.C.A Device</a:t>
            </a:r>
            <a:endParaRPr lang="en-US" sz="4900" b="1" dirty="0" smtClean="0"/>
          </a:p>
          <a:p>
            <a:r>
              <a:rPr lang="en-US" sz="3700" i="1" dirty="0" smtClean="0"/>
              <a:t> Cell States</a:t>
            </a:r>
            <a:endParaRPr lang="en-US" sz="3700" i="1" dirty="0" smtClean="0"/>
          </a:p>
          <a:p>
            <a:endParaRPr lang="en-US" sz="4900" dirty="0" smtClean="0"/>
          </a:p>
          <a:p>
            <a:endParaRPr lang="en-US" sz="4900" dirty="0"/>
          </a:p>
          <a:p>
            <a:endParaRPr lang="en-US" sz="49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9546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Q.C.A device has 3 possible states depending on how the barriers in the cell’s tunneling sections are raised or lowered.</a:t>
            </a:r>
          </a:p>
          <a:p>
            <a:pPr lvl="1"/>
            <a:r>
              <a:rPr lang="en-US" dirty="0" smtClean="0"/>
              <a:t>Null State</a:t>
            </a:r>
          </a:p>
          <a:p>
            <a:pPr lvl="1"/>
            <a:r>
              <a:rPr lang="en-US" dirty="0" smtClean="0"/>
              <a:t>P = -1</a:t>
            </a:r>
          </a:p>
          <a:p>
            <a:pPr lvl="1"/>
            <a:r>
              <a:rPr lang="en-US" dirty="0" smtClean="0"/>
              <a:t>P </a:t>
            </a:r>
            <a:r>
              <a:rPr lang="en-US" dirty="0"/>
              <a:t>= +</a:t>
            </a:r>
            <a:r>
              <a:rPr lang="en-US" dirty="0" smtClean="0"/>
              <a:t>1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58901" y="1703515"/>
            <a:ext cx="2063980" cy="2063980"/>
            <a:chOff x="3106105" y="1671650"/>
            <a:chExt cx="2931790" cy="2931790"/>
          </a:xfrm>
        </p:grpSpPr>
        <p:sp>
          <p:nvSpPr>
            <p:cNvPr id="2" name="Rectangle 1"/>
            <p:cNvSpPr/>
            <p:nvPr/>
          </p:nvSpPr>
          <p:spPr>
            <a:xfrm>
              <a:off x="3106105" y="1671650"/>
              <a:ext cx="2931790" cy="2931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383868" y="2005243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04048" y="2005242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83868" y="3513762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004048" y="3513763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flipV="1">
              <a:off x="3491879" y="3621774"/>
              <a:ext cx="540060" cy="540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flipV="1">
              <a:off x="5112060" y="2113254"/>
              <a:ext cx="540060" cy="540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/>
          <p:cNvSpPr/>
          <p:nvPr/>
        </p:nvSpPr>
        <p:spPr>
          <a:xfrm>
            <a:off x="1118187" y="4070895"/>
            <a:ext cx="31454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 = -1</a:t>
            </a:r>
          </a:p>
          <a:p>
            <a:pPr algn="ctr"/>
            <a:r>
              <a:rPr lang="en-US" sz="24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[Represents Binary 0]</a:t>
            </a:r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36096" y="1703515"/>
            <a:ext cx="2063980" cy="2063980"/>
            <a:chOff x="3106105" y="1671650"/>
            <a:chExt cx="2931790" cy="2931790"/>
          </a:xfrm>
        </p:grpSpPr>
        <p:sp>
          <p:nvSpPr>
            <p:cNvPr id="19" name="Rectangle 18"/>
            <p:cNvSpPr/>
            <p:nvPr/>
          </p:nvSpPr>
          <p:spPr>
            <a:xfrm>
              <a:off x="3106105" y="1671650"/>
              <a:ext cx="2931790" cy="2931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83868" y="2005242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2005242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83868" y="3513762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04048" y="3513762"/>
              <a:ext cx="756084" cy="7560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5112060" y="3621774"/>
              <a:ext cx="540060" cy="540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491879" y="2113254"/>
              <a:ext cx="540060" cy="540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95381" y="4070895"/>
            <a:ext cx="31454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 = +1</a:t>
            </a:r>
          </a:p>
          <a:p>
            <a:pPr algn="ctr"/>
            <a:r>
              <a:rPr lang="en-US" sz="24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[Represents Binary 1]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2510868" y="2686458"/>
            <a:ext cx="360042" cy="2507137"/>
          </a:xfrm>
          <a:prstGeom prst="rightBrace">
            <a:avLst>
              <a:gd name="adj1" fmla="val 5066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5400000">
            <a:off x="6288063" y="2686459"/>
            <a:ext cx="360042" cy="2507137"/>
          </a:xfrm>
          <a:prstGeom prst="rightBrace">
            <a:avLst>
              <a:gd name="adj1" fmla="val 5066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/>
              <a:t>Q.C.A Cell</a:t>
            </a:r>
          </a:p>
          <a:p>
            <a:r>
              <a:rPr lang="en-US" sz="3700" i="1" dirty="0" smtClean="0"/>
              <a:t>Polarized </a:t>
            </a:r>
            <a:r>
              <a:rPr lang="en-US" sz="3700" i="1" dirty="0" smtClean="0"/>
              <a:t>Q.C.A Cell States </a:t>
            </a:r>
            <a:r>
              <a:rPr lang="en-US" sz="3700" i="1" dirty="0" smtClean="0"/>
              <a:t>Diagram</a:t>
            </a:r>
            <a:endParaRPr lang="en-US" sz="3700" i="1" dirty="0"/>
          </a:p>
        </p:txBody>
      </p:sp>
    </p:spTree>
    <p:extLst>
      <p:ext uri="{BB962C8B-B14F-4D97-AF65-F5344CB8AC3E}">
        <p14:creationId xmlns:p14="http://schemas.microsoft.com/office/powerpoint/2010/main" val="12355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89546"/>
            <a:ext cx="8229600" cy="339447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[1]</a:t>
            </a:r>
            <a:r>
              <a:rPr lang="en-US" dirty="0" smtClean="0"/>
              <a:t> A. W. Burks, Von Neumann’s Self-Reproducing Automata, Office of Research Administration, Ann Arbor,     MI, tech., 1969.</a:t>
            </a:r>
          </a:p>
          <a:p>
            <a:pPr marL="0" indent="0">
              <a:buNone/>
            </a:pPr>
            <a:r>
              <a:rPr lang="en-US" b="1" dirty="0" smtClean="0"/>
              <a:t>[2]</a:t>
            </a:r>
            <a:r>
              <a:rPr lang="en-US" dirty="0" smtClean="0"/>
              <a:t> S. Wolfram, A New Kind of Science. Wolfram Media, 2002.</a:t>
            </a:r>
          </a:p>
          <a:p>
            <a:pPr marL="0" indent="0">
              <a:buNone/>
            </a:pPr>
            <a:r>
              <a:rPr lang="en-US" b="1" dirty="0" smtClean="0"/>
              <a:t>[3]</a:t>
            </a:r>
            <a:r>
              <a:rPr lang="en-US" dirty="0" smtClean="0"/>
              <a:t> S. Wolfram, Cellular Automata as Simple Self-Organizing Systems.</a:t>
            </a:r>
          </a:p>
          <a:p>
            <a:pPr marL="0" indent="0">
              <a:buNone/>
            </a:pPr>
            <a:r>
              <a:rPr lang="en-US" b="1" dirty="0" smtClean="0"/>
              <a:t>[4]</a:t>
            </a:r>
            <a:r>
              <a:rPr lang="en-US" dirty="0" smtClean="0"/>
              <a:t> D. </a:t>
            </a:r>
            <a:r>
              <a:rPr lang="en-US" dirty="0" err="1" smtClean="0"/>
              <a:t>Shiffman</a:t>
            </a:r>
            <a:r>
              <a:rPr lang="en-US" dirty="0" smtClean="0"/>
              <a:t>, The Nature of Code. 2012.</a:t>
            </a:r>
          </a:p>
          <a:p>
            <a:pPr marL="0" indent="0">
              <a:buNone/>
            </a:pPr>
            <a:r>
              <a:rPr lang="en-US" b="1" dirty="0" smtClean="0"/>
              <a:t>[5]</a:t>
            </a:r>
            <a:r>
              <a:rPr lang="en-US" dirty="0" smtClean="0"/>
              <a:t> E. W. </a:t>
            </a:r>
            <a:r>
              <a:rPr lang="en-US" dirty="0" err="1" smtClean="0"/>
              <a:t>Weisstein</a:t>
            </a:r>
            <a:r>
              <a:rPr lang="en-US" dirty="0" smtClean="0"/>
              <a:t>, Elementary Cellular Automaton, Wolfram </a:t>
            </a:r>
            <a:r>
              <a:rPr lang="en-US" dirty="0" err="1" smtClean="0"/>
              <a:t>MathWorld</a:t>
            </a:r>
            <a:r>
              <a:rPr lang="en-US" dirty="0" smtClean="0"/>
              <a:t>.[Online].</a:t>
            </a:r>
            <a:r>
              <a:rPr lang="en-US" dirty="0" err="1" smtClean="0"/>
              <a:t>Available:http</a:t>
            </a:r>
            <a:r>
              <a:rPr lang="en-US" dirty="0" smtClean="0"/>
              <a:t>://mathworld.wolfram.com/ElementaryCellularAutomaton.html.</a:t>
            </a:r>
          </a:p>
          <a:p>
            <a:pPr marL="0" indent="0">
              <a:buNone/>
            </a:pPr>
            <a:r>
              <a:rPr lang="en-US" b="1" dirty="0" smtClean="0"/>
              <a:t>[6]</a:t>
            </a:r>
            <a:r>
              <a:rPr lang="en-US" dirty="0" smtClean="0"/>
              <a:t> K. E. </a:t>
            </a:r>
            <a:r>
              <a:rPr lang="en-US" dirty="0" err="1" smtClean="0"/>
              <a:t>Stiefel</a:t>
            </a:r>
            <a:r>
              <a:rPr lang="en-US" dirty="0" smtClean="0"/>
              <a:t>, Fractals in Frozen, Science On, 29-Dec-2016. [Online]. Available: https://scienceonblog.wordpress.com/2017/01/19/fractals-in-frozen/.</a:t>
            </a:r>
          </a:p>
          <a:p>
            <a:pPr marL="0" indent="0">
              <a:buNone/>
            </a:pPr>
            <a:r>
              <a:rPr lang="en-US" b="1" dirty="0" smtClean="0"/>
              <a:t>[7]</a:t>
            </a:r>
            <a:r>
              <a:rPr lang="en-US" dirty="0" smtClean="0"/>
              <a:t> J. Shannon, Exploring the real world applications of cellular automata and its application to the simulation of flocking </a:t>
            </a:r>
            <a:r>
              <a:rPr lang="en-US" dirty="0" err="1" smtClean="0"/>
              <a:t>behaviour</a:t>
            </a:r>
            <a:r>
              <a:rPr lang="en-US" dirty="0" smtClean="0"/>
              <a:t>, Aug. 2013.</a:t>
            </a:r>
          </a:p>
          <a:p>
            <a:pPr marL="0" indent="0">
              <a:buNone/>
            </a:pPr>
            <a:r>
              <a:rPr lang="en-US" b="1" dirty="0" smtClean="0"/>
              <a:t>[8]</a:t>
            </a:r>
            <a:r>
              <a:rPr lang="en-US" dirty="0" smtClean="0"/>
              <a:t> D. </a:t>
            </a:r>
            <a:r>
              <a:rPr lang="en-US" dirty="0" err="1" smtClean="0"/>
              <a:t>Shiffman</a:t>
            </a:r>
            <a:r>
              <a:rPr lang="en-US" dirty="0" smtClean="0"/>
              <a:t>, Flocking. [Online]. Available: https://processing.org/examples/flocking.html.</a:t>
            </a:r>
          </a:p>
          <a:p>
            <a:pPr marL="0" indent="0">
              <a:buNone/>
            </a:pPr>
            <a:r>
              <a:rPr lang="en-US" b="1" dirty="0" smtClean="0"/>
              <a:t>[9]</a:t>
            </a:r>
            <a:r>
              <a:rPr lang="en-US" dirty="0" smtClean="0"/>
              <a:t> C. Reynolds, </a:t>
            </a:r>
            <a:r>
              <a:rPr lang="en-US" dirty="0" err="1" smtClean="0"/>
              <a:t>Boids</a:t>
            </a:r>
            <a:r>
              <a:rPr lang="en-US" dirty="0" smtClean="0"/>
              <a:t>: Background and Update, Steering</a:t>
            </a:r>
            <a:r>
              <a:rPr lang="en-US" dirty="0"/>
              <a:t> </a:t>
            </a:r>
            <a:r>
              <a:rPr lang="en-US" dirty="0" smtClean="0"/>
              <a:t>Behaviors For Autonomous Characters. [Online]. Available: https://www.red3d.com/cwr/boids/.</a:t>
            </a:r>
          </a:p>
          <a:p>
            <a:pPr marL="0" indent="0">
              <a:buNone/>
            </a:pPr>
            <a:r>
              <a:rPr lang="en-US" b="1" dirty="0" smtClean="0"/>
              <a:t>[10]</a:t>
            </a:r>
            <a:r>
              <a:rPr lang="en-US" dirty="0" smtClean="0"/>
              <a:t> R. Feynman. Simulating physics with computers. International Journal of Theoretical Physics, 21:467488, June 1982.</a:t>
            </a:r>
          </a:p>
        </p:txBody>
      </p:sp>
    </p:spTree>
    <p:extLst>
      <p:ext uri="{BB962C8B-B14F-4D97-AF65-F5344CB8AC3E}">
        <p14:creationId xmlns:p14="http://schemas.microsoft.com/office/powerpoint/2010/main" val="2381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95374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Works </a:t>
            </a:r>
            <a:r>
              <a:rPr lang="en-US" dirty="0" smtClean="0"/>
              <a:t>Cited Cont.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89546"/>
            <a:ext cx="8229600" cy="339447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[11]</a:t>
            </a:r>
            <a:r>
              <a:rPr lang="en-US" dirty="0" smtClean="0"/>
              <a:t> D. Deutsch, Quantum Theory, the Church-Turing Principle and the Universal Quantum Computer, </a:t>
            </a:r>
            <a:r>
              <a:rPr lang="en-US" dirty="0" smtClean="0"/>
              <a:t>Proc. R</a:t>
            </a:r>
            <a:r>
              <a:rPr lang="en-US" dirty="0" smtClean="0"/>
              <a:t>. Soc. </a:t>
            </a:r>
            <a:r>
              <a:rPr lang="en-US" dirty="0" err="1" smtClean="0"/>
              <a:t>Lond</a:t>
            </a:r>
            <a:r>
              <a:rPr lang="en-US" dirty="0" smtClean="0"/>
              <a:t>., Vol. A400 (</a:t>
            </a:r>
            <a:r>
              <a:rPr lang="en-US" dirty="0" smtClean="0"/>
              <a:t>1985) 97-117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[12]</a:t>
            </a:r>
            <a:r>
              <a:rPr lang="en-US" dirty="0" smtClean="0"/>
              <a:t> G. </a:t>
            </a:r>
            <a:r>
              <a:rPr lang="en-US" dirty="0" err="1" smtClean="0"/>
              <a:t>Grssing</a:t>
            </a:r>
            <a:r>
              <a:rPr lang="en-US" dirty="0" smtClean="0"/>
              <a:t> and A. </a:t>
            </a:r>
            <a:r>
              <a:rPr lang="en-US" dirty="0" err="1" smtClean="0"/>
              <a:t>Zeilinger</a:t>
            </a:r>
            <a:r>
              <a:rPr lang="en-US" dirty="0" smtClean="0"/>
              <a:t>. Quantum cellular automata. Complex Syst., 2:197208, 1988.</a:t>
            </a:r>
          </a:p>
          <a:p>
            <a:pPr marL="0" indent="0">
              <a:buNone/>
            </a:pPr>
            <a:r>
              <a:rPr lang="en-US" b="1" dirty="0" smtClean="0"/>
              <a:t>[13]</a:t>
            </a:r>
            <a:r>
              <a:rPr lang="en-US" dirty="0" smtClean="0"/>
              <a:t> J. </a:t>
            </a:r>
            <a:r>
              <a:rPr lang="en-US" dirty="0" err="1" smtClean="0"/>
              <a:t>Watrous</a:t>
            </a:r>
            <a:r>
              <a:rPr lang="en-US" dirty="0" smtClean="0"/>
              <a:t>. On one-dimensional quantum cellular automata. In Proceedings of the 36th Annual Symposium on Foundations of Computer Science, pages 528537, October 1995.</a:t>
            </a:r>
          </a:p>
          <a:p>
            <a:pPr marL="0" indent="0">
              <a:buNone/>
            </a:pPr>
            <a:r>
              <a:rPr lang="en-US" b="1" dirty="0" smtClean="0"/>
              <a:t>[14]</a:t>
            </a:r>
            <a:r>
              <a:rPr lang="en-US" dirty="0" smtClean="0"/>
              <a:t> K. </a:t>
            </a:r>
            <a:r>
              <a:rPr lang="en-US" dirty="0" err="1" smtClean="0"/>
              <a:t>Wiesner</a:t>
            </a:r>
            <a:r>
              <a:rPr lang="en-US" dirty="0" smtClean="0"/>
              <a:t>, Quantum Cellular Automata, Aug. 2008</a:t>
            </a:r>
          </a:p>
          <a:p>
            <a:pPr marL="0" indent="0">
              <a:buNone/>
            </a:pPr>
            <a:r>
              <a:rPr lang="en-US" b="1" dirty="0" smtClean="0"/>
              <a:t>[15</a:t>
            </a:r>
            <a:r>
              <a:rPr lang="en-US" b="1" dirty="0"/>
              <a:t>]</a:t>
            </a:r>
            <a:r>
              <a:rPr lang="en-US" dirty="0"/>
              <a:t> D. A. </a:t>
            </a:r>
            <a:r>
              <a:rPr lang="en-US" dirty="0" err="1"/>
              <a:t>Antonelli</a:t>
            </a:r>
            <a:r>
              <a:rPr lang="en-US" dirty="0"/>
              <a:t>, D. Z. Chen, T. J. Dysart, X. S. Hu, A. B. </a:t>
            </a:r>
            <a:r>
              <a:rPr lang="en-US" dirty="0" err="1" smtClean="0"/>
              <a:t>Kahng</a:t>
            </a:r>
            <a:r>
              <a:rPr lang="en-US" dirty="0" smtClean="0"/>
              <a:t>, P</a:t>
            </a:r>
            <a:r>
              <a:rPr lang="en-US" dirty="0"/>
              <a:t>. M. </a:t>
            </a:r>
            <a:r>
              <a:rPr lang="en-US" dirty="0" err="1"/>
              <a:t>Kogge</a:t>
            </a:r>
            <a:r>
              <a:rPr lang="en-US" dirty="0"/>
              <a:t>, R. C. Murphy, and M. T. </a:t>
            </a:r>
            <a:r>
              <a:rPr lang="en-US" dirty="0" err="1"/>
              <a:t>Niemier</a:t>
            </a:r>
            <a:r>
              <a:rPr lang="en-US" dirty="0"/>
              <a:t>, </a:t>
            </a:r>
            <a:r>
              <a:rPr lang="en-US" dirty="0" smtClean="0"/>
              <a:t>Quantum-Dot Cellular </a:t>
            </a:r>
            <a:r>
              <a:rPr lang="en-US" dirty="0"/>
              <a:t>Automata (QCA) Circuit Partitioning: Problem Modeling </a:t>
            </a:r>
            <a:r>
              <a:rPr lang="en-US" dirty="0" smtClean="0"/>
              <a:t>and Solutions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[16]</a:t>
            </a:r>
            <a:r>
              <a:rPr lang="en-US" dirty="0"/>
              <a:t> International Technology Roadmap for Semiconductors (ITRS), </a:t>
            </a:r>
            <a:r>
              <a:rPr lang="en-US" dirty="0" smtClean="0"/>
              <a:t>2015 Edition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[17]</a:t>
            </a:r>
            <a:r>
              <a:rPr lang="en-US" dirty="0"/>
              <a:t> C.G. Smith. Computation without current. Science, 284:274, 1999.</a:t>
            </a:r>
          </a:p>
          <a:p>
            <a:pPr marL="0" indent="0">
              <a:buNone/>
            </a:pPr>
            <a:r>
              <a:rPr lang="en-US" b="1" dirty="0"/>
              <a:t>[18]</a:t>
            </a:r>
            <a:r>
              <a:rPr lang="en-US" dirty="0"/>
              <a:t> P.D. </a:t>
            </a:r>
            <a:r>
              <a:rPr lang="en-US" dirty="0" err="1"/>
              <a:t>Tougaw</a:t>
            </a:r>
            <a:r>
              <a:rPr lang="en-US" dirty="0"/>
              <a:t> and C.S. Lent. Logical devices implemented </a:t>
            </a:r>
            <a:r>
              <a:rPr lang="en-US" dirty="0" smtClean="0"/>
              <a:t>using quantum </a:t>
            </a:r>
            <a:r>
              <a:rPr lang="en-US" dirty="0"/>
              <a:t>cellular automata. Journal of Applied Physics, 75:1818, 1994.</a:t>
            </a:r>
          </a:p>
          <a:p>
            <a:pPr marL="0" indent="0">
              <a:buNone/>
            </a:pPr>
            <a:r>
              <a:rPr lang="en-US" b="1" dirty="0"/>
              <a:t>[19]</a:t>
            </a:r>
            <a:r>
              <a:rPr lang="en-US" dirty="0"/>
              <a:t> U. Mehta and V. </a:t>
            </a:r>
            <a:r>
              <a:rPr lang="en-US" dirty="0" err="1"/>
              <a:t>Dhare</a:t>
            </a:r>
            <a:r>
              <a:rPr lang="en-US" dirty="0"/>
              <a:t>, Quantum-dot Cellular Automata (QCA): </a:t>
            </a:r>
            <a:r>
              <a:rPr lang="en-US" dirty="0" smtClean="0"/>
              <a:t>A Survey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[20]</a:t>
            </a:r>
            <a:r>
              <a:rPr lang="en-US" dirty="0"/>
              <a:t> </a:t>
            </a:r>
            <a:r>
              <a:rPr lang="en-US" dirty="0" err="1" smtClean="0"/>
              <a:t>D.Shiffman</a:t>
            </a:r>
            <a:r>
              <a:rPr lang="en-US" dirty="0" smtClean="0"/>
              <a:t>, ”The Coding</a:t>
            </a:r>
            <a:r>
              <a:rPr lang="en-US" dirty="0"/>
              <a:t> </a:t>
            </a:r>
            <a:r>
              <a:rPr lang="en-US" dirty="0" smtClean="0"/>
              <a:t>Train” [</a:t>
            </a:r>
            <a:r>
              <a:rPr lang="en-US" dirty="0"/>
              <a:t>Online</a:t>
            </a:r>
            <a:r>
              <a:rPr lang="en-US" dirty="0" smtClean="0"/>
              <a:t>]. Available: https</a:t>
            </a:r>
            <a:r>
              <a:rPr lang="en-US" dirty="0"/>
              <a:t>://</a:t>
            </a:r>
            <a:r>
              <a:rPr lang="en-US" dirty="0" smtClean="0"/>
              <a:t>www.youtube.com/channel/UCvjgXvBlbQiydffZU7m1_aw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ight Arrow 47"/>
          <p:cNvSpPr/>
          <p:nvPr/>
        </p:nvSpPr>
        <p:spPr>
          <a:xfrm>
            <a:off x="3444176" y="1692730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3964513" y="1692730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4484850" y="1692730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5005187" y="1692730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 flipV="1">
            <a:off x="5529433" y="1692730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2923839" y="1692730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 flipH="1">
            <a:off x="2923839" y="221306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 flipH="1">
            <a:off x="2923839" y="2733404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 flipH="1">
            <a:off x="2923839" y="3253741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5400000" flipH="1">
            <a:off x="2923839" y="3774078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37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Von Neumann Replication Machine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100" i="1" dirty="0" smtClean="0"/>
              <a:t>Example Configuration</a:t>
            </a:r>
            <a:endParaRPr lang="en-US" i="1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2923839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3444176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flipH="1">
            <a:off x="3964513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4484850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flipH="1">
            <a:off x="5005187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ame 37"/>
          <p:cNvSpPr/>
          <p:nvPr/>
        </p:nvSpPr>
        <p:spPr>
          <a:xfrm rot="8100000" flipV="1">
            <a:off x="5601562" y="4377815"/>
            <a:ext cx="319004" cy="319004"/>
          </a:xfrm>
          <a:prstGeom prst="frame">
            <a:avLst>
              <a:gd name="adj1" fmla="val 235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6200000" flipH="1" flipV="1">
            <a:off x="5529434" y="2213068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6200000" flipH="1" flipV="1">
            <a:off x="5529434" y="2733405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6200000" flipH="1" flipV="1">
            <a:off x="5529434" y="3253742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 flipH="1" flipV="1">
            <a:off x="5529434" y="3774079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6059741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6580078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100415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620752" y="4308717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5400000" flipV="1">
            <a:off x="5529433" y="1692730"/>
            <a:ext cx="457200" cy="457200"/>
          </a:xfrm>
          <a:prstGeom prst="rightArrow">
            <a:avLst>
              <a:gd name="adj1" fmla="val 50000"/>
              <a:gd name="adj2" fmla="val 5911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"/>
                            </p:stCondLst>
                            <p:childTnLst>
                              <p:par>
                                <p:cTn id="5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00"/>
                            </p:stCondLst>
                            <p:childTnLst>
                              <p:par>
                                <p:cTn id="7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00"/>
                            </p:stCondLst>
                            <p:childTnLst>
                              <p:par>
                                <p:cTn id="7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00"/>
                            </p:stCondLst>
                            <p:childTnLst>
                              <p:par>
                                <p:cTn id="8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200"/>
                            </p:stCondLst>
                            <p:childTnLst>
                              <p:par>
                                <p:cTn id="9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400"/>
                            </p:stCondLst>
                            <p:childTnLst>
                              <p:par>
                                <p:cTn id="9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800"/>
                            </p:stCondLst>
                            <p:childTnLst>
                              <p:par>
                                <p:cTn id="10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1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400"/>
                            </p:stCondLst>
                            <p:childTnLst>
                              <p:par>
                                <p:cTn id="12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600"/>
                            </p:stCondLst>
                            <p:childTnLst>
                              <p:par>
                                <p:cTn id="12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800"/>
                            </p:stCondLst>
                            <p:childTnLst>
                              <p:par>
                                <p:cTn id="131" presetID="1" presetClass="emph" presetSubtype="2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200"/>
                            </p:stCondLst>
                            <p:childTnLst>
                              <p:par>
                                <p:cTn id="15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400"/>
                            </p:stCondLst>
                            <p:childTnLst>
                              <p:par>
                                <p:cTn id="15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600"/>
                            </p:stCondLst>
                            <p:childTnLst>
                              <p:par>
                                <p:cTn id="16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800"/>
                            </p:stCondLst>
                            <p:childTnLst>
                              <p:par>
                                <p:cTn id="16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8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000"/>
                            </p:stCondLst>
                            <p:childTnLst>
                              <p:par>
                                <p:cTn id="17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200"/>
                            </p:stCondLst>
                            <p:childTnLst>
                              <p:par>
                                <p:cTn id="17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400"/>
                            </p:stCondLst>
                            <p:childTnLst>
                              <p:par>
                                <p:cTn id="18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3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600"/>
                            </p:stCondLst>
                            <p:childTnLst>
                              <p:par>
                                <p:cTn id="18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800"/>
                            </p:stCondLst>
                            <p:childTnLst>
                              <p:par>
                                <p:cTn id="19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000"/>
                            </p:stCondLst>
                            <p:childTnLst>
                              <p:par>
                                <p:cTn id="19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200"/>
                            </p:stCondLst>
                            <p:childTnLst>
                              <p:par>
                                <p:cTn id="20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3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7400"/>
                            </p:stCondLst>
                            <p:childTnLst>
                              <p:par>
                                <p:cTn id="20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7600"/>
                            </p:stCondLst>
                            <p:childTnLst>
                              <p:par>
                                <p:cTn id="21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800"/>
                            </p:stCondLst>
                            <p:childTnLst>
                              <p:par>
                                <p:cTn id="21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2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8200"/>
                            </p:stCondLst>
                            <p:childTnLst>
                              <p:par>
                                <p:cTn id="22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8400"/>
                            </p:stCondLst>
                            <p:childTnLst>
                              <p:par>
                                <p:cTn id="231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8600"/>
                            </p:stCondLst>
                            <p:childTnLst>
                              <p:par>
                                <p:cTn id="236" presetID="1" presetClass="emph" presetSubtype="2" repeatCount="3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8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2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mph" presetSubtype="2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6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2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1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9200"/>
                            </p:stCondLst>
                            <p:childTnLst>
                              <p:par>
                                <p:cTn id="26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6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9400"/>
                            </p:stCondLst>
                            <p:childTnLst>
                              <p:par>
                                <p:cTn id="26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9600"/>
                            </p:stCondLst>
                            <p:childTnLst>
                              <p:par>
                                <p:cTn id="27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9800"/>
                            </p:stCondLst>
                            <p:childTnLst>
                              <p:par>
                                <p:cTn id="27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1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6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200"/>
                            </p:stCondLst>
                            <p:childTnLst>
                              <p:par>
                                <p:cTn id="28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1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400"/>
                            </p:stCondLst>
                            <p:childTnLst>
                              <p:par>
                                <p:cTn id="29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6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600"/>
                            </p:stCondLst>
                            <p:childTnLst>
                              <p:par>
                                <p:cTn id="29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01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800"/>
                            </p:stCondLst>
                            <p:childTnLst>
                              <p:par>
                                <p:cTn id="30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06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1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1200"/>
                            </p:stCondLst>
                            <p:childTnLst>
                              <p:par>
                                <p:cTn id="31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16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1400"/>
                            </p:stCondLst>
                            <p:childTnLst>
                              <p:par>
                                <p:cTn id="31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1600"/>
                            </p:stCondLst>
                            <p:childTnLst>
                              <p:par>
                                <p:cTn id="32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6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1800"/>
                            </p:stCondLst>
                            <p:childTnLst>
                              <p:par>
                                <p:cTn id="32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6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2200"/>
                            </p:stCondLst>
                            <p:childTnLst>
                              <p:par>
                                <p:cTn id="33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41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2400"/>
                            </p:stCondLst>
                            <p:childTnLst>
                              <p:par>
                                <p:cTn id="344" presetID="1" presetClass="emph" presetSubtype="2" repeatCount="4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0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mph" presetSubtype="2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4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mph" presetSubtype="2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5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9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7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7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3200"/>
                            </p:stCondLst>
                            <p:childTnLst>
                              <p:par>
                                <p:cTn id="3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8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953"/>
            <a:ext cx="8229600" cy="576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www.dtic.mil/dtic/tr/fulltext/u2/688840.pdf</a:t>
            </a:r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4350" y="595374"/>
            <a:ext cx="8615300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Von </a:t>
            </a:r>
            <a:r>
              <a:rPr lang="en-US" sz="4000" b="1" dirty="0" smtClean="0"/>
              <a:t>Neumann’s Self-Reproducing Automata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100" i="1" dirty="0" smtClean="0"/>
              <a:t>Link</a:t>
            </a:r>
            <a:endParaRPr lang="en-US" i="1" dirty="0"/>
          </a:p>
        </p:txBody>
      </p:sp>
      <p:pic>
        <p:nvPicPr>
          <p:cNvPr id="1026" name="Picture 2" descr="Image result for Von Neumann’s Self-Reproducing Automat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114191"/>
            <a:ext cx="5112568" cy="283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9537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Conway’s Game of Life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smtClean="0"/>
              <a:t>Still </a:t>
            </a:r>
            <a:r>
              <a:rPr lang="en-US" sz="3100" i="1" dirty="0" err="1" smtClean="0"/>
              <a:t>Lifes</a:t>
            </a:r>
            <a:endParaRPr lang="en-US" sz="49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93" y="2144464"/>
            <a:ext cx="1285714" cy="1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83" y="2139702"/>
            <a:ext cx="1276190" cy="12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782" y="2130007"/>
            <a:ext cx="1295581" cy="1295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3679" b="15171"/>
          <a:stretch/>
        </p:blipFill>
        <p:spPr>
          <a:xfrm>
            <a:off x="7524328" y="2127440"/>
            <a:ext cx="1307156" cy="1300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24" y="2130178"/>
            <a:ext cx="1295238" cy="12952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62306" y="3459268"/>
            <a:ext cx="9380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67" y="3459268"/>
            <a:ext cx="12987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Beehive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8526" y="3459268"/>
            <a:ext cx="7038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Tub	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8980" y="3459268"/>
            <a:ext cx="8178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Boat	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36624" y="3459268"/>
            <a:ext cx="8707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Loaf	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6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9537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Conway’s Game of Life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smtClean="0"/>
              <a:t>Oscillators</a:t>
            </a:r>
            <a:endParaRPr lang="en-US" sz="4900" i="1" dirty="0"/>
          </a:p>
        </p:txBody>
      </p:sp>
      <p:sp>
        <p:nvSpPr>
          <p:cNvPr id="13" name="Rectangle 12"/>
          <p:cNvSpPr/>
          <p:nvPr/>
        </p:nvSpPr>
        <p:spPr>
          <a:xfrm>
            <a:off x="4008384" y="4208366"/>
            <a:ext cx="1127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Blinker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56" y="1738992"/>
            <a:ext cx="2342857" cy="2333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1753277"/>
            <a:ext cx="2342857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9537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Conway’s Game of Life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smtClean="0"/>
              <a:t>Spaceships</a:t>
            </a:r>
            <a:endParaRPr lang="en-US" sz="4900" i="1" dirty="0"/>
          </a:p>
        </p:txBody>
      </p:sp>
      <p:sp>
        <p:nvSpPr>
          <p:cNvPr id="13" name="Rectangle 12"/>
          <p:cNvSpPr/>
          <p:nvPr/>
        </p:nvSpPr>
        <p:spPr>
          <a:xfrm>
            <a:off x="4068498" y="3780316"/>
            <a:ext cx="10070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Glider</a:t>
            </a:r>
            <a:endParaRPr lang="en-US" sz="24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99081" y="1958525"/>
            <a:ext cx="1733911" cy="1710921"/>
            <a:chOff x="3700886" y="1958525"/>
            <a:chExt cx="1733911" cy="1710921"/>
          </a:xfrm>
        </p:grpSpPr>
        <p:sp>
          <p:nvSpPr>
            <p:cNvPr id="2" name="Rectangle 1"/>
            <p:cNvSpPr/>
            <p:nvPr/>
          </p:nvSpPr>
          <p:spPr>
            <a:xfrm>
              <a:off x="4279238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8414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0886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0062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57590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6765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79238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8414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0886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90062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7590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46765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9238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68414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0886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90062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7590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46765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79238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68414" y="252883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00886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0062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7590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46765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79238" y="224080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8414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00886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90062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57590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6765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79238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68414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00886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90062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57590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46765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0586" y="1958525"/>
            <a:ext cx="1733911" cy="1710921"/>
            <a:chOff x="3700886" y="1958525"/>
            <a:chExt cx="1733911" cy="1710921"/>
          </a:xfrm>
        </p:grpSpPr>
        <p:sp>
          <p:nvSpPr>
            <p:cNvPr id="46" name="Rectangle 45"/>
            <p:cNvSpPr/>
            <p:nvPr/>
          </p:nvSpPr>
          <p:spPr>
            <a:xfrm>
              <a:off x="4279238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68414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00886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90062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57590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46765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79238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68414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00886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90062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57590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46765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79238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00886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0062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57590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46765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79238" y="252883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68414" y="252883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700886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90062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57590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46765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79238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8414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00886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0062" y="224080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57590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46765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79238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68414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0886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990062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57590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46765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07576" y="1958525"/>
            <a:ext cx="1733911" cy="1710921"/>
            <a:chOff x="3700886" y="1958525"/>
            <a:chExt cx="1733911" cy="1710921"/>
          </a:xfrm>
        </p:grpSpPr>
        <p:sp>
          <p:nvSpPr>
            <p:cNvPr id="84" name="Rectangle 83"/>
            <p:cNvSpPr/>
            <p:nvPr/>
          </p:nvSpPr>
          <p:spPr>
            <a:xfrm>
              <a:off x="4279238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68414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00886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90062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857590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46765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79238" y="3099139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68414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00886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990062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57590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146765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279238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68414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00886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90062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857590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46765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279238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568414" y="252883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00886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990062" y="252883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857590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146765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9238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68414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00886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90062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57590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146765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79238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568414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00886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990062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857590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46765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716071" y="1958525"/>
            <a:ext cx="1733911" cy="1710921"/>
            <a:chOff x="3700886" y="1958525"/>
            <a:chExt cx="1733911" cy="1710921"/>
          </a:xfrm>
        </p:grpSpPr>
        <p:sp>
          <p:nvSpPr>
            <p:cNvPr id="121" name="Rectangle 120"/>
            <p:cNvSpPr/>
            <p:nvPr/>
          </p:nvSpPr>
          <p:spPr>
            <a:xfrm>
              <a:off x="4279238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68414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700886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990062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57590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146765" y="338141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279238" y="3099139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568414" y="3099139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700886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990062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857590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46765" y="3099139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79238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568414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700886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90062" y="2811107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7590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146765" y="2811107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279238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68414" y="252883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700886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90062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857590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46765" y="2528832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279238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568414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700886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990062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57590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146765" y="2240800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279238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568414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700886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990062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857590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146765" y="1958525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8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4696" y="1182461"/>
            <a:ext cx="6814609" cy="3657541"/>
            <a:chOff x="1636974" y="1131589"/>
            <a:chExt cx="6976476" cy="3744417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2"/>
            <a:srcRect t="36154" r="89358" b="28620"/>
            <a:stretch/>
          </p:blipFill>
          <p:spPr>
            <a:xfrm>
              <a:off x="1636974" y="1131589"/>
              <a:ext cx="6976476" cy="3744416"/>
            </a:xfrm>
            <a:prstGeom prst="rect">
              <a:avLst/>
            </a:prstGeom>
            <a:ln w="5715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819" t="1854" r="817" b="1737"/>
            <a:stretch/>
          </p:blipFill>
          <p:spPr>
            <a:xfrm>
              <a:off x="2424912" y="1131590"/>
              <a:ext cx="5400601" cy="3744416"/>
            </a:xfrm>
            <a:prstGeom prst="rect">
              <a:avLst/>
            </a:prstGeom>
          </p:spPr>
        </p:pic>
      </p:grp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457200" y="59537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Transition Function in Python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7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9537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New Kind of 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smtClean="0"/>
              <a:t>Stephen Wolfram</a:t>
            </a:r>
            <a:endParaRPr lang="en-US" sz="4900" i="1" dirty="0"/>
          </a:p>
        </p:txBody>
      </p:sp>
      <p:pic>
        <p:nvPicPr>
          <p:cNvPr id="3074" name="Picture 2" descr="Image result for a new kind of scienc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68" y="2067694"/>
            <a:ext cx="4771263" cy="279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30572" y="1557491"/>
            <a:ext cx="528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https://www.wolframscience.com/nks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7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877</Words>
  <Application>Microsoft Office PowerPoint</Application>
  <PresentationFormat>On-screen Show (16:9)</PresentationFormat>
  <Paragraphs>110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Franklin Gothic Book</vt:lpstr>
      <vt:lpstr>Office Theme</vt:lpstr>
      <vt:lpstr>Group Project Cellular Automata</vt:lpstr>
      <vt:lpstr>Von Neumann Replication Machine </vt:lpstr>
      <vt:lpstr>Von Neumann Replication Machine Example Configuration</vt:lpstr>
      <vt:lpstr>Von Neumann’s Self-Reproducing Automata Link</vt:lpstr>
      <vt:lpstr>Conway’s Game of Life Patterns Still Lifes</vt:lpstr>
      <vt:lpstr>Conway’s Game of Life Patterns Oscillators</vt:lpstr>
      <vt:lpstr>Conway’s Game of Life Patterns Spaceships</vt:lpstr>
      <vt:lpstr>Transition Function in Python </vt:lpstr>
      <vt:lpstr>A New Kind of Science Stephen Wolfram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Topic # 9 Airplane Landing Queue</dc:title>
  <dc:creator>K420</dc:creator>
  <cp:lastModifiedBy>Central Command</cp:lastModifiedBy>
  <cp:revision>55</cp:revision>
  <dcterms:created xsi:type="dcterms:W3CDTF">2018-11-12T19:20:37Z</dcterms:created>
  <dcterms:modified xsi:type="dcterms:W3CDTF">2018-11-16T04:10:26Z</dcterms:modified>
</cp:coreProperties>
</file>