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6uzu9/IMlHys+BjXsy1LxD9N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presProps" Target="presProps.xml" /><Relationship Id="rId2" Type="http://schemas.openxmlformats.org/officeDocument/2006/relationships/slide" Target="slides/slide1.xml" /><Relationship Id="rId16" Type="http://customschemas.google.com/relationships/presentationmetadata" Target="meta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6905625" y="0"/>
            <a:ext cx="52832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6905625" y="6513513"/>
            <a:ext cx="52832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7" name="Google Shape;117;p4:notes"/>
          <p:cNvSpPr txBox="1">
            <a:spLocks noGrp="1"/>
          </p:cNvSpPr>
          <p:nvPr>
            <p:ph type="sldNum" idx="12"/>
          </p:nvPr>
        </p:nvSpPr>
        <p:spPr>
          <a:xfrm>
            <a:off x="6905625" y="6513513"/>
            <a:ext cx="52832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 name="Google Shape;20;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1"/>
          <p:cNvSpPr txBox="1"/>
          <p:nvPr/>
        </p:nvSpPr>
        <p:spPr>
          <a:xfrm>
            <a:off x="4771575" y="1903700"/>
            <a:ext cx="5801100" cy="3744300"/>
          </a:xfrm>
          <a:prstGeom prst="rect">
            <a:avLst/>
          </a:prstGeom>
          <a:noFill/>
          <a:ln>
            <a:noFill/>
          </a:ln>
        </p:spPr>
        <p:txBody>
          <a:bodyPr spcFirstLastPara="1" wrap="square" lIns="0" tIns="16500" rIns="0" bIns="0" anchor="t" anchorCtr="0">
            <a:spAutoFit/>
          </a:bodyPr>
          <a:lstStyle/>
          <a:p>
            <a:pPr marL="0" marR="0" lvl="0" indent="0" algn="just" rtl="0">
              <a:lnSpc>
                <a:spcPct val="150000"/>
              </a:lnSpc>
              <a:spcBef>
                <a:spcPts val="0"/>
              </a:spcBef>
              <a:spcAft>
                <a:spcPts val="0"/>
              </a:spcAft>
              <a:buClr>
                <a:srgbClr val="000000"/>
              </a:buClr>
              <a:buSzPts val="3100"/>
              <a:buFont typeface="Arial"/>
              <a:buNone/>
            </a:pPr>
            <a:r>
              <a:rPr lang="en-US" sz="3100" b="1">
                <a:solidFill>
                  <a:schemeClr val="accent1"/>
                </a:solidFill>
                <a:latin typeface="Times New Roman"/>
                <a:ea typeface="Times New Roman"/>
                <a:cs typeface="Times New Roman"/>
                <a:sym typeface="Times New Roman"/>
              </a:rPr>
              <a:t>SHSRON JOSEPH A S</a:t>
            </a:r>
            <a:endParaRPr sz="3100" b="1">
              <a:solidFill>
                <a:schemeClr val="accent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3100"/>
              <a:buFont typeface="Arial"/>
              <a:buNone/>
            </a:pPr>
            <a:r>
              <a:rPr lang="en-US" sz="3100" b="1">
                <a:solidFill>
                  <a:schemeClr val="accent1"/>
                </a:solidFill>
                <a:latin typeface="Times New Roman"/>
                <a:ea typeface="Times New Roman"/>
                <a:cs typeface="Times New Roman"/>
                <a:sym typeface="Times New Roman"/>
              </a:rPr>
              <a:t>COMPUTER SCIENCE AND ENGINEERING </a:t>
            </a:r>
            <a:endParaRPr sz="3100" b="1">
              <a:solidFill>
                <a:schemeClr val="accent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3100"/>
              <a:buFont typeface="Arial"/>
              <a:buNone/>
            </a:pPr>
            <a:r>
              <a:rPr lang="en-US" sz="2700" b="0" i="0" u="none" strike="noStrike" cap="non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GEN_AI CHATBOT </a:t>
            </a:r>
            <a:endParaRPr sz="13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a:stretch/>
        </p:blipFill>
        <p:spPr>
          <a:xfrm>
            <a:off x="1009750" y="6438475"/>
            <a:ext cx="2143125" cy="200025"/>
          </a:xfrm>
          <a:prstGeom prst="rect">
            <a:avLst/>
          </a:prstGeom>
          <a:noFill/>
          <a:ln>
            <a:noFill/>
          </a:ln>
        </p:spPr>
      </p:pic>
      <p:sp>
        <p:nvSpPr>
          <p:cNvPr id="64" name="Google Shape;64;p1"/>
          <p:cNvSpPr txBox="1">
            <a:spLocks noGrp="1"/>
          </p:cNvSpPr>
          <p:nvPr>
            <p:ph type="sldNum" idx="12"/>
          </p:nvPr>
        </p:nvSpPr>
        <p:spPr>
          <a:xfrm>
            <a:off x="11610693" y="6444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a:off x="9525000" y="5334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10"/>
          <p:cNvSpPr/>
          <p:nvPr/>
        </p:nvSpPr>
        <p:spPr>
          <a:xfrm>
            <a:off x="9372600" y="685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190;p10"/>
          <p:cNvSpPr/>
          <p:nvPr/>
        </p:nvSpPr>
        <p:spPr>
          <a:xfrm>
            <a:off x="9372600" y="60198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2" name="Google Shape;192;p10"/>
          <p:cNvSpPr txBox="1">
            <a:spLocks noGrp="1"/>
          </p:cNvSpPr>
          <p:nvPr>
            <p:ph type="title"/>
          </p:nvPr>
        </p:nvSpPr>
        <p:spPr>
          <a:xfrm>
            <a:off x="533401" y="533400"/>
            <a:ext cx="7848600" cy="7215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3" name="Google Shape;193;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10</a:t>
            </a:fld>
            <a:endParaRPr/>
          </a:p>
        </p:txBody>
      </p:sp>
      <p:sp>
        <p:nvSpPr>
          <p:cNvPr id="194" name="Google Shape;194;p10"/>
          <p:cNvSpPr txBox="1"/>
          <p:nvPr/>
        </p:nvSpPr>
        <p:spPr>
          <a:xfrm>
            <a:off x="685800" y="1676400"/>
            <a:ext cx="7848600" cy="2633400"/>
          </a:xfrm>
          <a:prstGeom prst="rect">
            <a:avLst/>
          </a:prstGeom>
          <a:noFill/>
          <a:ln>
            <a:noFill/>
          </a:ln>
        </p:spPr>
        <p:txBody>
          <a:bodyPr spcFirstLastPara="1" wrap="square" lIns="0" tIns="16500" rIns="0" bIns="0" anchor="t" anchorCtr="0">
            <a:spAutoFit/>
          </a:bodyPr>
          <a:lstStyle/>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results of modeling and deploying an AI-powered virtual assistant for enhanced customer support can have a significant impact on both customer satisfaction and organizational efficiency.</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12700" marR="0" lvl="0" indent="0" algn="l" rtl="0">
              <a:lnSpc>
                <a:spcPct val="150000"/>
              </a:lnSpc>
              <a:spcBef>
                <a:spcPts val="0"/>
              </a:spcBef>
              <a:spcAft>
                <a:spcPts val="0"/>
              </a:spcAft>
              <a:buClr>
                <a:srgbClr val="000000"/>
              </a:buClr>
              <a:buSzPts val="2000"/>
              <a:buFont typeface="Arial"/>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2"/>
          <p:cNvSpPr/>
          <p:nvPr/>
        </p:nvSpPr>
        <p:spPr>
          <a:xfrm>
            <a:off x="82296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2"/>
          <p:cNvSpPr txBox="1">
            <a:spLocks noGrp="1"/>
          </p:cNvSpPr>
          <p:nvPr>
            <p:ph type="title"/>
          </p:nvPr>
        </p:nvSpPr>
        <p:spPr>
          <a:xfrm>
            <a:off x="532238" y="145001"/>
            <a:ext cx="7924800" cy="5379300"/>
          </a:xfrm>
          <a:prstGeom prst="rect">
            <a:avLst/>
          </a:prstGeom>
          <a:noFill/>
          <a:ln>
            <a:noFill/>
          </a:ln>
        </p:spPr>
        <p:txBody>
          <a:bodyPr spcFirstLastPara="1" wrap="square" lIns="0" tIns="460675" rIns="0" bIns="0" anchor="t" anchorCtr="0">
            <a:spAutoFit/>
          </a:bodyPr>
          <a:lstStyle/>
          <a:p>
            <a:pPr marL="0" lvl="0" indent="0" algn="l" rtl="0">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lang="en-US" sz="2000" b="0"/>
            </a:br>
            <a:br>
              <a:rPr lang="en-US" sz="2000" b="0"/>
            </a:br>
            <a:endParaRPr sz="2000" b="0" u="sng">
              <a:latin typeface="Times New Roman"/>
              <a:ea typeface="Times New Roman"/>
              <a:cs typeface="Times New Roman"/>
              <a:sym typeface="Times New Roman"/>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2</a:t>
            </a:fld>
            <a:endParaRPr/>
          </a:p>
        </p:txBody>
      </p:sp>
      <p:sp>
        <p:nvSpPr>
          <p:cNvPr id="87" name="Google Shape;87;p2"/>
          <p:cNvSpPr txBox="1"/>
          <p:nvPr/>
        </p:nvSpPr>
        <p:spPr>
          <a:xfrm>
            <a:off x="447675" y="2544325"/>
            <a:ext cx="8839200" cy="36942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Gen AI Chatbot is an advanced artificial intelligence designed to engage in meaningful and natural conversations with users. It harnesses cutting-edge technology, including natural language processing and machine learning, to understand and respond to human input effectively. Unlike traditional chatbots, the Gen AI Chatbot aims to simulate human-like interactions, adapting its responses based on context and user preferences. It's equipped with a vast repository of knowledge and continuously learns from interactions, allowing it to provide accurate and relevant information across a wide range of topics. With its ability to understand nuances in language and its capacity for continuous improvement, the Gen AI Chatbot offers users a personalized and engaging conversational experience.</a:t>
            </a:r>
            <a:endParaRPr sz="2000" b="0" i="0" u="none" strike="noStrike" cap="none">
              <a:solidFill>
                <a:srgbClr val="000000"/>
              </a:solidFill>
              <a:latin typeface="Times New Roman"/>
              <a:ea typeface="Times New Roman"/>
              <a:cs typeface="Times New Roman"/>
              <a:sym typeface="Times New Roman"/>
            </a:endParaRPr>
          </a:p>
        </p:txBody>
      </p:sp>
      <p:sp>
        <p:nvSpPr>
          <p:cNvPr id="88" name="Google Shape;88;p2"/>
          <p:cNvSpPr/>
          <p:nvPr/>
        </p:nvSpPr>
        <p:spPr>
          <a:xfrm>
            <a:off x="-1416462" y="1449125"/>
            <a:ext cx="82410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4100" b="1">
                <a:solidFill>
                  <a:schemeClr val="dk2"/>
                </a:solidFill>
              </a:rPr>
              <a:t>GEN AI CHATBOT</a:t>
            </a:r>
            <a:r>
              <a:rPr lang="en-US" sz="5400" b="1">
                <a:solidFill>
                  <a:srgbClr val="00FFFF"/>
                </a:solidFill>
              </a:rPr>
              <a:t> </a:t>
            </a:r>
            <a:endParaRPr sz="5000" b="1" i="0" u="none" strike="noStrike" cap="non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2293075" y="115975"/>
            <a:ext cx="9906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   </a:t>
            </a:r>
            <a:r>
              <a:rPr lang="en-US" sz="2400" b="0" i="0" u="none" strike="noStrike" cap="none">
                <a:solidFill>
                  <a:srgbClr val="000000"/>
                </a:solidFill>
                <a:latin typeface="Times New Roman"/>
                <a:ea typeface="Times New Roman"/>
                <a:cs typeface="Times New Roman"/>
                <a:sym typeface="Times New Roman"/>
              </a:rPr>
              <a:t>PROBLEM  STATEMENT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PROJECT OVERVIEW</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END USERS DESCRIPTION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PROPOSED SOLUTION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VALUE PROPOSITION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ALGORITHM AND DEPLOYMENT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MODELLING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RESULTS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06" name="Google Shape;106;p3"/>
          <p:cNvSpPr/>
          <p:nvPr/>
        </p:nvSpPr>
        <p:spPr>
          <a:xfrm>
            <a:off x="7239000" y="0"/>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152400" y="3848100"/>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152400" y="627825"/>
            <a:ext cx="8915400" cy="689700"/>
          </a:xfrm>
          <a:prstGeom prst="rect">
            <a:avLst/>
          </a:prstGeom>
          <a:noFill/>
          <a:ln>
            <a:noFill/>
          </a:ln>
        </p:spPr>
        <p:txBody>
          <a:bodyPr spcFirstLastPara="1" wrap="square" lIns="0" tIns="73275" rIns="0" bIns="0" anchor="ctr" anchorCtr="0">
            <a:spAutoFit/>
          </a:bodyPr>
          <a:lstStyle/>
          <a:p>
            <a:pPr marL="193675" lvl="0" indent="0" algn="l" rtl="0">
              <a:lnSpc>
                <a:spcPct val="100000"/>
              </a:lnSpc>
              <a:spcBef>
                <a:spcPts val="0"/>
              </a:spcBef>
              <a:spcAft>
                <a:spcPts val="0"/>
              </a:spcAft>
              <a:buSzPts val="1400"/>
              <a:buNone/>
            </a:pPr>
            <a:r>
              <a:rPr lang="en-US" sz="4000" b="0">
                <a:latin typeface="Impact"/>
                <a:ea typeface="Impact"/>
                <a:cs typeface="Impact"/>
                <a:sym typeface="Impact"/>
              </a:rPr>
              <a:t>AGENDA</a:t>
            </a:r>
            <a:endParaRPr sz="4000" b="0">
              <a:latin typeface="Impact"/>
              <a:ea typeface="Impact"/>
              <a:cs typeface="Impact"/>
              <a:sym typeface="Impact"/>
            </a:endParaRPr>
          </a:p>
        </p:txBody>
      </p:sp>
      <p:sp>
        <p:nvSpPr>
          <p:cNvPr id="113" name="Google Shape;113;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0" y="3484675"/>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7543800" y="3048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4"/>
          <p:cNvSpPr txBox="1">
            <a:spLocks noGrp="1"/>
          </p:cNvSpPr>
          <p:nvPr>
            <p:ph type="title"/>
          </p:nvPr>
        </p:nvSpPr>
        <p:spPr>
          <a:xfrm>
            <a:off x="964500" y="227050"/>
            <a:ext cx="10855200" cy="5854200"/>
          </a:xfrm>
          <a:prstGeom prst="rect">
            <a:avLst/>
          </a:prstGeom>
          <a:noFill/>
          <a:ln>
            <a:noFill/>
          </a:ln>
        </p:spPr>
        <p:txBody>
          <a:bodyPr spcFirstLastPara="1" wrap="square" lIns="0" tIns="16500" rIns="0" bIns="0" anchor="t" anchorCtr="0">
            <a:spAutoFit/>
          </a:bodyPr>
          <a:lstStyle/>
          <a:p>
            <a:pPr marL="12700" lvl="0" indent="0" algn="l" rtl="0">
              <a:lnSpc>
                <a:spcPct val="150000"/>
              </a:lnSpc>
              <a:spcBef>
                <a:spcPts val="0"/>
              </a:spcBef>
              <a:spcAft>
                <a:spcPts val="0"/>
              </a:spcAft>
              <a:buSzPts val="1400"/>
              <a:buNone/>
            </a:pPr>
            <a:r>
              <a:rPr lang="en-US" sz="3950">
                <a:latin typeface="Impact"/>
                <a:ea typeface="Impact"/>
                <a:cs typeface="Impact"/>
                <a:sym typeface="Impact"/>
              </a:rPr>
              <a:t>PROBLEM STATEMENT </a:t>
            </a:r>
            <a:endParaRPr sz="2000" b="0">
              <a:latin typeface="Times New Roman"/>
              <a:ea typeface="Times New Roman"/>
              <a:cs typeface="Times New Roman"/>
              <a:sym typeface="Times New Roman"/>
            </a:endParaRPr>
          </a:p>
          <a:p>
            <a:pPr marL="12700" lvl="0" indent="0" algn="l" rtl="0">
              <a:lnSpc>
                <a:spcPct val="150000"/>
              </a:lnSpc>
              <a:spcBef>
                <a:spcPts val="0"/>
              </a:spcBef>
              <a:spcAft>
                <a:spcPts val="0"/>
              </a:spcAft>
              <a:buSzPts val="1100"/>
              <a:buNone/>
            </a:pPr>
            <a:r>
              <a:rPr lang="en-US" sz="2000" b="0">
                <a:latin typeface="Times New Roman"/>
                <a:ea typeface="Times New Roman"/>
                <a:cs typeface="Times New Roman"/>
                <a:sym typeface="Times New Roman"/>
              </a:rPr>
              <a:t>The aim of this project is to develop an AI-powered virtual assistant to revolutionize the customer support experience for our organization. By leveraging cutting-edge natural language processing (NLP) and machine learning algorithms, the virtual assistant will be capable of understanding and responding to customer inquiries in real-time across multiple communication channels. The virtual assistant will not only provide timely and accurate support but also offer personalized recommendations and assistance based on individual customer preferences and historical interactions. Through seamless integration with our existing backend systems, the virtual assistant will access relevant customer information and perform tasks such as order tracking and account management. The project's ultimate goal is to enhance customer satisfaction, streamline support operations, and drive overall business efficiency through the implementation of an intelligent and responsive virtual assistant.</a:t>
            </a:r>
            <a:endParaRPr sz="2000" b="0">
              <a:latin typeface="Times New Roman"/>
              <a:ea typeface="Times New Roman"/>
              <a:cs typeface="Times New Roman"/>
              <a:sym typeface="Times New Roman"/>
            </a:endParaRPr>
          </a:p>
          <a:p>
            <a:pPr marL="12700" lvl="0" indent="0" algn="l" rtl="0">
              <a:lnSpc>
                <a:spcPct val="150000"/>
              </a:lnSpc>
              <a:spcBef>
                <a:spcPts val="0"/>
              </a:spcBef>
              <a:spcAft>
                <a:spcPts val="0"/>
              </a:spcAft>
              <a:buSzPts val="1100"/>
              <a:buNone/>
            </a:pPr>
            <a:endParaRPr sz="2000" b="0">
              <a:latin typeface="Times New Roman"/>
              <a:ea typeface="Times New Roman"/>
              <a:cs typeface="Times New Roman"/>
              <a:sym typeface="Times New Roman"/>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8458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5"/>
          <p:cNvSpPr txBox="1">
            <a:spLocks noGrp="1"/>
          </p:cNvSpPr>
          <p:nvPr>
            <p:ph type="title"/>
          </p:nvPr>
        </p:nvSpPr>
        <p:spPr>
          <a:xfrm>
            <a:off x="457201" y="381001"/>
            <a:ext cx="7543800" cy="1559700"/>
          </a:xfrm>
          <a:prstGeom prst="rect">
            <a:avLst/>
          </a:prstGeom>
          <a:noFill/>
          <a:ln>
            <a:noFill/>
          </a:ln>
        </p:spPr>
        <p:txBody>
          <a:bodyPr spcFirstLastPara="1" wrap="square" lIns="0" tIns="16500" rIns="0" bIns="0" anchor="t" anchorCtr="0">
            <a:spAutoFit/>
          </a:bodyPr>
          <a:lstStyle/>
          <a:p>
            <a:pPr marL="12700" lvl="0" indent="0" algn="l" rtl="0">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5</a:t>
            </a:fld>
            <a:endParaRPr/>
          </a:p>
        </p:txBody>
      </p:sp>
      <p:sp>
        <p:nvSpPr>
          <p:cNvPr id="141" name="Google Shape;141;p5"/>
          <p:cNvSpPr txBox="1"/>
          <p:nvPr/>
        </p:nvSpPr>
        <p:spPr>
          <a:xfrm>
            <a:off x="676275" y="1303450"/>
            <a:ext cx="8382000" cy="5479800"/>
          </a:xfrm>
          <a:prstGeom prst="rect">
            <a:avLst/>
          </a:prstGeom>
          <a:noFill/>
          <a:ln>
            <a:noFill/>
          </a:ln>
        </p:spPr>
        <p:txBody>
          <a:bodyPr spcFirstLastPara="1" wrap="square" lIns="91425" tIns="45700" rIns="91425" bIns="45700" anchor="t" anchorCtr="0">
            <a:spAutoFit/>
          </a:bodyPr>
          <a:lstStyle/>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AI in Healthcare: Enhancing Diagnostics and Treatment</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Autonomous Vehicles: Challenges and Opportunities</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Natural Language Processing for Sentiment Analysis</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4. Renewable Energy Optimization Using AI</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5. Robotics in Manufacturing: Increasing Efficiency and Safety</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AI in Finance: Predictive Analytics and Risk Management</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Virtual Reality and AI: Advancements in Immersive Experiences</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8. AI Ethics and Bias Mitigation</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9. Personalized Medicine: AI Applications in Healthcare</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10. AI-driven Smart Cities: Urban Planning and Sustainability</a:t>
            </a:r>
            <a:endParaRPr sz="2000">
              <a:solidFill>
                <a:schemeClr val="dk1"/>
              </a:solidFill>
              <a:latin typeface="Times New Roman"/>
              <a:ea typeface="Times New Roman"/>
              <a:cs typeface="Times New Roman"/>
              <a:sym typeface="Times New Roman"/>
            </a:endParaRPr>
          </a:p>
          <a:p>
            <a:pPr marL="12700" lvl="0" indent="0" algn="l" rtl="0">
              <a:lnSpc>
                <a:spcPct val="150000"/>
              </a:lnSpc>
              <a:spcBef>
                <a:spcPts val="0"/>
              </a:spcBef>
              <a:spcAft>
                <a:spcPts val="0"/>
              </a:spcAft>
              <a:buClr>
                <a:schemeClr val="dk1"/>
              </a:buClr>
              <a:buSzPts val="1400"/>
              <a:buFont typeface="Arial"/>
              <a:buNone/>
            </a:pPr>
            <a:endParaRPr sz="20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7" name="Google Shape;147;p6"/>
          <p:cNvSpPr/>
          <p:nvPr/>
        </p:nvSpPr>
        <p:spPr>
          <a:xfrm>
            <a:off x="86868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txBox="1">
            <a:spLocks noGrp="1"/>
          </p:cNvSpPr>
          <p:nvPr>
            <p:ph type="title"/>
          </p:nvPr>
        </p:nvSpPr>
        <p:spPr>
          <a:xfrm>
            <a:off x="369690" y="153469"/>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0" name="Google Shape;150;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2" name="Google Shape;152;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6</a:t>
            </a:fld>
            <a:endParaRPr/>
          </a:p>
        </p:txBody>
      </p:sp>
      <p:sp>
        <p:nvSpPr>
          <p:cNvPr id="153" name="Google Shape;153;p6"/>
          <p:cNvSpPr txBox="1"/>
          <p:nvPr/>
        </p:nvSpPr>
        <p:spPr>
          <a:xfrm>
            <a:off x="533400" y="1595021"/>
            <a:ext cx="7924800" cy="43407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The end users of the AI-powered virtual assistant for enhanced customer support can vary depending on the organization and its specific goals. However, typical end users may include:</a:t>
            </a:r>
            <a:endParaRPr sz="20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1. Customers:</a:t>
            </a:r>
            <a:endParaRPr sz="20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2. Customer Support Representatives</a:t>
            </a:r>
            <a:endParaRPr sz="20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3. Management and Decision Makers</a:t>
            </a:r>
            <a:endParaRPr sz="200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4. IT and Technical Teams</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190500" y="-212075"/>
            <a:ext cx="11887200" cy="9525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SzPts val="1400"/>
              <a:buNone/>
            </a:pPr>
            <a:r>
              <a:rPr lang="en-US" sz="3000">
                <a:latin typeface="Impact"/>
                <a:ea typeface="Impact"/>
                <a:cs typeface="Impact"/>
                <a:sym typeface="Impact"/>
              </a:rPr>
              <a:t>YOUR SOLUTION AND ITS VALUE PROPOSITION</a:t>
            </a:r>
            <a:endParaRPr sz="3000">
              <a:latin typeface="Impact"/>
              <a:ea typeface="Impact"/>
              <a:cs typeface="Impact"/>
              <a:sym typeface="Impact"/>
            </a:endParaRPr>
          </a:p>
        </p:txBody>
      </p:sp>
      <p:pic>
        <p:nvPicPr>
          <p:cNvPr id="159" name="Google Shape;159;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0" name="Google Shape;160;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1" name="Google Shape;161;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7</a:t>
            </a:fld>
            <a:endParaRPr/>
          </a:p>
        </p:txBody>
      </p:sp>
      <p:sp>
        <p:nvSpPr>
          <p:cNvPr id="162" name="Google Shape;162;p7"/>
          <p:cNvSpPr txBox="1"/>
          <p:nvPr/>
        </p:nvSpPr>
        <p:spPr>
          <a:xfrm>
            <a:off x="152400" y="1095062"/>
            <a:ext cx="11963400" cy="5017800"/>
          </a:xfrm>
          <a:prstGeom prst="rect">
            <a:avLst/>
          </a:prstGeom>
          <a:noFill/>
          <a:ln>
            <a:noFill/>
          </a:ln>
        </p:spPr>
        <p:txBody>
          <a:bodyPr spcFirstLastPara="1" wrap="square" lIns="91425" tIns="45700" rIns="91425" bIns="45700" anchor="t" anchorCtr="0">
            <a:spAutoFit/>
          </a:bodyPr>
          <a:lstStyle/>
          <a:p>
            <a:pPr marL="457200" lvl="0" indent="-355600" algn="l" rtl="0">
              <a:lnSpc>
                <a:spcPct val="150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 The AI-Powered Virtual Assistant for Enhanced Customer Support offers a sophisticated yet intuitive platform that revolutionizes the way organizations interact with their customers. Leveraging state-of-the-art natural language processing (NLP) and machine learning algorithms, our virtual assistant understands and responds to customer inquiries across various communication channels in real-time.</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Value Proposition:</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1. Enhanced Customer Experience</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2. Improved Operational Efficiency</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3. Personalized Interactions</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4. Scalability and Accessibility</a:t>
            </a:r>
            <a:endParaRPr sz="2000" b="1">
              <a:solidFill>
                <a:srgbClr val="366092"/>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a:solidFill>
                  <a:srgbClr val="366092"/>
                </a:solidFill>
                <a:latin typeface="Times New Roman"/>
                <a:ea typeface="Times New Roman"/>
                <a:cs typeface="Times New Roman"/>
                <a:sym typeface="Times New Roman"/>
              </a:rPr>
              <a:t>5. Actionable Insights</a:t>
            </a:r>
            <a:endParaRPr sz="2000" b="1">
              <a:solidFill>
                <a:srgbClr val="36609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p:nvPr/>
        </p:nvSpPr>
        <p:spPr>
          <a:xfrm>
            <a:off x="228600" y="5638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8"/>
          <p:cNvSpPr/>
          <p:nvPr/>
        </p:nvSpPr>
        <p:spPr>
          <a:xfrm>
            <a:off x="104394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8"/>
          <p:cNvSpPr/>
          <p:nvPr/>
        </p:nvSpPr>
        <p:spPr>
          <a:xfrm>
            <a:off x="228600" y="62484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0" name="Google Shape;170;p8"/>
          <p:cNvPicPr preferRelativeResize="0"/>
          <p:nvPr/>
        </p:nvPicPr>
        <p:blipFill rotWithShape="1">
          <a:blip r:embed="rId3">
            <a:alphaModFix/>
          </a:blip>
          <a:srcRect/>
          <a:stretch/>
        </p:blipFill>
        <p:spPr>
          <a:xfrm>
            <a:off x="9725025" y="3438525"/>
            <a:ext cx="2466975" cy="3419475"/>
          </a:xfrm>
          <a:prstGeom prst="rect">
            <a:avLst/>
          </a:prstGeom>
          <a:noFill/>
          <a:ln>
            <a:noFill/>
          </a:ln>
        </p:spPr>
      </p:pic>
      <p:sp>
        <p:nvSpPr>
          <p:cNvPr id="171" name="Google Shape;171;p8"/>
          <p:cNvSpPr txBox="1">
            <a:spLocks noGrp="1"/>
          </p:cNvSpPr>
          <p:nvPr>
            <p:ph type="title"/>
          </p:nvPr>
        </p:nvSpPr>
        <p:spPr>
          <a:xfrm>
            <a:off x="558165" y="385444"/>
            <a:ext cx="9764400" cy="8352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SzPts val="1400"/>
              <a:buNone/>
            </a:pPr>
            <a:r>
              <a:rPr lang="en-US" sz="3550">
                <a:latin typeface="Impact"/>
                <a:ea typeface="Impact"/>
                <a:cs typeface="Impact"/>
                <a:sym typeface="Impact"/>
              </a:rPr>
              <a:t>THE WOW IN YOUR SOLUTION</a:t>
            </a:r>
            <a:endParaRPr sz="3550">
              <a:latin typeface="Impact"/>
              <a:ea typeface="Impact"/>
              <a:cs typeface="Impact"/>
              <a:sym typeface="Impact"/>
            </a:endParaRPr>
          </a:p>
        </p:txBody>
      </p:sp>
      <p:sp>
        <p:nvSpPr>
          <p:cNvPr id="172" name="Google Shape;172;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8</a:t>
            </a:fld>
            <a:endParaRPr/>
          </a:p>
        </p:txBody>
      </p:sp>
      <p:sp>
        <p:nvSpPr>
          <p:cNvPr id="173" name="Google Shape;173;p8"/>
          <p:cNvSpPr txBox="1"/>
          <p:nvPr/>
        </p:nvSpPr>
        <p:spPr>
          <a:xfrm>
            <a:off x="685800" y="1563000"/>
            <a:ext cx="8077200" cy="52950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The "wow" factor in our solution lies in its ability to seamlessly blend advanced technology with personalized customer interactions, resulting in an unparalleled level of service and satisfaction. </a:t>
            </a:r>
            <a:endParaRPr sz="2000" b="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2000" b="1">
              <a:solidFill>
                <a:srgbClr val="366092"/>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b="1">
                <a:solidFill>
                  <a:srgbClr val="366092"/>
                </a:solidFill>
                <a:latin typeface="Times New Roman"/>
                <a:ea typeface="Times New Roman"/>
                <a:cs typeface="Times New Roman"/>
                <a:sym typeface="Times New Roman"/>
              </a:rPr>
              <a:t>1. Natural and Human-like Interactions</a:t>
            </a:r>
            <a:endParaRPr sz="2000" b="1">
              <a:solidFill>
                <a:srgbClr val="366092"/>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b="1">
                <a:solidFill>
                  <a:srgbClr val="366092"/>
                </a:solidFill>
                <a:latin typeface="Times New Roman"/>
                <a:ea typeface="Times New Roman"/>
                <a:cs typeface="Times New Roman"/>
                <a:sym typeface="Times New Roman"/>
              </a:rPr>
              <a:t>2. Personalization at Scale</a:t>
            </a:r>
            <a:endParaRPr sz="2000" b="1">
              <a:solidFill>
                <a:srgbClr val="366092"/>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b="1">
                <a:solidFill>
                  <a:srgbClr val="366092"/>
                </a:solidFill>
                <a:latin typeface="Times New Roman"/>
                <a:ea typeface="Times New Roman"/>
                <a:cs typeface="Times New Roman"/>
                <a:sym typeface="Times New Roman"/>
              </a:rPr>
              <a:t>3. Instantaneous Responsiveness</a:t>
            </a:r>
            <a:endParaRPr sz="2000" b="1">
              <a:solidFill>
                <a:srgbClr val="366092"/>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b="1">
                <a:solidFill>
                  <a:srgbClr val="366092"/>
                </a:solidFill>
                <a:latin typeface="Times New Roman"/>
                <a:ea typeface="Times New Roman"/>
                <a:cs typeface="Times New Roman"/>
                <a:sym typeface="Times New Roman"/>
              </a:rPr>
              <a:t>4. Proactive Problem Solving</a:t>
            </a:r>
            <a:endParaRPr sz="2000" b="1">
              <a:solidFill>
                <a:srgbClr val="366092"/>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b="1">
                <a:solidFill>
                  <a:srgbClr val="366092"/>
                </a:solidFill>
                <a:latin typeface="Times New Roman"/>
                <a:ea typeface="Times New Roman"/>
                <a:cs typeface="Times New Roman"/>
                <a:sym typeface="Times New Roman"/>
              </a:rPr>
              <a:t>5. Continuous Improvement</a:t>
            </a:r>
            <a:endParaRPr sz="2000" b="1">
              <a:solidFill>
                <a:srgbClr val="366092"/>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endParaRPr sz="2000" b="1">
              <a:solidFill>
                <a:srgbClr val="36609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a:off x="9906000" y="5334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9"/>
          <p:cNvSpPr/>
          <p:nvPr/>
        </p:nvSpPr>
        <p:spPr>
          <a:xfrm>
            <a:off x="9372600" y="914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9"/>
          <p:cNvSpPr/>
          <p:nvPr/>
        </p:nvSpPr>
        <p:spPr>
          <a:xfrm>
            <a:off x="10515600" y="51816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9"/>
          <p:cNvSpPr txBox="1"/>
          <p:nvPr/>
        </p:nvSpPr>
        <p:spPr>
          <a:xfrm>
            <a:off x="301400" y="914403"/>
            <a:ext cx="9296400" cy="6336600"/>
          </a:xfrm>
          <a:prstGeom prst="rect">
            <a:avLst/>
          </a:prstGeom>
          <a:noFill/>
          <a:ln>
            <a:noFill/>
          </a:ln>
        </p:spPr>
        <p:txBody>
          <a:bodyPr spcFirstLastPara="1" wrap="square" lIns="0" tIns="12700" rIns="0" bIns="0" anchor="t" anchorCtr="0">
            <a:spAutoFit/>
          </a:bodyPr>
          <a:lstStyle/>
          <a:p>
            <a:pPr marL="45720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"Modeling" typically refers to the process of creating and refining the algorithms that power the virtual assistant's behavior and interactions. </a:t>
            </a:r>
            <a:endParaRPr sz="2000" b="1">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1. Data Collection</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2. Preprocessing </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3. Algorithm Selection </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4. Training</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5. Evaluation</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6. Iterative Improvement</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rgbClr val="366092"/>
                </a:solidFill>
                <a:latin typeface="Times New Roman"/>
                <a:ea typeface="Times New Roman"/>
                <a:cs typeface="Times New Roman"/>
                <a:sym typeface="Times New Roman"/>
              </a:rPr>
              <a:t>7. Deployment</a:t>
            </a:r>
            <a:endParaRPr sz="2000" b="1">
              <a:solidFill>
                <a:srgbClr val="366092"/>
              </a:solidFill>
              <a:latin typeface="Times New Roman"/>
              <a:ea typeface="Times New Roman"/>
              <a:cs typeface="Times New Roman"/>
              <a:sym typeface="Times New Roman"/>
            </a:endParaRPr>
          </a:p>
          <a:p>
            <a:pPr marL="45720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This iterative approach helps ensure that the virtual assistant remains effective and responsive to the evolving needs of users over time.</a:t>
            </a:r>
            <a:endParaRPr sz="2000" b="1">
              <a:solidFill>
                <a:schemeClr val="dk1"/>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2000" b="1">
              <a:solidFill>
                <a:srgbClr val="366092"/>
              </a:solidFill>
              <a:latin typeface="Times New Roman"/>
              <a:ea typeface="Times New Roman"/>
              <a:cs typeface="Times New Roman"/>
              <a:sym typeface="Times New Roman"/>
            </a:endParaRPr>
          </a:p>
          <a:p>
            <a:pPr marL="12700" marR="0" lvl="0" indent="0" algn="l" rtl="0">
              <a:lnSpc>
                <a:spcPct val="100000"/>
              </a:lnSpc>
              <a:spcBef>
                <a:spcPts val="100"/>
              </a:spcBef>
              <a:spcAft>
                <a:spcPts val="0"/>
              </a:spcAft>
              <a:buClr>
                <a:srgbClr val="000000"/>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p:txBody>
      </p:sp>
      <p:sp>
        <p:nvSpPr>
          <p:cNvPr id="182" name="Google Shape;182;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9</a:t>
            </a:fld>
            <a:endParaRPr/>
          </a:p>
        </p:txBody>
      </p:sp>
      <p:sp>
        <p:nvSpPr>
          <p:cNvPr id="183" name="Google Shape;183;p9"/>
          <p:cNvSpPr txBox="1">
            <a:spLocks noGrp="1"/>
          </p:cNvSpPr>
          <p:nvPr>
            <p:ph type="ctrTitle"/>
          </p:nvPr>
        </p:nvSpPr>
        <p:spPr>
          <a:xfrm>
            <a:off x="533400" y="286600"/>
            <a:ext cx="33045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000">
                <a:latin typeface="Impact"/>
                <a:ea typeface="Impact"/>
                <a:cs typeface="Impact"/>
                <a:sym typeface="Impact"/>
              </a:rPr>
              <a:t>MODELLING</a:t>
            </a:r>
            <a:endParaRPr sz="3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vt:lpstr>
      <vt:lpstr>AGENDA</vt:lpstr>
      <vt:lpstr>PROBLEM STATEMENT  The aim of this project is to develop an AI-powered virtual assistant to revolutionize the customer support experience for our organization. By leveraging cutting-edge natural language processing (NLP) and machine learning algorithms, the virtual assistant will be capable of understanding and responding to customer inquiries in real-time across multiple communication channels. The virtual assistant will not only provide timely and accurate support but also offer personalized recommendations and assistance based on individual customer preferences and historical interactions. Through seamless integration with our existing backend systems, the virtual assistant will access relevant customer information and perform tasks such as order tracking and account management. The project's ultimate goal is to enhance customer satisfaction, streamline support operations, and drive overall business efficiency through the implementation of an intelligent and responsive virtual assistant. </vt:lpstr>
      <vt:lpstr>PROJECT OVERVIEW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DELL2</dc:creator>
  <cp:lastModifiedBy>sharon joseph</cp:lastModifiedBy>
  <cp:revision>1</cp:revision>
  <dcterms:created xsi:type="dcterms:W3CDTF">2024-04-20T17:14:29Z</dcterms:created>
  <dcterms:modified xsi:type="dcterms:W3CDTF">2024-04-24T16:49:52Z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