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9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9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2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4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5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1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5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9653-7CFE-461C-A486-CEE68C2419F8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9A78C1-AC60-49BC-A7FC-0A4ABA8FD394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6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alpha val="0"/>
                <a:lumMod val="8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2E41E-4E49-42D3-A154-A99EF3006E49}"/>
              </a:ext>
            </a:extLst>
          </p:cNvPr>
          <p:cNvSpPr txBox="1"/>
          <p:nvPr/>
        </p:nvSpPr>
        <p:spPr>
          <a:xfrm>
            <a:off x="2777980" y="-239848"/>
            <a:ext cx="6871712" cy="9602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fruit, durian, gear&#10;&#10;Description automatically generated">
            <a:extLst>
              <a:ext uri="{FF2B5EF4-FFF2-40B4-BE49-F238E27FC236}">
                <a16:creationId xmlns:a16="http://schemas.microsoft.com/office/drawing/2014/main" id="{9BF27C06-8B7E-408F-96D6-9511480F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2" y="996231"/>
            <a:ext cx="4642363" cy="2440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2ED91C-F1A2-4C4A-BA32-822B4481D5CD}"/>
              </a:ext>
            </a:extLst>
          </p:cNvPr>
          <p:cNvSpPr txBox="1"/>
          <p:nvPr/>
        </p:nvSpPr>
        <p:spPr>
          <a:xfrm>
            <a:off x="1981904" y="3449422"/>
            <a:ext cx="7792316" cy="9602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dirty="0">
                <a:latin typeface="+mj-lt"/>
                <a:ea typeface="+mj-ea"/>
                <a:cs typeface="+mj-cs"/>
              </a:rPr>
              <a:t>Analysis of COVID-19 IMPACT on STATES in USA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27A2F-6015-47CA-A170-E0AD97926907}"/>
              </a:ext>
            </a:extLst>
          </p:cNvPr>
          <p:cNvSpPr txBox="1"/>
          <p:nvPr/>
        </p:nvSpPr>
        <p:spPr>
          <a:xfrm>
            <a:off x="9774220" y="5559140"/>
            <a:ext cx="2374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Submitted By :</a:t>
            </a:r>
          </a:p>
          <a:p>
            <a:endParaRPr lang="en-CA" dirty="0"/>
          </a:p>
          <a:p>
            <a:r>
              <a:rPr lang="en-CA" dirty="0"/>
              <a:t>SHERIN JOSEPH</a:t>
            </a:r>
          </a:p>
          <a:p>
            <a:r>
              <a:rPr lang="en-CA" dirty="0"/>
              <a:t>21 / May / 2021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F41FC-7CD2-4E7A-B8E1-2B7BA9B6833B}"/>
              </a:ext>
            </a:extLst>
          </p:cNvPr>
          <p:cNvSpPr txBox="1"/>
          <p:nvPr/>
        </p:nvSpPr>
        <p:spPr>
          <a:xfrm>
            <a:off x="211015" y="624459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Instructor : Hamid Rajaee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62E2F1-3024-467D-AD72-5A57AF21A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65" y="51763"/>
            <a:ext cx="229584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AE63B0-C944-41D5-97A8-323D3FCB4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" y="233852"/>
            <a:ext cx="7141395" cy="3541187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B62FD8-3D15-423D-8C5C-64242F588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5" y="3950617"/>
            <a:ext cx="6388641" cy="280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6B095-27D1-4675-9F02-639795B58D49}"/>
              </a:ext>
            </a:extLst>
          </p:cNvPr>
          <p:cNvSpPr txBox="1"/>
          <p:nvPr/>
        </p:nvSpPr>
        <p:spPr>
          <a:xfrm>
            <a:off x="7462684" y="737419"/>
            <a:ext cx="4729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summarization is done using 2 way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function or xtabs function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Further details could be fetched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Addmargins and prop.table which gives the sum of each column and probability of each combination respectively.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411D9-6ED9-411A-80C1-077E1FC7A20D}"/>
              </a:ext>
            </a:extLst>
          </p:cNvPr>
          <p:cNvSpPr txBox="1"/>
          <p:nvPr/>
        </p:nvSpPr>
        <p:spPr>
          <a:xfrm>
            <a:off x="7091477" y="4089256"/>
            <a:ext cx="4847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of independence is done using the chi-squared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the p-value 3.508e-15 is less than the .05 significance level, we reject the null hypothesis and so there is association between the states and the level of vulnerability at 5% significant level.</a:t>
            </a:r>
          </a:p>
        </p:txBody>
      </p:sp>
    </p:spTree>
    <p:extLst>
      <p:ext uri="{BB962C8B-B14F-4D97-AF65-F5344CB8AC3E}">
        <p14:creationId xmlns:p14="http://schemas.microsoft.com/office/powerpoint/2010/main" val="203986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FE3B9-CEBA-4754-9B6E-9A2A7F3B4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736" y="1247835"/>
            <a:ext cx="5268529" cy="3648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0D5B9-3DCC-4590-911E-BDC00EF9C31D}"/>
              </a:ext>
            </a:extLst>
          </p:cNvPr>
          <p:cNvSpPr txBox="1"/>
          <p:nvPr/>
        </p:nvSpPr>
        <p:spPr>
          <a:xfrm>
            <a:off x="1076632" y="5725465"/>
            <a:ext cx="1111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</a:t>
            </a:r>
            <a:r>
              <a:rPr lang="en-CA" b="1" dirty="0"/>
              <a:t>use grouped bar chart </a:t>
            </a:r>
            <a:r>
              <a:rPr lang="en-CA" dirty="0"/>
              <a:t>for plotting categorical vs categorical variables as shown in the above picture</a:t>
            </a:r>
          </a:p>
        </p:txBody>
      </p:sp>
    </p:spTree>
    <p:extLst>
      <p:ext uri="{BB962C8B-B14F-4D97-AF65-F5344CB8AC3E}">
        <p14:creationId xmlns:p14="http://schemas.microsoft.com/office/powerpoint/2010/main" val="365858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425612-ABD5-4C60-801F-CA8164C6EF8D}"/>
              </a:ext>
            </a:extLst>
          </p:cNvPr>
          <p:cNvSpPr txBox="1"/>
          <p:nvPr/>
        </p:nvSpPr>
        <p:spPr>
          <a:xfrm>
            <a:off x="536142" y="127169"/>
            <a:ext cx="9184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Q2. Is there relation between the Cases and Vulnerability [Continuous vs Categorical]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F2D3646-4198-4564-9031-DF2B38C1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540746"/>
            <a:ext cx="11195841" cy="614391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605B49-B202-4085-B608-FD6FA579E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67" b="3151"/>
          <a:stretch/>
        </p:blipFill>
        <p:spPr>
          <a:xfrm>
            <a:off x="6752492" y="5249257"/>
            <a:ext cx="5230931" cy="15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B1A527-566B-46C2-9004-22D297A040E1}"/>
              </a:ext>
            </a:extLst>
          </p:cNvPr>
          <p:cNvSpPr txBox="1"/>
          <p:nvPr/>
        </p:nvSpPr>
        <p:spPr>
          <a:xfrm>
            <a:off x="7199183" y="5249805"/>
            <a:ext cx="471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summarization is done using aggregate function and it takes the aggregate of Cases and group by the Lockdown value.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FCBBF27-1DF2-4076-9010-2E7B0277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0" y="5249805"/>
            <a:ext cx="6471335" cy="131851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3AF0387-8DED-4966-AB30-ED1EEF8FD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0" y="289679"/>
            <a:ext cx="10463373" cy="48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2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9B9C90-1937-4DD8-967B-6F9B9FB5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0" y="761386"/>
            <a:ext cx="9844278" cy="439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FB7C2-0BBD-47E0-B82F-AE729F6CFD78}"/>
              </a:ext>
            </a:extLst>
          </p:cNvPr>
          <p:cNvSpPr txBox="1"/>
          <p:nvPr/>
        </p:nvSpPr>
        <p:spPr>
          <a:xfrm>
            <a:off x="959710" y="176980"/>
            <a:ext cx="4128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t-test is used for test of independence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E4B25-9C80-4180-84C0-A8E61C1C8F40}"/>
              </a:ext>
            </a:extLst>
          </p:cNvPr>
          <p:cNvSpPr txBox="1"/>
          <p:nvPr/>
        </p:nvSpPr>
        <p:spPr>
          <a:xfrm>
            <a:off x="636152" y="5338390"/>
            <a:ext cx="1039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So because p-value 1.414e-07&lt;0.05 , we reject null hypotheses and get this conclusion that there is a difference between mean of both categories of lock down at 5% significant level</a:t>
            </a:r>
          </a:p>
        </p:txBody>
      </p:sp>
    </p:spTree>
    <p:extLst>
      <p:ext uri="{BB962C8B-B14F-4D97-AF65-F5344CB8AC3E}">
        <p14:creationId xmlns:p14="http://schemas.microsoft.com/office/powerpoint/2010/main" val="56471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E5115-89C8-4B9C-B0E8-78A15C20C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6402E2-72CC-4683-9B83-1126540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5F684542-08C3-4CC7-ABA7-92F2D07D5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5" r="1" b="5587"/>
          <a:stretch/>
        </p:blipFill>
        <p:spPr>
          <a:xfrm>
            <a:off x="1856857" y="842859"/>
            <a:ext cx="8442506" cy="4024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7278D-7CBD-4E7D-B9D8-7BBF842BEC21}"/>
              </a:ext>
            </a:extLst>
          </p:cNvPr>
          <p:cNvSpPr txBox="1"/>
          <p:nvPr/>
        </p:nvSpPr>
        <p:spPr>
          <a:xfrm>
            <a:off x="1234616" y="5725465"/>
            <a:ext cx="972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Visualization is done using </a:t>
            </a:r>
            <a:r>
              <a:rPr lang="en-CA" b="1" dirty="0"/>
              <a:t>grouped histogram </a:t>
            </a:r>
            <a:r>
              <a:rPr lang="en-CA" dirty="0"/>
              <a:t>and mean values of each group is drawn using vertical spaced lines.</a:t>
            </a:r>
          </a:p>
        </p:txBody>
      </p:sp>
    </p:spTree>
    <p:extLst>
      <p:ext uri="{BB962C8B-B14F-4D97-AF65-F5344CB8AC3E}">
        <p14:creationId xmlns:p14="http://schemas.microsoft.com/office/powerpoint/2010/main" val="167859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3038-EB76-407E-B594-7ADE440DB834}"/>
              </a:ext>
            </a:extLst>
          </p:cNvPr>
          <p:cNvSpPr txBox="1">
            <a:spLocks/>
          </p:cNvSpPr>
          <p:nvPr/>
        </p:nvSpPr>
        <p:spPr>
          <a:xfrm>
            <a:off x="3950753" y="526726"/>
            <a:ext cx="6814848" cy="1030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E4F58-9B23-485B-B176-51B5C49E539F}"/>
              </a:ext>
            </a:extLst>
          </p:cNvPr>
          <p:cNvSpPr txBox="1"/>
          <p:nvPr/>
        </p:nvSpPr>
        <p:spPr>
          <a:xfrm>
            <a:off x="604911" y="1557086"/>
            <a:ext cx="10818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take away from this project are.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Nearly half of the vulnerability levels were Low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Critical vulnerability was slightly higher than the moderate vulnerability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All 6 states were almost equally distributed over the period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There is strong association between states and vulnerability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There is strong association between cases and vulnerability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The months and vulnerability are not associated with each other and need more observations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There is high linear correlation between cases and recovery and death levels</a:t>
            </a:r>
          </a:p>
          <a:p>
            <a:endParaRPr lang="en-CA" dirty="0"/>
          </a:p>
          <a:p>
            <a:r>
              <a:rPr lang="en-CA" dirty="0"/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When critical vulnerability and number of cases are high, there should be lockdown</a:t>
            </a:r>
          </a:p>
        </p:txBody>
      </p:sp>
    </p:spTree>
    <p:extLst>
      <p:ext uri="{BB962C8B-B14F-4D97-AF65-F5344CB8AC3E}">
        <p14:creationId xmlns:p14="http://schemas.microsoft.com/office/powerpoint/2010/main" val="14294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D335-3E12-400D-ADC8-5BFAA2BDFB2A}"/>
              </a:ext>
            </a:extLst>
          </p:cNvPr>
          <p:cNvSpPr txBox="1">
            <a:spLocks/>
          </p:cNvSpPr>
          <p:nvPr/>
        </p:nvSpPr>
        <p:spPr>
          <a:xfrm>
            <a:off x="4218039" y="808080"/>
            <a:ext cx="6814848" cy="1030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60852-1855-4570-9321-65110EF2985C}"/>
              </a:ext>
            </a:extLst>
          </p:cNvPr>
          <p:cNvSpPr txBox="1"/>
          <p:nvPr/>
        </p:nvSpPr>
        <p:spPr>
          <a:xfrm>
            <a:off x="337625" y="1838439"/>
            <a:ext cx="115214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This project gives us an insight about the impact of COVID-19 on 6 different states in USA for a period of 3 months. The data collected and following actions were performed :</a:t>
            </a:r>
          </a:p>
          <a:p>
            <a:endParaRPr lang="en-CA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/>
              <a:t>Summarizations of the columns in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/>
              <a:t>Visualization of the variables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/>
              <a:t>Univariate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/>
              <a:t>Bivariate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74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C039-9310-484E-A66E-325321E698E2}"/>
              </a:ext>
            </a:extLst>
          </p:cNvPr>
          <p:cNvSpPr txBox="1">
            <a:spLocks/>
          </p:cNvSpPr>
          <p:nvPr/>
        </p:nvSpPr>
        <p:spPr>
          <a:xfrm>
            <a:off x="4654138" y="414185"/>
            <a:ext cx="2351573" cy="5564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DATA 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5E01B-BE86-45AA-B054-ED13AE9DD200}"/>
              </a:ext>
            </a:extLst>
          </p:cNvPr>
          <p:cNvSpPr txBox="1"/>
          <p:nvPr/>
        </p:nvSpPr>
        <p:spPr>
          <a:xfrm>
            <a:off x="534572" y="1252025"/>
            <a:ext cx="11657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following are the details of the data set: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Number of Columns : 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Number of Rows : 581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Column Names : Date, State, Cases, Deaths, Recovered and Vulnerability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Name of states: Alabama, Arizona, California, Florida, Georgia and Texas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Time period : 3 months (October, November and December 2020)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Data Type : 1 Date, 2 Categorical and 3 numerical columns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Target Column : Vulnerability column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r>
              <a:rPr lang="en-CA" dirty="0"/>
              <a:t>The vulnerability column has 3 categories “Critical” , “Low” and “Moderate” and our project focus on finding the relationships between target column and other predictor columns.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32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5367-B78B-45FC-8EA3-2F33CEC3C6A5}"/>
              </a:ext>
            </a:extLst>
          </p:cNvPr>
          <p:cNvSpPr txBox="1">
            <a:spLocks/>
          </p:cNvSpPr>
          <p:nvPr/>
        </p:nvSpPr>
        <p:spPr>
          <a:xfrm>
            <a:off x="4473526" y="428253"/>
            <a:ext cx="2458216" cy="62682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Case STUDY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F3304-2BAC-4585-B686-D8DA4BC759D7}"/>
              </a:ext>
            </a:extLst>
          </p:cNvPr>
          <p:cNvSpPr txBox="1"/>
          <p:nvPr/>
        </p:nvSpPr>
        <p:spPr>
          <a:xfrm>
            <a:off x="634181" y="1224116"/>
            <a:ext cx="106483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following are the case studies :</a:t>
            </a:r>
          </a:p>
          <a:p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what is the distribution of target column (Vulnerability)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what is the distribution of States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what is the distribution of cases reported in all states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what is the pattern of recovery reported in all states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what is the total death in all states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what is the relation between states and Vulnerability Level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Is there relation between the month and Vulnerability Level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Is there relation between the Cases and Recovery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Is there relation between the Deaths and Recovery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Is there relation between the Cases and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07993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9DB-A94F-4912-9484-F78192A4EF0D}"/>
              </a:ext>
            </a:extLst>
          </p:cNvPr>
          <p:cNvSpPr txBox="1">
            <a:spLocks/>
          </p:cNvSpPr>
          <p:nvPr/>
        </p:nvSpPr>
        <p:spPr>
          <a:xfrm>
            <a:off x="4129549" y="339213"/>
            <a:ext cx="4277032" cy="5161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/>
              <a:t>Univariate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92EEA-EF1D-482B-BF5A-C9E34B4C6117}"/>
              </a:ext>
            </a:extLst>
          </p:cNvPr>
          <p:cNvSpPr txBox="1"/>
          <p:nvPr/>
        </p:nvSpPr>
        <p:spPr>
          <a:xfrm>
            <a:off x="486696" y="1068947"/>
            <a:ext cx="739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Q1. what is the distribution of target column (Vulnerability) [Categorical]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3310A0-4261-4022-B288-ADFBE8C0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" y="1651820"/>
            <a:ext cx="11628073" cy="4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6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88AC6DB-ADB9-4CE9-936E-4846C5935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8" y="231226"/>
            <a:ext cx="7304353" cy="2261251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7E12979-803F-4F97-9C3B-CE4B142B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4" y="2627588"/>
            <a:ext cx="5411415" cy="3475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7BE6C-4DED-46AB-AAAE-318804C87392}"/>
              </a:ext>
            </a:extLst>
          </p:cNvPr>
          <p:cNvSpPr txBox="1"/>
          <p:nvPr/>
        </p:nvSpPr>
        <p:spPr>
          <a:xfrm>
            <a:off x="7654413" y="484688"/>
            <a:ext cx="4537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table function returns the summarization of each category in the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Further details could be obtained by the add margins and prob.table function as shown beside.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148C-0E85-48C3-8CDB-968F391C658A}"/>
              </a:ext>
            </a:extLst>
          </p:cNvPr>
          <p:cNvSpPr txBox="1"/>
          <p:nvPr/>
        </p:nvSpPr>
        <p:spPr>
          <a:xfrm>
            <a:off x="6369522" y="3903859"/>
            <a:ext cx="5394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pie chart shows that 27% of the values in vulnerability column is “Critical”, 25% of  “Moderate” and 49% of “low”.</a:t>
            </a:r>
          </a:p>
        </p:txBody>
      </p:sp>
    </p:spTree>
    <p:extLst>
      <p:ext uri="{BB962C8B-B14F-4D97-AF65-F5344CB8AC3E}">
        <p14:creationId xmlns:p14="http://schemas.microsoft.com/office/powerpoint/2010/main" val="363949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88EB18-2036-4579-8B85-60B65AD27E41}"/>
              </a:ext>
            </a:extLst>
          </p:cNvPr>
          <p:cNvSpPr txBox="1"/>
          <p:nvPr/>
        </p:nvSpPr>
        <p:spPr>
          <a:xfrm>
            <a:off x="604911" y="406177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Q2. what is the total deaths in all states [Continuous]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3EBD5-6D87-46AC-B6F2-96EC33A46FDD}"/>
              </a:ext>
            </a:extLst>
          </p:cNvPr>
          <p:cNvSpPr txBox="1"/>
          <p:nvPr/>
        </p:nvSpPr>
        <p:spPr>
          <a:xfrm>
            <a:off x="1689005" y="6082490"/>
            <a:ext cx="84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The Central tendency can be used to get the details of the death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The outliers found from the initial analysis is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CCDFC3-31F4-4B7F-982F-258A0EEA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5" y="875740"/>
            <a:ext cx="9965150" cy="51065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85C843-1452-4A42-ABD5-E5EB35867652}"/>
              </a:ext>
            </a:extLst>
          </p:cNvPr>
          <p:cNvSpPr/>
          <p:nvPr/>
        </p:nvSpPr>
        <p:spPr>
          <a:xfrm>
            <a:off x="5092505" y="4783015"/>
            <a:ext cx="1003495" cy="4360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20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5306ED8C-9BEF-41C6-93D8-ED8FE796B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5" y="1347002"/>
            <a:ext cx="8711917" cy="4412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7D51F-A1B3-42C6-AD54-1DF2525A0E24}"/>
              </a:ext>
            </a:extLst>
          </p:cNvPr>
          <p:cNvSpPr txBox="1"/>
          <p:nvPr/>
        </p:nvSpPr>
        <p:spPr>
          <a:xfrm>
            <a:off x="1094934" y="576775"/>
            <a:ext cx="1095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visualization is done using a ggplot </a:t>
            </a:r>
            <a:r>
              <a:rPr lang="en-CA" b="1" dirty="0"/>
              <a:t>density plot </a:t>
            </a:r>
            <a:r>
              <a:rPr lang="en-CA" dirty="0"/>
              <a:t>after removing the outliers.</a:t>
            </a:r>
          </a:p>
        </p:txBody>
      </p:sp>
    </p:spTree>
    <p:extLst>
      <p:ext uri="{BB962C8B-B14F-4D97-AF65-F5344CB8AC3E}">
        <p14:creationId xmlns:p14="http://schemas.microsoft.com/office/powerpoint/2010/main" val="417145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C174C8-926D-45F4-90AF-66F5B16C1BAE}"/>
              </a:ext>
            </a:extLst>
          </p:cNvPr>
          <p:cNvSpPr txBox="1"/>
          <p:nvPr/>
        </p:nvSpPr>
        <p:spPr>
          <a:xfrm>
            <a:off x="4009518" y="299506"/>
            <a:ext cx="610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Bivariate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28A02-F46E-4F18-AAA8-29EC80836952}"/>
              </a:ext>
            </a:extLst>
          </p:cNvPr>
          <p:cNvSpPr txBox="1"/>
          <p:nvPr/>
        </p:nvSpPr>
        <p:spPr>
          <a:xfrm>
            <a:off x="613306" y="926286"/>
            <a:ext cx="879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Q1. what is the relation between states and Vulnerability Level [Categorical vs Categorical]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0AECE96-9C8B-4553-A663-3D34BFB40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1438279"/>
            <a:ext cx="11213175" cy="52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868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376</TotalTime>
  <Words>726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Sherin Joseph</dc:creator>
  <cp:lastModifiedBy>Sherin Joseph</cp:lastModifiedBy>
  <cp:revision>53</cp:revision>
  <dcterms:created xsi:type="dcterms:W3CDTF">2021-05-21T05:05:35Z</dcterms:created>
  <dcterms:modified xsi:type="dcterms:W3CDTF">2021-05-21T16:19:03Z</dcterms:modified>
</cp:coreProperties>
</file>