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5689C-AA30-4EA3-ACA3-7511F753BF8E}" type="datetimeFigureOut">
              <a:rPr lang="en-CA" smtClean="0"/>
              <a:t>2021-07-22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A4FCF-B2C6-4328-8401-084C241AE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7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A4FCF-B2C6-4328-8401-084C241AE6B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53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952D-F141-492F-AD0A-B9FAD3398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7E30F-2864-4729-A777-5BF9F1FB5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383C-6143-4A30-B8E8-B697A9A0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8CA9-1C54-4425-B3F8-F5496581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5B77-1FAE-4AC8-82B4-CEE97F99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00F8-FA1C-42BD-9679-B7A8C705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FED1C-CA6B-4DF2-8FC4-9B94585D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7906-6B85-47AD-A35C-2A5D28AA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91CE-2E47-4023-876D-C4FE3456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C605-4984-4412-8B29-B2A06842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9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19C92-1114-4F22-9E5A-8804D623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0C86-1C26-4C64-8301-19BC11BD4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46DC-728B-46F3-A5D1-7273276A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94AD-F6B8-45AC-ADB0-4ED6BBCA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64CD-0934-4DB5-81F1-408A5014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8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B97E-D0D4-4181-B5F5-D3AAC6E1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B141-97E5-4D8D-851D-654351EE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9ECE-F3B5-4E85-ABDC-26C4859B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07F5-0573-4307-BBD8-545DC51B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80C8-3A53-4A56-857F-82C41460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263B-4C91-4013-9EC3-79C5ECB5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BBEE-A363-475B-9440-10E3F05C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3FC6-0F1D-4235-80DB-63C55FD3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044A-CFE6-4105-A06E-7DFA9E53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2AB1-A2F0-4AF6-BE77-FCA2449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1D97-C76F-423B-A620-3F43664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D860-EDA8-4E92-A006-716BBAF3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F8462-CC4A-472B-A64D-488B8B51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CC99B-9535-46E6-ACD7-4A5B28F8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9FD5-3DDE-4D26-839C-9BE0A60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8253-734D-4D9F-B802-E9012F9C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0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5BBA-A2F3-45D4-83EE-9DE8D210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56C7-F24F-4295-A319-1FB3884C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27AB-9C90-4134-8CF5-001C141E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D4464-129C-46FE-998A-7780E47CA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33CAD-F2BA-4E0C-BDD4-F22A8C842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D8F7-591F-47FF-9301-2925E38F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ED17D-BB89-44E2-93D4-F4C76F83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33822-3340-40FC-8F56-1E07990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81F6-9D23-4D58-8525-9EBFEBA7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26F35-981C-4598-A6E1-9B25329E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D49A3-DE51-4276-8E2F-4E657BC8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2C241-FE2F-4AF7-86D7-25F90AEC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7F7FC-D1BD-46FC-99A7-0486516E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265F9-B48C-4B8E-8C17-BC8D8A10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F96DC-BAAD-45B1-BE99-76156CB6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6105-4407-44CD-8007-289BC1AC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F340-7F16-4A02-9DA9-95B5E7D3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47DB8-5281-405B-8D66-B23BC6C51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7DDF5-87DB-4E90-AC45-B2B0A121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B6EAA-CEE2-4634-898C-FCF851FA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1CDD-6F2A-4BDC-8739-78CEE251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7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5387-D66F-45D5-8DF2-1629B841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C99F6-B6E3-4CFD-ABCD-5AF480605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BEDCA-6921-47B9-B07C-921619418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A8F3-0AAE-478E-A902-84B2F80C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FE0E9-6AC4-4C18-9933-E5D89359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E8534-83A0-4D12-A40B-6FFF9B70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1A1B0-A815-4896-A0B5-B98DE320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0116-67EF-4B96-BD3D-AD3753D9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56D83-B335-40C3-BAD5-DDCFF391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8334-67E4-472C-A8A7-53BEF4E1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FCC5-1050-4538-BC5F-78424371C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 descr="Abstract background with network pattern">
            <a:extLst>
              <a:ext uri="{FF2B5EF4-FFF2-40B4-BE49-F238E27FC236}">
                <a16:creationId xmlns:a16="http://schemas.microsoft.com/office/drawing/2014/main" id="{73081768-907D-4390-B6F4-FF351513A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219" b="71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89D01-C738-4533-A9D8-2B67DEDE0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778" y="1849305"/>
            <a:ext cx="9144000" cy="1098395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chemeClr val="accent3"/>
                </a:solidFill>
                <a:latin typeface="Algerian" panose="04020705040A02060702" pitchFamily="82" charset="0"/>
              </a:rPr>
              <a:t>CRM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07FBF-1F2B-4C25-AC1D-BCBF40EA3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6246A-5570-446D-80E8-7A9246323C90}"/>
              </a:ext>
            </a:extLst>
          </p:cNvPr>
          <p:cNvSpPr txBox="1"/>
          <p:nvPr/>
        </p:nvSpPr>
        <p:spPr>
          <a:xfrm>
            <a:off x="10040644" y="4905979"/>
            <a:ext cx="20329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100" dirty="0">
                <a:solidFill>
                  <a:schemeClr val="accent3"/>
                </a:solidFill>
              </a:rPr>
              <a:t>Submitted By;</a:t>
            </a:r>
            <a:endParaRPr lang="en-CA" dirty="0">
              <a:solidFill>
                <a:schemeClr val="accent3"/>
              </a:solidFill>
            </a:endParaRPr>
          </a:p>
          <a:p>
            <a:pPr>
              <a:spcAft>
                <a:spcPts val="600"/>
              </a:spcAft>
            </a:pPr>
            <a:r>
              <a:rPr lang="en-CA" dirty="0">
                <a:solidFill>
                  <a:schemeClr val="accent3"/>
                </a:solidFill>
              </a:rPr>
              <a:t>Sherin Joseph</a:t>
            </a:r>
          </a:p>
          <a:p>
            <a:pPr>
              <a:spcAft>
                <a:spcPts val="600"/>
              </a:spcAft>
            </a:pPr>
            <a:r>
              <a:rPr lang="en-CA" dirty="0">
                <a:solidFill>
                  <a:schemeClr val="accent3"/>
                </a:solidFill>
              </a:rPr>
              <a:t>22/July/2021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9DC4B-F9BF-4E92-98B3-73EFFF7C630A}"/>
              </a:ext>
            </a:extLst>
          </p:cNvPr>
          <p:cNvSpPr txBox="1"/>
          <p:nvPr/>
        </p:nvSpPr>
        <p:spPr>
          <a:xfrm>
            <a:off x="798988" y="5257799"/>
            <a:ext cx="18731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1100" dirty="0">
                <a:solidFill>
                  <a:schemeClr val="accent3"/>
                </a:solidFill>
              </a:rPr>
              <a:t>Instructor: </a:t>
            </a:r>
          </a:p>
          <a:p>
            <a:pPr>
              <a:spcAft>
                <a:spcPts val="600"/>
              </a:spcAft>
            </a:pPr>
            <a:r>
              <a:rPr lang="en-CA" dirty="0">
                <a:solidFill>
                  <a:schemeClr val="accent3"/>
                </a:solidFill>
              </a:rPr>
              <a:t>Hamid Rajaee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AFF9F-FAD2-4E40-8889-88D39635205E}"/>
              </a:ext>
            </a:extLst>
          </p:cNvPr>
          <p:cNvSpPr/>
          <p:nvPr/>
        </p:nvSpPr>
        <p:spPr>
          <a:xfrm>
            <a:off x="710214" y="5895400"/>
            <a:ext cx="10768613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79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90E0C-FE49-4D10-B49C-46926CF3D91E}"/>
              </a:ext>
            </a:extLst>
          </p:cNvPr>
          <p:cNvSpPr txBox="1"/>
          <p:nvPr/>
        </p:nvSpPr>
        <p:spPr>
          <a:xfrm>
            <a:off x="267854" y="305047"/>
            <a:ext cx="8109527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province has the maximum and min number of customers?</a:t>
            </a:r>
            <a:endParaRPr lang="en-CA" sz="16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AEB37-9F83-4DA4-A091-123AE0AF67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02" y="305047"/>
            <a:ext cx="3346797" cy="39215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F260F8-3585-4B65-88D1-F73140342C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2" y="858387"/>
            <a:ext cx="3393791" cy="216190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2A86D4F-3236-4A35-8984-84403CBB0C1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0" y="858387"/>
            <a:ext cx="3093374" cy="2161904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61584E5C-69AE-4786-B2EC-8C3BE094D8D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01" y="846772"/>
            <a:ext cx="3417457" cy="2173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889134-B6A1-4D82-B656-6576E89B470B}"/>
              </a:ext>
            </a:extLst>
          </p:cNvPr>
          <p:cNvSpPr txBox="1"/>
          <p:nvPr/>
        </p:nvSpPr>
        <p:spPr>
          <a:xfrm>
            <a:off x="267854" y="31814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the distribution of Sales among customers</a:t>
            </a:r>
            <a:endParaRPr lang="en-CA" dirty="0">
              <a:solidFill>
                <a:schemeClr val="accent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6CF67B-3D82-44EF-9782-1DF451727C1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" y="4226461"/>
            <a:ext cx="2904262" cy="369332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3DD0859-399D-42BE-B8F9-96C160B33EF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9" y="3598341"/>
            <a:ext cx="3265055" cy="1804932"/>
          </a:xfrm>
          <a:prstGeom prst="rect">
            <a:avLst/>
          </a:prstGeom>
        </p:spPr>
      </p:pic>
      <p:pic>
        <p:nvPicPr>
          <p:cNvPr id="16" name="Picture 15" descr="Diagram, histogram&#10;&#10;Description automatically generated">
            <a:extLst>
              <a:ext uri="{FF2B5EF4-FFF2-40B4-BE49-F238E27FC236}">
                <a16:creationId xmlns:a16="http://schemas.microsoft.com/office/drawing/2014/main" id="{59024EA4-0BA0-4256-9914-6142B7DF31C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01" y="3550804"/>
            <a:ext cx="3417457" cy="3162484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4B82D3-67EC-4E05-B193-4A251AD3E090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" y="5476754"/>
            <a:ext cx="6530110" cy="12365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61A06B-144E-4171-9D88-6D3A8AD616D9}"/>
              </a:ext>
            </a:extLst>
          </p:cNvPr>
          <p:cNvSpPr/>
          <p:nvPr/>
        </p:nvSpPr>
        <p:spPr>
          <a:xfrm>
            <a:off x="2508396" y="6454913"/>
            <a:ext cx="354877" cy="176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2DBA0E-8AE4-44C3-8AD1-CBB1E99CEACE}"/>
              </a:ext>
            </a:extLst>
          </p:cNvPr>
          <p:cNvSpPr/>
          <p:nvPr/>
        </p:nvSpPr>
        <p:spPr>
          <a:xfrm>
            <a:off x="4755139" y="2407774"/>
            <a:ext cx="509588" cy="372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17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19630-0530-4741-A368-6176F408689A}"/>
              </a:ext>
            </a:extLst>
          </p:cNvPr>
          <p:cNvSpPr txBox="1"/>
          <p:nvPr/>
        </p:nvSpPr>
        <p:spPr>
          <a:xfrm>
            <a:off x="1865746" y="288878"/>
            <a:ext cx="878378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CA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age and province distributions of active and deactivated customers?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B276-ACD6-47D1-9889-F04706FC9F22}"/>
              </a:ext>
            </a:extLst>
          </p:cNvPr>
          <p:cNvSpPr txBox="1"/>
          <p:nvPr/>
        </p:nvSpPr>
        <p:spPr>
          <a:xfrm>
            <a:off x="161637" y="681231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distribution of active and deactivated customers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4C7590-4F43-4207-B1DA-1D745FF744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2" y="1144828"/>
            <a:ext cx="4606348" cy="217830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C88E38-60E5-4F54-A51C-3D37F3D402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34" y="1144829"/>
            <a:ext cx="2857241" cy="2178299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BDEFCB8-07CE-4530-8D32-F39DA9D0C2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59" y="1552305"/>
            <a:ext cx="3990340" cy="13633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956B83-AF17-4EA3-A5E2-1FEE13EC1849}"/>
              </a:ext>
            </a:extLst>
          </p:cNvPr>
          <p:cNvSpPr/>
          <p:nvPr/>
        </p:nvSpPr>
        <p:spPr>
          <a:xfrm>
            <a:off x="9412864" y="2233977"/>
            <a:ext cx="378836" cy="499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307E8-6110-416A-9F5B-62E33C5D1EC9}"/>
              </a:ext>
            </a:extLst>
          </p:cNvPr>
          <p:cNvSpPr txBox="1"/>
          <p:nvPr/>
        </p:nvSpPr>
        <p:spPr>
          <a:xfrm>
            <a:off x="0" y="3394566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Province distribution of active and deactivated customers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30AFB3-B6CC-4630-95AB-4F0BF99FD41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7" y="4242436"/>
            <a:ext cx="3479800" cy="1014730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12106CCB-29DB-459A-8AB3-51EE3560BB2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34" y="3786725"/>
            <a:ext cx="4686502" cy="2652156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EC717FD-7A85-4EFA-850E-A4D72FF85E1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768" y="3599728"/>
            <a:ext cx="3441931" cy="2839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771D82-9491-4360-91AD-63B7338B72F9}"/>
              </a:ext>
            </a:extLst>
          </p:cNvPr>
          <p:cNvSpPr txBox="1"/>
          <p:nvPr/>
        </p:nvSpPr>
        <p:spPr>
          <a:xfrm>
            <a:off x="302923" y="6428816"/>
            <a:ext cx="11464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ONTARIO has maximum active customers and deactivated customers where Quebec has least active customers and deactivated customers.</a:t>
            </a:r>
            <a:endParaRPr lang="en-CA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5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3DBE95-1E2E-4458-ABDD-DBE52E961892}"/>
              </a:ext>
            </a:extLst>
          </p:cNvPr>
          <p:cNvSpPr txBox="1"/>
          <p:nvPr/>
        </p:nvSpPr>
        <p:spPr>
          <a:xfrm>
            <a:off x="350981" y="280873"/>
            <a:ext cx="9873674" cy="770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CA" sz="16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</a:t>
            </a:r>
            <a:r>
              <a:rPr lang="en-CA" sz="1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Segment the customers based on age, province, and sales amount 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segment: &lt; $100, $100---500, $500-$800, $800 and above. Age segments: &lt; 20, 21-40, 41-60, 60 and above.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A209A38-B2DF-46DF-A4EE-F185162CC0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8" y="1132868"/>
            <a:ext cx="3197686" cy="1903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25A50-FDB9-437A-9862-CE8EBF40B24E}"/>
              </a:ext>
            </a:extLst>
          </p:cNvPr>
          <p:cNvSpPr txBox="1"/>
          <p:nvPr/>
        </p:nvSpPr>
        <p:spPr>
          <a:xfrm>
            <a:off x="350981" y="3036841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by AGE segment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51DE4-8ECA-4F9D-B92F-D0D59927B9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48" y="3325974"/>
            <a:ext cx="4427220" cy="32435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279E3BB-2CB1-4DB4-94E7-C0EF08AC29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4" y="3871649"/>
            <a:ext cx="3701704" cy="270547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6A1861C-C12D-47D4-9906-3C288DFFDE4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89" y="3871649"/>
            <a:ext cx="3515938" cy="2705478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BC585D6-02AA-4827-B84E-5447FFA4507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11" y="3871649"/>
            <a:ext cx="3499775" cy="27054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3AD800-CBFB-42BD-8CB9-A0D138C3A7C1}"/>
              </a:ext>
            </a:extLst>
          </p:cNvPr>
          <p:cNvSpPr/>
          <p:nvPr/>
        </p:nvSpPr>
        <p:spPr>
          <a:xfrm>
            <a:off x="4681248" y="5703890"/>
            <a:ext cx="407988" cy="151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D61E6-0E7B-4015-A07B-EA8DAD421682}"/>
              </a:ext>
            </a:extLst>
          </p:cNvPr>
          <p:cNvSpPr/>
          <p:nvPr/>
        </p:nvSpPr>
        <p:spPr>
          <a:xfrm>
            <a:off x="4681248" y="5224388"/>
            <a:ext cx="407988" cy="151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B3C86-78C7-4EED-B980-1DABBE67D2CA}"/>
              </a:ext>
            </a:extLst>
          </p:cNvPr>
          <p:cNvSpPr txBox="1"/>
          <p:nvPr/>
        </p:nvSpPr>
        <p:spPr>
          <a:xfrm>
            <a:off x="92363" y="122576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by SALES segment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EF309133-05B2-4CD9-9B47-E3B0187DFE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72" y="122576"/>
            <a:ext cx="3552821" cy="39215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6971840-777B-4507-8FC9-2D05A3F2BA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84810"/>
            <a:ext cx="3230419" cy="237032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5F2E704-4B50-4DED-8DBA-043B543CEB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38" y="583581"/>
            <a:ext cx="3519055" cy="240698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5CE9EA0-57A0-42B6-A338-656DC991D71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3" y="583581"/>
            <a:ext cx="4285674" cy="2441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95962F-63F9-4643-AA47-F7AF8DB31B6B}"/>
              </a:ext>
            </a:extLst>
          </p:cNvPr>
          <p:cNvSpPr txBox="1"/>
          <p:nvPr/>
        </p:nvSpPr>
        <p:spPr>
          <a:xfrm>
            <a:off x="-341746" y="3025207"/>
            <a:ext cx="8155709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20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Sales group “&lt;=$100” have maximum customers and “&gt;=800$” has the least customers.</a:t>
            </a:r>
            <a:endParaRPr lang="en-CA" sz="12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F00C6-CECE-4B13-92A3-F3096AA418F9}"/>
              </a:ext>
            </a:extLst>
          </p:cNvPr>
          <p:cNvSpPr txBox="1"/>
          <p:nvPr/>
        </p:nvSpPr>
        <p:spPr>
          <a:xfrm>
            <a:off x="-18472" y="3479597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by PROVINCE segment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5580DC-29DF-49D2-B965-B3E280BF9D0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38" y="3769754"/>
            <a:ext cx="3519055" cy="39215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EB3E48EC-0BD8-41FC-8F37-4332886A74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" y="4267199"/>
            <a:ext cx="3519055" cy="2105891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65EA2E3B-AC2F-49EF-A4F4-40D8057E6E5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39" y="4255769"/>
            <a:ext cx="3519055" cy="2187396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629650B3-3093-48CD-9F49-51E3F0D19EDD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3" y="4267199"/>
            <a:ext cx="4285674" cy="21873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44DAC0-B9AF-4BEC-9AA0-CBE8D2F8B843}"/>
              </a:ext>
            </a:extLst>
          </p:cNvPr>
          <p:cNvSpPr txBox="1"/>
          <p:nvPr/>
        </p:nvSpPr>
        <p:spPr>
          <a:xfrm>
            <a:off x="-92363" y="6443165"/>
            <a:ext cx="611447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2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 number of customers are in ONTARIO and least in QUEBEC province.</a:t>
            </a:r>
          </a:p>
        </p:txBody>
      </p:sp>
    </p:spTree>
    <p:extLst>
      <p:ext uri="{BB962C8B-B14F-4D97-AF65-F5344CB8AC3E}">
        <p14:creationId xmlns:p14="http://schemas.microsoft.com/office/powerpoint/2010/main" val="4968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174A93-F72E-4504-8BFE-88A4FEDCD6F3}"/>
              </a:ext>
            </a:extLst>
          </p:cNvPr>
          <p:cNvSpPr txBox="1"/>
          <p:nvPr/>
        </p:nvSpPr>
        <p:spPr>
          <a:xfrm>
            <a:off x="4396509" y="141048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CA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1.4.</a:t>
            </a: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Statistical Analysis: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349BD-3972-49EE-BF59-EAC125FAD9F9}"/>
              </a:ext>
            </a:extLst>
          </p:cNvPr>
          <p:cNvSpPr txBox="1"/>
          <p:nvPr/>
        </p:nvSpPr>
        <p:spPr>
          <a:xfrm>
            <a:off x="166254" y="642035"/>
            <a:ext cx="852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tenure in days for each account and give its simple statistics. </a:t>
            </a:r>
            <a:endParaRPr lang="en-CA" dirty="0">
              <a:solidFill>
                <a:schemeClr val="accent3"/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3057146-F0EF-46A3-95F5-452A91ADC7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6" y="2683738"/>
            <a:ext cx="4873004" cy="17534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3D8E1E4-7C19-4BEA-BF71-B0DAADECA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7" y="4612643"/>
            <a:ext cx="5090102" cy="160332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B8CE580-3E3E-45C0-BBE6-4384C7E66E9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8" y="1261689"/>
            <a:ext cx="6317672" cy="49542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207A9C-AEBE-474D-AE0C-57E430CAFE28}"/>
              </a:ext>
            </a:extLst>
          </p:cNvPr>
          <p:cNvSpPr txBox="1"/>
          <p:nvPr/>
        </p:nvSpPr>
        <p:spPr>
          <a:xfrm>
            <a:off x="728806" y="6391392"/>
            <a:ext cx="6096000" cy="32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mean of the tenure days of customers is 282.57 days.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A473B52-6665-4390-9497-51B62639B2E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6" y="1362727"/>
            <a:ext cx="4873004" cy="11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0590F1-F5E4-4644-A0D7-967A0DB94424}"/>
              </a:ext>
            </a:extLst>
          </p:cNvPr>
          <p:cNvSpPr txBox="1"/>
          <p:nvPr/>
        </p:nvSpPr>
        <p:spPr>
          <a:xfrm>
            <a:off x="286328" y="311705"/>
            <a:ext cx="774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Calculate the number of accounts deactivated for each month</a:t>
            </a:r>
            <a:endParaRPr lang="en-CA" dirty="0">
              <a:solidFill>
                <a:schemeClr val="accent3"/>
              </a:solidFill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841DC5-D588-4609-B59D-9135D0353F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2" y="1635882"/>
            <a:ext cx="4405313" cy="1829923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FC97C025-0CE4-40C0-8F25-E2006E098A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83" y="826719"/>
            <a:ext cx="5556134" cy="5925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BFDCD1-14D6-4215-8202-1541B498659A}"/>
              </a:ext>
            </a:extLst>
          </p:cNvPr>
          <p:cNvSpPr txBox="1"/>
          <p:nvPr/>
        </p:nvSpPr>
        <p:spPr>
          <a:xfrm>
            <a:off x="1145742" y="4358570"/>
            <a:ext cx="4691640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 deactivations occurred in the month of December and least were in the month of February.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090C74-869E-400A-AE41-C2241ABF2956}"/>
              </a:ext>
            </a:extLst>
          </p:cNvPr>
          <p:cNvSpPr/>
          <p:nvPr/>
        </p:nvSpPr>
        <p:spPr>
          <a:xfrm>
            <a:off x="7528264" y="2787588"/>
            <a:ext cx="1305018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6F82DA-D7CF-4F5E-9B0E-A0D29E83D145}"/>
              </a:ext>
            </a:extLst>
          </p:cNvPr>
          <p:cNvSpPr/>
          <p:nvPr/>
        </p:nvSpPr>
        <p:spPr>
          <a:xfrm>
            <a:off x="7528264" y="2956264"/>
            <a:ext cx="1305018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85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3E2C7B-1856-4B5E-9E36-7A70169DE6D0}"/>
              </a:ext>
            </a:extLst>
          </p:cNvPr>
          <p:cNvSpPr txBox="1"/>
          <p:nvPr/>
        </p:nvSpPr>
        <p:spPr>
          <a:xfrm>
            <a:off x="581890" y="188510"/>
            <a:ext cx="11028219" cy="677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CA" sz="1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 the account, first by account status “Active” and “Deactivated”, then by Tenure: &lt; 30 days, 31---60 days, 61 days--- one years, over one year. Report the number of accounts of percent of all for each segment.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714E51-565B-41AD-B42B-04C3C717D8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9" y="1089082"/>
            <a:ext cx="5301675" cy="442502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8A6EBBB-91F3-48C4-9691-AF3A1202B8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89081"/>
            <a:ext cx="5514110" cy="4425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6281E-F44E-4ED4-AA6B-8B4401706D9B}"/>
              </a:ext>
            </a:extLst>
          </p:cNvPr>
          <p:cNvSpPr txBox="1"/>
          <p:nvPr/>
        </p:nvSpPr>
        <p:spPr>
          <a:xfrm>
            <a:off x="674253" y="5740343"/>
            <a:ext cx="8044873" cy="701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of deactivated customers had belonged to tenure group “61 days – 1 year”.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active customers are in the tenure group “Over 1 year”.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DC6E8-D684-4421-92F9-EAD962FC025A}"/>
              </a:ext>
            </a:extLst>
          </p:cNvPr>
          <p:cNvSpPr/>
          <p:nvPr/>
        </p:nvSpPr>
        <p:spPr>
          <a:xfrm>
            <a:off x="8433786" y="2072054"/>
            <a:ext cx="2778712" cy="124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51618-6D23-4F95-891E-986560B698F6}"/>
              </a:ext>
            </a:extLst>
          </p:cNvPr>
          <p:cNvSpPr/>
          <p:nvPr/>
        </p:nvSpPr>
        <p:spPr>
          <a:xfrm>
            <a:off x="8433786" y="2295261"/>
            <a:ext cx="2778712" cy="124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25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77F3-509B-4223-96D7-E6A3178F91ED}"/>
              </a:ext>
            </a:extLst>
          </p:cNvPr>
          <p:cNvSpPr txBox="1"/>
          <p:nvPr/>
        </p:nvSpPr>
        <p:spPr>
          <a:xfrm>
            <a:off x="443343" y="192630"/>
            <a:ext cx="1093585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Test the general association between the tenure segments and “Good Credit”, 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 Plan ” and “Dealer Type.”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47AD6-FDE8-45C2-B659-153A25591B71}"/>
              </a:ext>
            </a:extLst>
          </p:cNvPr>
          <p:cNvSpPr txBox="1"/>
          <p:nvPr/>
        </p:nvSpPr>
        <p:spPr>
          <a:xfrm>
            <a:off x="92362" y="901615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Tenure segments and “Good Credit”</a:t>
            </a:r>
            <a:endParaRPr lang="en-CA" sz="2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30D4B87-9F16-4334-AEC3-A2D612D1A2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05" y="1305084"/>
            <a:ext cx="4308677" cy="125476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0D86534-81B0-46FB-BC09-248B4F68B9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1" y="1256107"/>
            <a:ext cx="3860802" cy="456546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0DB7C7A-9237-4B92-949C-12433FFF00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22" y="2654189"/>
            <a:ext cx="4381642" cy="3167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484E6-EA8E-4467-8178-80F5B9FB8F52}"/>
              </a:ext>
            </a:extLst>
          </p:cNvPr>
          <p:cNvSpPr txBox="1"/>
          <p:nvPr/>
        </p:nvSpPr>
        <p:spPr>
          <a:xfrm>
            <a:off x="92362" y="6138396"/>
            <a:ext cx="10150764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chi-square test is done between the Tenure segment and Good Credit. The P-value = 0.0001 &lt; 0.05 and hence we can reject the null hypothesis that they are independent with each other at 5% significance level.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5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9E133E-77C7-47E2-BCCB-6EAE4FCB4AAB}"/>
              </a:ext>
            </a:extLst>
          </p:cNvPr>
          <p:cNvSpPr txBox="1"/>
          <p:nvPr/>
        </p:nvSpPr>
        <p:spPr>
          <a:xfrm>
            <a:off x="360218" y="288878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Tenure segments and “Rate Plan”</a:t>
            </a:r>
            <a:endParaRPr lang="en-CA" sz="2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69E4EA-F07C-4393-AE40-AABFA48D88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16" y="972977"/>
            <a:ext cx="4289483" cy="141924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710409B-F121-487E-9C0A-2648A13442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78" y="972977"/>
            <a:ext cx="3723522" cy="479975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8AAA9A5-E9F6-42C9-B62E-AAACE5AABE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16" y="2480314"/>
            <a:ext cx="4289483" cy="3292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01B80B-C273-4EDF-8C5E-412A778B516B}"/>
              </a:ext>
            </a:extLst>
          </p:cNvPr>
          <p:cNvSpPr txBox="1"/>
          <p:nvPr/>
        </p:nvSpPr>
        <p:spPr>
          <a:xfrm>
            <a:off x="286327" y="5901721"/>
            <a:ext cx="8829964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chi-square test is done between the Tenure segment and Rate Plan. The P-value = 0.0001 &lt; 0.05 and hence we can reject the null hypothesis that they are independent with each other at 5% significance level.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8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1CFDD4-7DB2-4664-BC9A-038FA357C494}"/>
              </a:ext>
            </a:extLst>
          </p:cNvPr>
          <p:cNvSpPr txBox="1"/>
          <p:nvPr/>
        </p:nvSpPr>
        <p:spPr>
          <a:xfrm>
            <a:off x="286328" y="288878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Tenure segments and “Dealer Type”</a:t>
            </a:r>
            <a:endParaRPr lang="en-CA" sz="2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C3662DA-8CD6-4E65-B633-FDBD31006B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1" y="779974"/>
            <a:ext cx="4187766" cy="181544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D271B7E-EE06-4E26-8686-16E7350A7A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10" y="779974"/>
            <a:ext cx="3878435" cy="508087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D55E972-4B5C-4FEC-968C-0ACF466224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1" y="2675342"/>
            <a:ext cx="4187766" cy="3185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B8FA5-70F0-44CF-AF05-01AAA63AA9C3}"/>
              </a:ext>
            </a:extLst>
          </p:cNvPr>
          <p:cNvSpPr txBox="1"/>
          <p:nvPr/>
        </p:nvSpPr>
        <p:spPr>
          <a:xfrm>
            <a:off x="212436" y="5995824"/>
            <a:ext cx="9374910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chi-square test is done between the Tenure segment and Dealer Type. The P-value = 0.0001 &lt; 0.05 and hence we can reject the null hypothesis that they are independent with each other at 5% significance level.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9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6811B-ED7D-4EA7-8819-275058BE253F}"/>
              </a:ext>
            </a:extLst>
          </p:cNvPr>
          <p:cNvSpPr txBox="1"/>
          <p:nvPr/>
        </p:nvSpPr>
        <p:spPr>
          <a:xfrm>
            <a:off x="3493272" y="535287"/>
            <a:ext cx="474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                       </a:t>
            </a:r>
            <a:r>
              <a:rPr lang="en-CA" sz="3200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 descr="A picture containing fishbowl, set, glass&#10;&#10;Description automatically generated">
            <a:extLst>
              <a:ext uri="{FF2B5EF4-FFF2-40B4-BE49-F238E27FC236}">
                <a16:creationId xmlns:a16="http://schemas.microsoft.com/office/drawing/2014/main" id="{AA378BD1-B7DA-4122-BFC9-25E4B3C5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8" y="2405159"/>
            <a:ext cx="3390027" cy="1857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582228-1E67-4893-A9A2-C9ECE082341D}"/>
              </a:ext>
            </a:extLst>
          </p:cNvPr>
          <p:cNvSpPr txBox="1"/>
          <p:nvPr/>
        </p:nvSpPr>
        <p:spPr>
          <a:xfrm>
            <a:off x="4585949" y="1498045"/>
            <a:ext cx="62181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r>
              <a:rPr lang="en-CA" sz="2000" b="0" i="0" dirty="0">
                <a:solidFill>
                  <a:schemeClr val="accent3"/>
                </a:solidFill>
                <a:effectLst/>
                <a:latin typeface="Nunito Sans"/>
              </a:rPr>
              <a:t>Customer churn is one of the major problems </a:t>
            </a:r>
            <a:r>
              <a:rPr lang="en-CA" sz="2000" dirty="0">
                <a:solidFill>
                  <a:schemeClr val="accent3"/>
                </a:solidFill>
                <a:latin typeface="Nunito Sans"/>
              </a:rPr>
              <a:t>with companies.</a:t>
            </a: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sz="2000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r>
              <a:rPr lang="en-CA" sz="2000" dirty="0">
                <a:solidFill>
                  <a:schemeClr val="accent3"/>
                </a:solidFill>
                <a:latin typeface="Nunito Sans"/>
              </a:rPr>
              <a:t>The companies implement several strategies to retain their valuable customers.</a:t>
            </a: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sz="2000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r>
              <a:rPr lang="en-CA" sz="2000" b="0" i="0" dirty="0">
                <a:solidFill>
                  <a:schemeClr val="accent3"/>
                </a:solidFill>
                <a:effectLst/>
                <a:latin typeface="Nunito Sans"/>
              </a:rPr>
              <a:t>Despite the service provided by the company, there are high chances for customer churn due to several factors such as market competition, financial situations and so on.</a:t>
            </a: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sz="2000" dirty="0">
              <a:solidFill>
                <a:schemeClr val="accent3"/>
              </a:solidFill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accent3"/>
                </a:solidFill>
              </a:rPr>
              <a:t>In this project, </a:t>
            </a:r>
            <a:r>
              <a:rPr lang="en-CA" altLang="en-US" sz="2000" dirty="0">
                <a:solidFill>
                  <a:schemeClr val="accent3"/>
                </a:solidFill>
              </a:rPr>
              <a:t>the wireless company would like to </a:t>
            </a:r>
            <a:r>
              <a:rPr lang="en-US" altLang="en-US" sz="2000" dirty="0">
                <a:solidFill>
                  <a:schemeClr val="accent3"/>
                </a:solidFill>
              </a:rPr>
              <a:t>uses behavioral analysis to categorize customers and design strategies that will do to minimize customer attrition and sustain and maximize the activities of the most valuable customers.</a:t>
            </a:r>
            <a:endParaRPr lang="en-CA" sz="2000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sz="2000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sz="2000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321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7B5908-364F-4DC6-B317-B73BD38B0AA5}"/>
              </a:ext>
            </a:extLst>
          </p:cNvPr>
          <p:cNvSpPr txBox="1"/>
          <p:nvPr/>
        </p:nvSpPr>
        <p:spPr>
          <a:xfrm>
            <a:off x="295564" y="234692"/>
            <a:ext cx="10834254" cy="1285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Is there any association between the account status and the tenure segments?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Could you find out a better tenure segmentation strategy that is more associated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with the account status?</a:t>
            </a:r>
          </a:p>
        </p:txBody>
      </p:sp>
      <p:pic>
        <p:nvPicPr>
          <p:cNvPr id="6" name="Picture 5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DC58F572-A4A7-40E0-837A-A82F0D906E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1" y="1644147"/>
            <a:ext cx="3853874" cy="116508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F08C8FC-ABDB-4402-846A-8111A101A4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1" y="2921005"/>
            <a:ext cx="3853874" cy="370230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DCECEAD-75A7-4557-9F1C-FA3FD7A295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64" y="1628262"/>
            <a:ext cx="5175885" cy="77203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E5FD45C-8C49-4B39-AE3F-A84F8B2B563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64" y="2800350"/>
            <a:ext cx="5175885" cy="38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6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77AC517-5E90-44F2-B405-0FB1788442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9" y="807719"/>
            <a:ext cx="5429365" cy="3477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143A2-E673-49E6-A819-BD557DEC90B8}"/>
              </a:ext>
            </a:extLst>
          </p:cNvPr>
          <p:cNvSpPr txBox="1"/>
          <p:nvPr/>
        </p:nvSpPr>
        <p:spPr>
          <a:xfrm>
            <a:off x="195579" y="229630"/>
            <a:ext cx="8636000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2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of tenure days shows that the tenure days is more related quadrant wise and hence a new tenure segment is made with Q1, Q2, Q3 and Q4.</a:t>
            </a:r>
            <a:endParaRPr lang="en-CA" sz="12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84287-A4E5-4C68-97F7-CD1AD84F629D}"/>
              </a:ext>
            </a:extLst>
          </p:cNvPr>
          <p:cNvSpPr txBox="1"/>
          <p:nvPr/>
        </p:nvSpPr>
        <p:spPr>
          <a:xfrm>
            <a:off x="5790938" y="2154535"/>
            <a:ext cx="2318849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chi-square test is again performed.</a:t>
            </a:r>
            <a:endParaRPr lang="en-CA" sz="18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AE1D510-7220-45EE-A8C5-47D4CBB4CB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91" y="807719"/>
            <a:ext cx="4110182" cy="3477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012719-7DCD-4802-888C-7BFDCEC064FF}"/>
              </a:ext>
            </a:extLst>
          </p:cNvPr>
          <p:cNvSpPr txBox="1"/>
          <p:nvPr/>
        </p:nvSpPr>
        <p:spPr>
          <a:xfrm>
            <a:off x="204553" y="4800266"/>
            <a:ext cx="8100291" cy="119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could see from the result that the Mantel-Haenszel Chi-square value have increased drastically compared to the previous tenure segmentation and hence we could conclude that the Quadrant wise tenure classification has more association with the Status-Type.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Practically, if a customer falls in first quadrant, then special care should be taken to avoid customer churn.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0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8B07B5-62AA-4CBA-A39E-53F5C41B2A7E}"/>
              </a:ext>
            </a:extLst>
          </p:cNvPr>
          <p:cNvSpPr txBox="1"/>
          <p:nvPr/>
        </p:nvSpPr>
        <p:spPr>
          <a:xfrm>
            <a:off x="858981" y="81494"/>
            <a:ext cx="1068647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Does Sales amount differ among different account status, Good Credit, and customer age segments?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D17DB-8BC2-41C4-9A68-8497BA4A26E5}"/>
              </a:ext>
            </a:extLst>
          </p:cNvPr>
          <p:cNvSpPr txBox="1"/>
          <p:nvPr/>
        </p:nvSpPr>
        <p:spPr>
          <a:xfrm>
            <a:off x="290340" y="456090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sales amount differ among different account status?</a:t>
            </a:r>
            <a:endParaRPr lang="en-CA" sz="2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263927-814D-48A6-844C-2F5E6316BF1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38056" b="48146"/>
          <a:stretch/>
        </p:blipFill>
        <p:spPr bwMode="auto">
          <a:xfrm>
            <a:off x="290338" y="966633"/>
            <a:ext cx="5066753" cy="1936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BAC8750-6F03-43F2-A12C-312EE827B6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8" y="3148873"/>
            <a:ext cx="5066753" cy="1324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512742-BF2F-4C63-9163-3CB6E8829775}"/>
              </a:ext>
            </a:extLst>
          </p:cNvPr>
          <p:cNvSpPr txBox="1"/>
          <p:nvPr/>
        </p:nvSpPr>
        <p:spPr>
          <a:xfrm>
            <a:off x="7241309" y="591223"/>
            <a:ext cx="6096000" cy="32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Homogeneity by Levene’s Test.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843AB8EE-66EC-4C48-B66E-D7C5A326C31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74" y="980611"/>
            <a:ext cx="5251478" cy="3415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01569A-CA23-4FAD-AB72-731F3A6AF258}"/>
              </a:ext>
            </a:extLst>
          </p:cNvPr>
          <p:cNvSpPr txBox="1"/>
          <p:nvPr/>
        </p:nvSpPr>
        <p:spPr>
          <a:xfrm>
            <a:off x="6479309" y="4412988"/>
            <a:ext cx="5741007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Levene’s test, The P-value = 0.0520 &gt; 0.05 and hence take normal (Pooled) ttest result.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860769-B79E-42B5-B322-8ACA3B0183F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0" r="70140" b="29743"/>
          <a:stretch/>
        </p:blipFill>
        <p:spPr bwMode="auto">
          <a:xfrm>
            <a:off x="6908177" y="5560905"/>
            <a:ext cx="4637278" cy="929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6913C47-C59B-4D0E-ADC3-469A7683B30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" y="5061371"/>
            <a:ext cx="4267200" cy="1324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4CBE0B-C957-4EFF-BF6A-75A98D3F3D0F}"/>
              </a:ext>
            </a:extLst>
          </p:cNvPr>
          <p:cNvSpPr txBox="1"/>
          <p:nvPr/>
        </p:nvSpPr>
        <p:spPr>
          <a:xfrm>
            <a:off x="0" y="6514371"/>
            <a:ext cx="11828547" cy="32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Pooled P-Val = 0.3845 &gt; 0.05. Hence at 5% significant level we fail to reject null hypothesis that sales amount across account status are the same.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29A4487-7F94-459D-89BE-317412D30F19}"/>
              </a:ext>
            </a:extLst>
          </p:cNvPr>
          <p:cNvSpPr/>
          <p:nvPr/>
        </p:nvSpPr>
        <p:spPr>
          <a:xfrm>
            <a:off x="5763491" y="2299855"/>
            <a:ext cx="554182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66E5733-78B5-4E2B-96C8-EB6697915518}"/>
              </a:ext>
            </a:extLst>
          </p:cNvPr>
          <p:cNvSpPr/>
          <p:nvPr/>
        </p:nvSpPr>
        <p:spPr>
          <a:xfrm rot="5400000">
            <a:off x="8761004" y="5086214"/>
            <a:ext cx="395918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845AAF-D716-4C86-9DD9-DC76426BEFA3}"/>
              </a:ext>
            </a:extLst>
          </p:cNvPr>
          <p:cNvSpPr/>
          <p:nvPr/>
        </p:nvSpPr>
        <p:spPr>
          <a:xfrm rot="10800000">
            <a:off x="5648036" y="5684691"/>
            <a:ext cx="554182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63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93D9E3-8364-4036-A4E1-423A5F3C06E9}"/>
              </a:ext>
            </a:extLst>
          </p:cNvPr>
          <p:cNvSpPr txBox="1"/>
          <p:nvPr/>
        </p:nvSpPr>
        <p:spPr>
          <a:xfrm>
            <a:off x="147782" y="187230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sales amount differ among different Good Credit?</a:t>
            </a:r>
            <a:endParaRPr lang="en-CA" sz="2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35297D-75AD-4D3E-B9EA-1208296CAD3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47" b="34751"/>
          <a:stretch/>
        </p:blipFill>
        <p:spPr bwMode="auto">
          <a:xfrm>
            <a:off x="591387" y="616179"/>
            <a:ext cx="4352087" cy="1668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2FF6C6B-5FB8-40FA-83A7-D51F501542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7" y="2365912"/>
            <a:ext cx="4352088" cy="1668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7CFC36-F008-434D-9183-E154EEE2C5F7}"/>
              </a:ext>
            </a:extLst>
          </p:cNvPr>
          <p:cNvSpPr txBox="1"/>
          <p:nvPr/>
        </p:nvSpPr>
        <p:spPr>
          <a:xfrm>
            <a:off x="6955731" y="251349"/>
            <a:ext cx="4539384" cy="325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Homogeneity by Levene’s Test.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3247C89-9E1F-4F0E-98BF-01FCA080AE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90" y="616179"/>
            <a:ext cx="4102966" cy="212415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0BA9C0-2367-40E4-AC81-0D595E4CDB83}"/>
              </a:ext>
            </a:extLst>
          </p:cNvPr>
          <p:cNvSpPr/>
          <p:nvPr/>
        </p:nvSpPr>
        <p:spPr>
          <a:xfrm>
            <a:off x="5818909" y="2131964"/>
            <a:ext cx="554182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7A681-0827-4004-BA0D-75C1F197EF55}"/>
              </a:ext>
            </a:extLst>
          </p:cNvPr>
          <p:cNvSpPr txBox="1"/>
          <p:nvPr/>
        </p:nvSpPr>
        <p:spPr>
          <a:xfrm>
            <a:off x="6662706" y="2841508"/>
            <a:ext cx="5125433" cy="71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CA" sz="12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the Levene’s test, The P-value = 0.7540 &gt; 0.05 and hence use normal (Pooled) ttest result.</a:t>
            </a:r>
            <a:endParaRPr lang="en-CA" sz="12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2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Tukey plot explains the variance of sales in each group.</a:t>
            </a:r>
            <a:endParaRPr lang="en-CA" sz="12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73F43DE-F4F0-41F3-8119-475FBB084ED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1" y="4079123"/>
            <a:ext cx="2567710" cy="204458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4B206F-0A50-4EDF-B122-E8DF4B38686C}"/>
              </a:ext>
            </a:extLst>
          </p:cNvPr>
          <p:cNvSpPr/>
          <p:nvPr/>
        </p:nvSpPr>
        <p:spPr>
          <a:xfrm rot="5400000">
            <a:off x="11064096" y="3633034"/>
            <a:ext cx="353119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62A03E-BDEC-40AD-B280-7556BFC2C8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3" r="71601" b="13043"/>
          <a:stretch/>
        </p:blipFill>
        <p:spPr bwMode="auto">
          <a:xfrm>
            <a:off x="6260181" y="4559615"/>
            <a:ext cx="2115098" cy="1165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A6F3063-E70B-46E9-85F0-7690F8925D9A}"/>
              </a:ext>
            </a:extLst>
          </p:cNvPr>
          <p:cNvSpPr/>
          <p:nvPr/>
        </p:nvSpPr>
        <p:spPr>
          <a:xfrm rot="10800000">
            <a:off x="8827887" y="4900486"/>
            <a:ext cx="353119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085D638E-50C1-4733-9D4E-432C9B7780B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9" y="4486832"/>
            <a:ext cx="4164445" cy="131129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34553F4-44AB-40A0-9B26-B59830C5281E}"/>
              </a:ext>
            </a:extLst>
          </p:cNvPr>
          <p:cNvSpPr/>
          <p:nvPr/>
        </p:nvSpPr>
        <p:spPr>
          <a:xfrm rot="10800000">
            <a:off x="5578702" y="5012572"/>
            <a:ext cx="353119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C869B-9630-4104-87F0-02DAEF81C110}"/>
              </a:ext>
            </a:extLst>
          </p:cNvPr>
          <p:cNvSpPr txBox="1"/>
          <p:nvPr/>
        </p:nvSpPr>
        <p:spPr>
          <a:xfrm>
            <a:off x="203199" y="6076986"/>
            <a:ext cx="10012218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Pooled t-test P-Val = 0.8844 &gt; 0.05. Hence at 5% significant level we fail to reject null hypothesis that sales amount for Good Credit are the same.</a:t>
            </a:r>
            <a:endParaRPr lang="en-CA" sz="2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1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647599-8585-499E-85BC-388C65E1D875}"/>
              </a:ext>
            </a:extLst>
          </p:cNvPr>
          <p:cNvSpPr txBox="1"/>
          <p:nvPr/>
        </p:nvSpPr>
        <p:spPr>
          <a:xfrm>
            <a:off x="314037" y="85630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sales amount differ among different Age Segments?</a:t>
            </a:r>
            <a:endParaRPr lang="en-CA" sz="2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4DDDB93-7C86-458E-8447-73E1E4B3D9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3" b="22003"/>
          <a:stretch/>
        </p:blipFill>
        <p:spPr>
          <a:xfrm>
            <a:off x="1117426" y="477789"/>
            <a:ext cx="4359737" cy="178512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7A980AD-066F-496D-BD43-FE06EA813F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25" y="2420867"/>
            <a:ext cx="4359737" cy="1785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58C81-C8F1-4C07-BC43-80495BC44233}"/>
              </a:ext>
            </a:extLst>
          </p:cNvPr>
          <p:cNvSpPr txBox="1"/>
          <p:nvPr/>
        </p:nvSpPr>
        <p:spPr>
          <a:xfrm>
            <a:off x="6871855" y="135579"/>
            <a:ext cx="6096000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2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Homogeneity by Levene’s Test.</a:t>
            </a:r>
            <a:endParaRPr lang="en-CA" sz="12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CCB6650-EBD9-4CA6-874E-A865B13A1CA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20" y="477789"/>
            <a:ext cx="5089870" cy="4604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69AF82-F29D-407D-867E-6A57B006AC3B}"/>
              </a:ext>
            </a:extLst>
          </p:cNvPr>
          <p:cNvSpPr txBox="1"/>
          <p:nvPr/>
        </p:nvSpPr>
        <p:spPr>
          <a:xfrm>
            <a:off x="6410037" y="5082403"/>
            <a:ext cx="6096000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2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P-Val for Levene’s test = 0.0686 &gt; 0.05 and hence we use the standard one-way ANOVA results i.e., P-Val = 0.4770 is considered.</a:t>
            </a:r>
            <a:endParaRPr lang="en-CA" sz="12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3D579-9032-49C6-AC85-DCF8CBB658E2}"/>
              </a:ext>
            </a:extLst>
          </p:cNvPr>
          <p:cNvSpPr txBox="1"/>
          <p:nvPr/>
        </p:nvSpPr>
        <p:spPr>
          <a:xfrm>
            <a:off x="849749" y="4398555"/>
            <a:ext cx="6483926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2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Tukey plot explains the variance of sales in each group.</a:t>
            </a:r>
            <a:endParaRPr lang="en-CA" sz="12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8319A19-2B7E-4725-A226-E0D786E38F3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4" y="4690814"/>
            <a:ext cx="2780145" cy="18854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CFE3D8-B3D4-442C-96CF-6973F8BA1E77}"/>
              </a:ext>
            </a:extLst>
          </p:cNvPr>
          <p:cNvSpPr txBox="1"/>
          <p:nvPr/>
        </p:nvSpPr>
        <p:spPr>
          <a:xfrm>
            <a:off x="4571999" y="6054984"/>
            <a:ext cx="6483926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CA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0.4770 &gt; 0.05, we conclude that at 5% significant level, we fail to reject the null hypothesis that sales amount for customer age segments are similar</a:t>
            </a:r>
            <a:endParaRPr lang="en-CA" sz="1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48D4267-9ED0-45E5-BA5D-90F374DFA947}"/>
              </a:ext>
            </a:extLst>
          </p:cNvPr>
          <p:cNvSpPr/>
          <p:nvPr/>
        </p:nvSpPr>
        <p:spPr>
          <a:xfrm>
            <a:off x="5818909" y="2131964"/>
            <a:ext cx="554182" cy="3048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950C5-58D7-42CC-BC43-5710F984814E}"/>
              </a:ext>
            </a:extLst>
          </p:cNvPr>
          <p:cNvSpPr/>
          <p:nvPr/>
        </p:nvSpPr>
        <p:spPr>
          <a:xfrm>
            <a:off x="10963564" y="3906983"/>
            <a:ext cx="489527" cy="184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2DD33-039F-4E27-8A77-8397C1799305}"/>
              </a:ext>
            </a:extLst>
          </p:cNvPr>
          <p:cNvSpPr/>
          <p:nvPr/>
        </p:nvSpPr>
        <p:spPr>
          <a:xfrm>
            <a:off x="11115327" y="1109337"/>
            <a:ext cx="411655" cy="161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25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D96C-B86E-4BA8-908B-A7646AAF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1800" b="1" kern="0" dirty="0">
                <a:solidFill>
                  <a:schemeClr val="accent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41500-F583-46C6-9B4E-0CF363010744}"/>
              </a:ext>
            </a:extLst>
          </p:cNvPr>
          <p:cNvSpPr txBox="1"/>
          <p:nvPr/>
        </p:nvSpPr>
        <p:spPr>
          <a:xfrm>
            <a:off x="369456" y="1376218"/>
            <a:ext cx="10732654" cy="4731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reasons for customer deactivation were “NEED”.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the customers have a good credit.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are more inclined to have “LOW” Rate plan.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customers had “A1” as their dealer type.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ONTARIO has maximum active customers and deactivated customers where QUEBEC has least active customers and deactivated customers.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age of Deactivated Customers was 47 years.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Tenure of the customers is 282 days.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 deactivations occurred in the month of December and least were in the month of February.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Tenure Segments is significantly related Good Credit, Rate Plan and Dealer Type.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Sales amount does not differ among the account status, Good Credit and Customer Age Segments.</a:t>
            </a:r>
          </a:p>
        </p:txBody>
      </p:sp>
    </p:spTree>
    <p:extLst>
      <p:ext uri="{BB962C8B-B14F-4D97-AF65-F5344CB8AC3E}">
        <p14:creationId xmlns:p14="http://schemas.microsoft.com/office/powerpoint/2010/main" val="2725273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3BE8-3935-4915-9B48-D5887204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4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</a:t>
            </a:r>
            <a:endParaRPr lang="en-CA" sz="24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6A7CA-D1AC-4B1F-8FC0-69B72B7BCF50}"/>
              </a:ext>
            </a:extLst>
          </p:cNvPr>
          <p:cNvSpPr txBox="1"/>
          <p:nvPr/>
        </p:nvSpPr>
        <p:spPr>
          <a:xfrm>
            <a:off x="683491" y="1615100"/>
            <a:ext cx="9005454" cy="377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tenure of customers was segmented quadrant wise, it had more association with Customer status.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if a customer is in Q1, more precautions should be taken to avoid the customer churn.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main reason for deactivation was “NEED”, the company should know what customers “NEEDED”!</a:t>
            </a:r>
            <a:endParaRPr lang="en-CA" sz="18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should be policies adopted to give special care and promotions to these customers and by doing so, there is less possibility that they will be deactivated.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CA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EG: Old customers in Q1 can be given bonus gigs of data and additional talk time where as new customers in Q1 can be given a bill credit ($20) for a period of 1 year.</a:t>
            </a:r>
            <a:endParaRPr lang="en-CA" sz="18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7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6C79-AD00-4070-A9F5-8C608F58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55" y="2766218"/>
            <a:ext cx="4099454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27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1026-6927-461E-B296-DE30CCEF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3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040F-939C-4AE9-9894-5B3E6D45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accent3"/>
                </a:solidFill>
              </a:rPr>
              <a:t>The objective of Given today's marketplace demands, it is more important than ever for businesses to reduce customer attrition. </a:t>
            </a: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sz="2400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r>
              <a:rPr lang="en-CA" sz="2400" b="0" i="0" dirty="0">
                <a:solidFill>
                  <a:schemeClr val="accent3"/>
                </a:solidFill>
                <a:effectLst/>
                <a:latin typeface="Nunito Sans"/>
              </a:rPr>
              <a:t>Gain valuable insight on why your relationships ended and what might have been done to preserve them.</a:t>
            </a: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sz="2400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r>
              <a:rPr lang="en-CA" sz="2400" b="0" i="0" dirty="0">
                <a:solidFill>
                  <a:schemeClr val="accent3"/>
                </a:solidFill>
                <a:effectLst/>
                <a:latin typeface="Nunito Sans"/>
              </a:rPr>
              <a:t>Evaluate specific strengths, weaknesses and gaps within your product line, your client service delivery structure and your technology platform.</a:t>
            </a: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endParaRPr lang="en-CA" sz="2400" b="0" i="0" dirty="0">
              <a:solidFill>
                <a:schemeClr val="accent3"/>
              </a:solidFill>
              <a:effectLst/>
              <a:latin typeface="Nunito Sans"/>
            </a:endParaRPr>
          </a:p>
          <a:p>
            <a:pPr marL="285750" indent="-285750">
              <a:buClr>
                <a:schemeClr val="tx2">
                  <a:lumMod val="20000"/>
                  <a:lumOff val="80000"/>
                </a:schemeClr>
              </a:buClr>
              <a:buFont typeface="Wingdings" panose="05000000000000000000" pitchFamily="2" charset="2"/>
              <a:buChar char="v"/>
            </a:pPr>
            <a:r>
              <a:rPr lang="en-CA" sz="2400" b="0" i="0" dirty="0">
                <a:solidFill>
                  <a:schemeClr val="accent3"/>
                </a:solidFill>
                <a:effectLst/>
                <a:latin typeface="Nunito Sans"/>
              </a:rPr>
              <a:t>Based on the insights what need to be done to keep the existing customers to stay in business with the company.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90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91EBF12-5C25-4826-A4FD-C28BD3153C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4" y="442546"/>
            <a:ext cx="7291607" cy="3313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E8F807-861F-4297-80FD-D56FCD321122}"/>
              </a:ext>
            </a:extLst>
          </p:cNvPr>
          <p:cNvSpPr txBox="1"/>
          <p:nvPr/>
        </p:nvSpPr>
        <p:spPr>
          <a:xfrm>
            <a:off x="1862829" y="2018180"/>
            <a:ext cx="35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Importing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04AE2-9929-4D1B-8E9A-1D0D885BF764}"/>
              </a:ext>
            </a:extLst>
          </p:cNvPr>
          <p:cNvSpPr txBox="1"/>
          <p:nvPr/>
        </p:nvSpPr>
        <p:spPr>
          <a:xfrm>
            <a:off x="1508860" y="4923100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Familiarizing Data Set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8C6E5AE-D38F-4954-ACA7-363FBCC4D0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4" y="4248565"/>
            <a:ext cx="3385479" cy="2087734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5E2BED3-7308-495A-A239-FA6BF966E66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10" y="3958981"/>
            <a:ext cx="3717876" cy="266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5F214-76F7-4BDB-BFDD-DCD8EC5AE848}"/>
              </a:ext>
            </a:extLst>
          </p:cNvPr>
          <p:cNvSpPr txBox="1"/>
          <p:nvPr/>
        </p:nvSpPr>
        <p:spPr>
          <a:xfrm>
            <a:off x="540056" y="211713"/>
            <a:ext cx="264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3"/>
                </a:solidFill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34107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27DD70F-2BB2-44D2-9135-C6C3B90648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6" y="960453"/>
            <a:ext cx="5639434" cy="195823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7876FBA-BD33-41AE-A06D-614F9E228F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48" y="1294858"/>
            <a:ext cx="2610716" cy="1429869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12CABD3-5D53-40D4-AEF7-25CC0E125D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2" y="3678583"/>
            <a:ext cx="5354781" cy="2567305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1535382-7744-4B0C-93E1-4F6A893791F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44" y="3678583"/>
            <a:ext cx="5643420" cy="2567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2BADA-85CD-478B-8E67-8C643E05CBE1}"/>
              </a:ext>
            </a:extLst>
          </p:cNvPr>
          <p:cNvSpPr txBox="1"/>
          <p:nvPr/>
        </p:nvSpPr>
        <p:spPr>
          <a:xfrm>
            <a:off x="476250" y="29527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7B0B1C-22D5-4336-B99A-A02C135BE059}"/>
              </a:ext>
            </a:extLst>
          </p:cNvPr>
          <p:cNvSpPr/>
          <p:nvPr/>
        </p:nvSpPr>
        <p:spPr>
          <a:xfrm>
            <a:off x="9267825" y="2219325"/>
            <a:ext cx="6762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87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9D59C-C780-41BC-BEBE-90685F786B41}"/>
              </a:ext>
            </a:extLst>
          </p:cNvPr>
          <p:cNvSpPr txBox="1"/>
          <p:nvPr/>
        </p:nvSpPr>
        <p:spPr>
          <a:xfrm>
            <a:off x="3860800" y="3279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and describe the dataset briefly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6ABE5-60F9-478D-AF9D-C8920534EA0F}"/>
              </a:ext>
            </a:extLst>
          </p:cNvPr>
          <p:cNvSpPr txBox="1"/>
          <p:nvPr/>
        </p:nvSpPr>
        <p:spPr>
          <a:xfrm>
            <a:off x="600363" y="981557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Account Number Unique?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86A1A7C-EDC5-4CE7-92C5-ECEBB06878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572895"/>
            <a:ext cx="5943600" cy="66421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D515946-41AE-4CF5-BCFD-EF83188898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2436284"/>
            <a:ext cx="2952750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FF5E63-877C-4CC9-A83C-7E5814E78028}"/>
              </a:ext>
            </a:extLst>
          </p:cNvPr>
          <p:cNvSpPr txBox="1"/>
          <p:nvPr/>
        </p:nvSpPr>
        <p:spPr>
          <a:xfrm>
            <a:off x="600363" y="3778463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number of accounts activated and deactivated?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C0C1E9A-EC0D-4D3B-BBB3-BD75C073013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4" y="5542548"/>
            <a:ext cx="3143250" cy="120015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172490-CCCC-4E2E-9410-B6F49AF66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4231080"/>
            <a:ext cx="7713967" cy="1054025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C82CE11-1B79-4B66-B69D-90260111B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40" y="5522404"/>
            <a:ext cx="325089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0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A20355-09AD-41B1-898C-0354990C5AB7}"/>
              </a:ext>
            </a:extLst>
          </p:cNvPr>
          <p:cNvSpPr txBox="1"/>
          <p:nvPr/>
        </p:nvSpPr>
        <p:spPr>
          <a:xfrm>
            <a:off x="341746" y="325683"/>
            <a:ext cx="6096000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is the earliest and latest activation/deactivation dates available?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C30BDD-E543-4442-99CB-4BB51BA226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8" y="1237933"/>
            <a:ext cx="7142798" cy="1754188"/>
          </a:xfrm>
          <a:prstGeom prst="rect">
            <a:avLst/>
          </a:prstGeom>
        </p:spPr>
      </p:pic>
      <p:pic>
        <p:nvPicPr>
          <p:cNvPr id="7" name="Picture 6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5FEEABCF-4097-4644-B74E-305D3ADA8B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8" y="3193663"/>
            <a:ext cx="7142798" cy="930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5B7D5-01F1-4BF9-916A-29D938076DCF}"/>
              </a:ext>
            </a:extLst>
          </p:cNvPr>
          <p:cNvSpPr txBox="1"/>
          <p:nvPr/>
        </p:nvSpPr>
        <p:spPr>
          <a:xfrm>
            <a:off x="753428" y="4387467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main reason for deactivation?</a:t>
            </a:r>
            <a:endParaRPr lang="en-CA" sz="24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C7E6832D-F312-4C84-BEE9-356E0A88FA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56" y="5156379"/>
            <a:ext cx="3800475" cy="847725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00AC658-F884-41AB-BC14-6267A927151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62" y="4396847"/>
            <a:ext cx="3650615" cy="237617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767F1F0-AAAD-44A4-A725-829E24016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91" y="4387467"/>
            <a:ext cx="3236805" cy="23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0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F626BD-DD37-4123-9218-057A7C7C8695}"/>
              </a:ext>
            </a:extLst>
          </p:cNvPr>
          <p:cNvSpPr txBox="1"/>
          <p:nvPr/>
        </p:nvSpPr>
        <p:spPr>
          <a:xfrm>
            <a:off x="360218" y="588489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customers with good and bad credit?</a:t>
            </a:r>
            <a:endParaRPr lang="en-CA" sz="16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E44E71-D325-4DF9-ADE0-992FB48ECB7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/>
          <a:stretch/>
        </p:blipFill>
        <p:spPr bwMode="auto">
          <a:xfrm>
            <a:off x="709295" y="1012453"/>
            <a:ext cx="4634230" cy="1007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F7B735-B1D3-4382-BFA6-12C5DCD088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493076"/>
            <a:ext cx="3268346" cy="293592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DC98D17-5C42-49D5-8278-63DE4157C2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083173"/>
            <a:ext cx="3743326" cy="1345827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4C829B87-A498-425B-96F3-9D0C8A5DFF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71" y="493076"/>
            <a:ext cx="3103879" cy="29359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4DFEDB-2DE2-4F3A-909D-CE1FA67FF1B9}"/>
              </a:ext>
            </a:extLst>
          </p:cNvPr>
          <p:cNvSpPr/>
          <p:nvPr/>
        </p:nvSpPr>
        <p:spPr>
          <a:xfrm>
            <a:off x="2720831" y="3014289"/>
            <a:ext cx="460519" cy="338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F447B-8706-4A49-8F90-CD1FF89DA524}"/>
              </a:ext>
            </a:extLst>
          </p:cNvPr>
          <p:cNvSpPr txBox="1"/>
          <p:nvPr/>
        </p:nvSpPr>
        <p:spPr>
          <a:xfrm>
            <a:off x="360217" y="3597225"/>
            <a:ext cx="10021455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distribution of rate plans for customers are see the which plan has more customers.</a:t>
            </a:r>
            <a:endParaRPr lang="en-CA" sz="16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990D72-CA8B-43EC-BEB3-8E4800B5118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9" y="4107212"/>
            <a:ext cx="3348183" cy="1019861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A56B35-E7B9-468E-8769-3AA8286E71F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39" y="4010165"/>
            <a:ext cx="3577705" cy="2595795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3E9C611-7668-482E-B113-B5AE701BFAA3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7" t="565" r="17652" b="69455"/>
          <a:stretch/>
        </p:blipFill>
        <p:spPr bwMode="auto">
          <a:xfrm>
            <a:off x="1066799" y="5177527"/>
            <a:ext cx="3328123" cy="14284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C89587DB-F435-4DDF-92A4-EDA4063CF572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t="37465" r="3505" b="3735"/>
          <a:stretch/>
        </p:blipFill>
        <p:spPr bwMode="auto">
          <a:xfrm>
            <a:off x="8432542" y="4010166"/>
            <a:ext cx="3577705" cy="2595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808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80357-4924-45AA-9847-57FB050FB0C4}"/>
              </a:ext>
            </a:extLst>
          </p:cNvPr>
          <p:cNvSpPr txBox="1"/>
          <p:nvPr/>
        </p:nvSpPr>
        <p:spPr>
          <a:xfrm>
            <a:off x="406400" y="436611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CA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distribution of Age of Customers.</a:t>
            </a:r>
            <a:endParaRPr lang="en-CA" sz="16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BE898-299A-41A7-B445-D23B526DE4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3" y="1069608"/>
            <a:ext cx="4709132" cy="30784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F089F2-5C82-466F-A34F-E85862C297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50" y="1759296"/>
            <a:ext cx="5293909" cy="285888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D2C5CC7-D447-4CA4-9AFA-A0943A36B68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0" y="1759296"/>
            <a:ext cx="4709133" cy="2858886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E5F0865A-4711-4B74-9E5F-BD55805F290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38" y="4859020"/>
            <a:ext cx="9043843" cy="1809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40F9D1-147D-4C96-BC17-7F089A9815B6}"/>
              </a:ext>
            </a:extLst>
          </p:cNvPr>
          <p:cNvSpPr/>
          <p:nvPr/>
        </p:nvSpPr>
        <p:spPr>
          <a:xfrm>
            <a:off x="5057632" y="6225309"/>
            <a:ext cx="410296" cy="19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33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1388</Words>
  <Application>Microsoft Office PowerPoint</Application>
  <PresentationFormat>Widescreen</PresentationFormat>
  <Paragraphs>107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Cambria</vt:lpstr>
      <vt:lpstr>Nunito Sans</vt:lpstr>
      <vt:lpstr>Wingdings</vt:lpstr>
      <vt:lpstr>Office Theme</vt:lpstr>
      <vt:lpstr>CRM ANALYSIS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Sherin Joseph</dc:creator>
  <cp:lastModifiedBy>Sherin Joseph</cp:lastModifiedBy>
  <cp:revision>63</cp:revision>
  <dcterms:created xsi:type="dcterms:W3CDTF">2021-07-21T13:31:58Z</dcterms:created>
  <dcterms:modified xsi:type="dcterms:W3CDTF">2021-07-22T17:36:12Z</dcterms:modified>
</cp:coreProperties>
</file>