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8"/>
  </p:notesMasterIdLst>
  <p:handoutMasterIdLst>
    <p:handoutMasterId r:id="rId29"/>
  </p:handoutMasterIdLst>
  <p:sldIdLst>
    <p:sldId id="256" r:id="rId2"/>
    <p:sldId id="263" r:id="rId3"/>
    <p:sldId id="258" r:id="rId4"/>
    <p:sldId id="264" r:id="rId5"/>
    <p:sldId id="262" r:id="rId6"/>
    <p:sldId id="265" r:id="rId7"/>
    <p:sldId id="266" r:id="rId8"/>
    <p:sldId id="289" r:id="rId9"/>
    <p:sldId id="278" r:id="rId10"/>
    <p:sldId id="269" r:id="rId11"/>
    <p:sldId id="290" r:id="rId12"/>
    <p:sldId id="279" r:id="rId13"/>
    <p:sldId id="272" r:id="rId14"/>
    <p:sldId id="273" r:id="rId15"/>
    <p:sldId id="291" r:id="rId16"/>
    <p:sldId id="292" r:id="rId17"/>
    <p:sldId id="280" r:id="rId18"/>
    <p:sldId id="276" r:id="rId19"/>
    <p:sldId id="277" r:id="rId20"/>
    <p:sldId id="288" r:id="rId21"/>
    <p:sldId id="274" r:id="rId22"/>
    <p:sldId id="261" r:id="rId23"/>
    <p:sldId id="281" r:id="rId24"/>
    <p:sldId id="282" r:id="rId25"/>
    <p:sldId id="283"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9286"/>
    <a:srgbClr val="1CDE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4660"/>
  </p:normalViewPr>
  <p:slideViewPr>
    <p:cSldViewPr snapToGrid="0">
      <p:cViewPr varScale="1">
        <p:scale>
          <a:sx n="106" d="100"/>
          <a:sy n="10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9D2CDB-EEA7-4EDF-A70E-11F236911A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CEFAA605-38B8-4BCB-9EF9-46A864B815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7A8CDD-798E-4972-9A91-96DFAD0761AB}" type="datetimeFigureOut">
              <a:rPr lang="en-CA" smtClean="0"/>
              <a:t>2021-11-23</a:t>
            </a:fld>
            <a:endParaRPr lang="en-CA"/>
          </a:p>
        </p:txBody>
      </p:sp>
      <p:sp>
        <p:nvSpPr>
          <p:cNvPr id="4" name="Footer Placeholder 3">
            <a:extLst>
              <a:ext uri="{FF2B5EF4-FFF2-40B4-BE49-F238E27FC236}">
                <a16:creationId xmlns:a16="http://schemas.microsoft.com/office/drawing/2014/main" id="{54F541D7-C5E0-44C9-ADE4-D4A055D6BF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7B05A444-BE53-469D-8F8B-43E9F17056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537107-FC66-4874-8701-2A6E6E8A2418}" type="slidenum">
              <a:rPr lang="en-CA" smtClean="0"/>
              <a:t>‹#›</a:t>
            </a:fld>
            <a:endParaRPr lang="en-CA"/>
          </a:p>
        </p:txBody>
      </p:sp>
    </p:spTree>
    <p:extLst>
      <p:ext uri="{BB962C8B-B14F-4D97-AF65-F5344CB8AC3E}">
        <p14:creationId xmlns:p14="http://schemas.microsoft.com/office/powerpoint/2010/main" val="4248890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1ADF2-BD33-473C-920E-D59AF7BEC95E}" type="datetimeFigureOut">
              <a:rPr lang="en-CA" smtClean="0"/>
              <a:t>2021-11-23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DEF51-F2A5-41E2-835D-1ED36BD866DB}" type="slidenum">
              <a:rPr lang="en-CA" smtClean="0"/>
              <a:t>‹#›</a:t>
            </a:fld>
            <a:endParaRPr lang="en-CA"/>
          </a:p>
        </p:txBody>
      </p:sp>
    </p:spTree>
    <p:extLst>
      <p:ext uri="{BB962C8B-B14F-4D97-AF65-F5344CB8AC3E}">
        <p14:creationId xmlns:p14="http://schemas.microsoft.com/office/powerpoint/2010/main" val="2436754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EEB0D0-397B-4CBD-85D8-EC39EEC4838F}" type="datetime1">
              <a:rPr lang="en-US" smtClean="0"/>
              <a:t>11/23/2021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2671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A8E53-9093-4838-B5B9-5191CDC24FD4}" type="datetime1">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686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F88F42-BD19-47AE-A9FC-8B5F0DAF8008}"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28017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AC1B25-BE11-4896-8555-BA61D3E0EDC7}"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02051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6A517-601B-46FF-86DA-D1351F99C944}"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059661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F5EFABD-A96D-44F4-A5E0-1E71F1852B1D}" type="datetime1">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1789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AD53A5-0BE0-4BBD-BB02-725FC542F60D}" type="datetime1">
              <a:rPr lang="en-US" smtClean="0"/>
              <a:t>11/23/2021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89496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9C2D3E3-8248-4E25-8A26-1079A053B0E3}"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859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E9CD14A-3D76-4FCF-927E-EBE180D57B16}"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7575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BD373-A959-4E5B-82EC-7443731C7456}"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93602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F6E6-752D-4005-9353-BAB59C25C591}"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6908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1E806F-35FB-4F8F-867C-57524A83FB7B}"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5251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6EF447-B74A-439E-A283-A1779248627E}"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7481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46AF4-4EC7-4B79-884E-A0EE88EF2C29}"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669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88AD2-A69F-4492-BDF5-F1797A341163}"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5075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12267-A602-4FBF-9E2D-75BFA19BDE2D}"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1505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EC9C9D-5C97-4C7B-A867-CA1B327F5C11}"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4836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A7E0674-EAC6-4F93-9270-01B0A68A0EB6}" type="datetime1">
              <a:rPr lang="en-US" smtClean="0"/>
              <a:t>11/23/2021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2774082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rson leaning against a red car&#10;&#10;Description automatically generated with low confidence">
            <a:extLst>
              <a:ext uri="{FF2B5EF4-FFF2-40B4-BE49-F238E27FC236}">
                <a16:creationId xmlns:a16="http://schemas.microsoft.com/office/drawing/2014/main" id="{A134EA80-E36F-4747-B93B-B162787C26FB}"/>
              </a:ext>
            </a:extLst>
          </p:cNvPr>
          <p:cNvPicPr>
            <a:picLocks noChangeAspect="1"/>
          </p:cNvPicPr>
          <p:nvPr/>
        </p:nvPicPr>
        <p:blipFill rotWithShape="1">
          <a:blip r:embed="rId2">
            <a:extLst>
              <a:ext uri="{28A0092B-C50C-407E-A947-70E740481C1C}">
                <a14:useLocalDpi xmlns:a14="http://schemas.microsoft.com/office/drawing/2010/main" val="0"/>
              </a:ext>
            </a:extLst>
          </a:blip>
          <a:srcRect l="20156" t="9091" r="9747"/>
          <a:stretch/>
        </p:blipFill>
        <p:spPr>
          <a:xfrm>
            <a:off x="4944608" y="1231759"/>
            <a:ext cx="6170249" cy="5096613"/>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00627386-401F-4B30-A35D-E4B952A6DBD2}"/>
              </a:ext>
            </a:extLst>
          </p:cNvPr>
          <p:cNvSpPr>
            <a:spLocks noGrp="1"/>
          </p:cNvSpPr>
          <p:nvPr>
            <p:ph type="ctrTitle"/>
          </p:nvPr>
        </p:nvSpPr>
        <p:spPr>
          <a:xfrm>
            <a:off x="858249" y="1603566"/>
            <a:ext cx="4628151" cy="2398606"/>
          </a:xfrm>
        </p:spPr>
        <p:txBody>
          <a:bodyPr>
            <a:normAutofit/>
          </a:bodyPr>
          <a:lstStyle/>
          <a:p>
            <a:r>
              <a:rPr lang="en-CA" sz="4800" dirty="0"/>
              <a:t>ANALYSIS OF          			CAR 	ACCIDENTS</a:t>
            </a:r>
          </a:p>
        </p:txBody>
      </p:sp>
      <p:sp>
        <p:nvSpPr>
          <p:cNvPr id="3" name="Subtitle 2">
            <a:extLst>
              <a:ext uri="{FF2B5EF4-FFF2-40B4-BE49-F238E27FC236}">
                <a16:creationId xmlns:a16="http://schemas.microsoft.com/office/drawing/2014/main" id="{556002B7-11CC-4631-86B4-F3CEF2B5813D}"/>
              </a:ext>
            </a:extLst>
          </p:cNvPr>
          <p:cNvSpPr>
            <a:spLocks noGrp="1"/>
          </p:cNvSpPr>
          <p:nvPr>
            <p:ph type="subTitle" idx="1"/>
          </p:nvPr>
        </p:nvSpPr>
        <p:spPr>
          <a:xfrm>
            <a:off x="552262" y="5171816"/>
            <a:ext cx="2879002" cy="1156556"/>
          </a:xfrm>
        </p:spPr>
        <p:txBody>
          <a:bodyPr>
            <a:normAutofit/>
          </a:bodyPr>
          <a:lstStyle/>
          <a:p>
            <a:r>
              <a:rPr lang="en-CA" sz="1600" dirty="0">
                <a:solidFill>
                  <a:schemeClr val="bg1"/>
                </a:solidFill>
                <a:latin typeface="Abadi" panose="020B0604020104020204" pitchFamily="34" charset="0"/>
              </a:rPr>
              <a:t>Submitted By</a:t>
            </a:r>
            <a:r>
              <a:rPr lang="en-CA" sz="1600" dirty="0">
                <a:solidFill>
                  <a:schemeClr val="bg1"/>
                </a:solidFill>
              </a:rPr>
              <a:t>:</a:t>
            </a:r>
          </a:p>
          <a:p>
            <a:r>
              <a:rPr lang="en-CA" sz="1600" dirty="0">
                <a:solidFill>
                  <a:schemeClr val="bg1"/>
                </a:solidFill>
              </a:rPr>
              <a:t>Sherin Joseph</a:t>
            </a:r>
          </a:p>
          <a:p>
            <a:r>
              <a:rPr lang="en-CA" sz="1600" dirty="0">
                <a:solidFill>
                  <a:schemeClr val="bg1"/>
                </a:solidFill>
              </a:rPr>
              <a:t>23/Nov/2021</a:t>
            </a:r>
          </a:p>
        </p:txBody>
      </p:sp>
      <p:sp>
        <p:nvSpPr>
          <p:cNvPr id="7" name="Slide Number Placeholder 6">
            <a:extLst>
              <a:ext uri="{FF2B5EF4-FFF2-40B4-BE49-F238E27FC236}">
                <a16:creationId xmlns:a16="http://schemas.microsoft.com/office/drawing/2014/main" id="{17EE15F3-F209-45BF-B2FD-B3485FE82F58}"/>
              </a:ext>
            </a:extLst>
          </p:cNvPr>
          <p:cNvSpPr>
            <a:spLocks noGrp="1"/>
          </p:cNvSpPr>
          <p:nvPr>
            <p:ph type="sldNum" sz="quarter" idx="12"/>
          </p:nvPr>
        </p:nvSpPr>
        <p:spPr/>
        <p:txBody>
          <a:bodyPr/>
          <a:lstStyle/>
          <a:p>
            <a:fld id="{4C8B8A27-DF03-4546-BA93-21C967D57E5C}" type="slidenum">
              <a:rPr lang="en-US" smtClean="0"/>
              <a:t>1</a:t>
            </a:fld>
            <a:endParaRPr lang="en-US"/>
          </a:p>
        </p:txBody>
      </p:sp>
    </p:spTree>
    <p:extLst>
      <p:ext uri="{BB962C8B-B14F-4D97-AF65-F5344CB8AC3E}">
        <p14:creationId xmlns:p14="http://schemas.microsoft.com/office/powerpoint/2010/main" val="16187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7" name="Rectangle 16">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32957D5-2BB5-4601-AC7D-F206745217A9}"/>
              </a:ext>
            </a:extLst>
          </p:cNvPr>
          <p:cNvSpPr>
            <a:spLocks noGrp="1"/>
          </p:cNvSpPr>
          <p:nvPr>
            <p:ph type="sldNum" sz="quarter" idx="12"/>
          </p:nvPr>
        </p:nvSpPr>
        <p:spPr>
          <a:xfrm>
            <a:off x="10437812" y="30963"/>
            <a:ext cx="685800" cy="540537"/>
          </a:xfrm>
        </p:spPr>
        <p:txBody>
          <a:bodyPr vert="horz" lIns="91440" tIns="45720" rIns="91440" bIns="45720" rtlCol="0" anchor="b">
            <a:normAutofit/>
          </a:bodyPr>
          <a:lstStyle/>
          <a:p>
            <a:pPr>
              <a:spcAft>
                <a:spcPts val="600"/>
              </a:spcAft>
            </a:pPr>
            <a:fld id="{4C8B8A27-DF03-4546-BA93-21C967D57E5C}" type="slidenum">
              <a:rPr lang="en-US" b="0" i="0" kern="1200">
                <a:solidFill>
                  <a:srgbClr val="FFFFFF"/>
                </a:solidFill>
                <a:latin typeface="+mn-lt"/>
                <a:ea typeface="+mn-ea"/>
                <a:cs typeface="+mn-cs"/>
              </a:rPr>
              <a:pPr>
                <a:spcAft>
                  <a:spcPts val="600"/>
                </a:spcAft>
              </a:pPr>
              <a:t>10</a:t>
            </a:fld>
            <a:endParaRPr lang="en-US" b="0" i="0" kern="1200" dirty="0">
              <a:solidFill>
                <a:srgbClr val="FFFFFF"/>
              </a:solidFill>
              <a:latin typeface="+mn-lt"/>
              <a:ea typeface="+mn-ea"/>
              <a:cs typeface="+mn-cs"/>
            </a:endParaRPr>
          </a:p>
        </p:txBody>
      </p:sp>
      <p:sp>
        <p:nvSpPr>
          <p:cNvPr id="18" name="Content Placeholder 2">
            <a:extLst>
              <a:ext uri="{FF2B5EF4-FFF2-40B4-BE49-F238E27FC236}">
                <a16:creationId xmlns:a16="http://schemas.microsoft.com/office/drawing/2014/main" id="{83247612-D31C-4B47-ABCD-1660DB2456E6}"/>
              </a:ext>
            </a:extLst>
          </p:cNvPr>
          <p:cNvSpPr txBox="1">
            <a:spLocks/>
          </p:cNvSpPr>
          <p:nvPr/>
        </p:nvSpPr>
        <p:spPr>
          <a:xfrm>
            <a:off x="4252237" y="1917969"/>
            <a:ext cx="3331809" cy="39058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CA" sz="1200" dirty="0"/>
          </a:p>
          <a:p>
            <a:r>
              <a:rPr lang="en-CA" sz="1200" dirty="0"/>
              <a:t>Maximum accidents occur in the Eixample district and the least accidents are in the Gracia district.</a:t>
            </a:r>
          </a:p>
          <a:p>
            <a:r>
              <a:rPr lang="en-CA" sz="1200" dirty="0"/>
              <a:t>Other districts which have higher accident rates are Santa MartA, Sants-MontjuA and SarriA-Sant.</a:t>
            </a:r>
          </a:p>
          <a:p>
            <a:r>
              <a:rPr lang="en-CA" sz="1200" dirty="0"/>
              <a:t>The neighborhood “la Dreta de l’Eixample” has the highest reported accidents and “Torre BarA” has the least count.</a:t>
            </a:r>
          </a:p>
          <a:p>
            <a:endParaRPr lang="en-CA" sz="12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pic>
        <p:nvPicPr>
          <p:cNvPr id="10" name="Picture 9">
            <a:extLst>
              <a:ext uri="{FF2B5EF4-FFF2-40B4-BE49-F238E27FC236}">
                <a16:creationId xmlns:a16="http://schemas.microsoft.com/office/drawing/2014/main" id="{D2161AA0-4C91-4A8C-B86B-A7A44EEF896C}"/>
              </a:ext>
            </a:extLst>
          </p:cNvPr>
          <p:cNvPicPr>
            <a:picLocks noChangeAspect="1"/>
          </p:cNvPicPr>
          <p:nvPr/>
        </p:nvPicPr>
        <p:blipFill>
          <a:blip r:embed="rId2"/>
          <a:stretch>
            <a:fillRect/>
          </a:stretch>
        </p:blipFill>
        <p:spPr>
          <a:xfrm>
            <a:off x="7401100" y="1544178"/>
            <a:ext cx="4632356" cy="3905897"/>
          </a:xfrm>
          <a:prstGeom prst="rect">
            <a:avLst/>
          </a:prstGeom>
        </p:spPr>
      </p:pic>
      <p:pic>
        <p:nvPicPr>
          <p:cNvPr id="12" name="Picture 11">
            <a:extLst>
              <a:ext uri="{FF2B5EF4-FFF2-40B4-BE49-F238E27FC236}">
                <a16:creationId xmlns:a16="http://schemas.microsoft.com/office/drawing/2014/main" id="{70209D47-20A7-44B4-B053-D5400D8FBDAB}"/>
              </a:ext>
            </a:extLst>
          </p:cNvPr>
          <p:cNvPicPr>
            <a:picLocks noChangeAspect="1"/>
          </p:cNvPicPr>
          <p:nvPr/>
        </p:nvPicPr>
        <p:blipFill>
          <a:blip r:embed="rId3"/>
          <a:stretch>
            <a:fillRect/>
          </a:stretch>
        </p:blipFill>
        <p:spPr>
          <a:xfrm>
            <a:off x="158544" y="1544178"/>
            <a:ext cx="4093693" cy="3905897"/>
          </a:xfrm>
          <a:prstGeom prst="rect">
            <a:avLst/>
          </a:prstGeom>
        </p:spPr>
      </p:pic>
    </p:spTree>
    <p:extLst>
      <p:ext uri="{BB962C8B-B14F-4D97-AF65-F5344CB8AC3E}">
        <p14:creationId xmlns:p14="http://schemas.microsoft.com/office/powerpoint/2010/main" val="4070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5" name="Rectangle 14">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70B0483-4437-4810-82C4-98349D0CD27F}"/>
              </a:ext>
            </a:extLst>
          </p:cNvPr>
          <p:cNvSpPr>
            <a:spLocks noGrp="1"/>
          </p:cNvSpPr>
          <p:nvPr>
            <p:ph type="sldNum" sz="quarter" idx="12"/>
          </p:nvPr>
        </p:nvSpPr>
        <p:spPr>
          <a:xfrm>
            <a:off x="10513307" y="53546"/>
            <a:ext cx="534810" cy="483994"/>
          </a:xfrm>
        </p:spPr>
        <p:txBody>
          <a:bodyPr vert="horz" lIns="91440" tIns="45720" rIns="91440" bIns="45720" rtlCol="0" anchor="b">
            <a:normAutofit fontScale="85000" lnSpcReduction="10000"/>
          </a:bodyPr>
          <a:lstStyle/>
          <a:p>
            <a:pPr>
              <a:spcAft>
                <a:spcPts val="600"/>
              </a:spcAft>
            </a:pPr>
            <a:fld id="{4C8B8A27-DF03-4546-BA93-21C967D57E5C}" type="slidenum">
              <a:rPr lang="en-US" b="0" i="0" kern="1200">
                <a:solidFill>
                  <a:srgbClr val="FFFFFF"/>
                </a:solidFill>
                <a:latin typeface="+mn-lt"/>
                <a:ea typeface="+mn-ea"/>
                <a:cs typeface="+mn-cs"/>
              </a:rPr>
              <a:pPr>
                <a:spcAft>
                  <a:spcPts val="600"/>
                </a:spcAft>
              </a:pPr>
              <a:t>11</a:t>
            </a:fld>
            <a:endParaRPr lang="en-US" b="0" i="0" kern="1200" dirty="0">
              <a:solidFill>
                <a:srgbClr val="FFFFFF"/>
              </a:solidFill>
              <a:latin typeface="+mn-lt"/>
              <a:ea typeface="+mn-ea"/>
              <a:cs typeface="+mn-cs"/>
            </a:endParaRPr>
          </a:p>
        </p:txBody>
      </p:sp>
      <p:pic>
        <p:nvPicPr>
          <p:cNvPr id="6" name="Picture 5">
            <a:extLst>
              <a:ext uri="{FF2B5EF4-FFF2-40B4-BE49-F238E27FC236}">
                <a16:creationId xmlns:a16="http://schemas.microsoft.com/office/drawing/2014/main" id="{4860079C-69B1-418C-B32A-BAE1BB01BDC2}"/>
              </a:ext>
            </a:extLst>
          </p:cNvPr>
          <p:cNvPicPr>
            <a:picLocks noChangeAspect="1"/>
          </p:cNvPicPr>
          <p:nvPr/>
        </p:nvPicPr>
        <p:blipFill>
          <a:blip r:embed="rId2"/>
          <a:stretch>
            <a:fillRect/>
          </a:stretch>
        </p:blipFill>
        <p:spPr>
          <a:xfrm>
            <a:off x="18164" y="2538488"/>
            <a:ext cx="5759350" cy="4319512"/>
          </a:xfrm>
          <a:prstGeom prst="rect">
            <a:avLst/>
          </a:prstGeom>
        </p:spPr>
      </p:pic>
      <p:pic>
        <p:nvPicPr>
          <p:cNvPr id="5" name="Picture 4">
            <a:extLst>
              <a:ext uri="{FF2B5EF4-FFF2-40B4-BE49-F238E27FC236}">
                <a16:creationId xmlns:a16="http://schemas.microsoft.com/office/drawing/2014/main" id="{0384DCB2-3CC2-424F-913E-21BDBFAA8FE9}"/>
              </a:ext>
            </a:extLst>
          </p:cNvPr>
          <p:cNvPicPr>
            <a:picLocks noChangeAspect="1"/>
          </p:cNvPicPr>
          <p:nvPr/>
        </p:nvPicPr>
        <p:blipFill>
          <a:blip r:embed="rId3"/>
          <a:stretch>
            <a:fillRect/>
          </a:stretch>
        </p:blipFill>
        <p:spPr>
          <a:xfrm>
            <a:off x="6864787" y="537540"/>
            <a:ext cx="5309049" cy="3941967"/>
          </a:xfrm>
          <a:prstGeom prst="rect">
            <a:avLst/>
          </a:prstGeom>
        </p:spPr>
      </p:pic>
      <p:sp>
        <p:nvSpPr>
          <p:cNvPr id="14" name="Content Placeholder 2">
            <a:extLst>
              <a:ext uri="{FF2B5EF4-FFF2-40B4-BE49-F238E27FC236}">
                <a16:creationId xmlns:a16="http://schemas.microsoft.com/office/drawing/2014/main" id="{6AFEFC15-1C6E-4322-A28F-69B865D8DD7A}"/>
              </a:ext>
            </a:extLst>
          </p:cNvPr>
          <p:cNvSpPr txBox="1">
            <a:spLocks/>
          </p:cNvSpPr>
          <p:nvPr/>
        </p:nvSpPr>
        <p:spPr>
          <a:xfrm>
            <a:off x="643466" y="1639454"/>
            <a:ext cx="4842934" cy="8990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Distribution of serious injuries reveals that accidents that made higher serious injuries were way less than those with smaller counts.</a:t>
            </a:r>
          </a:p>
          <a:p>
            <a:endParaRPr lang="en-CA" sz="12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16" name="Content Placeholder 2">
            <a:extLst>
              <a:ext uri="{FF2B5EF4-FFF2-40B4-BE49-F238E27FC236}">
                <a16:creationId xmlns:a16="http://schemas.microsoft.com/office/drawing/2014/main" id="{C7A5C7DC-A5B2-4129-97BD-5A9CD6C7525C}"/>
              </a:ext>
            </a:extLst>
          </p:cNvPr>
          <p:cNvSpPr txBox="1">
            <a:spLocks/>
          </p:cNvSpPr>
          <p:nvPr/>
        </p:nvSpPr>
        <p:spPr>
          <a:xfrm>
            <a:off x="6994724" y="4630135"/>
            <a:ext cx="4753845" cy="78383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CA" sz="1200" dirty="0"/>
          </a:p>
          <a:p>
            <a:r>
              <a:rPr lang="en-CA" sz="1400" dirty="0"/>
              <a:t>From the accident history, accidents involving mild injuries category &lt;=4 are more compared to other categories</a:t>
            </a:r>
          </a:p>
          <a:p>
            <a:endParaRPr lang="en-CA" sz="12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9" name="Rectangle 8">
            <a:extLst>
              <a:ext uri="{FF2B5EF4-FFF2-40B4-BE49-F238E27FC236}">
                <a16:creationId xmlns:a16="http://schemas.microsoft.com/office/drawing/2014/main" id="{FDEC2D4E-71F5-4D7F-ACB2-3A4313A90CFE}"/>
              </a:ext>
            </a:extLst>
          </p:cNvPr>
          <p:cNvSpPr/>
          <p:nvPr/>
        </p:nvSpPr>
        <p:spPr>
          <a:xfrm>
            <a:off x="6316490" y="801794"/>
            <a:ext cx="48096" cy="524826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415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12">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25" name="Rectangle 14">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396B1A4-F383-4F5E-96A4-285CE00BC3B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4C8B8A27-DF03-4546-BA93-21C967D57E5C}" type="slidenum">
              <a:rPr lang="en-US" b="0" i="0" kern="1200">
                <a:solidFill>
                  <a:srgbClr val="FFFFFF"/>
                </a:solidFill>
                <a:latin typeface="+mn-lt"/>
                <a:ea typeface="+mn-ea"/>
                <a:cs typeface="+mn-cs"/>
              </a:rPr>
              <a:pPr>
                <a:spcAft>
                  <a:spcPts val="600"/>
                </a:spcAft>
              </a:pPr>
              <a:t>12</a:t>
            </a:fld>
            <a:endParaRPr lang="en-US" b="0" i="0" kern="1200">
              <a:solidFill>
                <a:srgbClr val="FFFFFF"/>
              </a:solidFill>
              <a:latin typeface="+mn-lt"/>
              <a:ea typeface="+mn-ea"/>
              <a:cs typeface="+mn-cs"/>
            </a:endParaRPr>
          </a:p>
        </p:txBody>
      </p:sp>
      <p:pic>
        <p:nvPicPr>
          <p:cNvPr id="6" name="Picture 5">
            <a:extLst>
              <a:ext uri="{FF2B5EF4-FFF2-40B4-BE49-F238E27FC236}">
                <a16:creationId xmlns:a16="http://schemas.microsoft.com/office/drawing/2014/main" id="{808AB860-D81A-4013-BBD7-CDD653FF655E}"/>
              </a:ext>
            </a:extLst>
          </p:cNvPr>
          <p:cNvPicPr>
            <a:picLocks noChangeAspect="1"/>
          </p:cNvPicPr>
          <p:nvPr/>
        </p:nvPicPr>
        <p:blipFill>
          <a:blip r:embed="rId2"/>
          <a:stretch>
            <a:fillRect/>
          </a:stretch>
        </p:blipFill>
        <p:spPr>
          <a:xfrm>
            <a:off x="1126067" y="1676332"/>
            <a:ext cx="4728634" cy="3499189"/>
          </a:xfrm>
          <a:prstGeom prst="rect">
            <a:avLst/>
          </a:prstGeom>
        </p:spPr>
      </p:pic>
      <p:pic>
        <p:nvPicPr>
          <p:cNvPr id="5" name="Picture 4">
            <a:extLst>
              <a:ext uri="{FF2B5EF4-FFF2-40B4-BE49-F238E27FC236}">
                <a16:creationId xmlns:a16="http://schemas.microsoft.com/office/drawing/2014/main" id="{8C280BAD-2DE2-4D78-96B3-730575E4B3F0}"/>
              </a:ext>
            </a:extLst>
          </p:cNvPr>
          <p:cNvPicPr>
            <a:picLocks noChangeAspect="1"/>
          </p:cNvPicPr>
          <p:nvPr/>
        </p:nvPicPr>
        <p:blipFill>
          <a:blip r:embed="rId3"/>
          <a:stretch>
            <a:fillRect/>
          </a:stretch>
        </p:blipFill>
        <p:spPr>
          <a:xfrm>
            <a:off x="6337301" y="1682243"/>
            <a:ext cx="4728634" cy="3487367"/>
          </a:xfrm>
          <a:prstGeom prst="rect">
            <a:avLst/>
          </a:prstGeom>
        </p:spPr>
      </p:pic>
      <p:sp>
        <p:nvSpPr>
          <p:cNvPr id="18" name="Content Placeholder 2">
            <a:extLst>
              <a:ext uri="{FF2B5EF4-FFF2-40B4-BE49-F238E27FC236}">
                <a16:creationId xmlns:a16="http://schemas.microsoft.com/office/drawing/2014/main" id="{AB441E83-8201-4C93-AE60-C36FB62E0530}"/>
              </a:ext>
            </a:extLst>
          </p:cNvPr>
          <p:cNvSpPr txBox="1">
            <a:spLocks/>
          </p:cNvSpPr>
          <p:nvPr/>
        </p:nvSpPr>
        <p:spPr>
          <a:xfrm>
            <a:off x="1126067" y="5379969"/>
            <a:ext cx="4873690" cy="6700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Victims &lt;=1 are way higher than the higher count categories.</a:t>
            </a:r>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20" name="Content Placeholder 2">
            <a:extLst>
              <a:ext uri="{FF2B5EF4-FFF2-40B4-BE49-F238E27FC236}">
                <a16:creationId xmlns:a16="http://schemas.microsoft.com/office/drawing/2014/main" id="{183C1722-5F17-43F1-BC4C-1D3001DFD0CF}"/>
              </a:ext>
            </a:extLst>
          </p:cNvPr>
          <p:cNvSpPr txBox="1">
            <a:spLocks/>
          </p:cNvSpPr>
          <p:nvPr/>
        </p:nvSpPr>
        <p:spPr>
          <a:xfrm>
            <a:off x="6337301" y="5301290"/>
            <a:ext cx="4728632" cy="6700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Accidents involving vehicles &lt;=3 are more compared to other categories.</a:t>
            </a:r>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Tree>
    <p:extLst>
      <p:ext uri="{BB962C8B-B14F-4D97-AF65-F5344CB8AC3E}">
        <p14:creationId xmlns:p14="http://schemas.microsoft.com/office/powerpoint/2010/main" val="312196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11">
            <a:extLst>
              <a:ext uri="{FF2B5EF4-FFF2-40B4-BE49-F238E27FC236}">
                <a16:creationId xmlns:a16="http://schemas.microsoft.com/office/drawing/2014/main" id="{AB8E3704-0CB2-48C2-A46B-EDB6271857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36872906-1D7A-472A-B90B-D4B00113A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C09D3A24-9F80-4EC9-9D80-28C5CBA8F8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15">
            <a:extLst>
              <a:ext uri="{FF2B5EF4-FFF2-40B4-BE49-F238E27FC236}">
                <a16:creationId xmlns:a16="http://schemas.microsoft.com/office/drawing/2014/main" id="{F4C2B571-8160-4749-AB99-260E8052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5" name="Group 17">
            <a:extLst>
              <a:ext uri="{FF2B5EF4-FFF2-40B4-BE49-F238E27FC236}">
                <a16:creationId xmlns:a16="http://schemas.microsoft.com/office/drawing/2014/main" id="{ED3C1606-1BAC-4A69-9F43-F6E67CB6C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33397045-2268-40AF-9089-9D961D8E0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Freeform 5">
              <a:extLst>
                <a:ext uri="{FF2B5EF4-FFF2-40B4-BE49-F238E27FC236}">
                  <a16:creationId xmlns:a16="http://schemas.microsoft.com/office/drawing/2014/main" id="{AE24740E-2CEE-4EC4-8BDF-623C761B5A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 name="Title 1">
            <a:extLst>
              <a:ext uri="{FF2B5EF4-FFF2-40B4-BE49-F238E27FC236}">
                <a16:creationId xmlns:a16="http://schemas.microsoft.com/office/drawing/2014/main" id="{A1B900E5-6CB6-48FF-B15E-CCDACCB22C60}"/>
              </a:ext>
            </a:extLst>
          </p:cNvPr>
          <p:cNvSpPr>
            <a:spLocks noGrp="1"/>
          </p:cNvSpPr>
          <p:nvPr>
            <p:ph type="title"/>
          </p:nvPr>
        </p:nvSpPr>
        <p:spPr>
          <a:xfrm>
            <a:off x="4060114" y="571500"/>
            <a:ext cx="5730960" cy="767688"/>
          </a:xfrm>
        </p:spPr>
        <p:txBody>
          <a:bodyPr vert="horz" lIns="91440" tIns="45720" rIns="91440" bIns="45720" rtlCol="0" anchor="b">
            <a:normAutofit fontScale="90000"/>
          </a:bodyPr>
          <a:lstStyle/>
          <a:p>
            <a:r>
              <a:rPr lang="en-US" sz="4800" dirty="0"/>
              <a:t>Bivariate Analysis</a:t>
            </a:r>
          </a:p>
        </p:txBody>
      </p:sp>
      <p:sp>
        <p:nvSpPr>
          <p:cNvPr id="22" name="Rectangle 21">
            <a:extLst>
              <a:ext uri="{FF2B5EF4-FFF2-40B4-BE49-F238E27FC236}">
                <a16:creationId xmlns:a16="http://schemas.microsoft.com/office/drawing/2014/main" id="{C1AB3E5B-B3BF-404B-8289-0949F7EE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18A355F-5E8A-4097-820F-9F7AB1985A6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4C8B8A27-DF03-4546-BA93-21C967D57E5C}" type="slidenum">
              <a:rPr lang="en-US" smtClean="0"/>
              <a:pPr>
                <a:spcAft>
                  <a:spcPts val="600"/>
                </a:spcAft>
              </a:pPr>
              <a:t>13</a:t>
            </a:fld>
            <a:endParaRPr lang="en-US" dirty="0"/>
          </a:p>
        </p:txBody>
      </p:sp>
      <p:cxnSp>
        <p:nvCxnSpPr>
          <p:cNvPr id="24" name="Straight Connector 23">
            <a:extLst>
              <a:ext uri="{FF2B5EF4-FFF2-40B4-BE49-F238E27FC236}">
                <a16:creationId xmlns:a16="http://schemas.microsoft.com/office/drawing/2014/main" id="{9E5B911B-0E12-4F97-9057-78D206FE44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8964" y="3428999"/>
            <a:ext cx="3751053"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6C46117-D5F5-41F9-970E-060B19C483F7}"/>
              </a:ext>
            </a:extLst>
          </p:cNvPr>
          <p:cNvPicPr>
            <a:picLocks noChangeAspect="1"/>
          </p:cNvPicPr>
          <p:nvPr/>
        </p:nvPicPr>
        <p:blipFill>
          <a:blip r:embed="rId3"/>
          <a:stretch>
            <a:fillRect/>
          </a:stretch>
        </p:blipFill>
        <p:spPr>
          <a:xfrm>
            <a:off x="748491" y="1619614"/>
            <a:ext cx="5652309" cy="3599886"/>
          </a:xfrm>
          <a:prstGeom prst="rect">
            <a:avLst/>
          </a:prstGeom>
        </p:spPr>
      </p:pic>
      <p:pic>
        <p:nvPicPr>
          <p:cNvPr id="26" name="Picture 25">
            <a:extLst>
              <a:ext uri="{FF2B5EF4-FFF2-40B4-BE49-F238E27FC236}">
                <a16:creationId xmlns:a16="http://schemas.microsoft.com/office/drawing/2014/main" id="{EF3327E1-021F-4066-AAE9-36EA982E8B85}"/>
              </a:ext>
            </a:extLst>
          </p:cNvPr>
          <p:cNvPicPr>
            <a:picLocks noChangeAspect="1"/>
          </p:cNvPicPr>
          <p:nvPr/>
        </p:nvPicPr>
        <p:blipFill>
          <a:blip r:embed="rId4"/>
          <a:stretch>
            <a:fillRect/>
          </a:stretch>
        </p:blipFill>
        <p:spPr>
          <a:xfrm>
            <a:off x="6670326" y="1633329"/>
            <a:ext cx="4936955" cy="3583692"/>
          </a:xfrm>
          <a:prstGeom prst="rect">
            <a:avLst/>
          </a:prstGeom>
        </p:spPr>
      </p:pic>
      <p:sp>
        <p:nvSpPr>
          <p:cNvPr id="28" name="Content Placeholder 2">
            <a:extLst>
              <a:ext uri="{FF2B5EF4-FFF2-40B4-BE49-F238E27FC236}">
                <a16:creationId xmlns:a16="http://schemas.microsoft.com/office/drawing/2014/main" id="{4526DE9E-DE92-4EC4-95EF-B6749C73D5DA}"/>
              </a:ext>
            </a:extLst>
          </p:cNvPr>
          <p:cNvSpPr txBox="1">
            <a:spLocks/>
          </p:cNvSpPr>
          <p:nvPr/>
        </p:nvSpPr>
        <p:spPr>
          <a:xfrm>
            <a:off x="6670326" y="5511162"/>
            <a:ext cx="4936955" cy="837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solidFill>
                  <a:schemeClr val="bg1"/>
                </a:solidFill>
              </a:rPr>
              <a:t>The neighborhood “la Dreta de l’Eixample” has the highest number of victims  and “Torre BarA” has the least count.</a:t>
            </a:r>
            <a:endParaRPr lang="en-CA" sz="1000" dirty="0">
              <a:solidFill>
                <a:schemeClr val="bg1"/>
              </a:solidFill>
            </a:endParaRPr>
          </a:p>
          <a:p>
            <a:pPr marL="0" indent="0">
              <a:buFont typeface="Wingdings 3" charset="2"/>
              <a:buNone/>
            </a:pPr>
            <a:endParaRPr lang="en-CA" sz="1000" dirty="0">
              <a:solidFill>
                <a:schemeClr val="bg1"/>
              </a:solidFill>
            </a:endParaRPr>
          </a:p>
          <a:p>
            <a:pPr marL="0" indent="0">
              <a:buFont typeface="Wingdings 3" charset="2"/>
              <a:buNone/>
            </a:pPr>
            <a:endParaRPr lang="en-CA" sz="1000" dirty="0">
              <a:solidFill>
                <a:schemeClr val="bg1"/>
              </a:solidFill>
            </a:endParaRPr>
          </a:p>
          <a:p>
            <a:pPr marL="0" indent="0">
              <a:buFont typeface="Wingdings 3" charset="2"/>
              <a:buNone/>
            </a:pPr>
            <a:endParaRPr lang="en-CA" dirty="0">
              <a:solidFill>
                <a:schemeClr val="bg1"/>
              </a:solidFill>
            </a:endParaRPr>
          </a:p>
        </p:txBody>
      </p:sp>
      <p:sp>
        <p:nvSpPr>
          <p:cNvPr id="29" name="Content Placeholder 2">
            <a:extLst>
              <a:ext uri="{FF2B5EF4-FFF2-40B4-BE49-F238E27FC236}">
                <a16:creationId xmlns:a16="http://schemas.microsoft.com/office/drawing/2014/main" id="{CD8B054C-CCCC-46FA-9F35-312F59F4044B}"/>
              </a:ext>
            </a:extLst>
          </p:cNvPr>
          <p:cNvSpPr txBox="1">
            <a:spLocks/>
          </p:cNvSpPr>
          <p:nvPr/>
        </p:nvSpPr>
        <p:spPr>
          <a:xfrm>
            <a:off x="1037562" y="5499926"/>
            <a:ext cx="4936955" cy="837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solidFill>
                  <a:schemeClr val="bg1"/>
                </a:solidFill>
              </a:rPr>
              <a:t>Maximum victims were reported in the Eixample district and the least accidents are in the Gracia district.</a:t>
            </a:r>
          </a:p>
          <a:p>
            <a:pPr marL="0" indent="0">
              <a:buFont typeface="Wingdings 3" charset="2"/>
              <a:buNone/>
            </a:pPr>
            <a:endParaRPr lang="en-CA" sz="1000" dirty="0">
              <a:solidFill>
                <a:schemeClr val="bg1"/>
              </a:solidFill>
            </a:endParaRPr>
          </a:p>
          <a:p>
            <a:pPr marL="0" indent="0">
              <a:buFont typeface="Wingdings 3" charset="2"/>
              <a:buNone/>
            </a:pPr>
            <a:endParaRPr lang="en-CA" sz="1000" dirty="0">
              <a:solidFill>
                <a:schemeClr val="bg1"/>
              </a:solidFill>
            </a:endParaRPr>
          </a:p>
          <a:p>
            <a:pPr marL="0" indent="0">
              <a:buFont typeface="Wingdings 3" charset="2"/>
              <a:buNone/>
            </a:pPr>
            <a:endParaRPr lang="en-CA" dirty="0">
              <a:solidFill>
                <a:schemeClr val="bg1"/>
              </a:solidFill>
            </a:endParaRPr>
          </a:p>
        </p:txBody>
      </p:sp>
    </p:spTree>
    <p:extLst>
      <p:ext uri="{BB962C8B-B14F-4D97-AF65-F5344CB8AC3E}">
        <p14:creationId xmlns:p14="http://schemas.microsoft.com/office/powerpoint/2010/main" val="46091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6B6E78-6502-45B5-B974-40EF8C65381D}"/>
              </a:ext>
            </a:extLst>
          </p:cNvPr>
          <p:cNvPicPr>
            <a:picLocks noChangeAspect="1"/>
          </p:cNvPicPr>
          <p:nvPr/>
        </p:nvPicPr>
        <p:blipFill>
          <a:blip r:embed="rId2"/>
          <a:stretch>
            <a:fillRect/>
          </a:stretch>
        </p:blipFill>
        <p:spPr>
          <a:xfrm>
            <a:off x="6283723" y="1133909"/>
            <a:ext cx="5600694" cy="4130511"/>
          </a:xfrm>
          <a:prstGeom prst="rect">
            <a:avLst/>
          </a:prstGeom>
        </p:spPr>
      </p:pic>
      <p:cxnSp>
        <p:nvCxnSpPr>
          <p:cNvPr id="24" name="Straight Connector 23">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2BB0C3A7-484E-4F1A-8AAE-B8BCB4535889}"/>
              </a:ext>
            </a:extLst>
          </p:cNvPr>
          <p:cNvSpPr txBox="1">
            <a:spLocks/>
          </p:cNvSpPr>
          <p:nvPr/>
        </p:nvSpPr>
        <p:spPr>
          <a:xfrm>
            <a:off x="3124341" y="5640308"/>
            <a:ext cx="6717191" cy="1217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solidFill>
                  <a:schemeClr val="tx1"/>
                </a:solidFill>
              </a:rPr>
              <a:t>The stacked bar chat shows that as when the victims affected are more, the serious injuries are more.</a:t>
            </a:r>
          </a:p>
          <a:p>
            <a:r>
              <a:rPr lang="en-CA" sz="1200" dirty="0">
                <a:solidFill>
                  <a:schemeClr val="tx1"/>
                </a:solidFill>
              </a:rPr>
              <a:t>In the group if victims “&gt;=6” above 75% of mild injuries belong to group “5-7”. As victims affected increase, the mild injuries level also increase.</a:t>
            </a:r>
          </a:p>
          <a:p>
            <a:pPr marL="0" indent="0">
              <a:buFont typeface="Wingdings 3" charset="2"/>
              <a:buNone/>
            </a:pPr>
            <a:endParaRPr lang="en-CA" dirty="0">
              <a:solidFill>
                <a:schemeClr val="tx1"/>
              </a:solidFill>
            </a:endParaRPr>
          </a:p>
        </p:txBody>
      </p:sp>
      <p:sp>
        <p:nvSpPr>
          <p:cNvPr id="20" name="Slide Number Placeholder 3">
            <a:extLst>
              <a:ext uri="{FF2B5EF4-FFF2-40B4-BE49-F238E27FC236}">
                <a16:creationId xmlns:a16="http://schemas.microsoft.com/office/drawing/2014/main" id="{48EF7AA3-7136-412C-905C-EDE5EE76F2E6}"/>
              </a:ext>
            </a:extLst>
          </p:cNvPr>
          <p:cNvSpPr txBox="1">
            <a:spLocks/>
          </p:cNvSpPr>
          <p:nvPr/>
        </p:nvSpPr>
        <p:spPr bwMode="gray">
          <a:xfrm>
            <a:off x="10411484" y="401899"/>
            <a:ext cx="689251" cy="429673"/>
          </a:xfrm>
          <a:prstGeom prst="rect">
            <a:avLst/>
          </a:prstGeom>
        </p:spPr>
        <p:txBody>
          <a:bodyPr vert="horz" lIns="91440" tIns="45720" rIns="91440" bIns="45720" rtlCol="0" anchor="b">
            <a:normAutofit fontScale="92500" lnSpcReduction="20000"/>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4C8B8A27-DF03-4546-BA93-21C967D57E5C}" type="slidenum">
              <a:rPr lang="en-US" smtClean="0"/>
              <a:pPr>
                <a:spcAft>
                  <a:spcPts val="600"/>
                </a:spcAft>
              </a:pPr>
              <a:t>14</a:t>
            </a:fld>
            <a:endParaRPr lang="en-US" dirty="0"/>
          </a:p>
        </p:txBody>
      </p:sp>
      <p:pic>
        <p:nvPicPr>
          <p:cNvPr id="9" name="Picture 8">
            <a:extLst>
              <a:ext uri="{FF2B5EF4-FFF2-40B4-BE49-F238E27FC236}">
                <a16:creationId xmlns:a16="http://schemas.microsoft.com/office/drawing/2014/main" id="{55EC4DCA-D729-4C2D-AE44-A5A444BC5920}"/>
              </a:ext>
            </a:extLst>
          </p:cNvPr>
          <p:cNvPicPr>
            <a:picLocks noChangeAspect="1"/>
          </p:cNvPicPr>
          <p:nvPr/>
        </p:nvPicPr>
        <p:blipFill>
          <a:blip r:embed="rId3"/>
          <a:stretch>
            <a:fillRect/>
          </a:stretch>
        </p:blipFill>
        <p:spPr>
          <a:xfrm>
            <a:off x="352188" y="1133908"/>
            <a:ext cx="5544309" cy="4130511"/>
          </a:xfrm>
          <a:prstGeom prst="rect">
            <a:avLst/>
          </a:prstGeom>
        </p:spPr>
      </p:pic>
    </p:spTree>
    <p:extLst>
      <p:ext uri="{BB962C8B-B14F-4D97-AF65-F5344CB8AC3E}">
        <p14:creationId xmlns:p14="http://schemas.microsoft.com/office/powerpoint/2010/main" val="296413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9827D6-C5EF-4025-B647-43082DCE0E4A}"/>
              </a:ext>
            </a:extLst>
          </p:cNvPr>
          <p:cNvSpPr>
            <a:spLocks noGrp="1"/>
          </p:cNvSpPr>
          <p:nvPr>
            <p:ph type="sldNum" sz="quarter" idx="12"/>
          </p:nvPr>
        </p:nvSpPr>
        <p:spPr/>
        <p:txBody>
          <a:bodyPr/>
          <a:lstStyle/>
          <a:p>
            <a:fld id="{4C8B8A27-DF03-4546-BA93-21C967D57E5C}" type="slidenum">
              <a:rPr lang="en-US" smtClean="0"/>
              <a:t>15</a:t>
            </a:fld>
            <a:endParaRPr lang="en-US" dirty="0"/>
          </a:p>
        </p:txBody>
      </p:sp>
      <p:pic>
        <p:nvPicPr>
          <p:cNvPr id="5" name="Picture 4">
            <a:extLst>
              <a:ext uri="{FF2B5EF4-FFF2-40B4-BE49-F238E27FC236}">
                <a16:creationId xmlns:a16="http://schemas.microsoft.com/office/drawing/2014/main" id="{0AE8AFAB-BECA-4DD8-849A-B77AD1759933}"/>
              </a:ext>
            </a:extLst>
          </p:cNvPr>
          <p:cNvPicPr>
            <a:picLocks noChangeAspect="1"/>
          </p:cNvPicPr>
          <p:nvPr/>
        </p:nvPicPr>
        <p:blipFill>
          <a:blip r:embed="rId2"/>
          <a:stretch>
            <a:fillRect/>
          </a:stretch>
        </p:blipFill>
        <p:spPr>
          <a:xfrm>
            <a:off x="2388199" y="1151168"/>
            <a:ext cx="7217994" cy="4043550"/>
          </a:xfrm>
          <a:prstGeom prst="rect">
            <a:avLst/>
          </a:prstGeom>
        </p:spPr>
      </p:pic>
      <p:sp>
        <p:nvSpPr>
          <p:cNvPr id="6" name="Content Placeholder 2">
            <a:extLst>
              <a:ext uri="{FF2B5EF4-FFF2-40B4-BE49-F238E27FC236}">
                <a16:creationId xmlns:a16="http://schemas.microsoft.com/office/drawing/2014/main" id="{EA3E1DEF-44F2-4299-9F8F-4AEEEB44B92B}"/>
              </a:ext>
            </a:extLst>
          </p:cNvPr>
          <p:cNvSpPr txBox="1">
            <a:spLocks/>
          </p:cNvSpPr>
          <p:nvPr/>
        </p:nvSpPr>
        <p:spPr>
          <a:xfrm>
            <a:off x="3151770" y="5476973"/>
            <a:ext cx="6717191" cy="13810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solidFill>
                  <a:schemeClr val="tx1"/>
                </a:solidFill>
              </a:rPr>
              <a:t>The stacked bar char reveals that the vehicles involved in accident is significantly different across the victim groups.</a:t>
            </a:r>
          </a:p>
          <a:p>
            <a:r>
              <a:rPr lang="en-CA" sz="1200" dirty="0">
                <a:solidFill>
                  <a:schemeClr val="tx1"/>
                </a:solidFill>
              </a:rPr>
              <a:t>As the vehicles involved increases, the victims affected also increases.</a:t>
            </a:r>
          </a:p>
          <a:p>
            <a:pPr marL="0" indent="0">
              <a:buFont typeface="Wingdings 3" charset="2"/>
              <a:buNone/>
            </a:pPr>
            <a:endParaRPr lang="en-CA" dirty="0">
              <a:solidFill>
                <a:schemeClr val="tx1"/>
              </a:solidFill>
            </a:endParaRPr>
          </a:p>
        </p:txBody>
      </p:sp>
    </p:spTree>
    <p:extLst>
      <p:ext uri="{BB962C8B-B14F-4D97-AF65-F5344CB8AC3E}">
        <p14:creationId xmlns:p14="http://schemas.microsoft.com/office/powerpoint/2010/main" val="239395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36225-07DF-49F3-B4EC-B740CDC03BAE}"/>
              </a:ext>
            </a:extLst>
          </p:cNvPr>
          <p:cNvSpPr>
            <a:spLocks noGrp="1"/>
          </p:cNvSpPr>
          <p:nvPr>
            <p:ph type="sldNum" sz="quarter" idx="12"/>
          </p:nvPr>
        </p:nvSpPr>
        <p:spPr/>
        <p:txBody>
          <a:bodyPr/>
          <a:lstStyle/>
          <a:p>
            <a:fld id="{4C8B8A27-DF03-4546-BA93-21C967D57E5C}" type="slidenum">
              <a:rPr lang="en-US" smtClean="0"/>
              <a:t>16</a:t>
            </a:fld>
            <a:endParaRPr lang="en-US" dirty="0"/>
          </a:p>
        </p:txBody>
      </p:sp>
      <p:pic>
        <p:nvPicPr>
          <p:cNvPr id="5" name="Picture 4">
            <a:extLst>
              <a:ext uri="{FF2B5EF4-FFF2-40B4-BE49-F238E27FC236}">
                <a16:creationId xmlns:a16="http://schemas.microsoft.com/office/drawing/2014/main" id="{32AF3DDC-28FA-4024-8709-6B10A3C13ACF}"/>
              </a:ext>
            </a:extLst>
          </p:cNvPr>
          <p:cNvPicPr>
            <a:picLocks noChangeAspect="1"/>
          </p:cNvPicPr>
          <p:nvPr/>
        </p:nvPicPr>
        <p:blipFill>
          <a:blip r:embed="rId2"/>
          <a:stretch>
            <a:fillRect/>
          </a:stretch>
        </p:blipFill>
        <p:spPr>
          <a:xfrm>
            <a:off x="385073" y="1319373"/>
            <a:ext cx="6006301" cy="4263811"/>
          </a:xfrm>
          <a:prstGeom prst="rect">
            <a:avLst/>
          </a:prstGeom>
        </p:spPr>
      </p:pic>
      <p:pic>
        <p:nvPicPr>
          <p:cNvPr id="6" name="Picture 5">
            <a:extLst>
              <a:ext uri="{FF2B5EF4-FFF2-40B4-BE49-F238E27FC236}">
                <a16:creationId xmlns:a16="http://schemas.microsoft.com/office/drawing/2014/main" id="{3EE975B5-271A-4C35-81F1-81B6547F2440}"/>
              </a:ext>
            </a:extLst>
          </p:cNvPr>
          <p:cNvPicPr>
            <a:picLocks noChangeAspect="1"/>
          </p:cNvPicPr>
          <p:nvPr/>
        </p:nvPicPr>
        <p:blipFill rotWithShape="1">
          <a:blip r:embed="rId3"/>
          <a:srcRect l="5339" r="4" b="4"/>
          <a:stretch/>
        </p:blipFill>
        <p:spPr>
          <a:xfrm>
            <a:off x="6674178" y="1319373"/>
            <a:ext cx="5343620" cy="4387057"/>
          </a:xfrm>
          <a:prstGeom prst="rect">
            <a:avLst/>
          </a:prstGeom>
        </p:spPr>
      </p:pic>
      <p:cxnSp>
        <p:nvCxnSpPr>
          <p:cNvPr id="8" name="Connector: Curved 7">
            <a:extLst>
              <a:ext uri="{FF2B5EF4-FFF2-40B4-BE49-F238E27FC236}">
                <a16:creationId xmlns:a16="http://schemas.microsoft.com/office/drawing/2014/main" id="{83B98F07-B7FC-4CC4-A6DC-96F0C58E41A1}"/>
              </a:ext>
            </a:extLst>
          </p:cNvPr>
          <p:cNvCxnSpPr>
            <a:cxnSpLocks/>
          </p:cNvCxnSpPr>
          <p:nvPr/>
        </p:nvCxnSpPr>
        <p:spPr>
          <a:xfrm rot="5400000">
            <a:off x="3796526" y="4007185"/>
            <a:ext cx="5506937" cy="9430"/>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B538FD93-A688-4FCA-8D4E-04968B89EF1B}"/>
              </a:ext>
            </a:extLst>
          </p:cNvPr>
          <p:cNvSpPr txBox="1">
            <a:spLocks/>
          </p:cNvSpPr>
          <p:nvPr/>
        </p:nvSpPr>
        <p:spPr>
          <a:xfrm>
            <a:off x="771171" y="5806136"/>
            <a:ext cx="5234104" cy="706964"/>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Victims are more during the weekdays compared to weekends where Sunday reporting the lowest count.</a:t>
            </a:r>
          </a:p>
          <a:p>
            <a:endParaRPr lang="en-CA" sz="15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11" name="Content Placeholder 2">
            <a:extLst>
              <a:ext uri="{FF2B5EF4-FFF2-40B4-BE49-F238E27FC236}">
                <a16:creationId xmlns:a16="http://schemas.microsoft.com/office/drawing/2014/main" id="{EB05B799-C00A-4692-A6E2-90E09C3413A3}"/>
              </a:ext>
            </a:extLst>
          </p:cNvPr>
          <p:cNvSpPr txBox="1">
            <a:spLocks/>
          </p:cNvSpPr>
          <p:nvPr/>
        </p:nvSpPr>
        <p:spPr>
          <a:xfrm>
            <a:off x="6708615" y="5806136"/>
            <a:ext cx="5234104" cy="855707"/>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Victims are more reported in the accidents that occur during the afternoon from 12PM – 6PM, followed by 6PM-12AM, 6AM-12PM and finally 12AM-6AM.</a:t>
            </a:r>
            <a:endParaRPr lang="en-CA" sz="15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Tree>
    <p:extLst>
      <p:ext uri="{BB962C8B-B14F-4D97-AF65-F5344CB8AC3E}">
        <p14:creationId xmlns:p14="http://schemas.microsoft.com/office/powerpoint/2010/main" val="321920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rgbClr val="87483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EF4AEEC-1CFC-4AB7-B593-D295C21A655E}"/>
              </a:ext>
            </a:extLst>
          </p:cNvPr>
          <p:cNvPicPr>
            <a:picLocks noChangeAspect="1"/>
          </p:cNvPicPr>
          <p:nvPr/>
        </p:nvPicPr>
        <p:blipFill>
          <a:blip r:embed="rId2"/>
          <a:stretch>
            <a:fillRect/>
          </a:stretch>
        </p:blipFill>
        <p:spPr>
          <a:xfrm>
            <a:off x="572862" y="552261"/>
            <a:ext cx="5157981" cy="3348833"/>
          </a:xfrm>
          <a:prstGeom prst="rect">
            <a:avLst/>
          </a:prstGeom>
        </p:spPr>
      </p:pic>
      <p:sp>
        <p:nvSpPr>
          <p:cNvPr id="15" name="Rectangle 14">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79D95A9-180C-4B75-A4FE-54A051BD3036}"/>
              </a:ext>
            </a:extLst>
          </p:cNvPr>
          <p:cNvPicPr>
            <a:picLocks noChangeAspect="1"/>
          </p:cNvPicPr>
          <p:nvPr/>
        </p:nvPicPr>
        <p:blipFill>
          <a:blip r:embed="rId3"/>
          <a:stretch>
            <a:fillRect/>
          </a:stretch>
        </p:blipFill>
        <p:spPr>
          <a:xfrm>
            <a:off x="6767355" y="700724"/>
            <a:ext cx="4291806" cy="3067652"/>
          </a:xfrm>
          <a:prstGeom prst="rect">
            <a:avLst/>
          </a:prstGeom>
        </p:spPr>
      </p:pic>
      <p:sp>
        <p:nvSpPr>
          <p:cNvPr id="4" name="Slide Number Placeholder 3">
            <a:extLst>
              <a:ext uri="{FF2B5EF4-FFF2-40B4-BE49-F238E27FC236}">
                <a16:creationId xmlns:a16="http://schemas.microsoft.com/office/drawing/2014/main" id="{5849EC92-57C8-4141-9C49-B3287D38CFB8}"/>
              </a:ext>
            </a:extLst>
          </p:cNvPr>
          <p:cNvSpPr>
            <a:spLocks noGrp="1"/>
          </p:cNvSpPr>
          <p:nvPr>
            <p:ph type="sldNum" sz="quarter" idx="12"/>
          </p:nvPr>
        </p:nvSpPr>
        <p:spPr>
          <a:xfrm>
            <a:off x="8610600" y="6402070"/>
            <a:ext cx="2743200" cy="365125"/>
          </a:xfrm>
        </p:spPr>
        <p:txBody>
          <a:bodyPr vert="horz" lIns="91440" tIns="45720" rIns="91440" bIns="45720" rtlCol="0" anchor="ctr">
            <a:normAutofit/>
          </a:bodyPr>
          <a:lstStyle/>
          <a:p>
            <a:pPr algn="r" defTabSz="914400">
              <a:spcAft>
                <a:spcPts val="600"/>
              </a:spcAft>
            </a:pPr>
            <a:fld id="{4C8B8A27-DF03-4546-BA93-21C967D57E5C}" type="slidenum">
              <a:rPr lang="en-US" sz="1200" smtClean="0">
                <a:solidFill>
                  <a:schemeClr val="tx1">
                    <a:tint val="75000"/>
                  </a:schemeClr>
                </a:solidFill>
              </a:rPr>
              <a:pPr algn="r" defTabSz="914400">
                <a:spcAft>
                  <a:spcPts val="600"/>
                </a:spcAft>
              </a:pPr>
              <a:t>17</a:t>
            </a:fld>
            <a:endParaRPr lang="en-US" sz="1200">
              <a:solidFill>
                <a:schemeClr val="tx1">
                  <a:tint val="75000"/>
                </a:schemeClr>
              </a:solidFill>
            </a:endParaRPr>
          </a:p>
        </p:txBody>
      </p:sp>
      <p:sp>
        <p:nvSpPr>
          <p:cNvPr id="14" name="Content Placeholder 2">
            <a:extLst>
              <a:ext uri="{FF2B5EF4-FFF2-40B4-BE49-F238E27FC236}">
                <a16:creationId xmlns:a16="http://schemas.microsoft.com/office/drawing/2014/main" id="{C2004E31-B460-45A9-BA6B-79AA65E138A4}"/>
              </a:ext>
            </a:extLst>
          </p:cNvPr>
          <p:cNvSpPr txBox="1">
            <a:spLocks/>
          </p:cNvSpPr>
          <p:nvPr/>
        </p:nvSpPr>
        <p:spPr>
          <a:xfrm>
            <a:off x="572862" y="4523484"/>
            <a:ext cx="5339897" cy="1484769"/>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200" dirty="0"/>
              <a:t>In the victim groups &lt;=1, 2-3 and 4-5, there is no much significant difference across the different months.</a:t>
            </a:r>
          </a:p>
          <a:p>
            <a:r>
              <a:rPr lang="en-CA" sz="1200" dirty="0"/>
              <a:t>However, Months “August”, ”December”, “February”, “March” and “October” do not have victims over 6 in a single accident.</a:t>
            </a:r>
          </a:p>
          <a:p>
            <a:r>
              <a:rPr lang="en-CA" sz="1200" dirty="0"/>
              <a:t>The geological comparison allows to identify the hot spot areas.</a:t>
            </a:r>
            <a:endParaRPr lang="en-CA" sz="1600" dirty="0"/>
          </a:p>
          <a:p>
            <a:endParaRPr lang="en-CA" sz="15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9" name="Rectangle 8">
            <a:extLst>
              <a:ext uri="{FF2B5EF4-FFF2-40B4-BE49-F238E27FC236}">
                <a16:creationId xmlns:a16="http://schemas.microsoft.com/office/drawing/2014/main" id="{D68A1AE9-CE04-4723-921B-14978C98EA42}"/>
              </a:ext>
            </a:extLst>
          </p:cNvPr>
          <p:cNvSpPr/>
          <p:nvPr/>
        </p:nvSpPr>
        <p:spPr>
          <a:xfrm>
            <a:off x="6196188" y="3831801"/>
            <a:ext cx="551117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Slide Number Placeholder 3">
            <a:extLst>
              <a:ext uri="{FF2B5EF4-FFF2-40B4-BE49-F238E27FC236}">
                <a16:creationId xmlns:a16="http://schemas.microsoft.com/office/drawing/2014/main" id="{28616194-8A52-4B3A-B9AC-ECB35C33F9CC}"/>
              </a:ext>
            </a:extLst>
          </p:cNvPr>
          <p:cNvSpPr txBox="1">
            <a:spLocks/>
          </p:cNvSpPr>
          <p:nvPr/>
        </p:nvSpPr>
        <p:spPr bwMode="gray">
          <a:xfrm>
            <a:off x="10375270" y="0"/>
            <a:ext cx="689251" cy="429673"/>
          </a:xfrm>
          <a:prstGeom prst="rect">
            <a:avLst/>
          </a:prstGeom>
        </p:spPr>
        <p:txBody>
          <a:bodyPr vert="horz" lIns="91440" tIns="45720" rIns="91440" bIns="45720" rtlCol="0" anchor="b">
            <a:normAutofit fontScale="92500" lnSpcReduction="20000"/>
          </a:bodyPr>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4C8B8A27-DF03-4546-BA93-21C967D57E5C}" type="slidenum">
              <a:rPr lang="en-US" smtClean="0"/>
              <a:pPr>
                <a:spcAft>
                  <a:spcPts val="600"/>
                </a:spcAft>
              </a:pPr>
              <a:t>17</a:t>
            </a:fld>
            <a:endParaRPr lang="en-US" dirty="0"/>
          </a:p>
        </p:txBody>
      </p:sp>
      <p:sp>
        <p:nvSpPr>
          <p:cNvPr id="10" name="TextBox 9">
            <a:extLst>
              <a:ext uri="{FF2B5EF4-FFF2-40B4-BE49-F238E27FC236}">
                <a16:creationId xmlns:a16="http://schemas.microsoft.com/office/drawing/2014/main" id="{00580A4C-BE93-4F7C-852D-DA5E929CB025}"/>
              </a:ext>
            </a:extLst>
          </p:cNvPr>
          <p:cNvSpPr txBox="1"/>
          <p:nvPr/>
        </p:nvSpPr>
        <p:spPr>
          <a:xfrm>
            <a:off x="10873212" y="6425644"/>
            <a:ext cx="734068" cy="369332"/>
          </a:xfrm>
          <a:prstGeom prst="rect">
            <a:avLst/>
          </a:prstGeom>
          <a:solidFill>
            <a:schemeClr val="bg1"/>
          </a:solidFill>
        </p:spPr>
        <p:txBody>
          <a:bodyPr wrap="square" rtlCol="0">
            <a:spAutoFit/>
          </a:bodyPr>
          <a:lstStyle/>
          <a:p>
            <a:endParaRPr lang="en-CA" dirty="0"/>
          </a:p>
        </p:txBody>
      </p:sp>
      <p:pic>
        <p:nvPicPr>
          <p:cNvPr id="18" name="Picture 17" descr="Map&#10;&#10;Description automatically generated">
            <a:extLst>
              <a:ext uri="{FF2B5EF4-FFF2-40B4-BE49-F238E27FC236}">
                <a16:creationId xmlns:a16="http://schemas.microsoft.com/office/drawing/2014/main" id="{6A1159EA-0DC7-4343-A0BD-B42B9309C5FB}"/>
              </a:ext>
            </a:extLst>
          </p:cNvPr>
          <p:cNvPicPr>
            <a:picLocks noChangeAspect="1"/>
          </p:cNvPicPr>
          <p:nvPr/>
        </p:nvPicPr>
        <p:blipFill>
          <a:blip r:embed="rId4"/>
          <a:stretch>
            <a:fillRect/>
          </a:stretch>
        </p:blipFill>
        <p:spPr>
          <a:xfrm>
            <a:off x="7379956" y="3901094"/>
            <a:ext cx="3493256" cy="2376833"/>
          </a:xfrm>
          <a:prstGeom prst="rect">
            <a:avLst/>
          </a:prstGeom>
        </p:spPr>
      </p:pic>
    </p:spTree>
    <p:extLst>
      <p:ext uri="{BB962C8B-B14F-4D97-AF65-F5344CB8AC3E}">
        <p14:creationId xmlns:p14="http://schemas.microsoft.com/office/powerpoint/2010/main" val="354338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5" name="Freeform: Shape 24">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14" name="Picture 13">
            <a:extLst>
              <a:ext uri="{FF2B5EF4-FFF2-40B4-BE49-F238E27FC236}">
                <a16:creationId xmlns:a16="http://schemas.microsoft.com/office/drawing/2014/main" id="{A48E2220-8B72-433D-A637-C9438C3F5751}"/>
              </a:ext>
            </a:extLst>
          </p:cNvPr>
          <p:cNvPicPr>
            <a:picLocks noChangeAspect="1"/>
          </p:cNvPicPr>
          <p:nvPr/>
        </p:nvPicPr>
        <p:blipFill>
          <a:blip r:embed="rId2"/>
          <a:stretch>
            <a:fillRect/>
          </a:stretch>
        </p:blipFill>
        <p:spPr>
          <a:xfrm>
            <a:off x="2471597" y="39219"/>
            <a:ext cx="7809416" cy="6799774"/>
          </a:xfrm>
          <a:prstGeom prst="rect">
            <a:avLst/>
          </a:prstGeom>
        </p:spPr>
      </p:pic>
      <p:sp>
        <p:nvSpPr>
          <p:cNvPr id="4" name="Slide Number Placeholder 3">
            <a:extLst>
              <a:ext uri="{FF2B5EF4-FFF2-40B4-BE49-F238E27FC236}">
                <a16:creationId xmlns:a16="http://schemas.microsoft.com/office/drawing/2014/main" id="{5E8B3716-32A6-4AB9-B1CA-0460E953B8B5}"/>
              </a:ext>
            </a:extLst>
          </p:cNvPr>
          <p:cNvSpPr>
            <a:spLocks noGrp="1"/>
          </p:cNvSpPr>
          <p:nvPr>
            <p:ph type="sldNum" sz="quarter" idx="12"/>
          </p:nvPr>
        </p:nvSpPr>
        <p:spPr>
          <a:xfrm>
            <a:off x="10997348" y="6353984"/>
            <a:ext cx="838199" cy="342653"/>
          </a:xfrm>
        </p:spPr>
        <p:txBody>
          <a:bodyPr vert="horz" lIns="91440" tIns="45720" rIns="91440" bIns="45720" rtlCol="0" anchor="b">
            <a:normAutofit/>
          </a:bodyPr>
          <a:lstStyle/>
          <a:p>
            <a:pPr algn="r">
              <a:spcAft>
                <a:spcPts val="600"/>
              </a:spcAft>
            </a:pPr>
            <a:fld id="{4C8B8A27-DF03-4546-BA93-21C967D57E5C}" type="slidenum">
              <a:rPr lang="en-US" sz="1000">
                <a:solidFill>
                  <a:schemeClr val="accent1"/>
                </a:solidFill>
              </a:rPr>
              <a:pPr algn="r">
                <a:spcAft>
                  <a:spcPts val="600"/>
                </a:spcAft>
              </a:pPr>
              <a:t>18</a:t>
            </a:fld>
            <a:endParaRPr lang="en-US" sz="1000">
              <a:solidFill>
                <a:schemeClr val="accent1"/>
              </a:solidFill>
            </a:endParaRPr>
          </a:p>
        </p:txBody>
      </p:sp>
      <p:sp>
        <p:nvSpPr>
          <p:cNvPr id="20" name="Title 1">
            <a:extLst>
              <a:ext uri="{FF2B5EF4-FFF2-40B4-BE49-F238E27FC236}">
                <a16:creationId xmlns:a16="http://schemas.microsoft.com/office/drawing/2014/main" id="{8AFB9D3C-7B1C-4D7F-9124-DD6176A4A84D}"/>
              </a:ext>
            </a:extLst>
          </p:cNvPr>
          <p:cNvSpPr>
            <a:spLocks noGrp="1"/>
          </p:cNvSpPr>
          <p:nvPr>
            <p:ph type="title"/>
          </p:nvPr>
        </p:nvSpPr>
        <p:spPr>
          <a:xfrm>
            <a:off x="714374" y="2632267"/>
            <a:ext cx="1970939" cy="1613677"/>
          </a:xfrm>
        </p:spPr>
        <p:txBody>
          <a:bodyPr vert="horz" lIns="91440" tIns="45720" rIns="91440" bIns="45720" rtlCol="0" anchor="b">
            <a:normAutofit/>
          </a:bodyPr>
          <a:lstStyle/>
          <a:p>
            <a:r>
              <a:rPr lang="en-US" sz="2400" dirty="0">
                <a:solidFill>
                  <a:schemeClr val="bg1"/>
                </a:solidFill>
              </a:rPr>
              <a:t>Chi-Square</a:t>
            </a:r>
            <a:br>
              <a:rPr lang="en-US" sz="2400" dirty="0">
                <a:solidFill>
                  <a:schemeClr val="bg1"/>
                </a:solidFill>
              </a:rPr>
            </a:br>
            <a:r>
              <a:rPr lang="en-US" sz="2400" dirty="0">
                <a:solidFill>
                  <a:schemeClr val="bg1"/>
                </a:solidFill>
              </a:rPr>
              <a:t>	Test</a:t>
            </a:r>
            <a:br>
              <a:rPr lang="en-US" sz="2400" dirty="0">
                <a:solidFill>
                  <a:schemeClr val="bg1"/>
                </a:solidFill>
              </a:rPr>
            </a:br>
            <a:r>
              <a:rPr lang="en-US" sz="2400" dirty="0">
                <a:solidFill>
                  <a:schemeClr val="bg1"/>
                </a:solidFill>
              </a:rPr>
              <a:t> Summary</a:t>
            </a:r>
          </a:p>
        </p:txBody>
      </p:sp>
      <p:sp>
        <p:nvSpPr>
          <p:cNvPr id="22" name="Content Placeholder 2">
            <a:extLst>
              <a:ext uri="{FF2B5EF4-FFF2-40B4-BE49-F238E27FC236}">
                <a16:creationId xmlns:a16="http://schemas.microsoft.com/office/drawing/2014/main" id="{FE52680E-BAF8-4A9D-80A7-B752CF5BE741}"/>
              </a:ext>
            </a:extLst>
          </p:cNvPr>
          <p:cNvSpPr txBox="1">
            <a:spLocks/>
          </p:cNvSpPr>
          <p:nvPr/>
        </p:nvSpPr>
        <p:spPr>
          <a:xfrm>
            <a:off x="10296236" y="2670998"/>
            <a:ext cx="1895764" cy="314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CA" sz="1200" dirty="0"/>
          </a:p>
          <a:p>
            <a:r>
              <a:rPr lang="en-CA" sz="1200" dirty="0"/>
              <a:t>District Name</a:t>
            </a:r>
          </a:p>
          <a:p>
            <a:r>
              <a:rPr lang="en-CA" sz="1200" dirty="0"/>
              <a:t>Hour</a:t>
            </a:r>
          </a:p>
          <a:p>
            <a:r>
              <a:rPr lang="en-CA" sz="1200" dirty="0"/>
              <a:t>Mild Injuries</a:t>
            </a:r>
          </a:p>
          <a:p>
            <a:r>
              <a:rPr lang="en-CA" sz="1200" dirty="0"/>
              <a:t>Month</a:t>
            </a:r>
          </a:p>
          <a:p>
            <a:r>
              <a:rPr lang="en-CA" sz="1200" dirty="0"/>
              <a:t>Neighborhood Name</a:t>
            </a:r>
          </a:p>
          <a:p>
            <a:r>
              <a:rPr lang="en-CA" sz="1200" dirty="0"/>
              <a:t>Serious Injuries</a:t>
            </a:r>
          </a:p>
          <a:p>
            <a:r>
              <a:rPr lang="en-CA" sz="1200" dirty="0"/>
              <a:t>Vehicles Involved</a:t>
            </a:r>
          </a:p>
          <a:p>
            <a:r>
              <a:rPr lang="en-CA" sz="1200" dirty="0"/>
              <a:t>Week Day</a:t>
            </a:r>
          </a:p>
          <a:p>
            <a:endParaRPr lang="en-CA" sz="1200" dirty="0"/>
          </a:p>
          <a:p>
            <a:endParaRPr lang="en-CA" sz="12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sz="2000" dirty="0"/>
          </a:p>
        </p:txBody>
      </p:sp>
      <p:sp>
        <p:nvSpPr>
          <p:cNvPr id="24" name="Title 1">
            <a:extLst>
              <a:ext uri="{FF2B5EF4-FFF2-40B4-BE49-F238E27FC236}">
                <a16:creationId xmlns:a16="http://schemas.microsoft.com/office/drawing/2014/main" id="{45AE1E83-7E3E-4A0B-87DA-D340807EE72F}"/>
              </a:ext>
            </a:extLst>
          </p:cNvPr>
          <p:cNvSpPr txBox="1">
            <a:spLocks/>
          </p:cNvSpPr>
          <p:nvPr/>
        </p:nvSpPr>
        <p:spPr bwMode="gray">
          <a:xfrm>
            <a:off x="10549665" y="2125791"/>
            <a:ext cx="1373681" cy="76768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tx1"/>
                </a:solidFill>
              </a:rPr>
              <a:t>RELEVANT VARIABLES</a:t>
            </a:r>
          </a:p>
        </p:txBody>
      </p:sp>
      <p:sp>
        <p:nvSpPr>
          <p:cNvPr id="15" name="TextBox 14">
            <a:extLst>
              <a:ext uri="{FF2B5EF4-FFF2-40B4-BE49-F238E27FC236}">
                <a16:creationId xmlns:a16="http://schemas.microsoft.com/office/drawing/2014/main" id="{33DED5E6-9756-4C67-A8D6-D7E2F26AD56C}"/>
              </a:ext>
            </a:extLst>
          </p:cNvPr>
          <p:cNvSpPr txBox="1"/>
          <p:nvPr/>
        </p:nvSpPr>
        <p:spPr>
          <a:xfrm>
            <a:off x="11555510" y="6353984"/>
            <a:ext cx="422225" cy="485009"/>
          </a:xfrm>
          <a:prstGeom prst="rect">
            <a:avLst/>
          </a:prstGeom>
          <a:solidFill>
            <a:schemeClr val="bg1"/>
          </a:solidFill>
        </p:spPr>
        <p:txBody>
          <a:bodyPr wrap="square" rtlCol="0">
            <a:spAutoFit/>
          </a:bodyPr>
          <a:lstStyle/>
          <a:p>
            <a:endParaRPr lang="en-CA" dirty="0"/>
          </a:p>
        </p:txBody>
      </p:sp>
      <p:pic>
        <p:nvPicPr>
          <p:cNvPr id="17" name="Picture 16">
            <a:extLst>
              <a:ext uri="{FF2B5EF4-FFF2-40B4-BE49-F238E27FC236}">
                <a16:creationId xmlns:a16="http://schemas.microsoft.com/office/drawing/2014/main" id="{AF611FF5-383F-4AD8-A267-E35AA6A8AFFC}"/>
              </a:ext>
            </a:extLst>
          </p:cNvPr>
          <p:cNvPicPr>
            <a:picLocks noChangeAspect="1"/>
          </p:cNvPicPr>
          <p:nvPr/>
        </p:nvPicPr>
        <p:blipFill>
          <a:blip r:embed="rId3"/>
          <a:stretch>
            <a:fillRect/>
          </a:stretch>
        </p:blipFill>
        <p:spPr>
          <a:xfrm>
            <a:off x="10721122" y="-3043"/>
            <a:ext cx="695325" cy="887240"/>
          </a:xfrm>
          <a:prstGeom prst="rect">
            <a:avLst/>
          </a:prstGeom>
        </p:spPr>
      </p:pic>
      <p:sp>
        <p:nvSpPr>
          <p:cNvPr id="26" name="Slide Number Placeholder 5">
            <a:extLst>
              <a:ext uri="{FF2B5EF4-FFF2-40B4-BE49-F238E27FC236}">
                <a16:creationId xmlns:a16="http://schemas.microsoft.com/office/drawing/2014/main" id="{BC681E0A-950F-4064-AB31-710220F744BF}"/>
              </a:ext>
            </a:extLst>
          </p:cNvPr>
          <p:cNvSpPr txBox="1">
            <a:spLocks/>
          </p:cNvSpPr>
          <p:nvPr/>
        </p:nvSpPr>
        <p:spPr bwMode="gray">
          <a:xfrm>
            <a:off x="10612965" y="-19441"/>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C8B8A27-DF03-4546-BA93-21C967D57E5C}" type="slidenum">
              <a:rPr lang="en-US" smtClean="0"/>
              <a:pPr/>
              <a:t>18</a:t>
            </a:fld>
            <a:endParaRPr lang="en-US" dirty="0"/>
          </a:p>
        </p:txBody>
      </p:sp>
    </p:spTree>
    <p:extLst>
      <p:ext uri="{BB962C8B-B14F-4D97-AF65-F5344CB8AC3E}">
        <p14:creationId xmlns:p14="http://schemas.microsoft.com/office/powerpoint/2010/main" val="14866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4"/>
                                        </p:tgtEl>
                                        <p:attrNameLst>
                                          <p:attrName>style.visibility</p:attrName>
                                        </p:attrNameLst>
                                      </p:cBhvr>
                                      <p:to>
                                        <p:strVal val="visible"/>
                                      </p:to>
                                    </p:set>
                                    <p:animEffect transition="in" filter="fade">
                                      <p:cBhvr>
                                        <p:cTn id="10"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C908-B44C-49F0-B300-BC8359D31A93}"/>
              </a:ext>
            </a:extLst>
          </p:cNvPr>
          <p:cNvSpPr>
            <a:spLocks noGrp="1"/>
          </p:cNvSpPr>
          <p:nvPr>
            <p:ph type="title"/>
          </p:nvPr>
        </p:nvSpPr>
        <p:spPr/>
        <p:txBody>
          <a:bodyPr/>
          <a:lstStyle/>
          <a:p>
            <a:pPr algn="ctr"/>
            <a:r>
              <a:rPr lang="en-CA" dirty="0"/>
              <a:t>Logistic Regression</a:t>
            </a:r>
          </a:p>
        </p:txBody>
      </p:sp>
      <p:sp>
        <p:nvSpPr>
          <p:cNvPr id="4" name="Slide Number Placeholder 3">
            <a:extLst>
              <a:ext uri="{FF2B5EF4-FFF2-40B4-BE49-F238E27FC236}">
                <a16:creationId xmlns:a16="http://schemas.microsoft.com/office/drawing/2014/main" id="{BE5315D2-2A3D-4D20-866B-A41A290A0D2F}"/>
              </a:ext>
            </a:extLst>
          </p:cNvPr>
          <p:cNvSpPr>
            <a:spLocks noGrp="1"/>
          </p:cNvSpPr>
          <p:nvPr>
            <p:ph type="sldNum" sz="quarter" idx="12"/>
          </p:nvPr>
        </p:nvSpPr>
        <p:spPr/>
        <p:txBody>
          <a:bodyPr/>
          <a:lstStyle/>
          <a:p>
            <a:fld id="{4C8B8A27-DF03-4546-BA93-21C967D57E5C}" type="slidenum">
              <a:rPr lang="en-US" smtClean="0"/>
              <a:t>19</a:t>
            </a:fld>
            <a:endParaRPr lang="en-US" dirty="0"/>
          </a:p>
        </p:txBody>
      </p:sp>
      <p:pic>
        <p:nvPicPr>
          <p:cNvPr id="8" name="Picture 7">
            <a:extLst>
              <a:ext uri="{FF2B5EF4-FFF2-40B4-BE49-F238E27FC236}">
                <a16:creationId xmlns:a16="http://schemas.microsoft.com/office/drawing/2014/main" id="{1A48800F-B109-46AD-B46A-EC5617BAD6AB}"/>
              </a:ext>
            </a:extLst>
          </p:cNvPr>
          <p:cNvPicPr>
            <a:picLocks noChangeAspect="1"/>
          </p:cNvPicPr>
          <p:nvPr/>
        </p:nvPicPr>
        <p:blipFill rotWithShape="1">
          <a:blip r:embed="rId2"/>
          <a:srcRect l="6145" t="1291" r="6812" b="40260"/>
          <a:stretch/>
        </p:blipFill>
        <p:spPr>
          <a:xfrm>
            <a:off x="8388221" y="1791478"/>
            <a:ext cx="3722914" cy="2957804"/>
          </a:xfrm>
          <a:prstGeom prst="rect">
            <a:avLst/>
          </a:prstGeom>
        </p:spPr>
      </p:pic>
      <p:pic>
        <p:nvPicPr>
          <p:cNvPr id="10" name="Picture 9">
            <a:extLst>
              <a:ext uri="{FF2B5EF4-FFF2-40B4-BE49-F238E27FC236}">
                <a16:creationId xmlns:a16="http://schemas.microsoft.com/office/drawing/2014/main" id="{3A41416D-35CB-4520-A134-69783A1A38C5}"/>
              </a:ext>
            </a:extLst>
          </p:cNvPr>
          <p:cNvPicPr>
            <a:picLocks noChangeAspect="1"/>
          </p:cNvPicPr>
          <p:nvPr/>
        </p:nvPicPr>
        <p:blipFill rotWithShape="1">
          <a:blip r:embed="rId2"/>
          <a:srcRect l="32608" t="74664" r="32539"/>
          <a:stretch/>
        </p:blipFill>
        <p:spPr>
          <a:xfrm>
            <a:off x="9854163" y="5075852"/>
            <a:ext cx="1576875" cy="1356243"/>
          </a:xfrm>
          <a:prstGeom prst="rect">
            <a:avLst/>
          </a:prstGeom>
        </p:spPr>
      </p:pic>
      <p:sp>
        <p:nvSpPr>
          <p:cNvPr id="11" name="TextBox 10">
            <a:extLst>
              <a:ext uri="{FF2B5EF4-FFF2-40B4-BE49-F238E27FC236}">
                <a16:creationId xmlns:a16="http://schemas.microsoft.com/office/drawing/2014/main" id="{1F0EE1AF-2167-4F46-B6D5-259472A32149}"/>
              </a:ext>
            </a:extLst>
          </p:cNvPr>
          <p:cNvSpPr txBox="1"/>
          <p:nvPr/>
        </p:nvSpPr>
        <p:spPr>
          <a:xfrm>
            <a:off x="9854163" y="6479337"/>
            <a:ext cx="1687804" cy="369332"/>
          </a:xfrm>
          <a:prstGeom prst="rect">
            <a:avLst/>
          </a:prstGeom>
          <a:noFill/>
        </p:spPr>
        <p:txBody>
          <a:bodyPr wrap="square" rtlCol="0">
            <a:spAutoFit/>
          </a:bodyPr>
          <a:lstStyle/>
          <a:p>
            <a:pPr algn="ctr"/>
            <a:r>
              <a:rPr lang="en-CA" dirty="0"/>
              <a:t>ACCURACY</a:t>
            </a:r>
          </a:p>
        </p:txBody>
      </p:sp>
      <p:pic>
        <p:nvPicPr>
          <p:cNvPr id="6" name="Picture 5">
            <a:extLst>
              <a:ext uri="{FF2B5EF4-FFF2-40B4-BE49-F238E27FC236}">
                <a16:creationId xmlns:a16="http://schemas.microsoft.com/office/drawing/2014/main" id="{76BB3FE2-8784-4CC1-A64D-AE845099BB76}"/>
              </a:ext>
            </a:extLst>
          </p:cNvPr>
          <p:cNvPicPr>
            <a:picLocks noChangeAspect="1"/>
          </p:cNvPicPr>
          <p:nvPr/>
        </p:nvPicPr>
        <p:blipFill>
          <a:blip r:embed="rId3"/>
          <a:stretch>
            <a:fillRect/>
          </a:stretch>
        </p:blipFill>
        <p:spPr>
          <a:xfrm>
            <a:off x="482471" y="1791478"/>
            <a:ext cx="7905750" cy="4924425"/>
          </a:xfrm>
          <a:prstGeom prst="rect">
            <a:avLst/>
          </a:prstGeom>
        </p:spPr>
      </p:pic>
    </p:spTree>
    <p:extLst>
      <p:ext uri="{BB962C8B-B14F-4D97-AF65-F5344CB8AC3E}">
        <p14:creationId xmlns:p14="http://schemas.microsoft.com/office/powerpoint/2010/main" val="337164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F12C-84EC-4724-8D50-44EED1D7CA68}"/>
              </a:ext>
            </a:extLst>
          </p:cNvPr>
          <p:cNvSpPr>
            <a:spLocks noGrp="1"/>
          </p:cNvSpPr>
          <p:nvPr>
            <p:ph type="title"/>
          </p:nvPr>
        </p:nvSpPr>
        <p:spPr/>
        <p:txBody>
          <a:bodyPr/>
          <a:lstStyle/>
          <a:p>
            <a:pPr algn="ctr"/>
            <a:r>
              <a:rPr lang="en-CA" dirty="0"/>
              <a:t>Outline</a:t>
            </a:r>
          </a:p>
        </p:txBody>
      </p:sp>
      <p:sp>
        <p:nvSpPr>
          <p:cNvPr id="3" name="Content Placeholder 2">
            <a:extLst>
              <a:ext uri="{FF2B5EF4-FFF2-40B4-BE49-F238E27FC236}">
                <a16:creationId xmlns:a16="http://schemas.microsoft.com/office/drawing/2014/main" id="{DFDE0DE1-55D7-479A-A4B5-8AECBD9AC598}"/>
              </a:ext>
            </a:extLst>
          </p:cNvPr>
          <p:cNvSpPr>
            <a:spLocks noGrp="1"/>
          </p:cNvSpPr>
          <p:nvPr>
            <p:ph idx="1"/>
          </p:nvPr>
        </p:nvSpPr>
        <p:spPr>
          <a:xfrm>
            <a:off x="1154954" y="2304736"/>
            <a:ext cx="4584943" cy="3960262"/>
          </a:xfrm>
        </p:spPr>
        <p:txBody>
          <a:bodyPr/>
          <a:lstStyle/>
          <a:p>
            <a:r>
              <a:rPr lang="en-CA" dirty="0"/>
              <a:t>Introduction</a:t>
            </a:r>
          </a:p>
          <a:p>
            <a:r>
              <a:rPr lang="en-CA" dirty="0"/>
              <a:t>Background</a:t>
            </a:r>
          </a:p>
          <a:p>
            <a:r>
              <a:rPr lang="en-CA" dirty="0"/>
              <a:t>Objectives of Analysis</a:t>
            </a:r>
          </a:p>
          <a:p>
            <a:r>
              <a:rPr lang="en-CA" dirty="0"/>
              <a:t>Methodology</a:t>
            </a:r>
          </a:p>
          <a:p>
            <a:r>
              <a:rPr lang="en-CA" dirty="0"/>
              <a:t>Study Variables</a:t>
            </a:r>
          </a:p>
          <a:p>
            <a:r>
              <a:rPr lang="en-CA" dirty="0"/>
              <a:t>Univariate and Bivariate Analysis</a:t>
            </a:r>
          </a:p>
          <a:p>
            <a:r>
              <a:rPr lang="en-CA" dirty="0"/>
              <a:t>Hypothesis Testing and Findings</a:t>
            </a:r>
          </a:p>
          <a:p>
            <a:r>
              <a:rPr lang="en-CA" dirty="0"/>
              <a:t>Conclusions and Recommendations</a:t>
            </a:r>
          </a:p>
          <a:p>
            <a:r>
              <a:rPr lang="en-CA" dirty="0"/>
              <a:t>Appendix</a:t>
            </a:r>
          </a:p>
        </p:txBody>
      </p:sp>
      <p:sp>
        <p:nvSpPr>
          <p:cNvPr id="4" name="Slide Number Placeholder 3">
            <a:extLst>
              <a:ext uri="{FF2B5EF4-FFF2-40B4-BE49-F238E27FC236}">
                <a16:creationId xmlns:a16="http://schemas.microsoft.com/office/drawing/2014/main" id="{DB8921ED-1185-4332-B4F4-EB3926FB0C46}"/>
              </a:ext>
            </a:extLst>
          </p:cNvPr>
          <p:cNvSpPr>
            <a:spLocks noGrp="1"/>
          </p:cNvSpPr>
          <p:nvPr>
            <p:ph type="sldNum" sz="quarter" idx="12"/>
          </p:nvPr>
        </p:nvSpPr>
        <p:spPr/>
        <p:txBody>
          <a:bodyPr/>
          <a:lstStyle/>
          <a:p>
            <a:fld id="{4C8B8A27-DF03-4546-BA93-21C967D57E5C}" type="slidenum">
              <a:rPr lang="en-US" smtClean="0"/>
              <a:t>2</a:t>
            </a:fld>
            <a:endParaRPr lang="en-US" dirty="0"/>
          </a:p>
        </p:txBody>
      </p:sp>
    </p:spTree>
    <p:extLst>
      <p:ext uri="{BB962C8B-B14F-4D97-AF65-F5344CB8AC3E}">
        <p14:creationId xmlns:p14="http://schemas.microsoft.com/office/powerpoint/2010/main" val="155184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15EC51-9838-4550-B430-B3EBEBB6481E}"/>
              </a:ext>
            </a:extLst>
          </p:cNvPr>
          <p:cNvSpPr>
            <a:spLocks noGrp="1"/>
          </p:cNvSpPr>
          <p:nvPr>
            <p:ph type="sldNum" sz="quarter" idx="12"/>
          </p:nvPr>
        </p:nvSpPr>
        <p:spPr>
          <a:xfrm>
            <a:off x="10502020" y="31273"/>
            <a:ext cx="516702" cy="382964"/>
          </a:xfrm>
        </p:spPr>
        <p:txBody>
          <a:bodyPr/>
          <a:lstStyle/>
          <a:p>
            <a:fld id="{4C8B8A27-DF03-4546-BA93-21C967D57E5C}" type="slidenum">
              <a:rPr lang="en-US" sz="2000" smtClean="0"/>
              <a:t>20</a:t>
            </a:fld>
            <a:endParaRPr lang="en-US" sz="2000" dirty="0"/>
          </a:p>
        </p:txBody>
      </p:sp>
      <p:pic>
        <p:nvPicPr>
          <p:cNvPr id="6" name="Picture 5">
            <a:extLst>
              <a:ext uri="{FF2B5EF4-FFF2-40B4-BE49-F238E27FC236}">
                <a16:creationId xmlns:a16="http://schemas.microsoft.com/office/drawing/2014/main" id="{213981EF-7613-488C-B3D4-DEE616B6CF44}"/>
              </a:ext>
            </a:extLst>
          </p:cNvPr>
          <p:cNvPicPr>
            <a:picLocks noChangeAspect="1"/>
          </p:cNvPicPr>
          <p:nvPr/>
        </p:nvPicPr>
        <p:blipFill>
          <a:blip r:embed="rId2"/>
          <a:stretch>
            <a:fillRect/>
          </a:stretch>
        </p:blipFill>
        <p:spPr>
          <a:xfrm>
            <a:off x="8111903" y="3680621"/>
            <a:ext cx="3872557" cy="1760253"/>
          </a:xfrm>
          <a:prstGeom prst="rect">
            <a:avLst/>
          </a:prstGeom>
        </p:spPr>
      </p:pic>
      <p:pic>
        <p:nvPicPr>
          <p:cNvPr id="8" name="Picture 7">
            <a:extLst>
              <a:ext uri="{FF2B5EF4-FFF2-40B4-BE49-F238E27FC236}">
                <a16:creationId xmlns:a16="http://schemas.microsoft.com/office/drawing/2014/main" id="{00B9E563-00E4-4C4F-898B-E28415823418}"/>
              </a:ext>
            </a:extLst>
          </p:cNvPr>
          <p:cNvPicPr>
            <a:picLocks noChangeAspect="1"/>
          </p:cNvPicPr>
          <p:nvPr/>
        </p:nvPicPr>
        <p:blipFill>
          <a:blip r:embed="rId3"/>
          <a:stretch>
            <a:fillRect/>
          </a:stretch>
        </p:blipFill>
        <p:spPr>
          <a:xfrm>
            <a:off x="153444" y="414236"/>
            <a:ext cx="6079033" cy="2401391"/>
          </a:xfrm>
          <a:prstGeom prst="rect">
            <a:avLst/>
          </a:prstGeom>
        </p:spPr>
      </p:pic>
      <p:pic>
        <p:nvPicPr>
          <p:cNvPr id="10" name="Picture 9">
            <a:extLst>
              <a:ext uri="{FF2B5EF4-FFF2-40B4-BE49-F238E27FC236}">
                <a16:creationId xmlns:a16="http://schemas.microsoft.com/office/drawing/2014/main" id="{FF767335-D345-4536-BEBB-33272457CA56}"/>
              </a:ext>
            </a:extLst>
          </p:cNvPr>
          <p:cNvPicPr>
            <a:picLocks noChangeAspect="1"/>
          </p:cNvPicPr>
          <p:nvPr/>
        </p:nvPicPr>
        <p:blipFill rotWithShape="1">
          <a:blip r:embed="rId4"/>
          <a:srcRect/>
          <a:stretch/>
        </p:blipFill>
        <p:spPr>
          <a:xfrm>
            <a:off x="153442" y="3066353"/>
            <a:ext cx="7958461" cy="1619250"/>
          </a:xfrm>
          <a:prstGeom prst="rect">
            <a:avLst/>
          </a:prstGeom>
        </p:spPr>
      </p:pic>
      <p:pic>
        <p:nvPicPr>
          <p:cNvPr id="14" name="Picture 13">
            <a:extLst>
              <a:ext uri="{FF2B5EF4-FFF2-40B4-BE49-F238E27FC236}">
                <a16:creationId xmlns:a16="http://schemas.microsoft.com/office/drawing/2014/main" id="{3A5BD383-4F76-4C3A-B519-BFE21A234E45}"/>
              </a:ext>
            </a:extLst>
          </p:cNvPr>
          <p:cNvPicPr>
            <a:picLocks noChangeAspect="1"/>
          </p:cNvPicPr>
          <p:nvPr/>
        </p:nvPicPr>
        <p:blipFill>
          <a:blip r:embed="rId5"/>
          <a:stretch>
            <a:fillRect/>
          </a:stretch>
        </p:blipFill>
        <p:spPr>
          <a:xfrm>
            <a:off x="153442" y="4685603"/>
            <a:ext cx="7958461" cy="850979"/>
          </a:xfrm>
          <a:prstGeom prst="rect">
            <a:avLst/>
          </a:prstGeom>
        </p:spPr>
      </p:pic>
      <p:pic>
        <p:nvPicPr>
          <p:cNvPr id="16" name="Picture 15">
            <a:extLst>
              <a:ext uri="{FF2B5EF4-FFF2-40B4-BE49-F238E27FC236}">
                <a16:creationId xmlns:a16="http://schemas.microsoft.com/office/drawing/2014/main" id="{9E1A1380-E375-493A-A74F-D0D11CB1D078}"/>
              </a:ext>
            </a:extLst>
          </p:cNvPr>
          <p:cNvPicPr>
            <a:picLocks noChangeAspect="1"/>
          </p:cNvPicPr>
          <p:nvPr/>
        </p:nvPicPr>
        <p:blipFill>
          <a:blip r:embed="rId6"/>
          <a:stretch>
            <a:fillRect/>
          </a:stretch>
        </p:blipFill>
        <p:spPr>
          <a:xfrm>
            <a:off x="153443" y="5536582"/>
            <a:ext cx="7958460" cy="907182"/>
          </a:xfrm>
          <a:prstGeom prst="rect">
            <a:avLst/>
          </a:prstGeom>
        </p:spPr>
      </p:pic>
      <p:pic>
        <p:nvPicPr>
          <p:cNvPr id="3" name="Picture 2">
            <a:extLst>
              <a:ext uri="{FF2B5EF4-FFF2-40B4-BE49-F238E27FC236}">
                <a16:creationId xmlns:a16="http://schemas.microsoft.com/office/drawing/2014/main" id="{B18CFBF7-9A46-483D-90FF-F45165C2E826}"/>
              </a:ext>
            </a:extLst>
          </p:cNvPr>
          <p:cNvPicPr>
            <a:picLocks noChangeAspect="1"/>
          </p:cNvPicPr>
          <p:nvPr/>
        </p:nvPicPr>
        <p:blipFill>
          <a:blip r:embed="rId7"/>
          <a:stretch>
            <a:fillRect/>
          </a:stretch>
        </p:blipFill>
        <p:spPr>
          <a:xfrm>
            <a:off x="6232477" y="414236"/>
            <a:ext cx="5806079" cy="2401390"/>
          </a:xfrm>
          <a:prstGeom prst="rect">
            <a:avLst/>
          </a:prstGeom>
        </p:spPr>
      </p:pic>
    </p:spTree>
    <p:extLst>
      <p:ext uri="{BB962C8B-B14F-4D97-AF65-F5344CB8AC3E}">
        <p14:creationId xmlns:p14="http://schemas.microsoft.com/office/powerpoint/2010/main" val="143148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887-BFFC-4A90-90DF-9083657D6A4E}"/>
              </a:ext>
            </a:extLst>
          </p:cNvPr>
          <p:cNvSpPr>
            <a:spLocks noGrp="1"/>
          </p:cNvSpPr>
          <p:nvPr>
            <p:ph type="title"/>
          </p:nvPr>
        </p:nvSpPr>
        <p:spPr>
          <a:xfrm>
            <a:off x="1715293" y="1063416"/>
            <a:ext cx="8761413" cy="706964"/>
          </a:xfrm>
        </p:spPr>
        <p:txBody>
          <a:bodyPr/>
          <a:lstStyle/>
          <a:p>
            <a:pPr algn="ctr"/>
            <a:r>
              <a:rPr lang="en-CA" dirty="0"/>
              <a:t>Conclusions</a:t>
            </a:r>
          </a:p>
        </p:txBody>
      </p:sp>
      <p:sp>
        <p:nvSpPr>
          <p:cNvPr id="3" name="Content Placeholder 2">
            <a:extLst>
              <a:ext uri="{FF2B5EF4-FFF2-40B4-BE49-F238E27FC236}">
                <a16:creationId xmlns:a16="http://schemas.microsoft.com/office/drawing/2014/main" id="{1AE64952-D4E7-4257-83B9-6A8C1DB29A63}"/>
              </a:ext>
            </a:extLst>
          </p:cNvPr>
          <p:cNvSpPr>
            <a:spLocks noGrp="1"/>
          </p:cNvSpPr>
          <p:nvPr>
            <p:ph idx="1"/>
          </p:nvPr>
        </p:nvSpPr>
        <p:spPr>
          <a:xfrm>
            <a:off x="1064419" y="2340949"/>
            <a:ext cx="10578337" cy="4077957"/>
          </a:xfrm>
        </p:spPr>
        <p:txBody>
          <a:bodyPr>
            <a:normAutofit/>
          </a:bodyPr>
          <a:lstStyle/>
          <a:p>
            <a:r>
              <a:rPr lang="en-CA" dirty="0"/>
              <a:t>The odd of District “Eixample” and neighborhood “</a:t>
            </a:r>
            <a:r>
              <a:rPr lang="en-CA" sz="1800" dirty="0"/>
              <a:t>la Dreta de l’Eixample</a:t>
            </a:r>
            <a:r>
              <a:rPr lang="en-CA" dirty="0"/>
              <a:t>” is significantly different from others.</a:t>
            </a:r>
          </a:p>
          <a:p>
            <a:r>
              <a:rPr lang="en-CA" dirty="0"/>
              <a:t>The odd of time period 12PM-6PM to have victims &gt;=6 is 1.047 times the odd of period 12AM-6AM.</a:t>
            </a:r>
          </a:p>
          <a:p>
            <a:r>
              <a:rPr lang="en-CA" dirty="0"/>
              <a:t>The odd of time period 6PM-12AM to have victims &gt;=6 is 1.107 times the odd of period 12AM-6AM.</a:t>
            </a:r>
          </a:p>
          <a:p>
            <a:r>
              <a:rPr lang="en-CA" dirty="0"/>
              <a:t>Even though the accidents are lower on Sundays, the odd of Sunday to have victims &gt;=6 is greater than the odd of all other days.</a:t>
            </a:r>
          </a:p>
          <a:p>
            <a:r>
              <a:rPr lang="en-CA" dirty="0"/>
              <a:t>The month of November have reported maximum number of accidents and victims are significantly different from others.</a:t>
            </a:r>
          </a:p>
          <a:p>
            <a:r>
              <a:rPr lang="en-CA" dirty="0"/>
              <a:t>When the reported victims are &gt;=6, the odd of vehicles group 4-7 is higher compared to the rest of the groups.</a:t>
            </a:r>
          </a:p>
          <a:p>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CBB3269D-43BE-495A-A33E-F596D0012E39}"/>
              </a:ext>
            </a:extLst>
          </p:cNvPr>
          <p:cNvSpPr>
            <a:spLocks noGrp="1"/>
          </p:cNvSpPr>
          <p:nvPr>
            <p:ph type="sldNum" sz="quarter" idx="12"/>
          </p:nvPr>
        </p:nvSpPr>
        <p:spPr/>
        <p:txBody>
          <a:bodyPr/>
          <a:lstStyle/>
          <a:p>
            <a:fld id="{4C8B8A27-DF03-4546-BA93-21C967D57E5C}" type="slidenum">
              <a:rPr lang="en-US" smtClean="0"/>
              <a:t>21</a:t>
            </a:fld>
            <a:endParaRPr lang="en-US" dirty="0"/>
          </a:p>
        </p:txBody>
      </p:sp>
    </p:spTree>
    <p:extLst>
      <p:ext uri="{BB962C8B-B14F-4D97-AF65-F5344CB8AC3E}">
        <p14:creationId xmlns:p14="http://schemas.microsoft.com/office/powerpoint/2010/main" val="311767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5EB2-EE71-49AB-BA49-F395148A501E}"/>
              </a:ext>
            </a:extLst>
          </p:cNvPr>
          <p:cNvSpPr>
            <a:spLocks noGrp="1"/>
          </p:cNvSpPr>
          <p:nvPr>
            <p:ph type="title"/>
          </p:nvPr>
        </p:nvSpPr>
        <p:spPr>
          <a:xfrm>
            <a:off x="1715293" y="1112844"/>
            <a:ext cx="8761413" cy="706964"/>
          </a:xfrm>
        </p:spPr>
        <p:txBody>
          <a:bodyPr vert="horz" lIns="91440" tIns="45720" rIns="91440" bIns="45720" rtlCol="0" anchor="ctr">
            <a:normAutofit/>
          </a:bodyPr>
          <a:lstStyle/>
          <a:p>
            <a:pPr algn="ctr"/>
            <a:r>
              <a:rPr lang="en-US" b="0" i="0" kern="1200" dirty="0">
                <a:solidFill>
                  <a:srgbClr val="EBEBEB"/>
                </a:solidFill>
                <a:latin typeface="+mj-lt"/>
                <a:ea typeface="+mj-ea"/>
                <a:cs typeface="+mj-cs"/>
              </a:rPr>
              <a:t>Recommendations</a:t>
            </a:r>
          </a:p>
        </p:txBody>
      </p:sp>
      <p:sp>
        <p:nvSpPr>
          <p:cNvPr id="6" name="Slide Number Placeholder 5">
            <a:extLst>
              <a:ext uri="{FF2B5EF4-FFF2-40B4-BE49-F238E27FC236}">
                <a16:creationId xmlns:a16="http://schemas.microsoft.com/office/drawing/2014/main" id="{D414BAB8-6AD9-4F82-B303-F53660326E5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4C8B8A27-DF03-4546-BA93-21C967D57E5C}" type="slidenum">
              <a:rPr lang="en-US">
                <a:solidFill>
                  <a:srgbClr val="FFFFFF"/>
                </a:solidFill>
              </a:rPr>
              <a:pPr defTabSz="914400">
                <a:spcAft>
                  <a:spcPts val="600"/>
                </a:spcAft>
              </a:pPr>
              <a:t>22</a:t>
            </a:fld>
            <a:endParaRPr lang="en-US">
              <a:solidFill>
                <a:srgbClr val="FFFFFF"/>
              </a:solidFill>
            </a:endParaRPr>
          </a:p>
        </p:txBody>
      </p:sp>
      <p:sp>
        <p:nvSpPr>
          <p:cNvPr id="20" name="TextBox 19">
            <a:extLst>
              <a:ext uri="{FF2B5EF4-FFF2-40B4-BE49-F238E27FC236}">
                <a16:creationId xmlns:a16="http://schemas.microsoft.com/office/drawing/2014/main" id="{31674150-4183-4F65-A737-DD9061547A07}"/>
              </a:ext>
            </a:extLst>
          </p:cNvPr>
          <p:cNvSpPr txBox="1"/>
          <p:nvPr/>
        </p:nvSpPr>
        <p:spPr>
          <a:xfrm>
            <a:off x="1575302" y="2226232"/>
            <a:ext cx="9944594" cy="4336039"/>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sz="1600" dirty="0">
                <a:solidFill>
                  <a:schemeClr val="tx1">
                    <a:lumMod val="75000"/>
                    <a:lumOff val="25000"/>
                  </a:schemeClr>
                </a:solidFill>
              </a:rPr>
              <a:t>There should be more traffic signals and speed breakers installed in the “</a:t>
            </a:r>
            <a:r>
              <a:rPr lang="en-CA" sz="1600" dirty="0"/>
              <a:t>Eixample” district </a:t>
            </a:r>
            <a:r>
              <a:rPr lang="en-US" sz="1600" dirty="0">
                <a:solidFill>
                  <a:schemeClr val="tx1">
                    <a:lumMod val="75000"/>
                    <a:lumOff val="25000"/>
                  </a:schemeClr>
                </a:solidFill>
              </a:rPr>
              <a:t>and neighborhood “</a:t>
            </a:r>
            <a:r>
              <a:rPr lang="en-CA" sz="1600" dirty="0"/>
              <a:t>la Dreta de l’Eixample” because of their increased accident rates.</a:t>
            </a:r>
          </a:p>
          <a:p>
            <a:pPr marL="285750" indent="-285750">
              <a:spcBef>
                <a:spcPts val="1000"/>
              </a:spcBef>
              <a:buClr>
                <a:schemeClr val="accent1"/>
              </a:buClr>
              <a:buSzPct val="80000"/>
              <a:buFont typeface="Wingdings 3" charset="2"/>
              <a:buChar char=""/>
            </a:pPr>
            <a:r>
              <a:rPr lang="en-CA" sz="1600" dirty="0">
                <a:solidFill>
                  <a:schemeClr val="tx1">
                    <a:lumMod val="75000"/>
                    <a:lumOff val="25000"/>
                  </a:schemeClr>
                </a:solidFill>
              </a:rPr>
              <a:t>There should be advanced education policies implemented to the drivers in the high accident reported areas so that the awareness will reduce the accidents in the future.</a:t>
            </a:r>
            <a:endParaRPr lang="en-US" sz="1600"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sz="1600" dirty="0">
                <a:solidFill>
                  <a:schemeClr val="tx1">
                    <a:lumMod val="75000"/>
                    <a:lumOff val="25000"/>
                  </a:schemeClr>
                </a:solidFill>
              </a:rPr>
              <a:t>The speed limit during Afternoon time should be reduced to less than 50km/hr. because of more vehicles on road and more accidents happening during that time.</a:t>
            </a:r>
          </a:p>
          <a:p>
            <a:pPr marL="285750" indent="-285750">
              <a:spcBef>
                <a:spcPts val="1000"/>
              </a:spcBef>
              <a:buClr>
                <a:schemeClr val="accent1"/>
              </a:buClr>
              <a:buSzPct val="80000"/>
              <a:buFont typeface="Wingdings 3" charset="2"/>
              <a:buChar char=""/>
            </a:pPr>
            <a:r>
              <a:rPr lang="en-CA" sz="1600" dirty="0">
                <a:solidFill>
                  <a:schemeClr val="tx1">
                    <a:lumMod val="75000"/>
                    <a:lumOff val="25000"/>
                  </a:schemeClr>
                </a:solidFill>
              </a:rPr>
              <a:t>More Traffic police should be deployed during the weekdays compared to weekends, especially afternoon time when school/college disperses and end of office hours.</a:t>
            </a:r>
          </a:p>
          <a:p>
            <a:pPr marL="285750" indent="-285750">
              <a:spcBef>
                <a:spcPts val="1000"/>
              </a:spcBef>
              <a:buClr>
                <a:schemeClr val="accent1"/>
              </a:buClr>
              <a:buSzPct val="80000"/>
              <a:buFont typeface="Wingdings 3" charset="2"/>
              <a:buChar char=""/>
            </a:pPr>
            <a:r>
              <a:rPr lang="en-CA" sz="1600" dirty="0">
                <a:solidFill>
                  <a:schemeClr val="tx1">
                    <a:lumMod val="75000"/>
                    <a:lumOff val="25000"/>
                  </a:schemeClr>
                </a:solidFill>
              </a:rPr>
              <a:t>On Sundays, more ambulance and medical crew should be deployed in hospitals because in case of accidents, the chances of casualties over 6 are higher.</a:t>
            </a:r>
          </a:p>
          <a:p>
            <a:pPr marL="285750" indent="-285750">
              <a:spcBef>
                <a:spcPts val="1000"/>
              </a:spcBef>
              <a:buClr>
                <a:schemeClr val="accent1"/>
              </a:buClr>
              <a:buSzPct val="80000"/>
              <a:buFont typeface="Wingdings 3" charset="2"/>
              <a:buChar char=""/>
            </a:pPr>
            <a:endParaRPr lang="en-US" sz="1600" dirty="0">
              <a:solidFill>
                <a:schemeClr val="tx1">
                  <a:lumMod val="75000"/>
                  <a:lumOff val="25000"/>
                </a:schemeClr>
              </a:solidFill>
            </a:endParaRPr>
          </a:p>
        </p:txBody>
      </p:sp>
      <p:pic>
        <p:nvPicPr>
          <p:cNvPr id="5" name="Picture 4" descr="Light bulb on yellow background with sketched light beams and cord">
            <a:extLst>
              <a:ext uri="{FF2B5EF4-FFF2-40B4-BE49-F238E27FC236}">
                <a16:creationId xmlns:a16="http://schemas.microsoft.com/office/drawing/2014/main" id="{32619B6F-73A3-4B5E-83BD-D1DF6619F532}"/>
              </a:ext>
            </a:extLst>
          </p:cNvPr>
          <p:cNvPicPr>
            <a:picLocks noChangeAspect="1"/>
          </p:cNvPicPr>
          <p:nvPr/>
        </p:nvPicPr>
        <p:blipFill rotWithShape="1">
          <a:blip r:embed="rId2"/>
          <a:srcRect l="49328" r="2292"/>
          <a:stretch/>
        </p:blipFill>
        <p:spPr>
          <a:xfrm>
            <a:off x="144590" y="2833735"/>
            <a:ext cx="1217989" cy="234484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2767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8D2-5E53-4A61-8DB3-D5F53AF5F43B}"/>
              </a:ext>
            </a:extLst>
          </p:cNvPr>
          <p:cNvSpPr>
            <a:spLocks noGrp="1"/>
          </p:cNvSpPr>
          <p:nvPr>
            <p:ph type="title"/>
          </p:nvPr>
        </p:nvSpPr>
        <p:spPr>
          <a:xfrm>
            <a:off x="1715293" y="544460"/>
            <a:ext cx="8761413" cy="706964"/>
          </a:xfrm>
        </p:spPr>
        <p:txBody>
          <a:bodyPr/>
          <a:lstStyle/>
          <a:p>
            <a:pPr algn="ctr"/>
            <a:r>
              <a:rPr lang="en-CA" dirty="0"/>
              <a:t>Appendix</a:t>
            </a:r>
          </a:p>
        </p:txBody>
      </p:sp>
      <p:pic>
        <p:nvPicPr>
          <p:cNvPr id="6" name="Content Placeholder 5">
            <a:extLst>
              <a:ext uri="{FF2B5EF4-FFF2-40B4-BE49-F238E27FC236}">
                <a16:creationId xmlns:a16="http://schemas.microsoft.com/office/drawing/2014/main" id="{341B1C7A-309E-4AA5-A6F9-DA3FF1A12CA1}"/>
              </a:ext>
            </a:extLst>
          </p:cNvPr>
          <p:cNvPicPr>
            <a:picLocks noGrp="1" noChangeAspect="1"/>
          </p:cNvPicPr>
          <p:nvPr>
            <p:ph idx="1"/>
          </p:nvPr>
        </p:nvPicPr>
        <p:blipFill rotWithShape="1">
          <a:blip r:embed="rId2"/>
          <a:srcRect r="11236" b="15268"/>
          <a:stretch/>
        </p:blipFill>
        <p:spPr>
          <a:xfrm>
            <a:off x="224289" y="1732527"/>
            <a:ext cx="5871710" cy="4889240"/>
          </a:xfrm>
        </p:spPr>
      </p:pic>
      <p:sp>
        <p:nvSpPr>
          <p:cNvPr id="4" name="Slide Number Placeholder 3">
            <a:extLst>
              <a:ext uri="{FF2B5EF4-FFF2-40B4-BE49-F238E27FC236}">
                <a16:creationId xmlns:a16="http://schemas.microsoft.com/office/drawing/2014/main" id="{714D59FF-19D2-4B7D-94D3-F21E09BDB47D}"/>
              </a:ext>
            </a:extLst>
          </p:cNvPr>
          <p:cNvSpPr>
            <a:spLocks noGrp="1"/>
          </p:cNvSpPr>
          <p:nvPr>
            <p:ph type="sldNum" sz="quarter" idx="12"/>
          </p:nvPr>
        </p:nvSpPr>
        <p:spPr/>
        <p:txBody>
          <a:bodyPr/>
          <a:lstStyle/>
          <a:p>
            <a:fld id="{4C8B8A27-DF03-4546-BA93-21C967D57E5C}" type="slidenum">
              <a:rPr lang="en-US" smtClean="0"/>
              <a:t>23</a:t>
            </a:fld>
            <a:endParaRPr lang="en-US" dirty="0"/>
          </a:p>
        </p:txBody>
      </p:sp>
      <p:pic>
        <p:nvPicPr>
          <p:cNvPr id="8" name="Picture 7">
            <a:extLst>
              <a:ext uri="{FF2B5EF4-FFF2-40B4-BE49-F238E27FC236}">
                <a16:creationId xmlns:a16="http://schemas.microsoft.com/office/drawing/2014/main" id="{66825C17-81A9-4B29-A85F-D2EF047975A1}"/>
              </a:ext>
            </a:extLst>
          </p:cNvPr>
          <p:cNvPicPr>
            <a:picLocks noChangeAspect="1"/>
          </p:cNvPicPr>
          <p:nvPr/>
        </p:nvPicPr>
        <p:blipFill>
          <a:blip r:embed="rId3"/>
          <a:stretch>
            <a:fillRect/>
          </a:stretch>
        </p:blipFill>
        <p:spPr>
          <a:xfrm>
            <a:off x="6076710" y="1732527"/>
            <a:ext cx="6115290" cy="4966852"/>
          </a:xfrm>
          <a:prstGeom prst="rect">
            <a:avLst/>
          </a:prstGeom>
        </p:spPr>
      </p:pic>
      <p:sp>
        <p:nvSpPr>
          <p:cNvPr id="9" name="Title 1">
            <a:extLst>
              <a:ext uri="{FF2B5EF4-FFF2-40B4-BE49-F238E27FC236}">
                <a16:creationId xmlns:a16="http://schemas.microsoft.com/office/drawing/2014/main" id="{7CFC2E70-06AA-45FF-8074-88E206D05026}"/>
              </a:ext>
            </a:extLst>
          </p:cNvPr>
          <p:cNvSpPr txBox="1">
            <a:spLocks/>
          </p:cNvSpPr>
          <p:nvPr/>
        </p:nvSpPr>
        <p:spPr bwMode="gray">
          <a:xfrm>
            <a:off x="298934" y="1340239"/>
            <a:ext cx="1416359" cy="30347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1200" dirty="0"/>
              <a:t>SAS CODE</a:t>
            </a:r>
          </a:p>
        </p:txBody>
      </p:sp>
    </p:spTree>
    <p:extLst>
      <p:ext uri="{BB962C8B-B14F-4D97-AF65-F5344CB8AC3E}">
        <p14:creationId xmlns:p14="http://schemas.microsoft.com/office/powerpoint/2010/main" val="415259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2">
            <a:extLst>
              <a:ext uri="{FF2B5EF4-FFF2-40B4-BE49-F238E27FC236}">
                <a16:creationId xmlns:a16="http://schemas.microsoft.com/office/drawing/2014/main" id="{3C383C8E-44DC-4108-A303-352282FFD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AC2B50-AD6A-4FFF-9935-5FF0237EC739}"/>
              </a:ext>
            </a:extLst>
          </p:cNvPr>
          <p:cNvPicPr>
            <a:picLocks noChangeAspect="1"/>
          </p:cNvPicPr>
          <p:nvPr/>
        </p:nvPicPr>
        <p:blipFill rotWithShape="1">
          <a:blip r:embed="rId2"/>
          <a:srcRect r="1" b="9180"/>
          <a:stretch/>
        </p:blipFill>
        <p:spPr>
          <a:xfrm>
            <a:off x="51246" y="111621"/>
            <a:ext cx="5753215" cy="2939142"/>
          </a:xfrm>
          <a:prstGeom prst="rect">
            <a:avLst/>
          </a:prstGeom>
        </p:spPr>
      </p:pic>
      <p:sp>
        <p:nvSpPr>
          <p:cNvPr id="4" name="Slide Number Placeholder 3">
            <a:extLst>
              <a:ext uri="{FF2B5EF4-FFF2-40B4-BE49-F238E27FC236}">
                <a16:creationId xmlns:a16="http://schemas.microsoft.com/office/drawing/2014/main" id="{189D5E96-3F26-4751-9FC6-262A26F48144}"/>
              </a:ext>
            </a:extLst>
          </p:cNvPr>
          <p:cNvSpPr>
            <a:spLocks noGrp="1"/>
          </p:cNvSpPr>
          <p:nvPr>
            <p:ph type="sldNum" sz="quarter" idx="12"/>
          </p:nvPr>
        </p:nvSpPr>
        <p:spPr>
          <a:xfrm>
            <a:off x="10704512" y="6391838"/>
            <a:ext cx="838199" cy="281046"/>
          </a:xfrm>
        </p:spPr>
        <p:txBody>
          <a:bodyPr vert="horz" lIns="91440" tIns="45720" rIns="91440" bIns="45720" rtlCol="0" anchor="b">
            <a:normAutofit/>
          </a:bodyPr>
          <a:lstStyle/>
          <a:p>
            <a:pPr algn="r">
              <a:spcAft>
                <a:spcPts val="600"/>
              </a:spcAft>
            </a:pPr>
            <a:fld id="{4C8B8A27-DF03-4546-BA93-21C967D57E5C}" type="slidenum">
              <a:rPr lang="en-US" sz="1000">
                <a:solidFill>
                  <a:schemeClr val="accent1"/>
                </a:solidFill>
              </a:rPr>
              <a:pPr algn="r">
                <a:spcAft>
                  <a:spcPts val="600"/>
                </a:spcAft>
              </a:pPr>
              <a:t>24</a:t>
            </a:fld>
            <a:endParaRPr lang="en-US" sz="1000">
              <a:solidFill>
                <a:schemeClr val="accent1"/>
              </a:solidFill>
            </a:endParaRPr>
          </a:p>
        </p:txBody>
      </p:sp>
      <p:pic>
        <p:nvPicPr>
          <p:cNvPr id="8" name="Picture 7">
            <a:extLst>
              <a:ext uri="{FF2B5EF4-FFF2-40B4-BE49-F238E27FC236}">
                <a16:creationId xmlns:a16="http://schemas.microsoft.com/office/drawing/2014/main" id="{720A1728-945E-469F-9EDE-109E38D66985}"/>
              </a:ext>
            </a:extLst>
          </p:cNvPr>
          <p:cNvPicPr>
            <a:picLocks noChangeAspect="1"/>
          </p:cNvPicPr>
          <p:nvPr/>
        </p:nvPicPr>
        <p:blipFill>
          <a:blip r:embed="rId3"/>
          <a:stretch>
            <a:fillRect/>
          </a:stretch>
        </p:blipFill>
        <p:spPr>
          <a:xfrm>
            <a:off x="186268" y="3050763"/>
            <a:ext cx="1984004" cy="3746933"/>
          </a:xfrm>
          <a:prstGeom prst="rect">
            <a:avLst/>
          </a:prstGeom>
        </p:spPr>
      </p:pic>
      <p:pic>
        <p:nvPicPr>
          <p:cNvPr id="10" name="Picture 9">
            <a:extLst>
              <a:ext uri="{FF2B5EF4-FFF2-40B4-BE49-F238E27FC236}">
                <a16:creationId xmlns:a16="http://schemas.microsoft.com/office/drawing/2014/main" id="{5369E8AD-3B4D-482E-BF77-AED7725E7549}"/>
              </a:ext>
            </a:extLst>
          </p:cNvPr>
          <p:cNvPicPr>
            <a:picLocks noChangeAspect="1"/>
          </p:cNvPicPr>
          <p:nvPr/>
        </p:nvPicPr>
        <p:blipFill>
          <a:blip r:embed="rId4"/>
          <a:stretch>
            <a:fillRect/>
          </a:stretch>
        </p:blipFill>
        <p:spPr>
          <a:xfrm>
            <a:off x="5804462" y="0"/>
            <a:ext cx="4535960" cy="3678342"/>
          </a:xfrm>
          <a:prstGeom prst="rect">
            <a:avLst/>
          </a:prstGeom>
        </p:spPr>
      </p:pic>
      <p:pic>
        <p:nvPicPr>
          <p:cNvPr id="14" name="Picture 13">
            <a:extLst>
              <a:ext uri="{FF2B5EF4-FFF2-40B4-BE49-F238E27FC236}">
                <a16:creationId xmlns:a16="http://schemas.microsoft.com/office/drawing/2014/main" id="{BD4A1CF5-798B-42BE-B681-49CD77AF712C}"/>
              </a:ext>
            </a:extLst>
          </p:cNvPr>
          <p:cNvPicPr>
            <a:picLocks noChangeAspect="1"/>
          </p:cNvPicPr>
          <p:nvPr/>
        </p:nvPicPr>
        <p:blipFill>
          <a:blip r:embed="rId5"/>
          <a:stretch>
            <a:fillRect/>
          </a:stretch>
        </p:blipFill>
        <p:spPr>
          <a:xfrm>
            <a:off x="10509504" y="85962"/>
            <a:ext cx="1660251" cy="6686075"/>
          </a:xfrm>
          <a:prstGeom prst="rect">
            <a:avLst/>
          </a:prstGeom>
        </p:spPr>
      </p:pic>
      <p:pic>
        <p:nvPicPr>
          <p:cNvPr id="18" name="Picture 17">
            <a:extLst>
              <a:ext uri="{FF2B5EF4-FFF2-40B4-BE49-F238E27FC236}">
                <a16:creationId xmlns:a16="http://schemas.microsoft.com/office/drawing/2014/main" id="{5C33CDCC-E535-4CF0-A19B-1D05D363F5AF}"/>
              </a:ext>
            </a:extLst>
          </p:cNvPr>
          <p:cNvPicPr>
            <a:picLocks noChangeAspect="1"/>
          </p:cNvPicPr>
          <p:nvPr/>
        </p:nvPicPr>
        <p:blipFill>
          <a:blip r:embed="rId6"/>
          <a:stretch>
            <a:fillRect/>
          </a:stretch>
        </p:blipFill>
        <p:spPr>
          <a:xfrm>
            <a:off x="5726331" y="3564294"/>
            <a:ext cx="4614090" cy="3293706"/>
          </a:xfrm>
          <a:prstGeom prst="rect">
            <a:avLst/>
          </a:prstGeom>
        </p:spPr>
      </p:pic>
    </p:spTree>
    <p:extLst>
      <p:ext uri="{BB962C8B-B14F-4D97-AF65-F5344CB8AC3E}">
        <p14:creationId xmlns:p14="http://schemas.microsoft.com/office/powerpoint/2010/main" val="108243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3C383C8E-44DC-4108-A303-352282FFD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9E5486-1404-46A4-A808-5CB48F3D8509}"/>
              </a:ext>
            </a:extLst>
          </p:cNvPr>
          <p:cNvPicPr>
            <a:picLocks noChangeAspect="1"/>
          </p:cNvPicPr>
          <p:nvPr/>
        </p:nvPicPr>
        <p:blipFill rotWithShape="1">
          <a:blip r:embed="rId2"/>
          <a:srcRect r="1" b="4512"/>
          <a:stretch/>
        </p:blipFill>
        <p:spPr>
          <a:xfrm>
            <a:off x="111623" y="0"/>
            <a:ext cx="4917578" cy="2512241"/>
          </a:xfrm>
          <a:prstGeom prst="rect">
            <a:avLst/>
          </a:prstGeom>
        </p:spPr>
      </p:pic>
      <p:sp>
        <p:nvSpPr>
          <p:cNvPr id="4" name="Slide Number Placeholder 3">
            <a:extLst>
              <a:ext uri="{FF2B5EF4-FFF2-40B4-BE49-F238E27FC236}">
                <a16:creationId xmlns:a16="http://schemas.microsoft.com/office/drawing/2014/main" id="{8CD79F94-23D1-46D3-8142-DE8B6032F0BE}"/>
              </a:ext>
            </a:extLst>
          </p:cNvPr>
          <p:cNvSpPr>
            <a:spLocks noGrp="1"/>
          </p:cNvSpPr>
          <p:nvPr>
            <p:ph type="sldNum" sz="quarter" idx="12"/>
          </p:nvPr>
        </p:nvSpPr>
        <p:spPr>
          <a:xfrm>
            <a:off x="10704512" y="6391838"/>
            <a:ext cx="838199" cy="281046"/>
          </a:xfrm>
        </p:spPr>
        <p:txBody>
          <a:bodyPr vert="horz" lIns="91440" tIns="45720" rIns="91440" bIns="45720" rtlCol="0" anchor="b">
            <a:normAutofit/>
          </a:bodyPr>
          <a:lstStyle/>
          <a:p>
            <a:pPr algn="r">
              <a:spcAft>
                <a:spcPts val="600"/>
              </a:spcAft>
            </a:pPr>
            <a:fld id="{4C8B8A27-DF03-4546-BA93-21C967D57E5C}" type="slidenum">
              <a:rPr lang="en-US" sz="1000">
                <a:solidFill>
                  <a:schemeClr val="accent1"/>
                </a:solidFill>
              </a:rPr>
              <a:pPr algn="r">
                <a:spcAft>
                  <a:spcPts val="600"/>
                </a:spcAft>
              </a:pPr>
              <a:t>25</a:t>
            </a:fld>
            <a:endParaRPr lang="en-US" sz="1000">
              <a:solidFill>
                <a:schemeClr val="accent1"/>
              </a:solidFill>
            </a:endParaRPr>
          </a:p>
        </p:txBody>
      </p:sp>
      <p:pic>
        <p:nvPicPr>
          <p:cNvPr id="10" name="Picture 9">
            <a:extLst>
              <a:ext uri="{FF2B5EF4-FFF2-40B4-BE49-F238E27FC236}">
                <a16:creationId xmlns:a16="http://schemas.microsoft.com/office/drawing/2014/main" id="{4A45C851-A7A0-4E5D-9C15-29B8B5196455}"/>
              </a:ext>
            </a:extLst>
          </p:cNvPr>
          <p:cNvPicPr>
            <a:picLocks noChangeAspect="1"/>
          </p:cNvPicPr>
          <p:nvPr/>
        </p:nvPicPr>
        <p:blipFill>
          <a:blip r:embed="rId3"/>
          <a:stretch>
            <a:fillRect/>
          </a:stretch>
        </p:blipFill>
        <p:spPr>
          <a:xfrm>
            <a:off x="42436" y="2554229"/>
            <a:ext cx="5695891" cy="4218101"/>
          </a:xfrm>
          <a:prstGeom prst="rect">
            <a:avLst/>
          </a:prstGeom>
        </p:spPr>
      </p:pic>
      <p:pic>
        <p:nvPicPr>
          <p:cNvPr id="14" name="Picture 13">
            <a:extLst>
              <a:ext uri="{FF2B5EF4-FFF2-40B4-BE49-F238E27FC236}">
                <a16:creationId xmlns:a16="http://schemas.microsoft.com/office/drawing/2014/main" id="{CAF518A5-EF22-472B-ABA0-0B9D1004E96C}"/>
              </a:ext>
            </a:extLst>
          </p:cNvPr>
          <p:cNvPicPr>
            <a:picLocks noChangeAspect="1"/>
          </p:cNvPicPr>
          <p:nvPr/>
        </p:nvPicPr>
        <p:blipFill>
          <a:blip r:embed="rId4"/>
          <a:stretch>
            <a:fillRect/>
          </a:stretch>
        </p:blipFill>
        <p:spPr>
          <a:xfrm>
            <a:off x="6082608" y="0"/>
            <a:ext cx="5997769" cy="4145247"/>
          </a:xfrm>
          <a:prstGeom prst="rect">
            <a:avLst/>
          </a:prstGeom>
        </p:spPr>
      </p:pic>
      <p:pic>
        <p:nvPicPr>
          <p:cNvPr id="16" name="Picture 15">
            <a:extLst>
              <a:ext uri="{FF2B5EF4-FFF2-40B4-BE49-F238E27FC236}">
                <a16:creationId xmlns:a16="http://schemas.microsoft.com/office/drawing/2014/main" id="{53A5EE9B-BF1A-4BC1-8A8C-D95B78858C77}"/>
              </a:ext>
            </a:extLst>
          </p:cNvPr>
          <p:cNvPicPr>
            <a:picLocks noChangeAspect="1"/>
          </p:cNvPicPr>
          <p:nvPr/>
        </p:nvPicPr>
        <p:blipFill>
          <a:blip r:embed="rId5"/>
          <a:stretch>
            <a:fillRect/>
          </a:stretch>
        </p:blipFill>
        <p:spPr>
          <a:xfrm>
            <a:off x="6117218" y="4090250"/>
            <a:ext cx="5695891" cy="2682080"/>
          </a:xfrm>
          <a:prstGeom prst="rect">
            <a:avLst/>
          </a:prstGeom>
        </p:spPr>
      </p:pic>
    </p:spTree>
    <p:extLst>
      <p:ext uri="{BB962C8B-B14F-4D97-AF65-F5344CB8AC3E}">
        <p14:creationId xmlns:p14="http://schemas.microsoft.com/office/powerpoint/2010/main" val="138775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54D39DD-2F14-47CA-B4D7-3FCBA5D23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7288A8CA-4320-4A95-8370-A0C071EB4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B04BB8-C90C-4749-9FF3-02638AE9C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1" name="Freeform: Shape 20">
            <a:extLst>
              <a:ext uri="{FF2B5EF4-FFF2-40B4-BE49-F238E27FC236}">
                <a16:creationId xmlns:a16="http://schemas.microsoft.com/office/drawing/2014/main" id="{EAD90F04-D443-4614-ABB4-A6349DEF7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8200" y="4896291"/>
            <a:ext cx="2950805" cy="383231"/>
          </a:xfrm>
          <a:custGeom>
            <a:avLst/>
            <a:gdLst>
              <a:gd name="connsiteX0" fmla="*/ 291475 w 2950805"/>
              <a:gd name="connsiteY0" fmla="*/ 202393 h 383231"/>
              <a:gd name="connsiteX1" fmla="*/ 28045 w 2950805"/>
              <a:gd name="connsiteY1" fmla="*/ 159496 h 383231"/>
              <a:gd name="connsiteX2" fmla="*/ 0 w 2950805"/>
              <a:gd name="connsiteY2" fmla="*/ 92328 h 383231"/>
              <a:gd name="connsiteX3" fmla="*/ 175858 w 2950805"/>
              <a:gd name="connsiteY3" fmla="*/ 101244 h 383231"/>
              <a:gd name="connsiteX4" fmla="*/ 265932 w 2950805"/>
              <a:gd name="connsiteY4" fmla="*/ 104578 h 383231"/>
              <a:gd name="connsiteX5" fmla="*/ 357986 w 2950805"/>
              <a:gd name="connsiteY5" fmla="*/ 108078 h 383231"/>
              <a:gd name="connsiteX6" fmla="*/ 451359 w 2950805"/>
              <a:gd name="connsiteY6" fmla="*/ 111411 h 383231"/>
              <a:gd name="connsiteX7" fmla="*/ 545392 w 2950805"/>
              <a:gd name="connsiteY7" fmla="*/ 113495 h 383231"/>
              <a:gd name="connsiteX8" fmla="*/ 641075 w 2950805"/>
              <a:gd name="connsiteY8" fmla="*/ 115495 h 383231"/>
              <a:gd name="connsiteX9" fmla="*/ 738407 w 2950805"/>
              <a:gd name="connsiteY9" fmla="*/ 117578 h 383231"/>
              <a:gd name="connsiteX10" fmla="*/ 837060 w 2950805"/>
              <a:gd name="connsiteY10" fmla="*/ 118995 h 383231"/>
              <a:gd name="connsiteX11" fmla="*/ 936702 w 2950805"/>
              <a:gd name="connsiteY11" fmla="*/ 118995 h 383231"/>
              <a:gd name="connsiteX12" fmla="*/ 1037663 w 2950805"/>
              <a:gd name="connsiteY12" fmla="*/ 119578 h 383231"/>
              <a:gd name="connsiteX13" fmla="*/ 1139615 w 2950805"/>
              <a:gd name="connsiteY13" fmla="*/ 118995 h 383231"/>
              <a:gd name="connsiteX14" fmla="*/ 1242557 w 2950805"/>
              <a:gd name="connsiteY14" fmla="*/ 117578 h 383231"/>
              <a:gd name="connsiteX15" fmla="*/ 1345828 w 2950805"/>
              <a:gd name="connsiteY15" fmla="*/ 116245 h 383231"/>
              <a:gd name="connsiteX16" fmla="*/ 1450419 w 2950805"/>
              <a:gd name="connsiteY16" fmla="*/ 113495 h 383231"/>
              <a:gd name="connsiteX17" fmla="*/ 1556330 w 2950805"/>
              <a:gd name="connsiteY17" fmla="*/ 110828 h 383231"/>
              <a:gd name="connsiteX18" fmla="*/ 1661581 w 2950805"/>
              <a:gd name="connsiteY18" fmla="*/ 107328 h 383231"/>
              <a:gd name="connsiteX19" fmla="*/ 1768152 w 2950805"/>
              <a:gd name="connsiteY19" fmla="*/ 102661 h 383231"/>
              <a:gd name="connsiteX20" fmla="*/ 1876043 w 2950805"/>
              <a:gd name="connsiteY20" fmla="*/ 97161 h 383231"/>
              <a:gd name="connsiteX21" fmla="*/ 1983933 w 2950805"/>
              <a:gd name="connsiteY21" fmla="*/ 91744 h 383231"/>
              <a:gd name="connsiteX22" fmla="*/ 2091824 w 2950805"/>
              <a:gd name="connsiteY22" fmla="*/ 84827 h 383231"/>
              <a:gd name="connsiteX23" fmla="*/ 2201694 w 2950805"/>
              <a:gd name="connsiteY23" fmla="*/ 76661 h 383231"/>
              <a:gd name="connsiteX24" fmla="*/ 2309585 w 2950805"/>
              <a:gd name="connsiteY24" fmla="*/ 68494 h 383231"/>
              <a:gd name="connsiteX25" fmla="*/ 2419455 w 2950805"/>
              <a:gd name="connsiteY25" fmla="*/ 58911 h 383231"/>
              <a:gd name="connsiteX26" fmla="*/ 2530315 w 2950805"/>
              <a:gd name="connsiteY26" fmla="*/ 48660 h 383231"/>
              <a:gd name="connsiteX27" fmla="*/ 2639196 w 2950805"/>
              <a:gd name="connsiteY27" fmla="*/ 37743 h 383231"/>
              <a:gd name="connsiteX28" fmla="*/ 2749396 w 2950805"/>
              <a:gd name="connsiteY28" fmla="*/ 24910 h 383231"/>
              <a:gd name="connsiteX29" fmla="*/ 2859596 w 2950805"/>
              <a:gd name="connsiteY29" fmla="*/ 11243 h 383231"/>
              <a:gd name="connsiteX30" fmla="*/ 2950805 w 2950805"/>
              <a:gd name="connsiteY30" fmla="*/ 0 h 383231"/>
              <a:gd name="connsiteX31" fmla="*/ 2902791 w 2950805"/>
              <a:gd name="connsiteY31" fmla="*/ 383231 h 383231"/>
              <a:gd name="connsiteX32" fmla="*/ 2514370 w 2950805"/>
              <a:gd name="connsiteY32" fmla="*/ 369898 h 383231"/>
              <a:gd name="connsiteX33" fmla="*/ 291475 w 2950805"/>
              <a:gd name="connsiteY33" fmla="*/ 202393 h 38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50805" h="383231">
                <a:moveTo>
                  <a:pt x="291475" y="202393"/>
                </a:moveTo>
                <a:cubicBezTo>
                  <a:pt x="185555" y="188236"/>
                  <a:pt x="96136" y="173860"/>
                  <a:pt x="28045" y="159496"/>
                </a:cubicBezTo>
                <a:cubicBezTo>
                  <a:pt x="18807" y="137078"/>
                  <a:pt x="9238" y="114745"/>
                  <a:pt x="0" y="92328"/>
                </a:cubicBezTo>
                <a:lnTo>
                  <a:pt x="175858" y="101244"/>
                </a:lnTo>
                <a:lnTo>
                  <a:pt x="265932" y="104578"/>
                </a:lnTo>
                <a:lnTo>
                  <a:pt x="357986" y="108078"/>
                </a:lnTo>
                <a:lnTo>
                  <a:pt x="451359" y="111411"/>
                </a:lnTo>
                <a:lnTo>
                  <a:pt x="545392" y="113495"/>
                </a:lnTo>
                <a:lnTo>
                  <a:pt x="641075" y="115495"/>
                </a:lnTo>
                <a:lnTo>
                  <a:pt x="738407" y="117578"/>
                </a:lnTo>
                <a:lnTo>
                  <a:pt x="837060" y="118995"/>
                </a:lnTo>
                <a:lnTo>
                  <a:pt x="936702" y="118995"/>
                </a:lnTo>
                <a:lnTo>
                  <a:pt x="1037663" y="119578"/>
                </a:lnTo>
                <a:lnTo>
                  <a:pt x="1139615" y="118995"/>
                </a:lnTo>
                <a:lnTo>
                  <a:pt x="1242557" y="117578"/>
                </a:lnTo>
                <a:lnTo>
                  <a:pt x="1345828" y="116245"/>
                </a:lnTo>
                <a:lnTo>
                  <a:pt x="1450419" y="113495"/>
                </a:lnTo>
                <a:lnTo>
                  <a:pt x="1556330" y="110828"/>
                </a:lnTo>
                <a:lnTo>
                  <a:pt x="1661581" y="107328"/>
                </a:lnTo>
                <a:lnTo>
                  <a:pt x="1768152" y="102661"/>
                </a:lnTo>
                <a:lnTo>
                  <a:pt x="1876043" y="97161"/>
                </a:lnTo>
                <a:lnTo>
                  <a:pt x="1983933" y="91744"/>
                </a:lnTo>
                <a:lnTo>
                  <a:pt x="2091824" y="84827"/>
                </a:lnTo>
                <a:lnTo>
                  <a:pt x="2201694" y="76661"/>
                </a:lnTo>
                <a:lnTo>
                  <a:pt x="2309585" y="68494"/>
                </a:lnTo>
                <a:lnTo>
                  <a:pt x="2419455" y="58911"/>
                </a:lnTo>
                <a:lnTo>
                  <a:pt x="2530315" y="48660"/>
                </a:lnTo>
                <a:lnTo>
                  <a:pt x="2639196" y="37743"/>
                </a:lnTo>
                <a:lnTo>
                  <a:pt x="2749396" y="24910"/>
                </a:lnTo>
                <a:lnTo>
                  <a:pt x="2859596" y="11243"/>
                </a:lnTo>
                <a:lnTo>
                  <a:pt x="2950805" y="0"/>
                </a:lnTo>
                <a:lnTo>
                  <a:pt x="2902791" y="383231"/>
                </a:lnTo>
                <a:lnTo>
                  <a:pt x="2514370" y="369898"/>
                </a:lnTo>
                <a:cubicBezTo>
                  <a:pt x="1763175" y="338523"/>
                  <a:pt x="821072" y="273180"/>
                  <a:pt x="291475" y="202393"/>
                </a:cubicBezTo>
                <a:close/>
              </a:path>
            </a:pathLst>
          </a:custGeom>
          <a:solidFill>
            <a:srgbClr val="FFFFFF">
              <a:alpha val="20000"/>
            </a:srgbClr>
          </a:solidFill>
          <a:ln>
            <a:noFill/>
          </a:ln>
        </p:spPr>
        <p:txBody>
          <a:bodyPr wrap="square">
            <a:noAutofit/>
          </a:bodyPr>
          <a:lstStyle/>
          <a:p>
            <a:endParaRPr lang="en-US" dirty="0"/>
          </a:p>
        </p:txBody>
      </p:sp>
      <p:sp>
        <p:nvSpPr>
          <p:cNvPr id="23" name="Rectangle 22">
            <a:extLst>
              <a:ext uri="{FF2B5EF4-FFF2-40B4-BE49-F238E27FC236}">
                <a16:creationId xmlns:a16="http://schemas.microsoft.com/office/drawing/2014/main" id="{39DF1D7A-1D75-4C7F-927F-64A34943C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F84D19C-7533-4347-9504-2DFB6C69F495}"/>
              </a:ext>
            </a:extLst>
          </p:cNvPr>
          <p:cNvSpPr>
            <a:spLocks noGrp="1"/>
          </p:cNvSpPr>
          <p:nvPr>
            <p:ph type="sldNum" sz="quarter" idx="12"/>
          </p:nvPr>
        </p:nvSpPr>
        <p:spPr>
          <a:xfrm>
            <a:off x="10437812" y="52189"/>
            <a:ext cx="685800" cy="344959"/>
          </a:xfrm>
        </p:spPr>
        <p:txBody>
          <a:bodyPr vert="horz" lIns="91440" tIns="45720" rIns="91440" bIns="45720" rtlCol="0" anchor="b">
            <a:normAutofit lnSpcReduction="10000"/>
          </a:bodyPr>
          <a:lstStyle/>
          <a:p>
            <a:pPr>
              <a:spcAft>
                <a:spcPts val="600"/>
              </a:spcAft>
            </a:pPr>
            <a:fld id="{4C8B8A27-DF03-4546-BA93-21C967D57E5C}" type="slidenum">
              <a:rPr lang="en-US" sz="1800" b="0" i="0" kern="1200">
                <a:latin typeface="+mn-lt"/>
                <a:ea typeface="+mn-ea"/>
                <a:cs typeface="+mn-cs"/>
              </a:rPr>
              <a:pPr>
                <a:spcAft>
                  <a:spcPts val="600"/>
                </a:spcAft>
              </a:pPr>
              <a:t>26</a:t>
            </a:fld>
            <a:endParaRPr lang="en-US" sz="1800" b="0" i="0" kern="1200" dirty="0">
              <a:latin typeface="+mn-lt"/>
              <a:ea typeface="+mn-ea"/>
              <a:cs typeface="+mn-cs"/>
            </a:endParaRPr>
          </a:p>
        </p:txBody>
      </p:sp>
      <p:pic>
        <p:nvPicPr>
          <p:cNvPr id="12" name="Picture 11">
            <a:extLst>
              <a:ext uri="{FF2B5EF4-FFF2-40B4-BE49-F238E27FC236}">
                <a16:creationId xmlns:a16="http://schemas.microsoft.com/office/drawing/2014/main" id="{70D5ED4B-F5DD-426F-8C48-1BAE6C92FAA2}"/>
              </a:ext>
            </a:extLst>
          </p:cNvPr>
          <p:cNvPicPr>
            <a:picLocks noChangeAspect="1"/>
          </p:cNvPicPr>
          <p:nvPr/>
        </p:nvPicPr>
        <p:blipFill>
          <a:blip r:embed="rId2"/>
          <a:stretch>
            <a:fillRect/>
          </a:stretch>
        </p:blipFill>
        <p:spPr>
          <a:xfrm>
            <a:off x="163746" y="680748"/>
            <a:ext cx="6283417" cy="4197917"/>
          </a:xfrm>
          <a:prstGeom prst="rect">
            <a:avLst/>
          </a:prstGeom>
        </p:spPr>
      </p:pic>
      <p:sp>
        <p:nvSpPr>
          <p:cNvPr id="16" name="Title 1">
            <a:extLst>
              <a:ext uri="{FF2B5EF4-FFF2-40B4-BE49-F238E27FC236}">
                <a16:creationId xmlns:a16="http://schemas.microsoft.com/office/drawing/2014/main" id="{77CC2FC8-D640-436B-975A-3107F7D16BCA}"/>
              </a:ext>
            </a:extLst>
          </p:cNvPr>
          <p:cNvSpPr txBox="1">
            <a:spLocks/>
          </p:cNvSpPr>
          <p:nvPr/>
        </p:nvSpPr>
        <p:spPr bwMode="gray">
          <a:xfrm>
            <a:off x="4789283" y="5368705"/>
            <a:ext cx="2869949" cy="60658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1800" dirty="0"/>
              <a:t>THANK YOU</a:t>
            </a:r>
          </a:p>
        </p:txBody>
      </p:sp>
      <p:pic>
        <p:nvPicPr>
          <p:cNvPr id="3" name="Picture 2">
            <a:extLst>
              <a:ext uri="{FF2B5EF4-FFF2-40B4-BE49-F238E27FC236}">
                <a16:creationId xmlns:a16="http://schemas.microsoft.com/office/drawing/2014/main" id="{B62408B2-6DFB-4259-A620-AB083961C02D}"/>
              </a:ext>
            </a:extLst>
          </p:cNvPr>
          <p:cNvPicPr>
            <a:picLocks noChangeAspect="1"/>
          </p:cNvPicPr>
          <p:nvPr/>
        </p:nvPicPr>
        <p:blipFill>
          <a:blip r:embed="rId3"/>
          <a:stretch>
            <a:fillRect/>
          </a:stretch>
        </p:blipFill>
        <p:spPr>
          <a:xfrm>
            <a:off x="6610909" y="452344"/>
            <a:ext cx="5368515" cy="4451151"/>
          </a:xfrm>
          <a:prstGeom prst="rect">
            <a:avLst/>
          </a:prstGeom>
        </p:spPr>
      </p:pic>
    </p:spTree>
    <p:extLst>
      <p:ext uri="{BB962C8B-B14F-4D97-AF65-F5344CB8AC3E}">
        <p14:creationId xmlns:p14="http://schemas.microsoft.com/office/powerpoint/2010/main" val="170800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4DBA-448F-4DB0-98D1-1B95581883AA}"/>
              </a:ext>
            </a:extLst>
          </p:cNvPr>
          <p:cNvSpPr>
            <a:spLocks noGrp="1"/>
          </p:cNvSpPr>
          <p:nvPr>
            <p:ph type="title"/>
          </p:nvPr>
        </p:nvSpPr>
        <p:spPr>
          <a:xfrm>
            <a:off x="3841868" y="1063416"/>
            <a:ext cx="4223965" cy="767688"/>
          </a:xfrm>
        </p:spPr>
        <p:txBody>
          <a:bodyPr vert="horz" lIns="91440" tIns="45720" rIns="91440" bIns="45720" rtlCol="0" anchor="ctr">
            <a:normAutofit/>
          </a:bodyPr>
          <a:lstStyle/>
          <a:p>
            <a:pPr algn="ctr"/>
            <a:r>
              <a:rPr lang="en-CA" dirty="0">
                <a:solidFill>
                  <a:schemeClr val="bg1"/>
                </a:solidFill>
              </a:rPr>
              <a:t>Introduction</a:t>
            </a:r>
            <a:endParaRPr lang="en-US" kern="1200" dirty="0">
              <a:solidFill>
                <a:schemeClr val="bg1"/>
              </a:solidFill>
              <a:latin typeface="+mj-lt"/>
              <a:ea typeface="+mj-ea"/>
              <a:cs typeface="+mj-cs"/>
            </a:endParaRPr>
          </a:p>
        </p:txBody>
      </p:sp>
      <p:sp>
        <p:nvSpPr>
          <p:cNvPr id="5" name="Slide Number Placeholder 4">
            <a:extLst>
              <a:ext uri="{FF2B5EF4-FFF2-40B4-BE49-F238E27FC236}">
                <a16:creationId xmlns:a16="http://schemas.microsoft.com/office/drawing/2014/main" id="{8B3B0FAF-D4E6-4C8A-8561-511B5CB21C4A}"/>
              </a:ext>
            </a:extLst>
          </p:cNvPr>
          <p:cNvSpPr>
            <a:spLocks noGrp="1"/>
          </p:cNvSpPr>
          <p:nvPr>
            <p:ph type="sldNum" sz="quarter" idx="12"/>
          </p:nvPr>
        </p:nvSpPr>
        <p:spPr/>
        <p:txBody>
          <a:bodyPr/>
          <a:lstStyle/>
          <a:p>
            <a:fld id="{4C8B8A27-DF03-4546-BA93-21C967D57E5C}" type="slidenum">
              <a:rPr lang="en-US" smtClean="0"/>
              <a:t>3</a:t>
            </a:fld>
            <a:endParaRPr lang="en-US" dirty="0"/>
          </a:p>
        </p:txBody>
      </p:sp>
      <p:sp>
        <p:nvSpPr>
          <p:cNvPr id="7" name="Content Placeholder 2">
            <a:extLst>
              <a:ext uri="{FF2B5EF4-FFF2-40B4-BE49-F238E27FC236}">
                <a16:creationId xmlns:a16="http://schemas.microsoft.com/office/drawing/2014/main" id="{57403DED-639D-4A88-B185-468B321EA718}"/>
              </a:ext>
            </a:extLst>
          </p:cNvPr>
          <p:cNvSpPr>
            <a:spLocks noGrp="1"/>
          </p:cNvSpPr>
          <p:nvPr>
            <p:ph idx="1"/>
          </p:nvPr>
        </p:nvSpPr>
        <p:spPr>
          <a:xfrm>
            <a:off x="1515716" y="2805692"/>
            <a:ext cx="9675023" cy="3831976"/>
          </a:xfrm>
        </p:spPr>
        <p:txBody>
          <a:bodyPr/>
          <a:lstStyle/>
          <a:p>
            <a:r>
              <a:rPr lang="en-CA" dirty="0"/>
              <a:t>The project is focused on deriving meaningful insights from the car accident data so that we could figure out the major victims affected, main areas accidents occur and factors affecting it.</a:t>
            </a:r>
          </a:p>
          <a:p>
            <a:r>
              <a:rPr lang="en-CA" dirty="0"/>
              <a:t>Valid recommendations can be provided to the Barcelona state for improvements in traffic system and reducing accidents. </a:t>
            </a:r>
          </a:p>
        </p:txBody>
      </p:sp>
    </p:spTree>
    <p:extLst>
      <p:ext uri="{BB962C8B-B14F-4D97-AF65-F5344CB8AC3E}">
        <p14:creationId xmlns:p14="http://schemas.microsoft.com/office/powerpoint/2010/main" val="235564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3D8C-EEAD-4009-8044-AD6C85BAD945}"/>
              </a:ext>
            </a:extLst>
          </p:cNvPr>
          <p:cNvSpPr>
            <a:spLocks noGrp="1"/>
          </p:cNvSpPr>
          <p:nvPr>
            <p:ph type="title"/>
          </p:nvPr>
        </p:nvSpPr>
        <p:spPr>
          <a:xfrm>
            <a:off x="2125337" y="1159931"/>
            <a:ext cx="8761413" cy="706964"/>
          </a:xfrm>
        </p:spPr>
        <p:txBody>
          <a:bodyPr/>
          <a:lstStyle/>
          <a:p>
            <a:pPr algn="ctr"/>
            <a:r>
              <a:rPr lang="en-CA" dirty="0"/>
              <a:t>Background</a:t>
            </a:r>
          </a:p>
        </p:txBody>
      </p:sp>
      <p:sp>
        <p:nvSpPr>
          <p:cNvPr id="3" name="Content Placeholder 2">
            <a:extLst>
              <a:ext uri="{FF2B5EF4-FFF2-40B4-BE49-F238E27FC236}">
                <a16:creationId xmlns:a16="http://schemas.microsoft.com/office/drawing/2014/main" id="{86EBC0FF-1F28-4937-8F2B-B3D9290F8D7E}"/>
              </a:ext>
            </a:extLst>
          </p:cNvPr>
          <p:cNvSpPr>
            <a:spLocks noGrp="1"/>
          </p:cNvSpPr>
          <p:nvPr>
            <p:ph idx="1"/>
          </p:nvPr>
        </p:nvSpPr>
        <p:spPr>
          <a:xfrm>
            <a:off x="1154954" y="2468032"/>
            <a:ext cx="9071397" cy="1954678"/>
          </a:xfrm>
        </p:spPr>
        <p:txBody>
          <a:bodyPr/>
          <a:lstStyle/>
          <a:p>
            <a:r>
              <a:rPr lang="en-CA" dirty="0"/>
              <a:t>The dataset contains car accident details in the State of Barcelona in the year 2017.</a:t>
            </a:r>
          </a:p>
          <a:p>
            <a:r>
              <a:rPr lang="en-CA" dirty="0"/>
              <a:t>There are 10,339 observations and 15 columns.</a:t>
            </a:r>
          </a:p>
          <a:p>
            <a:r>
              <a:rPr lang="en-CA" dirty="0"/>
              <a:t>Key attributes are District, Neighbourhood, Weekday, Month, Hour of Day, Injuries and Vehicles Involved.</a:t>
            </a:r>
          </a:p>
        </p:txBody>
      </p:sp>
      <p:sp>
        <p:nvSpPr>
          <p:cNvPr id="4" name="Slide Number Placeholder 3">
            <a:extLst>
              <a:ext uri="{FF2B5EF4-FFF2-40B4-BE49-F238E27FC236}">
                <a16:creationId xmlns:a16="http://schemas.microsoft.com/office/drawing/2014/main" id="{75F5C727-6709-4513-8ACD-8E81718992FA}"/>
              </a:ext>
            </a:extLst>
          </p:cNvPr>
          <p:cNvSpPr>
            <a:spLocks noGrp="1"/>
          </p:cNvSpPr>
          <p:nvPr>
            <p:ph type="sldNum" sz="quarter" idx="12"/>
          </p:nvPr>
        </p:nvSpPr>
        <p:spPr/>
        <p:txBody>
          <a:bodyPr/>
          <a:lstStyle/>
          <a:p>
            <a:fld id="{4C8B8A27-DF03-4546-BA93-21C967D57E5C}" type="slidenum">
              <a:rPr lang="en-US" smtClean="0"/>
              <a:t>4</a:t>
            </a:fld>
            <a:endParaRPr lang="en-US" dirty="0"/>
          </a:p>
        </p:txBody>
      </p:sp>
      <p:pic>
        <p:nvPicPr>
          <p:cNvPr id="10" name="Picture 9">
            <a:extLst>
              <a:ext uri="{FF2B5EF4-FFF2-40B4-BE49-F238E27FC236}">
                <a16:creationId xmlns:a16="http://schemas.microsoft.com/office/drawing/2014/main" id="{8C32A7F9-6AEE-4672-884E-5F5978B27E18}"/>
              </a:ext>
            </a:extLst>
          </p:cNvPr>
          <p:cNvPicPr>
            <a:picLocks noChangeAspect="1"/>
          </p:cNvPicPr>
          <p:nvPr/>
        </p:nvPicPr>
        <p:blipFill>
          <a:blip r:embed="rId2"/>
          <a:stretch>
            <a:fillRect/>
          </a:stretch>
        </p:blipFill>
        <p:spPr>
          <a:xfrm>
            <a:off x="199053" y="4519225"/>
            <a:ext cx="11793894" cy="2262653"/>
          </a:xfrm>
          <a:prstGeom prst="rect">
            <a:avLst/>
          </a:prstGeom>
        </p:spPr>
      </p:pic>
    </p:spTree>
    <p:extLst>
      <p:ext uri="{BB962C8B-B14F-4D97-AF65-F5344CB8AC3E}">
        <p14:creationId xmlns:p14="http://schemas.microsoft.com/office/powerpoint/2010/main" val="22358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4B0004-6D3C-40ED-89ED-46866F0913C6}"/>
              </a:ext>
            </a:extLst>
          </p:cNvPr>
          <p:cNvSpPr txBox="1"/>
          <p:nvPr/>
        </p:nvSpPr>
        <p:spPr>
          <a:xfrm>
            <a:off x="4218978" y="1063416"/>
            <a:ext cx="5379868" cy="646331"/>
          </a:xfrm>
          <a:prstGeom prst="rect">
            <a:avLst/>
          </a:prstGeom>
          <a:noFill/>
        </p:spPr>
        <p:txBody>
          <a:bodyPr wrap="square" rtlCol="0">
            <a:spAutoFit/>
          </a:bodyPr>
          <a:lstStyle/>
          <a:p>
            <a:r>
              <a:rPr lang="en-CA" sz="3600" dirty="0">
                <a:solidFill>
                  <a:schemeClr val="bg1"/>
                </a:solidFill>
                <a:latin typeface="+mj-lt"/>
              </a:rPr>
              <a:t>Data Profiling</a:t>
            </a:r>
          </a:p>
        </p:txBody>
      </p:sp>
      <p:pic>
        <p:nvPicPr>
          <p:cNvPr id="8" name="Picture 7" descr="Table&#10;&#10;Description automatically generated">
            <a:extLst>
              <a:ext uri="{FF2B5EF4-FFF2-40B4-BE49-F238E27FC236}">
                <a16:creationId xmlns:a16="http://schemas.microsoft.com/office/drawing/2014/main" id="{758C4A02-7AF2-480D-9CF5-210AA952E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89" y="2820329"/>
            <a:ext cx="5289686" cy="2470127"/>
          </a:xfrm>
          <a:prstGeom prst="rect">
            <a:avLst/>
          </a:prstGeom>
        </p:spPr>
      </p:pic>
      <p:pic>
        <p:nvPicPr>
          <p:cNvPr id="10" name="Picture 9" descr="Table&#10;&#10;Description automatically generated">
            <a:extLst>
              <a:ext uri="{FF2B5EF4-FFF2-40B4-BE49-F238E27FC236}">
                <a16:creationId xmlns:a16="http://schemas.microsoft.com/office/drawing/2014/main" id="{84AA8C4F-FDE2-4092-AF34-8E16D8A2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291" y="2422961"/>
            <a:ext cx="3473935" cy="3742816"/>
          </a:xfrm>
          <a:prstGeom prst="rect">
            <a:avLst/>
          </a:prstGeom>
        </p:spPr>
      </p:pic>
      <p:sp>
        <p:nvSpPr>
          <p:cNvPr id="11" name="Rectangle 10">
            <a:extLst>
              <a:ext uri="{FF2B5EF4-FFF2-40B4-BE49-F238E27FC236}">
                <a16:creationId xmlns:a16="http://schemas.microsoft.com/office/drawing/2014/main" id="{BAF1B860-1CE5-47E2-856F-7A2E43C223BE}"/>
              </a:ext>
            </a:extLst>
          </p:cNvPr>
          <p:cNvSpPr/>
          <p:nvPr/>
        </p:nvSpPr>
        <p:spPr>
          <a:xfrm>
            <a:off x="6908912" y="5617028"/>
            <a:ext cx="1416840" cy="202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8C969A96-3125-41E4-A686-E65D07B7DDDE}"/>
              </a:ext>
            </a:extLst>
          </p:cNvPr>
          <p:cNvSpPr txBox="1"/>
          <p:nvPr/>
        </p:nvSpPr>
        <p:spPr>
          <a:xfrm>
            <a:off x="1452236" y="5634685"/>
            <a:ext cx="5054624" cy="369332"/>
          </a:xfrm>
          <a:prstGeom prst="rect">
            <a:avLst/>
          </a:prstGeom>
          <a:noFill/>
        </p:spPr>
        <p:txBody>
          <a:bodyPr wrap="square" rtlCol="0">
            <a:spAutoFit/>
          </a:bodyPr>
          <a:lstStyle/>
          <a:p>
            <a:r>
              <a:rPr lang="en-CA" dirty="0"/>
              <a:t>Target Y Variable: Victims</a:t>
            </a:r>
          </a:p>
        </p:txBody>
      </p:sp>
      <p:cxnSp>
        <p:nvCxnSpPr>
          <p:cNvPr id="14" name="Straight Arrow Connector 13">
            <a:extLst>
              <a:ext uri="{FF2B5EF4-FFF2-40B4-BE49-F238E27FC236}">
                <a16:creationId xmlns:a16="http://schemas.microsoft.com/office/drawing/2014/main" id="{D07AA510-83C0-45BA-AB14-FBDDE88CAE2B}"/>
              </a:ext>
            </a:extLst>
          </p:cNvPr>
          <p:cNvCxnSpPr>
            <a:cxnSpLocks/>
          </p:cNvCxnSpPr>
          <p:nvPr/>
        </p:nvCxnSpPr>
        <p:spPr>
          <a:xfrm>
            <a:off x="4572000" y="5819351"/>
            <a:ext cx="233691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CF84131-6A79-4A75-9B83-037635A528C8}"/>
              </a:ext>
            </a:extLst>
          </p:cNvPr>
          <p:cNvSpPr>
            <a:spLocks noGrp="1"/>
          </p:cNvSpPr>
          <p:nvPr>
            <p:ph type="sldNum" sz="quarter" idx="12"/>
          </p:nvPr>
        </p:nvSpPr>
        <p:spPr/>
        <p:txBody>
          <a:bodyPr/>
          <a:lstStyle/>
          <a:p>
            <a:fld id="{4C8B8A27-DF03-4546-BA93-21C967D57E5C}" type="slidenum">
              <a:rPr lang="en-US" smtClean="0"/>
              <a:t>5</a:t>
            </a:fld>
            <a:endParaRPr lang="en-US" dirty="0"/>
          </a:p>
        </p:txBody>
      </p:sp>
    </p:spTree>
    <p:extLst>
      <p:ext uri="{BB962C8B-B14F-4D97-AF65-F5344CB8AC3E}">
        <p14:creationId xmlns:p14="http://schemas.microsoft.com/office/powerpoint/2010/main" val="268172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5"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C914CD2E-4FD3-4D21-A7FD-C961AC5B99CD}"/>
              </a:ext>
            </a:extLst>
          </p:cNvPr>
          <p:cNvSpPr>
            <a:spLocks noGrp="1"/>
          </p:cNvSpPr>
          <p:nvPr>
            <p:ph type="title"/>
          </p:nvPr>
        </p:nvSpPr>
        <p:spPr>
          <a:xfrm>
            <a:off x="639098" y="629265"/>
            <a:ext cx="6072776" cy="1622322"/>
          </a:xfrm>
        </p:spPr>
        <p:txBody>
          <a:bodyPr>
            <a:normAutofit/>
          </a:bodyPr>
          <a:lstStyle/>
          <a:p>
            <a:pPr algn="ctr"/>
            <a:r>
              <a:rPr lang="en-CA" dirty="0">
                <a:solidFill>
                  <a:srgbClr val="FFFFFF"/>
                </a:solidFill>
              </a:rPr>
              <a:t>Objectives</a:t>
            </a:r>
          </a:p>
        </p:txBody>
      </p:sp>
      <p:pic>
        <p:nvPicPr>
          <p:cNvPr id="6" name="Picture 5" descr="Question mark on green pastel background">
            <a:extLst>
              <a:ext uri="{FF2B5EF4-FFF2-40B4-BE49-F238E27FC236}">
                <a16:creationId xmlns:a16="http://schemas.microsoft.com/office/drawing/2014/main" id="{929808E0-CF0C-46DD-A839-C9C799DDDD6E}"/>
              </a:ext>
            </a:extLst>
          </p:cNvPr>
          <p:cNvPicPr>
            <a:picLocks noChangeAspect="1"/>
          </p:cNvPicPr>
          <p:nvPr/>
        </p:nvPicPr>
        <p:blipFill rotWithShape="1">
          <a:blip r:embed="rId2"/>
          <a:srcRect l="37310" r="2" b="2"/>
          <a:stretch/>
        </p:blipFill>
        <p:spPr>
          <a:xfrm>
            <a:off x="6581422" y="457200"/>
            <a:ext cx="5146879" cy="594360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7" name="Rectangle 16">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33B9AE3-1081-496B-A1EA-29846C0FA96C}"/>
              </a:ext>
            </a:extLst>
          </p:cNvPr>
          <p:cNvSpPr>
            <a:spLocks noGrp="1"/>
          </p:cNvSpPr>
          <p:nvPr>
            <p:ph type="sldNum" sz="quarter" idx="12"/>
          </p:nvPr>
        </p:nvSpPr>
        <p:spPr>
          <a:xfrm>
            <a:off x="10352540" y="295729"/>
            <a:ext cx="838199" cy="767687"/>
          </a:xfrm>
        </p:spPr>
        <p:txBody>
          <a:bodyPr>
            <a:normAutofit/>
          </a:bodyPr>
          <a:lstStyle/>
          <a:p>
            <a:pPr>
              <a:spcAft>
                <a:spcPts val="600"/>
              </a:spcAft>
            </a:pPr>
            <a:fld id="{4C8B8A27-DF03-4546-BA93-21C967D57E5C}" type="slidenum">
              <a:rPr lang="en-US">
                <a:solidFill>
                  <a:srgbClr val="FFFFFF"/>
                </a:solidFill>
              </a:rPr>
              <a:pPr>
                <a:spcAft>
                  <a:spcPts val="600"/>
                </a:spcAft>
              </a:pPr>
              <a:t>6</a:t>
            </a:fld>
            <a:endParaRPr lang="en-US">
              <a:solidFill>
                <a:srgbClr val="FFFFFF"/>
              </a:solidFill>
            </a:endParaRPr>
          </a:p>
        </p:txBody>
      </p:sp>
      <p:sp>
        <p:nvSpPr>
          <p:cNvPr id="19" name="Oval 18">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0425FB07-99F6-4158-8D93-84CA23885512}"/>
              </a:ext>
            </a:extLst>
          </p:cNvPr>
          <p:cNvSpPr>
            <a:spLocks noGrp="1"/>
          </p:cNvSpPr>
          <p:nvPr>
            <p:ph idx="1"/>
          </p:nvPr>
        </p:nvSpPr>
        <p:spPr>
          <a:xfrm>
            <a:off x="601272" y="1534328"/>
            <a:ext cx="6246894" cy="4494179"/>
          </a:xfrm>
        </p:spPr>
        <p:txBody>
          <a:bodyPr anchor="ctr">
            <a:normAutofit/>
          </a:bodyPr>
          <a:lstStyle/>
          <a:p>
            <a:r>
              <a:rPr lang="en-US" dirty="0">
                <a:solidFill>
                  <a:srgbClr val="FFFFFF"/>
                </a:solidFill>
              </a:rPr>
              <a:t>Which district and neighborhood accounted for the maximum number of accident victims in 2017.</a:t>
            </a:r>
          </a:p>
          <a:p>
            <a:r>
              <a:rPr lang="en-US" dirty="0">
                <a:solidFill>
                  <a:srgbClr val="FFFFFF"/>
                </a:solidFill>
              </a:rPr>
              <a:t>Are victims affected different across different districts and why so.</a:t>
            </a:r>
            <a:endParaRPr lang="en-CA" dirty="0">
              <a:solidFill>
                <a:srgbClr val="FFFFFF"/>
              </a:solidFill>
            </a:endParaRPr>
          </a:p>
          <a:p>
            <a:r>
              <a:rPr lang="en-US" dirty="0">
                <a:solidFill>
                  <a:srgbClr val="FFFFFF"/>
                </a:solidFill>
              </a:rPr>
              <a:t>What time of the day has the maximum victims reported and are they significantly different.</a:t>
            </a:r>
          </a:p>
          <a:p>
            <a:r>
              <a:rPr lang="en-US" dirty="0">
                <a:solidFill>
                  <a:srgbClr val="FFFFFF"/>
                </a:solidFill>
              </a:rPr>
              <a:t>Are victims affected significantly different on weekdays compared to weekends.</a:t>
            </a:r>
          </a:p>
          <a:p>
            <a:r>
              <a:rPr lang="en-US" dirty="0">
                <a:solidFill>
                  <a:srgbClr val="FFFFFF"/>
                </a:solidFill>
              </a:rPr>
              <a:t>Which month of the year has highest and least victims and how are they different from other months.</a:t>
            </a:r>
          </a:p>
        </p:txBody>
      </p:sp>
    </p:spTree>
    <p:extLst>
      <p:ext uri="{BB962C8B-B14F-4D97-AF65-F5344CB8AC3E}">
        <p14:creationId xmlns:p14="http://schemas.microsoft.com/office/powerpoint/2010/main" val="705628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7CF-2A0A-4AA7-A90A-990C64FE5006}"/>
              </a:ext>
            </a:extLst>
          </p:cNvPr>
          <p:cNvSpPr>
            <a:spLocks noGrp="1"/>
          </p:cNvSpPr>
          <p:nvPr>
            <p:ph type="title"/>
          </p:nvPr>
        </p:nvSpPr>
        <p:spPr/>
        <p:txBody>
          <a:bodyPr/>
          <a:lstStyle/>
          <a:p>
            <a:pPr algn="ctr"/>
            <a:r>
              <a:rPr lang="en-CA" dirty="0"/>
              <a:t>Methodology</a:t>
            </a:r>
          </a:p>
        </p:txBody>
      </p:sp>
      <p:sp>
        <p:nvSpPr>
          <p:cNvPr id="3" name="Content Placeholder 2">
            <a:extLst>
              <a:ext uri="{FF2B5EF4-FFF2-40B4-BE49-F238E27FC236}">
                <a16:creationId xmlns:a16="http://schemas.microsoft.com/office/drawing/2014/main" id="{43906D0E-AEAA-4B21-A966-6713C301F89D}"/>
              </a:ext>
            </a:extLst>
          </p:cNvPr>
          <p:cNvSpPr>
            <a:spLocks noGrp="1"/>
          </p:cNvSpPr>
          <p:nvPr>
            <p:ph idx="1"/>
          </p:nvPr>
        </p:nvSpPr>
        <p:spPr>
          <a:xfrm>
            <a:off x="222448" y="2246805"/>
            <a:ext cx="3471365" cy="4602557"/>
          </a:xfrm>
        </p:spPr>
        <p:txBody>
          <a:bodyPr>
            <a:normAutofit/>
          </a:bodyPr>
          <a:lstStyle/>
          <a:p>
            <a:r>
              <a:rPr lang="en-CA" dirty="0"/>
              <a:t>Data Definition</a:t>
            </a:r>
          </a:p>
          <a:p>
            <a:pPr marL="0" indent="0">
              <a:buNone/>
            </a:pPr>
            <a:r>
              <a:rPr lang="en-CA" sz="1100" dirty="0"/>
              <a:t>District_Name – Name of District</a:t>
            </a:r>
          </a:p>
          <a:p>
            <a:pPr marL="0" indent="0">
              <a:buNone/>
            </a:pPr>
            <a:r>
              <a:rPr lang="en-CA" sz="1100" dirty="0"/>
              <a:t>Neighborhood_Name – Name of Neighborhood</a:t>
            </a:r>
          </a:p>
          <a:p>
            <a:pPr marL="0" indent="0">
              <a:buNone/>
            </a:pPr>
            <a:r>
              <a:rPr lang="en-CA" sz="1100" dirty="0"/>
              <a:t>Street – Name of Street</a:t>
            </a:r>
          </a:p>
          <a:p>
            <a:pPr marL="0" indent="0">
              <a:buNone/>
            </a:pPr>
            <a:r>
              <a:rPr lang="en-CA" sz="1100" dirty="0"/>
              <a:t>Weekday – Day of the week</a:t>
            </a:r>
          </a:p>
          <a:p>
            <a:pPr marL="0" indent="0">
              <a:buNone/>
            </a:pPr>
            <a:r>
              <a:rPr lang="en-CA" sz="1100" dirty="0"/>
              <a:t>Month – Month of the year</a:t>
            </a:r>
          </a:p>
          <a:p>
            <a:pPr marL="0" indent="0">
              <a:buNone/>
            </a:pPr>
            <a:r>
              <a:rPr lang="en-CA" sz="1100" dirty="0"/>
              <a:t>Day – Day of the month</a:t>
            </a:r>
          </a:p>
          <a:p>
            <a:pPr marL="0" indent="0">
              <a:buNone/>
            </a:pPr>
            <a:r>
              <a:rPr lang="en-CA" sz="1100" dirty="0"/>
              <a:t>Hour – Hour of the day</a:t>
            </a:r>
          </a:p>
          <a:p>
            <a:pPr marL="0" indent="0">
              <a:buNone/>
            </a:pPr>
            <a:r>
              <a:rPr lang="en-CA" sz="1100" dirty="0"/>
              <a:t>Part_of_the_day – Time of the day</a:t>
            </a:r>
          </a:p>
          <a:p>
            <a:pPr marL="0" indent="0">
              <a:buNone/>
            </a:pPr>
            <a:r>
              <a:rPr lang="en-CA" sz="1100" dirty="0"/>
              <a:t>Mild_Injuries – Number of mild injuries</a:t>
            </a:r>
          </a:p>
          <a:p>
            <a:pPr marL="0" indent="0">
              <a:buNone/>
            </a:pPr>
            <a:r>
              <a:rPr lang="en-CA" sz="1100" dirty="0"/>
              <a:t>Serious_Injuries – Number of serious injuries</a:t>
            </a:r>
          </a:p>
          <a:p>
            <a:pPr marL="0" indent="0">
              <a:buNone/>
            </a:pPr>
            <a:r>
              <a:rPr lang="en-CA" sz="1100" dirty="0"/>
              <a:t>Victims – Number of victims affected</a:t>
            </a:r>
          </a:p>
          <a:p>
            <a:pPr marL="0" indent="0">
              <a:buNone/>
            </a:pPr>
            <a:r>
              <a:rPr lang="en-CA" sz="1100" dirty="0"/>
              <a:t>Vehicles_involved – Number of vehicles involved</a:t>
            </a:r>
          </a:p>
          <a:p>
            <a:pPr marL="0" indent="0">
              <a:buNone/>
            </a:pPr>
            <a:r>
              <a:rPr lang="en-CA" sz="1100" dirty="0"/>
              <a:t>Longitude – Longitude in map</a:t>
            </a:r>
          </a:p>
          <a:p>
            <a:pPr marL="0" indent="0">
              <a:buNone/>
            </a:pPr>
            <a:r>
              <a:rPr lang="en-CA" sz="1100" dirty="0"/>
              <a:t>Latitude – Latitude in map</a:t>
            </a:r>
          </a:p>
          <a:p>
            <a:pPr marL="0" indent="0">
              <a:buNone/>
            </a:pPr>
            <a:endParaRPr lang="en-CA" sz="1000" dirty="0"/>
          </a:p>
          <a:p>
            <a:pPr marL="0" indent="0">
              <a:buNone/>
            </a:pPr>
            <a:endParaRPr lang="en-CA" dirty="0"/>
          </a:p>
        </p:txBody>
      </p:sp>
      <p:sp>
        <p:nvSpPr>
          <p:cNvPr id="4" name="Slide Number Placeholder 3">
            <a:extLst>
              <a:ext uri="{FF2B5EF4-FFF2-40B4-BE49-F238E27FC236}">
                <a16:creationId xmlns:a16="http://schemas.microsoft.com/office/drawing/2014/main" id="{D1E1238B-7F85-4C8C-8784-9608AD5E90DF}"/>
              </a:ext>
            </a:extLst>
          </p:cNvPr>
          <p:cNvSpPr>
            <a:spLocks noGrp="1"/>
          </p:cNvSpPr>
          <p:nvPr>
            <p:ph type="sldNum" sz="quarter" idx="12"/>
          </p:nvPr>
        </p:nvSpPr>
        <p:spPr/>
        <p:txBody>
          <a:bodyPr/>
          <a:lstStyle/>
          <a:p>
            <a:fld id="{4C8B8A27-DF03-4546-BA93-21C967D57E5C}" type="slidenum">
              <a:rPr lang="en-US" smtClean="0"/>
              <a:t>7</a:t>
            </a:fld>
            <a:endParaRPr lang="en-US" dirty="0"/>
          </a:p>
        </p:txBody>
      </p:sp>
      <p:sp>
        <p:nvSpPr>
          <p:cNvPr id="5" name="Content Placeholder 2">
            <a:extLst>
              <a:ext uri="{FF2B5EF4-FFF2-40B4-BE49-F238E27FC236}">
                <a16:creationId xmlns:a16="http://schemas.microsoft.com/office/drawing/2014/main" id="{83C353E3-92E1-445A-AC7D-6425F16EFECF}"/>
              </a:ext>
            </a:extLst>
          </p:cNvPr>
          <p:cNvSpPr txBox="1">
            <a:spLocks/>
          </p:cNvSpPr>
          <p:nvPr/>
        </p:nvSpPr>
        <p:spPr>
          <a:xfrm>
            <a:off x="3693813" y="2246805"/>
            <a:ext cx="4635374" cy="43899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dirty="0"/>
              <a:t>Inclusions</a:t>
            </a:r>
          </a:p>
          <a:p>
            <a:pPr marL="0" indent="0">
              <a:buNone/>
            </a:pPr>
            <a:r>
              <a:rPr lang="en-CA" sz="1200" dirty="0"/>
              <a:t>The major parameters such as District, Neighbourhood, Weekday, Month, Hour of Day, mild Injuries, serious injuries and Vehicles are included for the Analysis.</a:t>
            </a:r>
          </a:p>
          <a:p>
            <a:pPr marL="0" indent="0">
              <a:buNone/>
            </a:pPr>
            <a:r>
              <a:rPr lang="en-CA" sz="1200" dirty="0"/>
              <a:t>There are no missing values in the data and hence all the data points are considered for analysis.</a:t>
            </a:r>
          </a:p>
          <a:p>
            <a:pPr marL="0" indent="0">
              <a:buNone/>
            </a:pPr>
            <a:endParaRPr lang="en-CA" sz="1000" dirty="0"/>
          </a:p>
          <a:p>
            <a:r>
              <a:rPr lang="en-CA" dirty="0"/>
              <a:t>Exclusions</a:t>
            </a:r>
          </a:p>
          <a:p>
            <a:pPr marL="0" indent="0">
              <a:buNone/>
            </a:pPr>
            <a:r>
              <a:rPr lang="en-CA" sz="1200" dirty="0"/>
              <a:t>The variable Street is excluded as it does not have any significant role.</a:t>
            </a:r>
          </a:p>
          <a:p>
            <a:pPr marL="0" indent="0">
              <a:buNone/>
            </a:pPr>
            <a:r>
              <a:rPr lang="en-CA" sz="1200" dirty="0"/>
              <a:t>The variable Hour is converted to the time period of the day and hence Part_of_the_day is excluded.</a:t>
            </a:r>
          </a:p>
          <a:p>
            <a:pPr marL="0" indent="0">
              <a:buNone/>
            </a:pPr>
            <a:r>
              <a:rPr lang="en-CA" sz="1200" dirty="0"/>
              <a:t>Since District and Neighborhood give geographic  information, latitude and longitude and excluded from modelling.</a:t>
            </a:r>
          </a:p>
          <a:p>
            <a:pPr marL="0" indent="0">
              <a:buNone/>
            </a:pPr>
            <a:r>
              <a:rPr lang="en-CA" sz="1200" dirty="0"/>
              <a:t>The “Unknown” values in District and Neighborhood fields are replaced by the mode of respective columns.</a:t>
            </a:r>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6" name="Content Placeholder 2">
            <a:extLst>
              <a:ext uri="{FF2B5EF4-FFF2-40B4-BE49-F238E27FC236}">
                <a16:creationId xmlns:a16="http://schemas.microsoft.com/office/drawing/2014/main" id="{DC561F5D-F64B-421D-9FB5-3391051A342B}"/>
              </a:ext>
            </a:extLst>
          </p:cNvPr>
          <p:cNvSpPr txBox="1">
            <a:spLocks/>
          </p:cNvSpPr>
          <p:nvPr/>
        </p:nvSpPr>
        <p:spPr>
          <a:xfrm>
            <a:off x="8498189" y="2246805"/>
            <a:ext cx="3143061" cy="43899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dirty="0"/>
              <a:t>Software</a:t>
            </a:r>
          </a:p>
          <a:p>
            <a:pPr marL="0" indent="0">
              <a:buNone/>
            </a:pPr>
            <a:r>
              <a:rPr lang="en-CA" sz="1400" dirty="0"/>
              <a:t>Base SAS 9.4</a:t>
            </a:r>
          </a:p>
          <a:p>
            <a:pPr marL="0" indent="0">
              <a:buNone/>
            </a:pPr>
            <a:endParaRPr lang="en-CA" sz="1000" dirty="0"/>
          </a:p>
          <a:p>
            <a:pPr marL="0" indent="0">
              <a:buNone/>
            </a:pPr>
            <a:endParaRPr lang="en-CA" dirty="0"/>
          </a:p>
          <a:p>
            <a:pPr marL="0" indent="0">
              <a:buNone/>
            </a:pPr>
            <a:endParaRPr lang="en-CA" dirty="0"/>
          </a:p>
          <a:p>
            <a:r>
              <a:rPr lang="en-CA" dirty="0"/>
              <a:t>Statistical Methods</a:t>
            </a:r>
          </a:p>
          <a:p>
            <a:pPr marL="0" indent="0">
              <a:buNone/>
            </a:pPr>
            <a:r>
              <a:rPr lang="en-CA" sz="1400" dirty="0"/>
              <a:t>Chi-square Test</a:t>
            </a:r>
          </a:p>
          <a:p>
            <a:pPr marL="0" indent="0">
              <a:buNone/>
            </a:pPr>
            <a:r>
              <a:rPr lang="en-CA" sz="1400" dirty="0"/>
              <a:t>Multinomial Logistic Regression</a:t>
            </a:r>
          </a:p>
          <a:p>
            <a:pPr marL="0" indent="0">
              <a:buNone/>
            </a:pPr>
            <a:endParaRPr lang="en-CA" sz="1000" dirty="0"/>
          </a:p>
          <a:p>
            <a:pPr marL="0" indent="0">
              <a:buNone/>
            </a:pPr>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Tree>
    <p:extLst>
      <p:ext uri="{BB962C8B-B14F-4D97-AF65-F5344CB8AC3E}">
        <p14:creationId xmlns:p14="http://schemas.microsoft.com/office/powerpoint/2010/main" val="121469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64B6D-CD48-4009-A117-7C96345A0910}"/>
              </a:ext>
            </a:extLst>
          </p:cNvPr>
          <p:cNvSpPr>
            <a:spLocks noGrp="1"/>
          </p:cNvSpPr>
          <p:nvPr>
            <p:ph type="sldNum" sz="quarter" idx="12"/>
          </p:nvPr>
        </p:nvSpPr>
        <p:spPr/>
        <p:txBody>
          <a:bodyPr/>
          <a:lstStyle/>
          <a:p>
            <a:fld id="{4C8B8A27-DF03-4546-BA93-21C967D57E5C}" type="slidenum">
              <a:rPr lang="en-US" smtClean="0"/>
              <a:t>8</a:t>
            </a:fld>
            <a:endParaRPr lang="en-US" dirty="0"/>
          </a:p>
        </p:txBody>
      </p:sp>
      <p:sp>
        <p:nvSpPr>
          <p:cNvPr id="5" name="Title 1">
            <a:extLst>
              <a:ext uri="{FF2B5EF4-FFF2-40B4-BE49-F238E27FC236}">
                <a16:creationId xmlns:a16="http://schemas.microsoft.com/office/drawing/2014/main" id="{84364E16-1211-45A4-9A3C-A326145F8D3F}"/>
              </a:ext>
            </a:extLst>
          </p:cNvPr>
          <p:cNvSpPr>
            <a:spLocks noGrp="1"/>
          </p:cNvSpPr>
          <p:nvPr>
            <p:ph type="title"/>
          </p:nvPr>
        </p:nvSpPr>
        <p:spPr>
          <a:xfrm>
            <a:off x="2182451" y="1035774"/>
            <a:ext cx="8761413" cy="706964"/>
          </a:xfrm>
        </p:spPr>
        <p:txBody>
          <a:bodyPr/>
          <a:lstStyle/>
          <a:p>
            <a:pPr algn="ctr"/>
            <a:r>
              <a:rPr lang="en-CA" dirty="0"/>
              <a:t>Study Variable</a:t>
            </a:r>
          </a:p>
        </p:txBody>
      </p:sp>
      <p:sp>
        <p:nvSpPr>
          <p:cNvPr id="6" name="Title 1">
            <a:extLst>
              <a:ext uri="{FF2B5EF4-FFF2-40B4-BE49-F238E27FC236}">
                <a16:creationId xmlns:a16="http://schemas.microsoft.com/office/drawing/2014/main" id="{209BFABC-E324-4F8C-9209-3EB954C86A3A}"/>
              </a:ext>
            </a:extLst>
          </p:cNvPr>
          <p:cNvSpPr txBox="1">
            <a:spLocks/>
          </p:cNvSpPr>
          <p:nvPr/>
        </p:nvSpPr>
        <p:spPr bwMode="gray">
          <a:xfrm>
            <a:off x="566910" y="2129977"/>
            <a:ext cx="554611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dirty="0">
                <a:solidFill>
                  <a:srgbClr val="00B050"/>
                </a:solidFill>
              </a:rPr>
              <a:t>Independent Variables</a:t>
            </a:r>
          </a:p>
        </p:txBody>
      </p:sp>
      <p:sp>
        <p:nvSpPr>
          <p:cNvPr id="7" name="Title 1">
            <a:extLst>
              <a:ext uri="{FF2B5EF4-FFF2-40B4-BE49-F238E27FC236}">
                <a16:creationId xmlns:a16="http://schemas.microsoft.com/office/drawing/2014/main" id="{A8F30451-33FD-41E3-A454-F98C67039218}"/>
              </a:ext>
            </a:extLst>
          </p:cNvPr>
          <p:cNvSpPr txBox="1">
            <a:spLocks/>
          </p:cNvSpPr>
          <p:nvPr/>
        </p:nvSpPr>
        <p:spPr bwMode="gray">
          <a:xfrm>
            <a:off x="7749767" y="2159495"/>
            <a:ext cx="3684565"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dirty="0">
                <a:solidFill>
                  <a:srgbClr val="C00000"/>
                </a:solidFill>
              </a:rPr>
              <a:t>Target Variable</a:t>
            </a:r>
          </a:p>
        </p:txBody>
      </p:sp>
      <p:sp>
        <p:nvSpPr>
          <p:cNvPr id="9" name="TextBox 8">
            <a:extLst>
              <a:ext uri="{FF2B5EF4-FFF2-40B4-BE49-F238E27FC236}">
                <a16:creationId xmlns:a16="http://schemas.microsoft.com/office/drawing/2014/main" id="{5599F68C-C008-4AF0-930B-9449F376DEE5}"/>
              </a:ext>
            </a:extLst>
          </p:cNvPr>
          <p:cNvSpPr txBox="1"/>
          <p:nvPr/>
        </p:nvSpPr>
        <p:spPr>
          <a:xfrm>
            <a:off x="2471122" y="2865739"/>
            <a:ext cx="2482349" cy="646331"/>
          </a:xfrm>
          <a:prstGeom prst="rect">
            <a:avLst/>
          </a:prstGeom>
          <a:noFill/>
        </p:spPr>
        <p:txBody>
          <a:bodyPr wrap="square" rtlCol="0">
            <a:spAutoFit/>
          </a:bodyPr>
          <a:lstStyle/>
          <a:p>
            <a:r>
              <a:rPr lang="en-CA" sz="1800" b="1" dirty="0"/>
              <a:t>District_Name</a:t>
            </a:r>
            <a:endParaRPr lang="en-CA" b="1" dirty="0"/>
          </a:p>
          <a:p>
            <a:endParaRPr lang="en-CA" dirty="0"/>
          </a:p>
        </p:txBody>
      </p:sp>
      <p:sp>
        <p:nvSpPr>
          <p:cNvPr id="10" name="TextBox 9">
            <a:extLst>
              <a:ext uri="{FF2B5EF4-FFF2-40B4-BE49-F238E27FC236}">
                <a16:creationId xmlns:a16="http://schemas.microsoft.com/office/drawing/2014/main" id="{22C027C9-DAC7-4167-98A0-4A4BD06380D7}"/>
              </a:ext>
            </a:extLst>
          </p:cNvPr>
          <p:cNvSpPr txBox="1"/>
          <p:nvPr/>
        </p:nvSpPr>
        <p:spPr>
          <a:xfrm>
            <a:off x="2134166" y="3347098"/>
            <a:ext cx="2706987" cy="923330"/>
          </a:xfrm>
          <a:prstGeom prst="rect">
            <a:avLst/>
          </a:prstGeom>
          <a:noFill/>
        </p:spPr>
        <p:txBody>
          <a:bodyPr wrap="square" rtlCol="0">
            <a:spAutoFit/>
          </a:bodyPr>
          <a:lstStyle/>
          <a:p>
            <a:r>
              <a:rPr lang="en-CA" sz="1800" b="1" dirty="0"/>
              <a:t>Neighborhood_Name</a:t>
            </a:r>
          </a:p>
          <a:p>
            <a:endParaRPr lang="en-CA" dirty="0"/>
          </a:p>
          <a:p>
            <a:endParaRPr lang="en-CA" dirty="0"/>
          </a:p>
        </p:txBody>
      </p:sp>
      <p:sp>
        <p:nvSpPr>
          <p:cNvPr id="11" name="TextBox 10">
            <a:extLst>
              <a:ext uri="{FF2B5EF4-FFF2-40B4-BE49-F238E27FC236}">
                <a16:creationId xmlns:a16="http://schemas.microsoft.com/office/drawing/2014/main" id="{C203FC41-3940-4BB4-B0B3-8A6BAB726F3E}"/>
              </a:ext>
            </a:extLst>
          </p:cNvPr>
          <p:cNvSpPr txBox="1"/>
          <p:nvPr/>
        </p:nvSpPr>
        <p:spPr>
          <a:xfrm>
            <a:off x="1992514" y="3815403"/>
            <a:ext cx="2706987" cy="992579"/>
          </a:xfrm>
          <a:prstGeom prst="rect">
            <a:avLst/>
          </a:prstGeom>
          <a:noFill/>
        </p:spPr>
        <p:txBody>
          <a:bodyPr wrap="square" rtlCol="0">
            <a:spAutoFit/>
          </a:bodyPr>
          <a:lstStyle/>
          <a:p>
            <a:pPr marL="0" lvl="0" indent="0" algn="ctr" defTabSz="355600">
              <a:lnSpc>
                <a:spcPct val="90000"/>
              </a:lnSpc>
              <a:spcBef>
                <a:spcPct val="0"/>
              </a:spcBef>
              <a:spcAft>
                <a:spcPct val="35000"/>
              </a:spcAft>
              <a:buNone/>
            </a:pPr>
            <a:r>
              <a:rPr lang="en-CA" sz="1800" b="1" dirty="0">
                <a:latin typeface="Century Gothic" panose="020B0502020202020204"/>
              </a:rPr>
              <a:t>Mild_Injuries</a:t>
            </a:r>
          </a:p>
          <a:p>
            <a:endParaRPr lang="en-CA" dirty="0"/>
          </a:p>
          <a:p>
            <a:endParaRPr lang="en-CA" dirty="0"/>
          </a:p>
        </p:txBody>
      </p:sp>
      <p:sp>
        <p:nvSpPr>
          <p:cNvPr id="12" name="TextBox 11">
            <a:extLst>
              <a:ext uri="{FF2B5EF4-FFF2-40B4-BE49-F238E27FC236}">
                <a16:creationId xmlns:a16="http://schemas.microsoft.com/office/drawing/2014/main" id="{19E2E586-BB4A-416A-B6C0-AE83E4615F2B}"/>
              </a:ext>
            </a:extLst>
          </p:cNvPr>
          <p:cNvSpPr txBox="1"/>
          <p:nvPr/>
        </p:nvSpPr>
        <p:spPr>
          <a:xfrm>
            <a:off x="1896507" y="4337942"/>
            <a:ext cx="2886925" cy="992579"/>
          </a:xfrm>
          <a:prstGeom prst="rect">
            <a:avLst/>
          </a:prstGeom>
          <a:noFill/>
        </p:spPr>
        <p:txBody>
          <a:bodyPr wrap="square" rtlCol="0">
            <a:spAutoFit/>
          </a:bodyPr>
          <a:lstStyle/>
          <a:p>
            <a:pPr marL="0" lvl="0" indent="0" algn="ctr" defTabSz="355600">
              <a:lnSpc>
                <a:spcPct val="90000"/>
              </a:lnSpc>
              <a:spcBef>
                <a:spcPct val="0"/>
              </a:spcBef>
              <a:spcAft>
                <a:spcPct val="35000"/>
              </a:spcAft>
              <a:buNone/>
            </a:pPr>
            <a:r>
              <a:rPr lang="en-CA" sz="1800" b="1" dirty="0">
                <a:latin typeface="Century Gothic" panose="020B0502020202020204"/>
              </a:rPr>
              <a:t>Serious_Injuries</a:t>
            </a:r>
          </a:p>
          <a:p>
            <a:endParaRPr lang="en-CA" dirty="0"/>
          </a:p>
          <a:p>
            <a:endParaRPr lang="en-CA" dirty="0"/>
          </a:p>
        </p:txBody>
      </p:sp>
      <p:sp>
        <p:nvSpPr>
          <p:cNvPr id="14" name="TextBox 13">
            <a:extLst>
              <a:ext uri="{FF2B5EF4-FFF2-40B4-BE49-F238E27FC236}">
                <a16:creationId xmlns:a16="http://schemas.microsoft.com/office/drawing/2014/main" id="{976ED1A7-C31F-4F95-8DC2-4EB9442190CC}"/>
              </a:ext>
            </a:extLst>
          </p:cNvPr>
          <p:cNvSpPr txBox="1"/>
          <p:nvPr/>
        </p:nvSpPr>
        <p:spPr>
          <a:xfrm>
            <a:off x="2076445" y="5704350"/>
            <a:ext cx="2706987" cy="992579"/>
          </a:xfrm>
          <a:prstGeom prst="rect">
            <a:avLst/>
          </a:prstGeom>
          <a:noFill/>
        </p:spPr>
        <p:txBody>
          <a:bodyPr wrap="square" rtlCol="0">
            <a:spAutoFit/>
          </a:bodyPr>
          <a:lstStyle/>
          <a:p>
            <a:pPr marL="0" lvl="0" indent="0" algn="ctr" defTabSz="355600">
              <a:lnSpc>
                <a:spcPct val="90000"/>
              </a:lnSpc>
              <a:spcBef>
                <a:spcPct val="0"/>
              </a:spcBef>
              <a:spcAft>
                <a:spcPct val="35000"/>
              </a:spcAft>
              <a:buNone/>
            </a:pPr>
            <a:r>
              <a:rPr lang="en-CA" sz="1800" b="1" dirty="0">
                <a:latin typeface="Century Gothic" panose="020B0502020202020204"/>
              </a:rPr>
              <a:t>Month</a:t>
            </a:r>
          </a:p>
          <a:p>
            <a:endParaRPr lang="en-CA" dirty="0"/>
          </a:p>
          <a:p>
            <a:endParaRPr lang="en-CA" dirty="0"/>
          </a:p>
        </p:txBody>
      </p:sp>
      <p:sp>
        <p:nvSpPr>
          <p:cNvPr id="15" name="TextBox 14">
            <a:extLst>
              <a:ext uri="{FF2B5EF4-FFF2-40B4-BE49-F238E27FC236}">
                <a16:creationId xmlns:a16="http://schemas.microsoft.com/office/drawing/2014/main" id="{07D8687E-F1C6-4967-9872-AC40F56B2E15}"/>
              </a:ext>
            </a:extLst>
          </p:cNvPr>
          <p:cNvSpPr txBox="1"/>
          <p:nvPr/>
        </p:nvSpPr>
        <p:spPr>
          <a:xfrm>
            <a:off x="2358804" y="4773869"/>
            <a:ext cx="2706987" cy="923330"/>
          </a:xfrm>
          <a:prstGeom prst="rect">
            <a:avLst/>
          </a:prstGeom>
          <a:noFill/>
        </p:spPr>
        <p:txBody>
          <a:bodyPr wrap="square" rtlCol="0">
            <a:spAutoFit/>
          </a:bodyPr>
          <a:lstStyle/>
          <a:p>
            <a:r>
              <a:rPr lang="en-CA" sz="1800" b="1" dirty="0">
                <a:latin typeface="Century Gothic" panose="020B0502020202020204"/>
              </a:rPr>
              <a:t>Vehicles_involved</a:t>
            </a:r>
          </a:p>
          <a:p>
            <a:endParaRPr lang="en-CA" dirty="0"/>
          </a:p>
          <a:p>
            <a:endParaRPr lang="en-CA" dirty="0"/>
          </a:p>
        </p:txBody>
      </p:sp>
      <p:sp>
        <p:nvSpPr>
          <p:cNvPr id="16" name="TextBox 15">
            <a:extLst>
              <a:ext uri="{FF2B5EF4-FFF2-40B4-BE49-F238E27FC236}">
                <a16:creationId xmlns:a16="http://schemas.microsoft.com/office/drawing/2014/main" id="{F31DA9DD-46CC-4D0C-89CF-15811AE53A9E}"/>
              </a:ext>
            </a:extLst>
          </p:cNvPr>
          <p:cNvSpPr txBox="1"/>
          <p:nvPr/>
        </p:nvSpPr>
        <p:spPr>
          <a:xfrm>
            <a:off x="2076444" y="5240873"/>
            <a:ext cx="2706987" cy="992579"/>
          </a:xfrm>
          <a:prstGeom prst="rect">
            <a:avLst/>
          </a:prstGeom>
          <a:noFill/>
        </p:spPr>
        <p:txBody>
          <a:bodyPr wrap="square" rtlCol="0">
            <a:spAutoFit/>
          </a:bodyPr>
          <a:lstStyle/>
          <a:p>
            <a:pPr marL="0" lvl="0" indent="0" algn="ctr" defTabSz="355600">
              <a:lnSpc>
                <a:spcPct val="90000"/>
              </a:lnSpc>
              <a:spcBef>
                <a:spcPct val="0"/>
              </a:spcBef>
              <a:spcAft>
                <a:spcPct val="35000"/>
              </a:spcAft>
              <a:buNone/>
            </a:pPr>
            <a:r>
              <a:rPr lang="en-CA" sz="1800" b="1" dirty="0">
                <a:latin typeface="Century Gothic" panose="020B0502020202020204"/>
              </a:rPr>
              <a:t>Weekday</a:t>
            </a:r>
          </a:p>
          <a:p>
            <a:endParaRPr lang="en-CA" dirty="0"/>
          </a:p>
          <a:p>
            <a:endParaRPr lang="en-CA" dirty="0"/>
          </a:p>
        </p:txBody>
      </p:sp>
      <p:sp>
        <p:nvSpPr>
          <p:cNvPr id="18" name="TextBox 17">
            <a:extLst>
              <a:ext uri="{FF2B5EF4-FFF2-40B4-BE49-F238E27FC236}">
                <a16:creationId xmlns:a16="http://schemas.microsoft.com/office/drawing/2014/main" id="{12024695-83C1-4F30-89AD-CEC13A23868A}"/>
              </a:ext>
            </a:extLst>
          </p:cNvPr>
          <p:cNvSpPr txBox="1"/>
          <p:nvPr/>
        </p:nvSpPr>
        <p:spPr>
          <a:xfrm>
            <a:off x="3076350" y="6133127"/>
            <a:ext cx="1205940" cy="646331"/>
          </a:xfrm>
          <a:prstGeom prst="rect">
            <a:avLst/>
          </a:prstGeom>
          <a:noFill/>
        </p:spPr>
        <p:txBody>
          <a:bodyPr wrap="square" rtlCol="0">
            <a:spAutoFit/>
          </a:bodyPr>
          <a:lstStyle/>
          <a:p>
            <a:r>
              <a:rPr lang="en-CA" sz="1800" b="1" dirty="0">
                <a:latin typeface="Century Gothic" panose="020B0502020202020204"/>
              </a:rPr>
              <a:t>Hour</a:t>
            </a:r>
            <a:endParaRPr lang="en-CA" b="1" dirty="0"/>
          </a:p>
          <a:p>
            <a:endParaRPr lang="en-CA" dirty="0"/>
          </a:p>
        </p:txBody>
      </p:sp>
      <p:sp>
        <p:nvSpPr>
          <p:cNvPr id="19" name="Rectangle 18">
            <a:extLst>
              <a:ext uri="{FF2B5EF4-FFF2-40B4-BE49-F238E27FC236}">
                <a16:creationId xmlns:a16="http://schemas.microsoft.com/office/drawing/2014/main" id="{EDD9992D-F925-4E3B-9E88-1BCB0BB1A27F}"/>
              </a:ext>
            </a:extLst>
          </p:cNvPr>
          <p:cNvSpPr/>
          <p:nvPr/>
        </p:nvSpPr>
        <p:spPr>
          <a:xfrm>
            <a:off x="1992514" y="2836941"/>
            <a:ext cx="2960957" cy="374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Arrow: Down 19">
            <a:extLst>
              <a:ext uri="{FF2B5EF4-FFF2-40B4-BE49-F238E27FC236}">
                <a16:creationId xmlns:a16="http://schemas.microsoft.com/office/drawing/2014/main" id="{D3E7439B-EA9F-49B0-8FF8-B0C4E32A2A94}"/>
              </a:ext>
            </a:extLst>
          </p:cNvPr>
          <p:cNvSpPr/>
          <p:nvPr/>
        </p:nvSpPr>
        <p:spPr>
          <a:xfrm rot="16200000">
            <a:off x="6387711" y="3765808"/>
            <a:ext cx="966881" cy="10405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2" name="Group 21">
            <a:extLst>
              <a:ext uri="{FF2B5EF4-FFF2-40B4-BE49-F238E27FC236}">
                <a16:creationId xmlns:a16="http://schemas.microsoft.com/office/drawing/2014/main" id="{EEE03904-C44F-4E80-94A3-E5D1374056B6}"/>
              </a:ext>
            </a:extLst>
          </p:cNvPr>
          <p:cNvGrpSpPr/>
          <p:nvPr/>
        </p:nvGrpSpPr>
        <p:grpSpPr>
          <a:xfrm>
            <a:off x="8747056" y="3620941"/>
            <a:ext cx="1689985" cy="1381502"/>
            <a:chOff x="9453297" y="3182470"/>
            <a:chExt cx="1689985" cy="1381502"/>
          </a:xfrm>
        </p:grpSpPr>
        <p:sp>
          <p:nvSpPr>
            <p:cNvPr id="23" name="Oval 22">
              <a:extLst>
                <a:ext uri="{FF2B5EF4-FFF2-40B4-BE49-F238E27FC236}">
                  <a16:creationId xmlns:a16="http://schemas.microsoft.com/office/drawing/2014/main" id="{2E30DE4B-22A9-4B7D-BE79-E8ABC62BC52A}"/>
                </a:ext>
              </a:extLst>
            </p:cNvPr>
            <p:cNvSpPr/>
            <p:nvPr/>
          </p:nvSpPr>
          <p:spPr>
            <a:xfrm>
              <a:off x="9453297" y="3182470"/>
              <a:ext cx="1689985" cy="13815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id="{AAB92D34-8431-4CD0-9651-C03D088CFCA4}"/>
                </a:ext>
              </a:extLst>
            </p:cNvPr>
            <p:cNvSpPr txBox="1"/>
            <p:nvPr/>
          </p:nvSpPr>
          <p:spPr>
            <a:xfrm>
              <a:off x="9700790" y="3384786"/>
              <a:ext cx="1194999" cy="976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solidFill>
                </a:rPr>
                <a:t>Victims</a:t>
              </a:r>
            </a:p>
          </p:txBody>
        </p:sp>
      </p:grpSp>
    </p:spTree>
    <p:extLst>
      <p:ext uri="{BB962C8B-B14F-4D97-AF65-F5344CB8AC3E}">
        <p14:creationId xmlns:p14="http://schemas.microsoft.com/office/powerpoint/2010/main" val="89371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7F0DAF7-E803-4D40-9D9F-5CC27272B3BE}"/>
              </a:ext>
            </a:extLst>
          </p:cNvPr>
          <p:cNvPicPr>
            <a:picLocks noChangeAspect="1"/>
          </p:cNvPicPr>
          <p:nvPr/>
        </p:nvPicPr>
        <p:blipFill>
          <a:blip r:embed="rId2"/>
          <a:stretch>
            <a:fillRect/>
          </a:stretch>
        </p:blipFill>
        <p:spPr>
          <a:xfrm>
            <a:off x="8728308" y="3631096"/>
            <a:ext cx="3315557" cy="2984002"/>
          </a:xfrm>
          <a:prstGeom prst="rect">
            <a:avLst/>
          </a:prstGeom>
        </p:spPr>
      </p:pic>
      <p:sp>
        <p:nvSpPr>
          <p:cNvPr id="22" name="Rectangle 2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D70A8B5-214D-47B7-B532-F1DAC7549FBE}"/>
              </a:ext>
            </a:extLst>
          </p:cNvPr>
          <p:cNvPicPr>
            <a:picLocks noChangeAspect="1"/>
          </p:cNvPicPr>
          <p:nvPr/>
        </p:nvPicPr>
        <p:blipFill>
          <a:blip r:embed="rId3"/>
          <a:stretch>
            <a:fillRect/>
          </a:stretch>
        </p:blipFill>
        <p:spPr>
          <a:xfrm>
            <a:off x="8935586" y="430416"/>
            <a:ext cx="3108279" cy="2952864"/>
          </a:xfrm>
          <a:prstGeom prst="rect">
            <a:avLst/>
          </a:prstGeom>
        </p:spPr>
      </p:pic>
      <p:sp>
        <p:nvSpPr>
          <p:cNvPr id="24" name="Rectangle 2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B8F48C-44E9-4601-BFE1-4CDE9C51301A}"/>
              </a:ext>
            </a:extLst>
          </p:cNvPr>
          <p:cNvPicPr>
            <a:picLocks noChangeAspect="1"/>
          </p:cNvPicPr>
          <p:nvPr/>
        </p:nvPicPr>
        <p:blipFill>
          <a:blip r:embed="rId4"/>
          <a:stretch>
            <a:fillRect/>
          </a:stretch>
        </p:blipFill>
        <p:spPr>
          <a:xfrm>
            <a:off x="100325" y="3631095"/>
            <a:ext cx="3503784" cy="2873103"/>
          </a:xfrm>
          <a:prstGeom prst="rect">
            <a:avLst/>
          </a:prstGeom>
        </p:spPr>
      </p:pic>
      <p:pic>
        <p:nvPicPr>
          <p:cNvPr id="5" name="Picture 4">
            <a:extLst>
              <a:ext uri="{FF2B5EF4-FFF2-40B4-BE49-F238E27FC236}">
                <a16:creationId xmlns:a16="http://schemas.microsoft.com/office/drawing/2014/main" id="{CC3B74B2-306B-45FF-8C51-2E684EE8123B}"/>
              </a:ext>
            </a:extLst>
          </p:cNvPr>
          <p:cNvPicPr>
            <a:picLocks noChangeAspect="1"/>
          </p:cNvPicPr>
          <p:nvPr/>
        </p:nvPicPr>
        <p:blipFill>
          <a:blip r:embed="rId5"/>
          <a:stretch>
            <a:fillRect/>
          </a:stretch>
        </p:blipFill>
        <p:spPr>
          <a:xfrm>
            <a:off x="144361" y="90535"/>
            <a:ext cx="3374157" cy="3214558"/>
          </a:xfrm>
          <a:prstGeom prst="rect">
            <a:avLst/>
          </a:prstGeom>
        </p:spPr>
      </p:pic>
      <p:sp>
        <p:nvSpPr>
          <p:cNvPr id="4" name="Slide Number Placeholder 3">
            <a:extLst>
              <a:ext uri="{FF2B5EF4-FFF2-40B4-BE49-F238E27FC236}">
                <a16:creationId xmlns:a16="http://schemas.microsoft.com/office/drawing/2014/main" id="{972D62DA-6963-4E49-A038-578D03C0DC4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defTabSz="914400">
              <a:spcAft>
                <a:spcPts val="600"/>
              </a:spcAft>
            </a:pPr>
            <a:fld id="{4C8B8A27-DF03-4546-BA93-21C967D57E5C}" type="slidenum">
              <a:rPr lang="en-US" sz="1200" smtClean="0">
                <a:solidFill>
                  <a:schemeClr val="tx1">
                    <a:tint val="75000"/>
                  </a:schemeClr>
                </a:solidFill>
              </a:rPr>
              <a:pPr algn="r" defTabSz="914400">
                <a:spcAft>
                  <a:spcPts val="600"/>
                </a:spcAft>
              </a:pPr>
              <a:t>9</a:t>
            </a:fld>
            <a:endParaRPr lang="en-US" sz="1200">
              <a:solidFill>
                <a:schemeClr val="tx1">
                  <a:tint val="75000"/>
                </a:schemeClr>
              </a:solidFill>
            </a:endParaRPr>
          </a:p>
        </p:txBody>
      </p:sp>
      <p:sp>
        <p:nvSpPr>
          <p:cNvPr id="18" name="Title 1">
            <a:extLst>
              <a:ext uri="{FF2B5EF4-FFF2-40B4-BE49-F238E27FC236}">
                <a16:creationId xmlns:a16="http://schemas.microsoft.com/office/drawing/2014/main" id="{67865303-2782-4F0E-ACF4-8F8B59E3C24E}"/>
              </a:ext>
            </a:extLst>
          </p:cNvPr>
          <p:cNvSpPr>
            <a:spLocks noGrp="1"/>
          </p:cNvSpPr>
          <p:nvPr>
            <p:ph type="title"/>
          </p:nvPr>
        </p:nvSpPr>
        <p:spPr>
          <a:xfrm>
            <a:off x="3666653" y="586266"/>
            <a:ext cx="4327556" cy="523557"/>
          </a:xfrm>
        </p:spPr>
        <p:txBody>
          <a:bodyPr/>
          <a:lstStyle/>
          <a:p>
            <a:pPr algn="ctr"/>
            <a:r>
              <a:rPr lang="en-CA" dirty="0">
                <a:solidFill>
                  <a:schemeClr val="bg1"/>
                </a:solidFill>
              </a:rPr>
              <a:t>Univariate Analysis</a:t>
            </a:r>
          </a:p>
        </p:txBody>
      </p:sp>
      <p:sp>
        <p:nvSpPr>
          <p:cNvPr id="23" name="Content Placeholder 2">
            <a:extLst>
              <a:ext uri="{FF2B5EF4-FFF2-40B4-BE49-F238E27FC236}">
                <a16:creationId xmlns:a16="http://schemas.microsoft.com/office/drawing/2014/main" id="{036D4DA5-41FC-4E90-BDF5-A2FCDBCD36C4}"/>
              </a:ext>
            </a:extLst>
          </p:cNvPr>
          <p:cNvSpPr txBox="1">
            <a:spLocks/>
          </p:cNvSpPr>
          <p:nvPr/>
        </p:nvSpPr>
        <p:spPr>
          <a:xfrm>
            <a:off x="3778313" y="2275083"/>
            <a:ext cx="4635374" cy="4582917"/>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CA" sz="1400" dirty="0"/>
              <a:t>The months are almost equally distributed. However November is in the first place with 9.59% and August falls in the last place with 6.31%.</a:t>
            </a:r>
            <a:endParaRPr lang="en-CA" sz="1500" dirty="0"/>
          </a:p>
          <a:p>
            <a:r>
              <a:rPr lang="en-CA" sz="1500" dirty="0"/>
              <a:t>All the parts of the months (Start, Mid and End) are equally distributed as seen in the pie chart.</a:t>
            </a:r>
          </a:p>
          <a:p>
            <a:r>
              <a:rPr lang="en-CA" sz="1600" dirty="0"/>
              <a:t>Friday stays top of the list with 17% of accidents and Sunday is the least with 8.66%.</a:t>
            </a:r>
          </a:p>
          <a:p>
            <a:r>
              <a:rPr lang="en-CA" sz="1600" dirty="0"/>
              <a:t>Nearly 40% of the accidents occur during the afternoon from 12PM – 6PM</a:t>
            </a:r>
          </a:p>
          <a:p>
            <a:endParaRPr lang="en-CA" sz="1500" dirty="0"/>
          </a:p>
          <a:p>
            <a:endParaRPr lang="en-CA" sz="1000" dirty="0"/>
          </a:p>
          <a:p>
            <a:pPr marL="0" indent="0">
              <a:buNone/>
            </a:pPr>
            <a:endParaRPr lang="en-CA" sz="1000" dirty="0"/>
          </a:p>
          <a:p>
            <a:pPr marL="0" indent="0">
              <a:buFont typeface="Wingdings 3" charset="2"/>
              <a:buNone/>
            </a:pPr>
            <a:endParaRPr lang="en-CA" sz="1000" dirty="0"/>
          </a:p>
          <a:p>
            <a:pPr marL="0" indent="0">
              <a:buFont typeface="Wingdings 3" charset="2"/>
              <a:buNone/>
            </a:pPr>
            <a:endParaRPr lang="en-CA" sz="1000" dirty="0"/>
          </a:p>
          <a:p>
            <a:pPr marL="0" indent="0">
              <a:buFont typeface="Wingdings 3" charset="2"/>
              <a:buNone/>
            </a:pPr>
            <a:endParaRPr lang="en-CA" dirty="0"/>
          </a:p>
        </p:txBody>
      </p:sp>
      <p:sp>
        <p:nvSpPr>
          <p:cNvPr id="25" name="Slide Number Placeholder 3">
            <a:extLst>
              <a:ext uri="{FF2B5EF4-FFF2-40B4-BE49-F238E27FC236}">
                <a16:creationId xmlns:a16="http://schemas.microsoft.com/office/drawing/2014/main" id="{D6DE356E-2402-40E7-B1B0-C7ECD44DDE57}"/>
              </a:ext>
            </a:extLst>
          </p:cNvPr>
          <p:cNvSpPr txBox="1">
            <a:spLocks/>
          </p:cNvSpPr>
          <p:nvPr/>
        </p:nvSpPr>
        <p:spPr bwMode="gray">
          <a:xfrm>
            <a:off x="10489725" y="25472"/>
            <a:ext cx="554062" cy="449741"/>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C8B8A27-DF03-4546-BA93-21C967D57E5C}" type="slidenum">
              <a:rPr lang="en-US" smtClean="0"/>
              <a:pPr/>
              <a:t>9</a:t>
            </a:fld>
            <a:endParaRPr lang="en-US" dirty="0"/>
          </a:p>
        </p:txBody>
      </p:sp>
      <p:sp>
        <p:nvSpPr>
          <p:cNvPr id="2" name="Rectangle 1">
            <a:extLst>
              <a:ext uri="{FF2B5EF4-FFF2-40B4-BE49-F238E27FC236}">
                <a16:creationId xmlns:a16="http://schemas.microsoft.com/office/drawing/2014/main" id="{F931C064-64CE-4116-8154-AD5C91B40E30}"/>
              </a:ext>
            </a:extLst>
          </p:cNvPr>
          <p:cNvSpPr/>
          <p:nvPr/>
        </p:nvSpPr>
        <p:spPr>
          <a:xfrm>
            <a:off x="5939073" y="0"/>
            <a:ext cx="373311" cy="475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0364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1306</TotalTime>
  <Words>1246</Words>
  <Application>Microsoft Office PowerPoint</Application>
  <PresentationFormat>Widescreen</PresentationFormat>
  <Paragraphs>205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Abadi</vt:lpstr>
      <vt:lpstr>Arial</vt:lpstr>
      <vt:lpstr>Calibri</vt:lpstr>
      <vt:lpstr>Century Gothic</vt:lpstr>
      <vt:lpstr>Wingdings 3</vt:lpstr>
      <vt:lpstr>Ion Boardroom</vt:lpstr>
      <vt:lpstr>ANALYSIS OF             CAR  ACCIDENTS</vt:lpstr>
      <vt:lpstr>Outline</vt:lpstr>
      <vt:lpstr>Introduction</vt:lpstr>
      <vt:lpstr>Background</vt:lpstr>
      <vt:lpstr>PowerPoint Presentation</vt:lpstr>
      <vt:lpstr>Objectives</vt:lpstr>
      <vt:lpstr>Methodology</vt:lpstr>
      <vt:lpstr>Study Variable</vt:lpstr>
      <vt:lpstr>Univariate Analysis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Chi-Square  Test  Summary</vt:lpstr>
      <vt:lpstr>Logistic Regression</vt:lpstr>
      <vt:lpstr>PowerPoint Presentation</vt:lpstr>
      <vt:lpstr>Conclusions</vt:lpstr>
      <vt:lpstr>Recommendations</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CAR ACCIDENTS</dc:title>
  <dc:creator>Sherin Joseph</dc:creator>
  <cp:lastModifiedBy>Sherin Joseph</cp:lastModifiedBy>
  <cp:revision>89</cp:revision>
  <dcterms:created xsi:type="dcterms:W3CDTF">2021-11-05T18:24:06Z</dcterms:created>
  <dcterms:modified xsi:type="dcterms:W3CDTF">2021-11-24T03:17:23Z</dcterms:modified>
</cp:coreProperties>
</file>