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19"/>
  </p:notesMasterIdLst>
  <p:sldIdLst>
    <p:sldId id="256" r:id="rId2"/>
    <p:sldId id="259" r:id="rId3"/>
    <p:sldId id="285" r:id="rId4"/>
    <p:sldId id="286" r:id="rId5"/>
    <p:sldId id="287" r:id="rId6"/>
    <p:sldId id="288" r:id="rId7"/>
    <p:sldId id="289" r:id="rId8"/>
    <p:sldId id="290" r:id="rId9"/>
    <p:sldId id="291" r:id="rId10"/>
    <p:sldId id="292" r:id="rId11"/>
    <p:sldId id="293" r:id="rId12"/>
    <p:sldId id="294" r:id="rId13"/>
    <p:sldId id="295" r:id="rId14"/>
    <p:sldId id="296" r:id="rId15"/>
    <p:sldId id="282"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5689C-AA30-4EA3-ACA3-7511F753BF8E}" type="datetimeFigureOut">
              <a:rPr lang="en-CA" smtClean="0"/>
              <a:t>2021-08-16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A4FCF-B2C6-4328-8401-084C241AE6B8}" type="slidenum">
              <a:rPr lang="en-CA" smtClean="0"/>
              <a:t>‹#›</a:t>
            </a:fld>
            <a:endParaRPr lang="en-CA"/>
          </a:p>
        </p:txBody>
      </p:sp>
    </p:spTree>
    <p:extLst>
      <p:ext uri="{BB962C8B-B14F-4D97-AF65-F5344CB8AC3E}">
        <p14:creationId xmlns:p14="http://schemas.microsoft.com/office/powerpoint/2010/main" val="6117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D4E46AA-1EC0-4433-9956-E798E94A6FB7}" type="datetimeFigureOut">
              <a:rPr lang="en-US" smtClean="0"/>
              <a:t>8/16/2021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5175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pPr/>
              <a:t>8/16/2021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64225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4E46AA-1EC0-4433-9956-E798E94A6FB7}" type="datetimeFigureOut">
              <a:rPr lang="en-US" smtClean="0"/>
              <a:pPr/>
              <a:t>8/16/2021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667251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D4E46AA-1EC0-4433-9956-E798E94A6FB7}" type="datetimeFigureOut">
              <a:rPr lang="en-US" smtClean="0"/>
              <a:pPr/>
              <a:t>8/16/2021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0C38C08-47C7-4847-B0BE-B9D8DEEB3D1B}"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9418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D4E46AA-1EC0-4433-9956-E798E94A6FB7}" type="datetimeFigureOut">
              <a:rPr lang="en-US" smtClean="0"/>
              <a:pPr/>
              <a:t>8/16/2021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96204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4E46AA-1EC0-4433-9956-E798E94A6FB7}" type="datetimeFigureOut">
              <a:rPr lang="en-US" smtClean="0"/>
              <a:pPr/>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025408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4E46AA-1EC0-4433-9956-E798E94A6FB7}" type="datetimeFigureOut">
              <a:rPr lang="en-US" smtClean="0"/>
              <a:pPr/>
              <a:t>8/16/2021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4056102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22820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D4E46AA-1EC0-4433-9956-E798E94A6FB7}" type="datetimeFigureOut">
              <a:rPr lang="en-US" smtClean="0"/>
              <a:t>8/16/2021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59133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5964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D4E46AA-1EC0-4433-9956-E798E94A6FB7}" type="datetimeFigureOut">
              <a:rPr lang="en-US" smtClean="0"/>
              <a:t>8/16/2021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1913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0726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6713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9587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184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202696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2297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4E46AA-1EC0-4433-9956-E798E94A6FB7}" type="datetimeFigureOut">
              <a:rPr lang="en-US" smtClean="0"/>
              <a:pPr/>
              <a:t>8/16/2021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127773063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9D01-C738-4533-A9D8-2B67DEDE0DB5}"/>
              </a:ext>
            </a:extLst>
          </p:cNvPr>
          <p:cNvSpPr>
            <a:spLocks noGrp="1"/>
          </p:cNvSpPr>
          <p:nvPr>
            <p:ph type="ctrTitle"/>
          </p:nvPr>
        </p:nvSpPr>
        <p:spPr>
          <a:xfrm>
            <a:off x="1941830" y="1838671"/>
            <a:ext cx="7709676" cy="2189418"/>
          </a:xfrm>
        </p:spPr>
        <p:txBody>
          <a:bodyPr>
            <a:normAutofit/>
          </a:bodyPr>
          <a:lstStyle/>
          <a:p>
            <a:pPr algn="ctr"/>
            <a:r>
              <a:rPr lang="en-CA" sz="4800" dirty="0">
                <a:solidFill>
                  <a:schemeClr val="bg1"/>
                </a:solidFill>
                <a:latin typeface="Algerian" panose="04020705040A02060702" pitchFamily="82" charset="0"/>
              </a:rPr>
              <a:t>PROJECT </a:t>
            </a:r>
            <a:br>
              <a:rPr lang="en-CA" sz="4800" dirty="0">
                <a:solidFill>
                  <a:schemeClr val="bg1"/>
                </a:solidFill>
                <a:latin typeface="Algerian" panose="04020705040A02060702" pitchFamily="82" charset="0"/>
              </a:rPr>
            </a:br>
            <a:r>
              <a:rPr lang="en-CA" sz="4800" dirty="0">
                <a:solidFill>
                  <a:schemeClr val="bg1"/>
                </a:solidFill>
                <a:latin typeface="Algerian" panose="04020705040A02060702" pitchFamily="82" charset="0"/>
              </a:rPr>
              <a:t>ON</a:t>
            </a:r>
            <a:br>
              <a:rPr lang="en-CA" sz="4800" dirty="0">
                <a:solidFill>
                  <a:schemeClr val="accent1"/>
                </a:solidFill>
                <a:latin typeface="Algerian" panose="04020705040A02060702" pitchFamily="82" charset="0"/>
              </a:rPr>
            </a:br>
            <a:r>
              <a:rPr lang="en-CA" sz="4800" dirty="0">
                <a:solidFill>
                  <a:schemeClr val="bg1"/>
                </a:solidFill>
                <a:latin typeface="Algerian" panose="04020705040A02060702" pitchFamily="82" charset="0"/>
              </a:rPr>
              <a:t>CAR INSURANCE CLAIM</a:t>
            </a:r>
          </a:p>
        </p:txBody>
      </p:sp>
      <p:sp>
        <p:nvSpPr>
          <p:cNvPr id="3" name="Subtitle 2">
            <a:extLst>
              <a:ext uri="{FF2B5EF4-FFF2-40B4-BE49-F238E27FC236}">
                <a16:creationId xmlns:a16="http://schemas.microsoft.com/office/drawing/2014/main" id="{4CA07FBF-1F2B-4C25-AC1D-BCBF40EA3C82}"/>
              </a:ext>
            </a:extLst>
          </p:cNvPr>
          <p:cNvSpPr>
            <a:spLocks noGrp="1"/>
          </p:cNvSpPr>
          <p:nvPr>
            <p:ph type="subTitle" idx="1"/>
          </p:nvPr>
        </p:nvSpPr>
        <p:spPr>
          <a:xfrm>
            <a:off x="1524000" y="4159404"/>
            <a:ext cx="9144000" cy="1098395"/>
          </a:xfrm>
        </p:spPr>
        <p:txBody>
          <a:bodyPr>
            <a:normAutofit/>
          </a:bodyPr>
          <a:lstStyle/>
          <a:p>
            <a:r>
              <a:rPr lang="en-CA" dirty="0">
                <a:solidFill>
                  <a:srgbClr val="FFFFFF"/>
                </a:solidFill>
              </a:rPr>
              <a:t>      </a:t>
            </a:r>
          </a:p>
        </p:txBody>
      </p:sp>
      <p:sp>
        <p:nvSpPr>
          <p:cNvPr id="5" name="TextBox 4">
            <a:extLst>
              <a:ext uri="{FF2B5EF4-FFF2-40B4-BE49-F238E27FC236}">
                <a16:creationId xmlns:a16="http://schemas.microsoft.com/office/drawing/2014/main" id="{7BA6246A-5570-446D-80E8-7A9246323C90}"/>
              </a:ext>
            </a:extLst>
          </p:cNvPr>
          <p:cNvSpPr txBox="1"/>
          <p:nvPr/>
        </p:nvSpPr>
        <p:spPr>
          <a:xfrm>
            <a:off x="9651506" y="5162969"/>
            <a:ext cx="2032988" cy="1077218"/>
          </a:xfrm>
          <a:prstGeom prst="rect">
            <a:avLst/>
          </a:prstGeom>
          <a:noFill/>
        </p:spPr>
        <p:txBody>
          <a:bodyPr wrap="square" rtlCol="0">
            <a:spAutoFit/>
          </a:bodyPr>
          <a:lstStyle/>
          <a:p>
            <a:pPr>
              <a:spcAft>
                <a:spcPts val="600"/>
              </a:spcAft>
            </a:pPr>
            <a:r>
              <a:rPr lang="en-CA" dirty="0">
                <a:solidFill>
                  <a:schemeClr val="bg1"/>
                </a:solidFill>
              </a:rPr>
              <a:t>Submitted By;</a:t>
            </a:r>
          </a:p>
          <a:p>
            <a:pPr>
              <a:spcAft>
                <a:spcPts val="600"/>
              </a:spcAft>
            </a:pPr>
            <a:r>
              <a:rPr lang="en-CA" dirty="0">
                <a:solidFill>
                  <a:schemeClr val="bg1"/>
                </a:solidFill>
              </a:rPr>
              <a:t>Sherin Joseph</a:t>
            </a:r>
          </a:p>
          <a:p>
            <a:pPr>
              <a:spcAft>
                <a:spcPts val="600"/>
              </a:spcAft>
            </a:pPr>
            <a:r>
              <a:rPr lang="en-CA" dirty="0">
                <a:solidFill>
                  <a:schemeClr val="bg1"/>
                </a:solidFill>
              </a:rPr>
              <a:t>16/August/2021</a:t>
            </a:r>
          </a:p>
        </p:txBody>
      </p:sp>
      <p:sp>
        <p:nvSpPr>
          <p:cNvPr id="7" name="TextBox 6">
            <a:extLst>
              <a:ext uri="{FF2B5EF4-FFF2-40B4-BE49-F238E27FC236}">
                <a16:creationId xmlns:a16="http://schemas.microsoft.com/office/drawing/2014/main" id="{7A19DC4B-F9BF-4E92-98B3-73EFFF7C630A}"/>
              </a:ext>
            </a:extLst>
          </p:cNvPr>
          <p:cNvSpPr txBox="1"/>
          <p:nvPr/>
        </p:nvSpPr>
        <p:spPr>
          <a:xfrm>
            <a:off x="711693" y="5520430"/>
            <a:ext cx="2312861" cy="723275"/>
          </a:xfrm>
          <a:prstGeom prst="rect">
            <a:avLst/>
          </a:prstGeom>
          <a:noFill/>
        </p:spPr>
        <p:txBody>
          <a:bodyPr wrap="square" rtlCol="0">
            <a:spAutoFit/>
          </a:bodyPr>
          <a:lstStyle/>
          <a:p>
            <a:pPr>
              <a:spcAft>
                <a:spcPts val="600"/>
              </a:spcAft>
            </a:pPr>
            <a:r>
              <a:rPr lang="en-CA" dirty="0">
                <a:solidFill>
                  <a:schemeClr val="bg1"/>
                </a:solidFill>
              </a:rPr>
              <a:t>Instructor: </a:t>
            </a:r>
          </a:p>
          <a:p>
            <a:pPr>
              <a:spcAft>
                <a:spcPts val="600"/>
              </a:spcAft>
            </a:pPr>
            <a:r>
              <a:rPr lang="en-CA" dirty="0">
                <a:solidFill>
                  <a:schemeClr val="bg1"/>
                </a:solidFill>
              </a:rPr>
              <a:t>Tareq Jaber</a:t>
            </a:r>
          </a:p>
        </p:txBody>
      </p:sp>
      <p:sp>
        <p:nvSpPr>
          <p:cNvPr id="4" name="Rectangle 3">
            <a:extLst>
              <a:ext uri="{FF2B5EF4-FFF2-40B4-BE49-F238E27FC236}">
                <a16:creationId xmlns:a16="http://schemas.microsoft.com/office/drawing/2014/main" id="{339AFF9F-FAD2-4E40-8889-88D39635205E}"/>
              </a:ext>
            </a:extLst>
          </p:cNvPr>
          <p:cNvSpPr/>
          <p:nvPr/>
        </p:nvSpPr>
        <p:spPr>
          <a:xfrm>
            <a:off x="711693" y="6260115"/>
            <a:ext cx="10768613"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047955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3223AA-6EAE-41F3-961C-4E4FAB3CEB50}"/>
              </a:ext>
            </a:extLst>
          </p:cNvPr>
          <p:cNvSpPr txBox="1">
            <a:spLocks/>
          </p:cNvSpPr>
          <p:nvPr/>
        </p:nvSpPr>
        <p:spPr>
          <a:xfrm>
            <a:off x="550416" y="388360"/>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7. Is there any relation between Annual Mileage and Speeding Violations </a:t>
            </a:r>
            <a:endParaRPr lang="en-CA" sz="1600" dirty="0">
              <a:solidFill>
                <a:schemeClr val="tx2"/>
              </a:solidFill>
            </a:endParaRPr>
          </a:p>
        </p:txBody>
      </p:sp>
      <p:pic>
        <p:nvPicPr>
          <p:cNvPr id="6" name="Picture 5" descr="Chart, scatter chart&#10;&#10;Description automatically generated">
            <a:extLst>
              <a:ext uri="{FF2B5EF4-FFF2-40B4-BE49-F238E27FC236}">
                <a16:creationId xmlns:a16="http://schemas.microsoft.com/office/drawing/2014/main" id="{A3A1A76E-E51B-43A9-ADCE-05D2BC454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656" y="1619476"/>
            <a:ext cx="5409524" cy="3619047"/>
          </a:xfrm>
          <a:prstGeom prst="rect">
            <a:avLst/>
          </a:prstGeom>
        </p:spPr>
      </p:pic>
      <p:sp>
        <p:nvSpPr>
          <p:cNvPr id="7" name="TextBox 6">
            <a:extLst>
              <a:ext uri="{FF2B5EF4-FFF2-40B4-BE49-F238E27FC236}">
                <a16:creationId xmlns:a16="http://schemas.microsoft.com/office/drawing/2014/main" id="{F19FDB0B-6A03-4825-87E1-26F21157D835}"/>
              </a:ext>
            </a:extLst>
          </p:cNvPr>
          <p:cNvSpPr txBox="1"/>
          <p:nvPr/>
        </p:nvSpPr>
        <p:spPr>
          <a:xfrm>
            <a:off x="697448" y="1625798"/>
            <a:ext cx="5317543" cy="4616648"/>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scatter plot displays the correlation between Annual mileage and speeding violation.</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right skewed distribution explains that most of the violations were made with cars having annual mileage between 5k and 15k and for the cars that had highest annual mileages, the violations were less.</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187323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E79B46-05F1-44D6-9476-637F85CA7C4E}"/>
              </a:ext>
            </a:extLst>
          </p:cNvPr>
          <p:cNvSpPr txBox="1">
            <a:spLocks/>
          </p:cNvSpPr>
          <p:nvPr/>
        </p:nvSpPr>
        <p:spPr>
          <a:xfrm>
            <a:off x="631424" y="436022"/>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8. Who made more claims :  male or female and based on their driving experience</a:t>
            </a:r>
            <a:endParaRPr lang="en-CA" sz="1600" dirty="0">
              <a:solidFill>
                <a:schemeClr val="tx2"/>
              </a:solidFill>
            </a:endParaRPr>
          </a:p>
        </p:txBody>
      </p:sp>
      <p:pic>
        <p:nvPicPr>
          <p:cNvPr id="6" name="Picture 5" descr="Chart, bar chart&#10;&#10;Description automatically generated">
            <a:extLst>
              <a:ext uri="{FF2B5EF4-FFF2-40B4-BE49-F238E27FC236}">
                <a16:creationId xmlns:a16="http://schemas.microsoft.com/office/drawing/2014/main" id="{D885747D-F0BF-4FCA-8E3A-5901E6BAE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95" y="1516342"/>
            <a:ext cx="5079365" cy="3974603"/>
          </a:xfrm>
          <a:prstGeom prst="rect">
            <a:avLst/>
          </a:prstGeom>
        </p:spPr>
      </p:pic>
      <p:sp>
        <p:nvSpPr>
          <p:cNvPr id="7" name="TextBox 6">
            <a:extLst>
              <a:ext uri="{FF2B5EF4-FFF2-40B4-BE49-F238E27FC236}">
                <a16:creationId xmlns:a16="http://schemas.microsoft.com/office/drawing/2014/main" id="{ED566BF6-7675-4BCE-84AF-D30946FA2BF0}"/>
              </a:ext>
            </a:extLst>
          </p:cNvPr>
          <p:cNvSpPr txBox="1"/>
          <p:nvPr/>
        </p:nvSpPr>
        <p:spPr>
          <a:xfrm>
            <a:off x="5791962" y="1709773"/>
            <a:ext cx="5317543" cy="5539978"/>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grouped vertical bar chart clearly reveals that the females with ‘0-9y’ driving experience made more claims than males in same category.</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Both in ’10-19y’ and ’20-29y’ diving experience category, the claims made by male were slightly higher than the females.</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However, both male and female divers with ’30y+’ driving experience had equal number of claims. </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223780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9F16DE-FAC0-4B20-AA90-BF770186AFB1}"/>
              </a:ext>
            </a:extLst>
          </p:cNvPr>
          <p:cNvSpPr txBox="1">
            <a:spLocks/>
          </p:cNvSpPr>
          <p:nvPr/>
        </p:nvSpPr>
        <p:spPr>
          <a:xfrm>
            <a:off x="631424" y="436022"/>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9. Which vehicle type had more claims across the different postal codes.</a:t>
            </a:r>
            <a:endParaRPr lang="en-CA" sz="1600" dirty="0">
              <a:solidFill>
                <a:schemeClr val="tx2"/>
              </a:solidFill>
            </a:endParaRPr>
          </a:p>
        </p:txBody>
      </p:sp>
      <p:pic>
        <p:nvPicPr>
          <p:cNvPr id="6" name="Picture 5" descr="Chart&#10;&#10;Description automatically generated">
            <a:extLst>
              <a:ext uri="{FF2B5EF4-FFF2-40B4-BE49-F238E27FC236}">
                <a16:creationId xmlns:a16="http://schemas.microsoft.com/office/drawing/2014/main" id="{DC3A590A-DA55-4D50-B849-7F12E76D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457" y="1115237"/>
            <a:ext cx="6042674" cy="4275897"/>
          </a:xfrm>
          <a:prstGeom prst="rect">
            <a:avLst/>
          </a:prstGeom>
        </p:spPr>
      </p:pic>
      <p:sp>
        <p:nvSpPr>
          <p:cNvPr id="7" name="TextBox 6">
            <a:extLst>
              <a:ext uri="{FF2B5EF4-FFF2-40B4-BE49-F238E27FC236}">
                <a16:creationId xmlns:a16="http://schemas.microsoft.com/office/drawing/2014/main" id="{D2F5EC58-9859-431D-98D9-7E02867066ED}"/>
              </a:ext>
            </a:extLst>
          </p:cNvPr>
          <p:cNvSpPr txBox="1"/>
          <p:nvPr/>
        </p:nvSpPr>
        <p:spPr>
          <a:xfrm>
            <a:off x="1459591" y="5742763"/>
            <a:ext cx="9839779" cy="2462213"/>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From the grouped horizontal bar chart, it is clear that in all postal codes, “sedan” cars had more claims than the “sports cars” by a great margin.</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167628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C48502-3C20-473D-ACC6-915BAB550EDC}"/>
              </a:ext>
            </a:extLst>
          </p:cNvPr>
          <p:cNvSpPr txBox="1">
            <a:spLocks/>
          </p:cNvSpPr>
          <p:nvPr/>
        </p:nvSpPr>
        <p:spPr>
          <a:xfrm>
            <a:off x="631424" y="436022"/>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10. Which cars (based on vehicle year) had at least one history of accidents</a:t>
            </a:r>
            <a:endParaRPr lang="en-CA" sz="1600" dirty="0">
              <a:solidFill>
                <a:schemeClr val="tx2"/>
              </a:solidFill>
            </a:endParaRPr>
          </a:p>
        </p:txBody>
      </p:sp>
      <p:pic>
        <p:nvPicPr>
          <p:cNvPr id="6" name="Picture 5" descr="Chart, histogram&#10;&#10;Description automatically generated">
            <a:extLst>
              <a:ext uri="{FF2B5EF4-FFF2-40B4-BE49-F238E27FC236}">
                <a16:creationId xmlns:a16="http://schemas.microsoft.com/office/drawing/2014/main" id="{D444E21B-A36B-499D-985F-0C66310C9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423" y="937568"/>
            <a:ext cx="5079365" cy="3695238"/>
          </a:xfrm>
          <a:prstGeom prst="rect">
            <a:avLst/>
          </a:prstGeom>
        </p:spPr>
      </p:pic>
      <p:sp>
        <p:nvSpPr>
          <p:cNvPr id="7" name="TextBox 6">
            <a:extLst>
              <a:ext uri="{FF2B5EF4-FFF2-40B4-BE49-F238E27FC236}">
                <a16:creationId xmlns:a16="http://schemas.microsoft.com/office/drawing/2014/main" id="{602A1318-F9C0-4F22-825F-C0C2B4171CE2}"/>
              </a:ext>
            </a:extLst>
          </p:cNvPr>
          <p:cNvSpPr txBox="1"/>
          <p:nvPr/>
        </p:nvSpPr>
        <p:spPr>
          <a:xfrm>
            <a:off x="1459591" y="5070959"/>
            <a:ext cx="9839779" cy="2462213"/>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From the grouped vertical bar chart, the cars made before 2015 dominated in each group of accident histories compared to the cars made after 2015.</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334498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698C4-B299-4919-8DA4-817B6D25850D}"/>
              </a:ext>
            </a:extLst>
          </p:cNvPr>
          <p:cNvSpPr txBox="1">
            <a:spLocks/>
          </p:cNvSpPr>
          <p:nvPr/>
        </p:nvSpPr>
        <p:spPr>
          <a:xfrm>
            <a:off x="631424" y="436022"/>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Claims approval based on Age, Gender, Income, vehicle year, vehicle type and postal code</a:t>
            </a:r>
            <a:endParaRPr lang="en-CA" sz="1600" dirty="0">
              <a:solidFill>
                <a:schemeClr val="tx2"/>
              </a:solidFill>
            </a:endParaRPr>
          </a:p>
        </p:txBody>
      </p:sp>
      <p:pic>
        <p:nvPicPr>
          <p:cNvPr id="6" name="Picture 5" descr="Chart, bar chart&#10;&#10;Description automatically generated">
            <a:extLst>
              <a:ext uri="{FF2B5EF4-FFF2-40B4-BE49-F238E27FC236}">
                <a16:creationId xmlns:a16="http://schemas.microsoft.com/office/drawing/2014/main" id="{AB044804-6DEA-4B78-9799-86948B07F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00" y="1395657"/>
            <a:ext cx="3825428" cy="2579048"/>
          </a:xfrm>
          <a:prstGeom prst="rect">
            <a:avLst/>
          </a:prstGeom>
        </p:spPr>
      </p:pic>
      <p:pic>
        <p:nvPicPr>
          <p:cNvPr id="8" name="Picture 7" descr="Chart, bar chart&#10;&#10;Description automatically generated">
            <a:extLst>
              <a:ext uri="{FF2B5EF4-FFF2-40B4-BE49-F238E27FC236}">
                <a16:creationId xmlns:a16="http://schemas.microsoft.com/office/drawing/2014/main" id="{2B8416E5-E03F-4E7A-9934-B4C1D870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231" y="1395657"/>
            <a:ext cx="3825428" cy="2547129"/>
          </a:xfrm>
          <a:prstGeom prst="rect">
            <a:avLst/>
          </a:prstGeom>
        </p:spPr>
      </p:pic>
      <p:pic>
        <p:nvPicPr>
          <p:cNvPr id="10" name="Picture 9" descr="Chart, bar chart&#10;&#10;Description automatically generated">
            <a:extLst>
              <a:ext uri="{FF2B5EF4-FFF2-40B4-BE49-F238E27FC236}">
                <a16:creationId xmlns:a16="http://schemas.microsoft.com/office/drawing/2014/main" id="{64FB7FAD-A3BB-4012-B423-7E042500F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162" y="1460562"/>
            <a:ext cx="3927016" cy="2417317"/>
          </a:xfrm>
          <a:prstGeom prst="rect">
            <a:avLst/>
          </a:prstGeom>
        </p:spPr>
      </p:pic>
      <p:pic>
        <p:nvPicPr>
          <p:cNvPr id="12" name="Picture 11" descr="Chart, bar chart&#10;&#10;Description automatically generated">
            <a:extLst>
              <a:ext uri="{FF2B5EF4-FFF2-40B4-BE49-F238E27FC236}">
                <a16:creationId xmlns:a16="http://schemas.microsoft.com/office/drawing/2014/main" id="{C1904911-B91A-4345-8C8F-FFD1B0711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84790"/>
            <a:ext cx="4132230" cy="2579047"/>
          </a:xfrm>
          <a:prstGeom prst="rect">
            <a:avLst/>
          </a:prstGeom>
        </p:spPr>
      </p:pic>
      <p:pic>
        <p:nvPicPr>
          <p:cNvPr id="14" name="Picture 13" descr="Chart, bar chart, waterfall chart&#10;&#10;Description automatically generated">
            <a:extLst>
              <a:ext uri="{FF2B5EF4-FFF2-40B4-BE49-F238E27FC236}">
                <a16:creationId xmlns:a16="http://schemas.microsoft.com/office/drawing/2014/main" id="{C1654A9F-96E5-448E-83FA-C1799B16D3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732" y="3990645"/>
            <a:ext cx="4173754" cy="2673191"/>
          </a:xfrm>
          <a:prstGeom prst="rect">
            <a:avLst/>
          </a:prstGeom>
        </p:spPr>
      </p:pic>
      <p:pic>
        <p:nvPicPr>
          <p:cNvPr id="16" name="Picture 15" descr="Chart, bar chart, waterfall chart&#10;&#10;Description automatically generated">
            <a:extLst>
              <a:ext uri="{FF2B5EF4-FFF2-40B4-BE49-F238E27FC236}">
                <a16:creationId xmlns:a16="http://schemas.microsoft.com/office/drawing/2014/main" id="{9D2F0C58-5615-4989-BF47-F997F0B1AB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4962" y="4006585"/>
            <a:ext cx="3994879" cy="2673191"/>
          </a:xfrm>
          <a:prstGeom prst="rect">
            <a:avLst/>
          </a:prstGeom>
        </p:spPr>
      </p:pic>
      <p:sp>
        <p:nvSpPr>
          <p:cNvPr id="17" name="Rectangle: Rounded Corners 16">
            <a:extLst>
              <a:ext uri="{FF2B5EF4-FFF2-40B4-BE49-F238E27FC236}">
                <a16:creationId xmlns:a16="http://schemas.microsoft.com/office/drawing/2014/main" id="{375692AC-A751-436B-B080-EA64CC371DB5}"/>
              </a:ext>
            </a:extLst>
          </p:cNvPr>
          <p:cNvSpPr/>
          <p:nvPr/>
        </p:nvSpPr>
        <p:spPr>
          <a:xfrm>
            <a:off x="364681" y="3351782"/>
            <a:ext cx="433266" cy="287906"/>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Rectangle: Rounded Corners 17">
            <a:extLst>
              <a:ext uri="{FF2B5EF4-FFF2-40B4-BE49-F238E27FC236}">
                <a16:creationId xmlns:a16="http://schemas.microsoft.com/office/drawing/2014/main" id="{B8AEC6D4-DAC1-422B-8394-B5A077A345AA}"/>
              </a:ext>
            </a:extLst>
          </p:cNvPr>
          <p:cNvSpPr/>
          <p:nvPr/>
        </p:nvSpPr>
        <p:spPr>
          <a:xfrm>
            <a:off x="8451542" y="2831977"/>
            <a:ext cx="461639" cy="23081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Rounded Corners 18">
            <a:extLst>
              <a:ext uri="{FF2B5EF4-FFF2-40B4-BE49-F238E27FC236}">
                <a16:creationId xmlns:a16="http://schemas.microsoft.com/office/drawing/2014/main" id="{8EB63D26-BEA4-425B-8501-7593799113F5}"/>
              </a:ext>
            </a:extLst>
          </p:cNvPr>
          <p:cNvSpPr/>
          <p:nvPr/>
        </p:nvSpPr>
        <p:spPr>
          <a:xfrm>
            <a:off x="8321487" y="5549214"/>
            <a:ext cx="360874" cy="19430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963453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D96C-B86E-4BA8-908B-A7646AAF8C33}"/>
              </a:ext>
            </a:extLst>
          </p:cNvPr>
          <p:cNvSpPr>
            <a:spLocks noGrp="1"/>
          </p:cNvSpPr>
          <p:nvPr>
            <p:ph type="title"/>
          </p:nvPr>
        </p:nvSpPr>
        <p:spPr>
          <a:xfrm>
            <a:off x="2105487" y="421500"/>
            <a:ext cx="8610600" cy="752384"/>
          </a:xfrm>
        </p:spPr>
        <p:txBody>
          <a:bodyPr>
            <a:normAutofit/>
          </a:bodyPr>
          <a:lstStyle/>
          <a:p>
            <a:pPr algn="ctr"/>
            <a:r>
              <a:rPr lang="en-CA" sz="2000" b="1" kern="0" dirty="0">
                <a:solidFill>
                  <a:schemeClr val="accent3"/>
                </a:solidFill>
                <a:effectLst/>
                <a:latin typeface="Cambria" panose="02040503050406030204" pitchFamily="18" charset="0"/>
                <a:ea typeface="Times New Roman" panose="02020603050405020304" pitchFamily="18" charset="0"/>
                <a:cs typeface="Times New Roman" panose="02020603050405020304" pitchFamily="18" charset="0"/>
              </a:rPr>
              <a:t>CONCLUSION</a:t>
            </a:r>
            <a:endParaRPr lang="en-CA" sz="2000" dirty="0">
              <a:solidFill>
                <a:schemeClr val="accent3"/>
              </a:solidFill>
            </a:endParaRPr>
          </a:p>
        </p:txBody>
      </p:sp>
      <p:sp>
        <p:nvSpPr>
          <p:cNvPr id="5" name="TextBox 4">
            <a:extLst>
              <a:ext uri="{FF2B5EF4-FFF2-40B4-BE49-F238E27FC236}">
                <a16:creationId xmlns:a16="http://schemas.microsoft.com/office/drawing/2014/main" id="{33C41500-F583-46C6-9B4E-0CF363010744}"/>
              </a:ext>
            </a:extLst>
          </p:cNvPr>
          <p:cNvSpPr txBox="1"/>
          <p:nvPr/>
        </p:nvSpPr>
        <p:spPr>
          <a:xfrm>
            <a:off x="1044460" y="1598160"/>
            <a:ext cx="10732654" cy="4603568"/>
          </a:xfrm>
          <a:prstGeom prst="rect">
            <a:avLst/>
          </a:prstGeom>
          <a:noFill/>
        </p:spPr>
        <p:txBody>
          <a:bodyPr wrap="square">
            <a:spAutoFit/>
          </a:bodyPr>
          <a:lstStyle/>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The majority of claims were made by Age group "26-39“</a:t>
            </a: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People with more driving experience tend to have less claims</a:t>
            </a:r>
            <a:endPar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The upper class people were subjected to more accidents and had more claims than other group of people</a:t>
            </a: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Majority of claims were from postal code "10238" and "sedan cars " contributed more claims compared to "sports cars" in all areas</a:t>
            </a: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Average credit score of senior applicants were higher than youngsters who claimed insurance</a:t>
            </a:r>
            <a:endPar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When the driving experience increases, the claims will be fewer irrespective of the gender</a:t>
            </a: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Vehicles made before 2015 had more accident history than those made after 2015</a:t>
            </a:r>
            <a:endPar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Clr>
                <a:srgbClr val="00B050"/>
              </a:buClr>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The approval rate was higher than rejection only in age group "16-25", "poverty" class and in postal code "21217"</a:t>
            </a:r>
          </a:p>
          <a:p>
            <a:pPr marL="342900" lvl="0" indent="-342900">
              <a:lnSpc>
                <a:spcPct val="115000"/>
              </a:lnSpc>
              <a:spcAft>
                <a:spcPts val="1000"/>
              </a:spcAft>
              <a:buFont typeface="Wingdings" panose="05000000000000000000" pitchFamily="2" charset="2"/>
              <a:buChar char=""/>
              <a:tabLst>
                <a:tab pos="457200" algn="l"/>
              </a:tabLst>
            </a:pPr>
            <a:endPar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5273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3BE8-3935-4915-9B48-D5887204FD4B}"/>
              </a:ext>
            </a:extLst>
          </p:cNvPr>
          <p:cNvSpPr>
            <a:spLocks noGrp="1"/>
          </p:cNvSpPr>
          <p:nvPr>
            <p:ph type="title"/>
          </p:nvPr>
        </p:nvSpPr>
        <p:spPr>
          <a:xfrm>
            <a:off x="1324253" y="322072"/>
            <a:ext cx="8610600" cy="1293028"/>
          </a:xfrm>
        </p:spPr>
        <p:txBody>
          <a:bodyPr>
            <a:normAutofit/>
          </a:bodyPr>
          <a:lstStyle/>
          <a:p>
            <a:pPr algn="ctr"/>
            <a:r>
              <a:rPr lang="en-CA" sz="24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RECOMMENDATION</a:t>
            </a:r>
            <a:endParaRPr lang="en-CA" sz="2400" dirty="0">
              <a:solidFill>
                <a:schemeClr val="accent3"/>
              </a:solidFill>
            </a:endParaRPr>
          </a:p>
        </p:txBody>
      </p:sp>
      <p:sp>
        <p:nvSpPr>
          <p:cNvPr id="5" name="TextBox 4">
            <a:extLst>
              <a:ext uri="{FF2B5EF4-FFF2-40B4-BE49-F238E27FC236}">
                <a16:creationId xmlns:a16="http://schemas.microsoft.com/office/drawing/2014/main" id="{1796A7CA-D1AC-4B1F-8FC0-69B72B7BCF50}"/>
              </a:ext>
            </a:extLst>
          </p:cNvPr>
          <p:cNvSpPr txBox="1"/>
          <p:nvPr/>
        </p:nvSpPr>
        <p:spPr>
          <a:xfrm>
            <a:off x="1451230" y="1881430"/>
            <a:ext cx="9005454" cy="3900298"/>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tabLst>
                <a:tab pos="457200" algn="l"/>
              </a:tabLst>
            </a:pPr>
            <a:r>
              <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The insurance premium in the upcoming year could be reduced for the seniors and those with highest years of driving experience</a:t>
            </a:r>
          </a:p>
          <a:p>
            <a:pPr marL="342900" lvl="0" indent="-342900">
              <a:lnSpc>
                <a:spcPct val="115000"/>
              </a:lnSpc>
              <a:spcAft>
                <a:spcPts val="1000"/>
              </a:spcAft>
              <a:buFont typeface="Wingdings" panose="05000000000000000000" pitchFamily="2" charset="2"/>
              <a:buChar char=""/>
              <a:tabLst>
                <a:tab pos="457200" algn="l"/>
              </a:tabLst>
            </a:pPr>
            <a:r>
              <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Insurance premium could be reduced for new vehicles as they have lower accidents compared to old vehicles</a:t>
            </a:r>
          </a:p>
          <a:p>
            <a:pPr marL="342900" lvl="0" indent="-342900">
              <a:lnSpc>
                <a:spcPct val="115000"/>
              </a:lnSpc>
              <a:spcAft>
                <a:spcPts val="1000"/>
              </a:spcAft>
              <a:buFont typeface="Wingdings" panose="05000000000000000000" pitchFamily="2" charset="2"/>
              <a:buChar char=""/>
              <a:tabLst>
                <a:tab pos="457200" algn="l"/>
              </a:tabLst>
            </a:pPr>
            <a:r>
              <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Strategy should be developed to deal with postal code 21217 as despite of the low claims, the approval rate is way ahead of the claim rejection</a:t>
            </a:r>
          </a:p>
          <a:p>
            <a:pPr marL="342900" lvl="0" indent="-342900">
              <a:lnSpc>
                <a:spcPct val="115000"/>
              </a:lnSpc>
              <a:spcAft>
                <a:spcPts val="1000"/>
              </a:spcAft>
              <a:buFont typeface="Wingdings" panose="05000000000000000000" pitchFamily="2" charset="2"/>
              <a:buChar char=""/>
              <a:tabLst>
                <a:tab pos="457200" algn="l"/>
              </a:tabLst>
            </a:pPr>
            <a:r>
              <a:rPr lang="en-CA" dirty="0">
                <a:solidFill>
                  <a:schemeClr val="accent3"/>
                </a:solidFill>
                <a:latin typeface="Calibri" panose="020F0502020204030204" pitchFamily="34" charset="0"/>
                <a:ea typeface="Calibri" panose="020F0502020204030204" pitchFamily="34" charset="0"/>
                <a:cs typeface="Times New Roman" panose="02020603050405020304" pitchFamily="18" charset="0"/>
              </a:rPr>
              <a:t>Premium of Upper class people should be increased as they contribute major share of claim and also commit maximum accidents compared to others</a:t>
            </a:r>
          </a:p>
          <a:p>
            <a:pPr marL="342900" lvl="0" indent="-342900">
              <a:lnSpc>
                <a:spcPct val="115000"/>
              </a:lnSpc>
              <a:spcAft>
                <a:spcPts val="1000"/>
              </a:spcAft>
              <a:buFont typeface="Wingdings" panose="05000000000000000000" pitchFamily="2" charset="2"/>
              <a:buChar char=""/>
              <a:tabLst>
                <a:tab pos="457200" algn="l"/>
              </a:tabLst>
            </a:pPr>
            <a:endPar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tabLst>
                <a:tab pos="457200" algn="l"/>
              </a:tabLst>
            </a:pPr>
            <a:endParaRPr lang="en-CA"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2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6C79-AD00-4070-A9F5-8C608F587C17}"/>
              </a:ext>
            </a:extLst>
          </p:cNvPr>
          <p:cNvSpPr>
            <a:spLocks noGrp="1"/>
          </p:cNvSpPr>
          <p:nvPr>
            <p:ph type="title"/>
          </p:nvPr>
        </p:nvSpPr>
        <p:spPr>
          <a:xfrm>
            <a:off x="3758955" y="2766218"/>
            <a:ext cx="4099454" cy="1325563"/>
          </a:xfrm>
        </p:spPr>
        <p:txBody>
          <a:bodyPr/>
          <a:lstStyle/>
          <a:p>
            <a:pPr algn="ctr"/>
            <a:r>
              <a:rPr lang="en-CA" dirty="0">
                <a:solidFill>
                  <a:schemeClr val="accent3"/>
                </a:solidFill>
              </a:rPr>
              <a:t>THANK YOU</a:t>
            </a:r>
          </a:p>
        </p:txBody>
      </p:sp>
    </p:spTree>
    <p:extLst>
      <p:ext uri="{BB962C8B-B14F-4D97-AF65-F5344CB8AC3E}">
        <p14:creationId xmlns:p14="http://schemas.microsoft.com/office/powerpoint/2010/main" val="213273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6811B-ED7D-4EA7-8819-275058BE253F}"/>
              </a:ext>
            </a:extLst>
          </p:cNvPr>
          <p:cNvSpPr txBox="1"/>
          <p:nvPr/>
        </p:nvSpPr>
        <p:spPr>
          <a:xfrm>
            <a:off x="3493272" y="535287"/>
            <a:ext cx="4749553" cy="584775"/>
          </a:xfrm>
          <a:prstGeom prst="rect">
            <a:avLst/>
          </a:prstGeom>
          <a:noFill/>
        </p:spPr>
        <p:txBody>
          <a:bodyPr wrap="square" rtlCol="0">
            <a:spAutoFit/>
          </a:bodyPr>
          <a:lstStyle/>
          <a:p>
            <a:r>
              <a:rPr lang="en-CA" dirty="0"/>
              <a:t>                       </a:t>
            </a:r>
            <a:r>
              <a:rPr lang="en-CA" sz="3200" dirty="0"/>
              <a:t>INTRODUCTION</a:t>
            </a:r>
          </a:p>
        </p:txBody>
      </p:sp>
      <p:sp>
        <p:nvSpPr>
          <p:cNvPr id="5" name="TextBox 4">
            <a:extLst>
              <a:ext uri="{FF2B5EF4-FFF2-40B4-BE49-F238E27FC236}">
                <a16:creationId xmlns:a16="http://schemas.microsoft.com/office/drawing/2014/main" id="{33582228-1E67-4893-A9A2-C9ECE082341D}"/>
              </a:ext>
            </a:extLst>
          </p:cNvPr>
          <p:cNvSpPr txBox="1"/>
          <p:nvPr/>
        </p:nvSpPr>
        <p:spPr>
          <a:xfrm>
            <a:off x="4775080" y="1821603"/>
            <a:ext cx="6935490" cy="5232202"/>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project deals with the car insurance claim of 4 different postal codes</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insurance company tries to find the categories which had more claims</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rgbClr val="00B050"/>
              </a:buClr>
              <a:buFont typeface="Wingdings" panose="05000000000000000000" pitchFamily="2" charset="2"/>
              <a:buChar char="v"/>
            </a:pPr>
            <a:r>
              <a:rPr lang="en-CA" sz="2000" b="0" i="0" dirty="0">
                <a:solidFill>
                  <a:schemeClr val="accent3"/>
                </a:solidFill>
                <a:effectLst/>
                <a:latin typeface="Nunito Sans"/>
              </a:rPr>
              <a:t>The objective of the project is to get insights on the several factors associated with the claim</a:t>
            </a:r>
            <a:endParaRPr lang="en-CA" sz="2000" dirty="0">
              <a:solidFill>
                <a:schemeClr val="accent3"/>
              </a:solidFill>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insights might lead to recommendations which could make the business cost effective and quote the insurance price for different categories of people in the future</a:t>
            </a: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pic>
        <p:nvPicPr>
          <p:cNvPr id="6" name="Picture 5" descr="Text&#10;&#10;Description automatically generated with medium confidence">
            <a:extLst>
              <a:ext uri="{FF2B5EF4-FFF2-40B4-BE49-F238E27FC236}">
                <a16:creationId xmlns:a16="http://schemas.microsoft.com/office/drawing/2014/main" id="{EB42A6DD-559F-4CA5-859C-F9A35DC73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5949"/>
            <a:ext cx="4444557" cy="2500063"/>
          </a:xfrm>
          <a:prstGeom prst="rect">
            <a:avLst/>
          </a:prstGeom>
        </p:spPr>
      </p:pic>
    </p:spTree>
    <p:extLst>
      <p:ext uri="{BB962C8B-B14F-4D97-AF65-F5344CB8AC3E}">
        <p14:creationId xmlns:p14="http://schemas.microsoft.com/office/powerpoint/2010/main" val="59321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D1DE-70DF-43FF-9F1B-4B81B2777B9D}"/>
              </a:ext>
            </a:extLst>
          </p:cNvPr>
          <p:cNvSpPr>
            <a:spLocks noGrp="1"/>
          </p:cNvSpPr>
          <p:nvPr>
            <p:ph type="title"/>
          </p:nvPr>
        </p:nvSpPr>
        <p:spPr>
          <a:xfrm>
            <a:off x="1026942" y="764373"/>
            <a:ext cx="10479259" cy="487652"/>
          </a:xfrm>
        </p:spPr>
        <p:txBody>
          <a:bodyPr>
            <a:normAutofit fontScale="90000"/>
          </a:bodyPr>
          <a:lstStyle/>
          <a:p>
            <a:pPr algn="ctr"/>
            <a:r>
              <a:rPr lang="en-CA" dirty="0"/>
              <a:t>Data SET</a:t>
            </a:r>
          </a:p>
        </p:txBody>
      </p:sp>
      <p:pic>
        <p:nvPicPr>
          <p:cNvPr id="5" name="Picture 4" descr="Graphical user interface, text&#10;&#10;Description automatically generated">
            <a:extLst>
              <a:ext uri="{FF2B5EF4-FFF2-40B4-BE49-F238E27FC236}">
                <a16:creationId xmlns:a16="http://schemas.microsoft.com/office/drawing/2014/main" id="{2459B2AA-1548-4C73-BC32-381D9FFE8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86" y="1416511"/>
            <a:ext cx="7434726" cy="4926290"/>
          </a:xfrm>
          <a:prstGeom prst="rect">
            <a:avLst/>
          </a:prstGeom>
        </p:spPr>
      </p:pic>
      <p:sp>
        <p:nvSpPr>
          <p:cNvPr id="9" name="TextBox 8">
            <a:extLst>
              <a:ext uri="{FF2B5EF4-FFF2-40B4-BE49-F238E27FC236}">
                <a16:creationId xmlns:a16="http://schemas.microsoft.com/office/drawing/2014/main" id="{C0125041-05C4-48AA-A71A-BC5F8384148B}"/>
              </a:ext>
            </a:extLst>
          </p:cNvPr>
          <p:cNvSpPr txBox="1"/>
          <p:nvPr/>
        </p:nvSpPr>
        <p:spPr>
          <a:xfrm>
            <a:off x="3005797" y="6342801"/>
            <a:ext cx="7249551" cy="646331"/>
          </a:xfrm>
          <a:prstGeom prst="rect">
            <a:avLst/>
          </a:prstGeom>
          <a:noFill/>
        </p:spPr>
        <p:txBody>
          <a:bodyPr wrap="square">
            <a:spAutoFit/>
          </a:bodyPr>
          <a:lstStyle/>
          <a:p>
            <a:r>
              <a:rPr lang="en-CA" sz="1800" dirty="0">
                <a:solidFill>
                  <a:schemeClr val="accent3"/>
                </a:solidFill>
                <a:latin typeface="Nunito Sans"/>
              </a:rPr>
              <a:t>There are total 10000 rows and 19 columns in the data set provided</a:t>
            </a:r>
          </a:p>
          <a:p>
            <a:endParaRPr lang="en-CA" dirty="0"/>
          </a:p>
        </p:txBody>
      </p:sp>
    </p:spTree>
    <p:extLst>
      <p:ext uri="{BB962C8B-B14F-4D97-AF65-F5344CB8AC3E}">
        <p14:creationId xmlns:p14="http://schemas.microsoft.com/office/powerpoint/2010/main" val="80712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13EC-A08A-470A-8241-58AE0FA350D7}"/>
              </a:ext>
            </a:extLst>
          </p:cNvPr>
          <p:cNvSpPr>
            <a:spLocks noGrp="1"/>
          </p:cNvSpPr>
          <p:nvPr>
            <p:ph type="title"/>
          </p:nvPr>
        </p:nvSpPr>
        <p:spPr>
          <a:xfrm>
            <a:off x="730189" y="60263"/>
            <a:ext cx="10011792" cy="614714"/>
          </a:xfrm>
        </p:spPr>
        <p:txBody>
          <a:bodyPr>
            <a:normAutofit/>
          </a:bodyPr>
          <a:lstStyle/>
          <a:p>
            <a:pPr algn="l"/>
            <a:r>
              <a:rPr lang="en-CA" sz="1800" cap="none" dirty="0">
                <a:solidFill>
                  <a:schemeClr val="tx2"/>
                </a:solidFill>
              </a:rPr>
              <a:t>1. W</a:t>
            </a:r>
            <a:r>
              <a:rPr lang="en-CA" sz="1800" cap="none" dirty="0">
                <a:solidFill>
                  <a:schemeClr val="tx2"/>
                </a:solidFill>
                <a:latin typeface="+mn-lt"/>
              </a:rPr>
              <a:t>hat is the age and driving experience distribution among applicants of the claims</a:t>
            </a:r>
            <a:endParaRPr lang="en-CA" sz="1800" cap="none" dirty="0">
              <a:solidFill>
                <a:schemeClr val="tx2"/>
              </a:solidFill>
            </a:endParaRPr>
          </a:p>
        </p:txBody>
      </p:sp>
      <p:pic>
        <p:nvPicPr>
          <p:cNvPr id="5" name="Picture 4" descr="Chart, pie chart&#10;&#10;Description automatically generated">
            <a:extLst>
              <a:ext uri="{FF2B5EF4-FFF2-40B4-BE49-F238E27FC236}">
                <a16:creationId xmlns:a16="http://schemas.microsoft.com/office/drawing/2014/main" id="{F800E08B-A8CC-4AAB-BC49-AD98DB3D7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994" y="557297"/>
            <a:ext cx="3576992" cy="2850055"/>
          </a:xfrm>
          <a:prstGeom prst="rect">
            <a:avLst/>
          </a:prstGeom>
        </p:spPr>
      </p:pic>
      <p:pic>
        <p:nvPicPr>
          <p:cNvPr id="7" name="Picture 6" descr="Chart, bar chart&#10;&#10;Description automatically generated">
            <a:extLst>
              <a:ext uri="{FF2B5EF4-FFF2-40B4-BE49-F238E27FC236}">
                <a16:creationId xmlns:a16="http://schemas.microsoft.com/office/drawing/2014/main" id="{0B2EA6FF-6DA3-492B-B925-4D11F51F1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96" y="3488676"/>
            <a:ext cx="4676922" cy="3364844"/>
          </a:xfrm>
          <a:prstGeom prst="rect">
            <a:avLst/>
          </a:prstGeom>
        </p:spPr>
      </p:pic>
      <p:sp>
        <p:nvSpPr>
          <p:cNvPr id="15" name="TextBox 14">
            <a:extLst>
              <a:ext uri="{FF2B5EF4-FFF2-40B4-BE49-F238E27FC236}">
                <a16:creationId xmlns:a16="http://schemas.microsoft.com/office/drawing/2014/main" id="{D42D9C22-6C33-4458-9C4E-25B08E442BCD}"/>
              </a:ext>
            </a:extLst>
          </p:cNvPr>
          <p:cNvSpPr txBox="1"/>
          <p:nvPr/>
        </p:nvSpPr>
        <p:spPr>
          <a:xfrm>
            <a:off x="1015014" y="1538043"/>
            <a:ext cx="6055856" cy="276998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majority of the claims were from the age group “26-39” and the minimum were from the age group “65+”.</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
        <p:nvSpPr>
          <p:cNvPr id="17" name="TextBox 16">
            <a:extLst>
              <a:ext uri="{FF2B5EF4-FFF2-40B4-BE49-F238E27FC236}">
                <a16:creationId xmlns:a16="http://schemas.microsoft.com/office/drawing/2014/main" id="{D80B0F13-C5E7-4EC5-8B31-19C005308F51}"/>
              </a:ext>
            </a:extLst>
          </p:cNvPr>
          <p:cNvSpPr txBox="1"/>
          <p:nvPr/>
        </p:nvSpPr>
        <p:spPr>
          <a:xfrm>
            <a:off x="1015014" y="4027295"/>
            <a:ext cx="6097554" cy="2585323"/>
          </a:xfrm>
          <a:prstGeom prst="rect">
            <a:avLst/>
          </a:prstGeom>
          <a:noFill/>
        </p:spPr>
        <p:txBody>
          <a:bodyPr wrap="square">
            <a:spAutoFit/>
          </a:bodyPr>
          <a:lstStyle/>
          <a:p>
            <a:pPr marL="285750" indent="-285750">
              <a:buClr>
                <a:srgbClr val="00B050"/>
              </a:buClr>
              <a:buFont typeface="Wingdings" panose="05000000000000000000" pitchFamily="2" charset="2"/>
              <a:buChar char="v"/>
            </a:pPr>
            <a:r>
              <a:rPr lang="en-CA" sz="1800" dirty="0">
                <a:solidFill>
                  <a:schemeClr val="accent3"/>
                </a:solidFill>
                <a:latin typeface="Nunito Sans"/>
              </a:rPr>
              <a:t>The people with driving experience of “0-9 y” made the maximum number of claims where as the most experienced drivers in the group “30 y +” had the least claims</a:t>
            </a:r>
          </a:p>
          <a:p>
            <a:pPr marL="285750" indent="-285750">
              <a:buClr>
                <a:schemeClr val="tx2">
                  <a:lumMod val="20000"/>
                  <a:lumOff val="80000"/>
                </a:schemeClr>
              </a:buClr>
              <a:buFont typeface="Wingdings" panose="05000000000000000000" pitchFamily="2" charset="2"/>
              <a:buChar char="v"/>
            </a:pPr>
            <a:endParaRPr lang="en-CA" sz="18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18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18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148442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DD3D-34BF-4925-9DC7-D34778725566}"/>
              </a:ext>
            </a:extLst>
          </p:cNvPr>
          <p:cNvSpPr>
            <a:spLocks noGrp="1"/>
          </p:cNvSpPr>
          <p:nvPr>
            <p:ph type="title"/>
          </p:nvPr>
        </p:nvSpPr>
        <p:spPr>
          <a:xfrm>
            <a:off x="577049" y="151813"/>
            <a:ext cx="10929151" cy="398602"/>
          </a:xfrm>
        </p:spPr>
        <p:txBody>
          <a:bodyPr>
            <a:normAutofit/>
          </a:bodyPr>
          <a:lstStyle/>
          <a:p>
            <a:pPr algn="l"/>
            <a:r>
              <a:rPr lang="en-CA" sz="1800" cap="none" dirty="0">
                <a:solidFill>
                  <a:schemeClr val="tx2"/>
                </a:solidFill>
              </a:rPr>
              <a:t>2. Find the Income and postal code distribution of the claims</a:t>
            </a:r>
            <a:endParaRPr lang="en-CA" sz="1800" dirty="0">
              <a:solidFill>
                <a:schemeClr val="tx2"/>
              </a:solidFill>
            </a:endParaRPr>
          </a:p>
        </p:txBody>
      </p:sp>
      <p:pic>
        <p:nvPicPr>
          <p:cNvPr id="5" name="Picture 4" descr="Chart, bar chart&#10;&#10;Description automatically generated">
            <a:extLst>
              <a:ext uri="{FF2B5EF4-FFF2-40B4-BE49-F238E27FC236}">
                <a16:creationId xmlns:a16="http://schemas.microsoft.com/office/drawing/2014/main" id="{BB9AB57F-6F05-4A41-A179-CC0A5A878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49" y="803464"/>
            <a:ext cx="4324545" cy="2835475"/>
          </a:xfrm>
          <a:prstGeom prst="rect">
            <a:avLst/>
          </a:prstGeom>
        </p:spPr>
      </p:pic>
      <p:pic>
        <p:nvPicPr>
          <p:cNvPr id="7" name="Picture 6" descr="Chart, pie chart&#10;&#10;Description automatically generated">
            <a:extLst>
              <a:ext uri="{FF2B5EF4-FFF2-40B4-BE49-F238E27FC236}">
                <a16:creationId xmlns:a16="http://schemas.microsoft.com/office/drawing/2014/main" id="{268D10E7-4043-4679-96EA-D7964C7B6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44" y="3658378"/>
            <a:ext cx="3860317" cy="3136508"/>
          </a:xfrm>
          <a:prstGeom prst="rect">
            <a:avLst/>
          </a:prstGeom>
        </p:spPr>
      </p:pic>
      <p:sp>
        <p:nvSpPr>
          <p:cNvPr id="8" name="TextBox 7">
            <a:extLst>
              <a:ext uri="{FF2B5EF4-FFF2-40B4-BE49-F238E27FC236}">
                <a16:creationId xmlns:a16="http://schemas.microsoft.com/office/drawing/2014/main" id="{BD0836CB-D4B2-4355-974B-A176EB453B17}"/>
              </a:ext>
            </a:extLst>
          </p:cNvPr>
          <p:cNvSpPr txBox="1"/>
          <p:nvPr/>
        </p:nvSpPr>
        <p:spPr>
          <a:xfrm>
            <a:off x="5371533" y="1026025"/>
            <a:ext cx="6055856" cy="369331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upper class people contributed the maximum claims at 4336, followed by middle class and poverty at 2138 and 1814 respectively.</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working class people had the least claims among all the groups.</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
        <p:nvSpPr>
          <p:cNvPr id="9" name="TextBox 8">
            <a:extLst>
              <a:ext uri="{FF2B5EF4-FFF2-40B4-BE49-F238E27FC236}">
                <a16:creationId xmlns:a16="http://schemas.microsoft.com/office/drawing/2014/main" id="{3090E0F0-772B-4D12-BB4D-0EEE72A28D9B}"/>
              </a:ext>
            </a:extLst>
          </p:cNvPr>
          <p:cNvSpPr txBox="1"/>
          <p:nvPr/>
        </p:nvSpPr>
        <p:spPr>
          <a:xfrm>
            <a:off x="5233200" y="4332742"/>
            <a:ext cx="6055856" cy="369331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pie chat clearly reveals that the postal code “10238” had the maximum share of all the claims at 69.40%.</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Only a minor share of 1.20% was from the postal code “21217”.</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162899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426783-CBA1-41F8-A905-E4603E6B64F2}"/>
              </a:ext>
            </a:extLst>
          </p:cNvPr>
          <p:cNvSpPr txBox="1">
            <a:spLocks/>
          </p:cNvSpPr>
          <p:nvPr/>
        </p:nvSpPr>
        <p:spPr>
          <a:xfrm>
            <a:off x="525373" y="276101"/>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800" cap="none" dirty="0">
                <a:solidFill>
                  <a:schemeClr val="tx2"/>
                </a:solidFill>
              </a:rPr>
              <a:t>3. Find the distribution of credit score across the claims</a:t>
            </a:r>
            <a:endParaRPr lang="en-CA" sz="1800" dirty="0">
              <a:solidFill>
                <a:schemeClr val="tx2"/>
              </a:solidFill>
            </a:endParaRPr>
          </a:p>
        </p:txBody>
      </p:sp>
      <p:pic>
        <p:nvPicPr>
          <p:cNvPr id="6" name="Picture 5" descr="Chart, histogram&#10;&#10;Description automatically generated">
            <a:extLst>
              <a:ext uri="{FF2B5EF4-FFF2-40B4-BE49-F238E27FC236}">
                <a16:creationId xmlns:a16="http://schemas.microsoft.com/office/drawing/2014/main" id="{A6046B7C-69E1-4A5B-B00B-C287631D1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610" y="910552"/>
            <a:ext cx="6401655" cy="4017761"/>
          </a:xfrm>
          <a:prstGeom prst="rect">
            <a:avLst/>
          </a:prstGeom>
        </p:spPr>
      </p:pic>
      <p:sp>
        <p:nvSpPr>
          <p:cNvPr id="7" name="TextBox 6">
            <a:extLst>
              <a:ext uri="{FF2B5EF4-FFF2-40B4-BE49-F238E27FC236}">
                <a16:creationId xmlns:a16="http://schemas.microsoft.com/office/drawing/2014/main" id="{FBB5C75C-5545-429A-96C5-D2F866DFE563}"/>
              </a:ext>
            </a:extLst>
          </p:cNvPr>
          <p:cNvSpPr txBox="1"/>
          <p:nvPr/>
        </p:nvSpPr>
        <p:spPr>
          <a:xfrm>
            <a:off x="947035" y="5164163"/>
            <a:ext cx="9941789" cy="3385542"/>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histogram shows that the credit score of the applicants were ranging between 200 to 900.</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Most of the score were between 400 to 700 and the trend showed a decrement towards either sides beyond the said interval.</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42471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0B03A7-DCDC-4FE9-B9C4-A72A90EEEF06}"/>
              </a:ext>
            </a:extLst>
          </p:cNvPr>
          <p:cNvSpPr txBox="1">
            <a:spLocks/>
          </p:cNvSpPr>
          <p:nvPr/>
        </p:nvSpPr>
        <p:spPr>
          <a:xfrm>
            <a:off x="631424" y="598395"/>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800" cap="none" dirty="0">
                <a:solidFill>
                  <a:schemeClr val="tx2"/>
                </a:solidFill>
              </a:rPr>
              <a:t>4. Find the distribution of Annual Mileage across the claims</a:t>
            </a:r>
            <a:endParaRPr lang="en-CA" sz="1800" dirty="0">
              <a:solidFill>
                <a:schemeClr val="tx2"/>
              </a:solidFill>
            </a:endParaRPr>
          </a:p>
        </p:txBody>
      </p:sp>
      <p:sp>
        <p:nvSpPr>
          <p:cNvPr id="9" name="TextBox 8">
            <a:extLst>
              <a:ext uri="{FF2B5EF4-FFF2-40B4-BE49-F238E27FC236}">
                <a16:creationId xmlns:a16="http://schemas.microsoft.com/office/drawing/2014/main" id="{A16089AB-E889-440B-A15A-EC4927E39923}"/>
              </a:ext>
            </a:extLst>
          </p:cNvPr>
          <p:cNvSpPr txBox="1"/>
          <p:nvPr/>
        </p:nvSpPr>
        <p:spPr>
          <a:xfrm>
            <a:off x="6383045" y="1854398"/>
            <a:ext cx="5317543" cy="4924425"/>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box plot shows the distribution of the Annual mileage of the cars for the claims have been made.</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majority of the cars had the mileage between 10k and 13k.</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However minor exceptions are there where 4 claims had the car mileage under 6k and 5 claims where mileage was above 17.5k</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pic>
        <p:nvPicPr>
          <p:cNvPr id="11" name="Picture 10" descr="Chart, box and whisker chart&#10;&#10;Description automatically generated">
            <a:extLst>
              <a:ext uri="{FF2B5EF4-FFF2-40B4-BE49-F238E27FC236}">
                <a16:creationId xmlns:a16="http://schemas.microsoft.com/office/drawing/2014/main" id="{9959757B-6D3E-4DDB-992C-6658ABB52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24" y="1752809"/>
            <a:ext cx="4926984" cy="3352381"/>
          </a:xfrm>
          <a:prstGeom prst="rect">
            <a:avLst/>
          </a:prstGeom>
        </p:spPr>
      </p:pic>
    </p:spTree>
    <p:extLst>
      <p:ext uri="{BB962C8B-B14F-4D97-AF65-F5344CB8AC3E}">
        <p14:creationId xmlns:p14="http://schemas.microsoft.com/office/powerpoint/2010/main" val="119378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49846E-BB28-4D51-AF5D-6E5B09D5E932}"/>
              </a:ext>
            </a:extLst>
          </p:cNvPr>
          <p:cNvSpPr txBox="1">
            <a:spLocks/>
          </p:cNvSpPr>
          <p:nvPr/>
        </p:nvSpPr>
        <p:spPr>
          <a:xfrm>
            <a:off x="967326" y="613201"/>
            <a:ext cx="10929151" cy="398602"/>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800" cap="none" dirty="0">
                <a:solidFill>
                  <a:schemeClr val="tx2"/>
                </a:solidFill>
              </a:rPr>
              <a:t>5. Find the Average Credit Score according to the age group of the customers who claimed insurance </a:t>
            </a:r>
            <a:endParaRPr lang="en-CA" sz="1800" dirty="0">
              <a:solidFill>
                <a:schemeClr val="tx2"/>
              </a:solidFill>
            </a:endParaRPr>
          </a:p>
        </p:txBody>
      </p:sp>
      <p:pic>
        <p:nvPicPr>
          <p:cNvPr id="6" name="Picture 5" descr="Chart, bar chart&#10;&#10;Description automatically generated">
            <a:extLst>
              <a:ext uri="{FF2B5EF4-FFF2-40B4-BE49-F238E27FC236}">
                <a16:creationId xmlns:a16="http://schemas.microsoft.com/office/drawing/2014/main" id="{8794FD5E-8148-4744-876D-6166EDA2C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01" y="1697103"/>
            <a:ext cx="5117460" cy="3631746"/>
          </a:xfrm>
          <a:prstGeom prst="rect">
            <a:avLst/>
          </a:prstGeom>
        </p:spPr>
      </p:pic>
      <p:sp>
        <p:nvSpPr>
          <p:cNvPr id="7" name="TextBox 6">
            <a:extLst>
              <a:ext uri="{FF2B5EF4-FFF2-40B4-BE49-F238E27FC236}">
                <a16:creationId xmlns:a16="http://schemas.microsoft.com/office/drawing/2014/main" id="{84008F49-486C-4BF2-9955-267756E0B37E}"/>
              </a:ext>
            </a:extLst>
          </p:cNvPr>
          <p:cNvSpPr txBox="1"/>
          <p:nvPr/>
        </p:nvSpPr>
        <p:spPr>
          <a:xfrm>
            <a:off x="778457" y="2470219"/>
            <a:ext cx="5317543" cy="3693319"/>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horizontal bar chart shows that the age group “65+” had the highest average credit score among all other groups, of around 600.</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least average was for the age group “16-25” of only around 420.</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39201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5662E7-6596-4A7F-A0D3-F4163F08A587}"/>
              </a:ext>
            </a:extLst>
          </p:cNvPr>
          <p:cNvSpPr txBox="1">
            <a:spLocks/>
          </p:cNvSpPr>
          <p:nvPr/>
        </p:nvSpPr>
        <p:spPr>
          <a:xfrm>
            <a:off x="550416" y="388360"/>
            <a:ext cx="10929151" cy="398602"/>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CA" sz="1600" cap="none" dirty="0">
                <a:solidFill>
                  <a:schemeClr val="tx2"/>
                </a:solidFill>
              </a:rPr>
              <a:t>6. Which Income class of clients made maximum accidents in the past </a:t>
            </a:r>
            <a:endParaRPr lang="en-CA" sz="1600" dirty="0">
              <a:solidFill>
                <a:schemeClr val="tx2"/>
              </a:solidFill>
            </a:endParaRPr>
          </a:p>
        </p:txBody>
      </p:sp>
      <p:pic>
        <p:nvPicPr>
          <p:cNvPr id="6" name="Picture 5" descr="Chart, bar chart&#10;&#10;Description automatically generated">
            <a:extLst>
              <a:ext uri="{FF2B5EF4-FFF2-40B4-BE49-F238E27FC236}">
                <a16:creationId xmlns:a16="http://schemas.microsoft.com/office/drawing/2014/main" id="{2D9E2CA0-E5CA-4162-BE0B-361D2287A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38" y="1673370"/>
            <a:ext cx="6174018" cy="4048119"/>
          </a:xfrm>
          <a:prstGeom prst="rect">
            <a:avLst/>
          </a:prstGeom>
        </p:spPr>
      </p:pic>
      <p:sp>
        <p:nvSpPr>
          <p:cNvPr id="7" name="TextBox 6">
            <a:extLst>
              <a:ext uri="{FF2B5EF4-FFF2-40B4-BE49-F238E27FC236}">
                <a16:creationId xmlns:a16="http://schemas.microsoft.com/office/drawing/2014/main" id="{BD455087-B18A-4308-AEB2-E34938BF433F}"/>
              </a:ext>
            </a:extLst>
          </p:cNvPr>
          <p:cNvSpPr txBox="1"/>
          <p:nvPr/>
        </p:nvSpPr>
        <p:spPr>
          <a:xfrm>
            <a:off x="6874457" y="1910383"/>
            <a:ext cx="5317543" cy="5232202"/>
          </a:xfrm>
          <a:prstGeom prst="rect">
            <a:avLst/>
          </a:prstGeom>
          <a:noFill/>
        </p:spPr>
        <p:txBody>
          <a:bodyPr wrap="square" rtlCol="0">
            <a:spAutoFit/>
          </a:bodyPr>
          <a:lstStyle/>
          <a:p>
            <a:pPr marL="285750" indent="-285750">
              <a:buClr>
                <a:srgbClr val="00B050"/>
              </a:buClr>
              <a:buFont typeface="Wingdings" panose="05000000000000000000" pitchFamily="2" charset="2"/>
              <a:buChar char="v"/>
            </a:pPr>
            <a:r>
              <a:rPr lang="en-CA" sz="2000" dirty="0">
                <a:solidFill>
                  <a:schemeClr val="accent3"/>
                </a:solidFill>
                <a:latin typeface="Nunito Sans"/>
              </a:rPr>
              <a:t>The horizontal bar chart illustrates that the “upper class” people made a total number of 6662 accidents in the past.</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“middle class” and “working class” followed with 2195 and 1156 accidents respectively.</a:t>
            </a:r>
          </a:p>
          <a:p>
            <a:pPr marL="285750" indent="-285750">
              <a:buClr>
                <a:srgbClr val="00B050"/>
              </a:buClr>
              <a:buFont typeface="Wingdings" panose="05000000000000000000" pitchFamily="2" charset="2"/>
              <a:buChar char="v"/>
            </a:pPr>
            <a:endParaRPr lang="en-CA" sz="2000" dirty="0">
              <a:solidFill>
                <a:schemeClr val="accent3"/>
              </a:solidFill>
              <a:latin typeface="Nunito Sans"/>
            </a:endParaRPr>
          </a:p>
          <a:p>
            <a:pPr marL="285750" indent="-285750">
              <a:buClr>
                <a:srgbClr val="00B050"/>
              </a:buClr>
              <a:buFont typeface="Wingdings" panose="05000000000000000000" pitchFamily="2" charset="2"/>
              <a:buChar char="v"/>
            </a:pPr>
            <a:r>
              <a:rPr lang="en-CA" sz="2000" dirty="0">
                <a:solidFill>
                  <a:schemeClr val="accent3"/>
                </a:solidFill>
                <a:latin typeface="Nunito Sans"/>
              </a:rPr>
              <a:t>The people belonging to the class “poverty” made the least accidents making the count of 550.</a:t>
            </a: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sz="2000"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b="0" i="0" dirty="0">
              <a:solidFill>
                <a:schemeClr val="accent3"/>
              </a:solidFill>
              <a:effectLst/>
              <a:latin typeface="Nunito Sans"/>
            </a:endParaRPr>
          </a:p>
          <a:p>
            <a:pPr marL="285750" indent="-285750">
              <a:buClr>
                <a:schemeClr val="tx2">
                  <a:lumMod val="20000"/>
                  <a:lumOff val="80000"/>
                </a:schemeClr>
              </a:buClr>
              <a:buFont typeface="Wingdings" panose="05000000000000000000" pitchFamily="2" charset="2"/>
              <a:buChar char="v"/>
            </a:pPr>
            <a:endParaRPr lang="en-CA" dirty="0"/>
          </a:p>
        </p:txBody>
      </p:sp>
    </p:spTree>
    <p:extLst>
      <p:ext uri="{BB962C8B-B14F-4D97-AF65-F5344CB8AC3E}">
        <p14:creationId xmlns:p14="http://schemas.microsoft.com/office/powerpoint/2010/main" val="19812001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1690</TotalTime>
  <Words>994</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Cambria</vt:lpstr>
      <vt:lpstr>Century Gothic</vt:lpstr>
      <vt:lpstr>Nunito Sans</vt:lpstr>
      <vt:lpstr>Wingdings</vt:lpstr>
      <vt:lpstr>Vapor Trail</vt:lpstr>
      <vt:lpstr>PROJECT  ON CAR INSURANCE CLAIM</vt:lpstr>
      <vt:lpstr>PowerPoint Presentation</vt:lpstr>
      <vt:lpstr>Data SET</vt:lpstr>
      <vt:lpstr>1. What is the age and driving experience distribution among applicants of the claims</vt:lpstr>
      <vt:lpstr>2. Find the Income and postal code distribution of the claims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Sherin Joseph</dc:creator>
  <cp:lastModifiedBy>Sherin Joseph</cp:lastModifiedBy>
  <cp:revision>96</cp:revision>
  <dcterms:created xsi:type="dcterms:W3CDTF">2021-07-21T13:31:58Z</dcterms:created>
  <dcterms:modified xsi:type="dcterms:W3CDTF">2021-08-16T05:33:04Z</dcterms:modified>
</cp:coreProperties>
</file>