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1A47-4D89-4B37-880A-1347B936F81A}" type="datetimeFigureOut">
              <a:rPr lang="en-CA" smtClean="0"/>
              <a:t>2021-11-09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5F8BD-17C5-4E8E-AD6F-1E9A5B514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38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4714-3043-42E0-B368-50B76259CFF1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EC99-E0A7-4A49-9B9D-5A4059F7F00C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744E-49D4-4CFC-A465-C04192B700F5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085-63F4-4B7C-B5A2-D96159214094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269-151A-4EB1-A4D3-CE4D1916D2BD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AAEA-C4DE-460D-8834-0E4956D993C3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84C-262F-456E-BE49-3168A13DE60A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5DDB-BAF1-4762-B80F-4AF588DCFE5D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4F43-38FC-411D-9AAA-FCB4DC17CD69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11D5-C0D4-4F81-A228-B76D660E8EC4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6801-139B-4A14-A298-B28942E9C3B2}" type="datetime2">
              <a:rPr lang="en-US" smtClean="0"/>
              <a:t>Tuesday, November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2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633277EF-AB2F-42F2-A3A4-804648B8C16C}" type="datetime2">
              <a:rPr lang="en-US" smtClean="0"/>
              <a:t>Tuesday, November 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6989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38" r:id="rId6"/>
    <p:sldLayoutId id="2147483843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67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47C80-C2D9-4FDF-9591-920E29F1D9CD}"/>
              </a:ext>
            </a:extLst>
          </p:cNvPr>
          <p:cNvSpPr txBox="1"/>
          <p:nvPr/>
        </p:nvSpPr>
        <p:spPr>
          <a:xfrm>
            <a:off x="177282" y="1882972"/>
            <a:ext cx="5918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PROJECT PRESENTATION</a:t>
            </a:r>
          </a:p>
          <a:p>
            <a:pPr algn="ctr"/>
            <a:r>
              <a:rPr lang="en-CA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ON</a:t>
            </a:r>
          </a:p>
          <a:p>
            <a:pPr algn="ctr"/>
            <a:r>
              <a:rPr lang="en-CA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EMPLOYEE ATTRITION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044DC-B5BC-4A7F-AFDF-C93920382898}"/>
              </a:ext>
            </a:extLst>
          </p:cNvPr>
          <p:cNvSpPr txBox="1"/>
          <p:nvPr/>
        </p:nvSpPr>
        <p:spPr>
          <a:xfrm>
            <a:off x="8957568" y="5540047"/>
            <a:ext cx="261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Submitted By:</a:t>
            </a:r>
          </a:p>
          <a:p>
            <a:r>
              <a:rPr lang="en-CA" dirty="0"/>
              <a:t>	Sherin Joseph</a:t>
            </a:r>
          </a:p>
          <a:p>
            <a:r>
              <a:rPr lang="en-CA" dirty="0"/>
              <a:t>	09-Nov-2021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70969A-21E3-4F91-8835-4D4E551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</a:t>
            </a:fld>
            <a:endParaRPr lang="en-US" sz="1000" dirty="0"/>
          </a:p>
        </p:txBody>
      </p:sp>
      <p:pic>
        <p:nvPicPr>
          <p:cNvPr id="3" name="Picture 2" descr="A picture containing text, person, indoor, computer&#10;&#10;Description automatically generated">
            <a:extLst>
              <a:ext uri="{FF2B5EF4-FFF2-40B4-BE49-F238E27FC236}">
                <a16:creationId xmlns:a16="http://schemas.microsoft.com/office/drawing/2014/main" id="{8A955EA6-C339-462F-B574-0A3B18859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" b="1824"/>
          <a:stretch/>
        </p:blipFill>
        <p:spPr>
          <a:xfrm>
            <a:off x="6180335" y="1073021"/>
            <a:ext cx="6035520" cy="33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1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60708-4B66-4D65-AF95-BE025497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10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D7C3-16A9-4E8A-AC4D-294A721124C6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CLEANING</a:t>
            </a:r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STEP : </a:t>
            </a:r>
            <a:r>
              <a:rPr lang="en-CA" dirty="0"/>
              <a:t>AvgSecondsworked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57072A-6142-48CC-AAC5-914A225BD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6" y="2356116"/>
            <a:ext cx="4143953" cy="161947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2394C04-81F0-4773-AC59-51D1691BF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03" y="951206"/>
            <a:ext cx="6389653" cy="3317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FEA125-1BDA-42D8-89E4-417530EF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59" y="951206"/>
            <a:ext cx="1819275" cy="46672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0EEBAB-1C76-454C-9B2E-C07179639853}"/>
              </a:ext>
            </a:extLst>
          </p:cNvPr>
          <p:cNvSpPr/>
          <p:nvPr/>
        </p:nvSpPr>
        <p:spPr>
          <a:xfrm rot="5400000">
            <a:off x="1878333" y="1768994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C1A354-06B1-4878-9041-C3FDBE1786F9}"/>
              </a:ext>
            </a:extLst>
          </p:cNvPr>
          <p:cNvSpPr/>
          <p:nvPr/>
        </p:nvSpPr>
        <p:spPr>
          <a:xfrm>
            <a:off x="4933799" y="3047825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C747EC-E593-4C50-94EE-DE06F07FD1B9}"/>
              </a:ext>
            </a:extLst>
          </p:cNvPr>
          <p:cNvSpPr/>
          <p:nvPr/>
        </p:nvSpPr>
        <p:spPr>
          <a:xfrm rot="5400000">
            <a:off x="9786766" y="4698795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8823BC-511B-43DA-A881-5C04EFF0C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878" y="5365408"/>
            <a:ext cx="800100" cy="71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A38468-9E1F-46C8-960F-043F09FF4267}"/>
              </a:ext>
            </a:extLst>
          </p:cNvPr>
          <p:cNvSpPr txBox="1"/>
          <p:nvPr/>
        </p:nvSpPr>
        <p:spPr>
          <a:xfrm>
            <a:off x="224163" y="4719195"/>
            <a:ext cx="7961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first step is to create a calculated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the popup window an equation is written to convert the seconds to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Then the previous column “AvgSeconds” is removed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Total of 2 changes have been made in this cleaning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cleaned output is saved in the name “CL.AvgWrk.Survey”.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71154-89C8-47A8-BA05-DA78678ED6FF}"/>
              </a:ext>
            </a:extLst>
          </p:cNvPr>
          <p:cNvSpPr/>
          <p:nvPr/>
        </p:nvSpPr>
        <p:spPr>
          <a:xfrm flipV="1">
            <a:off x="5717003" y="1077109"/>
            <a:ext cx="742365" cy="2149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59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1FC9B-BD10-42D3-A5FF-42FFB6A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11</a:t>
            </a:fld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E39CD-894F-419B-86AD-D044DA04896A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JOIN</a:t>
            </a:r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STEP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21BD4D-E2AB-4EAD-996F-DCFB6B25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85" y="732548"/>
            <a:ext cx="3271644" cy="25891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7F4B11-EF47-4054-A589-FD0F8AA7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9" y="751599"/>
            <a:ext cx="3143591" cy="25700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E7A2C6-7CE6-431B-B977-D1AE34791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758" y="770649"/>
            <a:ext cx="3178181" cy="2551048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1D6FF069-F8D9-4BB0-AA98-04C6088461D3}"/>
              </a:ext>
            </a:extLst>
          </p:cNvPr>
          <p:cNvSpPr/>
          <p:nvPr/>
        </p:nvSpPr>
        <p:spPr>
          <a:xfrm>
            <a:off x="4153391" y="1886844"/>
            <a:ext cx="247543" cy="28055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BAE0CC2B-791A-4757-BEC3-B3AF6EF5C258}"/>
              </a:ext>
            </a:extLst>
          </p:cNvPr>
          <p:cNvSpPr/>
          <p:nvPr/>
        </p:nvSpPr>
        <p:spPr>
          <a:xfrm>
            <a:off x="8150052" y="1886844"/>
            <a:ext cx="247543" cy="28055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095855-6FF4-429B-8D49-72BA0EC03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049" y="3888508"/>
            <a:ext cx="723900" cy="819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1DDE98-1D54-4A5C-A92D-338B95FC0E6C}"/>
              </a:ext>
            </a:extLst>
          </p:cNvPr>
          <p:cNvSpPr/>
          <p:nvPr/>
        </p:nvSpPr>
        <p:spPr>
          <a:xfrm rot="5400000">
            <a:off x="5982041" y="3532234"/>
            <a:ext cx="227916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1AC8C-8491-49A2-8F99-F8A6B3E08963}"/>
              </a:ext>
            </a:extLst>
          </p:cNvPr>
          <p:cNvSpPr txBox="1"/>
          <p:nvPr/>
        </p:nvSpPr>
        <p:spPr>
          <a:xfrm>
            <a:off x="403934" y="4967770"/>
            <a:ext cx="856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 the 4 data sets are inner joined on the EmployeeID Column to create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cleaned output is saved in the name “Final Data”.</a:t>
            </a:r>
          </a:p>
        </p:txBody>
      </p:sp>
    </p:spTree>
    <p:extLst>
      <p:ext uri="{BB962C8B-B14F-4D97-AF65-F5344CB8AC3E}">
        <p14:creationId xmlns:p14="http://schemas.microsoft.com/office/powerpoint/2010/main" val="368884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48FF-8503-4289-A1A6-425EE681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12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77125-1E9D-4C22-90C4-3B4150B62788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FINAL</a:t>
            </a:r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CLEANING : </a:t>
            </a:r>
            <a:r>
              <a:rPr lang="en-CA" dirty="0"/>
              <a:t>Final Data</a:t>
            </a:r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CA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A14A5E-A7DB-442B-A201-CCB61EE6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1838103"/>
            <a:ext cx="3143689" cy="1590897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DA71FC-089E-4077-8854-8C0FEEB60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0" y="868829"/>
            <a:ext cx="7865286" cy="2938061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BFD6C5F5-EE60-40C9-ADD9-F95CBDD13175}"/>
              </a:ext>
            </a:extLst>
          </p:cNvPr>
          <p:cNvSpPr/>
          <p:nvPr/>
        </p:nvSpPr>
        <p:spPr>
          <a:xfrm>
            <a:off x="3554347" y="2536738"/>
            <a:ext cx="503853" cy="193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791D5-2866-4FF8-97B3-29DD431B3B4D}"/>
              </a:ext>
            </a:extLst>
          </p:cNvPr>
          <p:cNvSpPr txBox="1"/>
          <p:nvPr/>
        </p:nvSpPr>
        <p:spPr>
          <a:xfrm>
            <a:off x="590366" y="4279545"/>
            <a:ext cx="8564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Final Join data has 3 different ID columns that has the same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duplicate ID columns are then selected and removed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cleaned “Final Data” is ready to be saved as csv file.</a:t>
            </a:r>
          </a:p>
        </p:txBody>
      </p:sp>
    </p:spTree>
    <p:extLst>
      <p:ext uri="{BB962C8B-B14F-4D97-AF65-F5344CB8AC3E}">
        <p14:creationId xmlns:p14="http://schemas.microsoft.com/office/powerpoint/2010/main" val="303082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F9A17-1826-415F-9AE6-C968490D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13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E4A8E-05E4-47A7-ADC7-7628F74D53AF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SAVING DATA TO CSV FILE</a:t>
            </a:r>
            <a:endParaRPr lang="en-CA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0AC511-F7B1-48CF-9D3B-2BFED3C60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38" y="784594"/>
            <a:ext cx="2772162" cy="4915586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 with medium confidence">
            <a:extLst>
              <a:ext uri="{FF2B5EF4-FFF2-40B4-BE49-F238E27FC236}">
                <a16:creationId xmlns:a16="http://schemas.microsoft.com/office/drawing/2014/main" id="{5C8A5FC3-93E1-442C-8FF0-7771AD93A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26784"/>
            <a:ext cx="7641566" cy="47572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C4D21F-9D96-4E37-8ABC-3FD2933EC17E}"/>
              </a:ext>
            </a:extLst>
          </p:cNvPr>
          <p:cNvSpPr/>
          <p:nvPr/>
        </p:nvSpPr>
        <p:spPr>
          <a:xfrm>
            <a:off x="6418555" y="3429000"/>
            <a:ext cx="485738" cy="4778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B09CBBE-B113-4DEC-8C7F-F356DC946F70}"/>
              </a:ext>
            </a:extLst>
          </p:cNvPr>
          <p:cNvSpPr/>
          <p:nvPr/>
        </p:nvSpPr>
        <p:spPr>
          <a:xfrm>
            <a:off x="8216990" y="3431853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A8024-926D-4C51-B960-FE50F0DCA3BE}"/>
              </a:ext>
            </a:extLst>
          </p:cNvPr>
          <p:cNvSpPr txBox="1"/>
          <p:nvPr/>
        </p:nvSpPr>
        <p:spPr>
          <a:xfrm>
            <a:off x="769466" y="5384063"/>
            <a:ext cx="762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cleaned “Final Data” is ready to be saved as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desired file name and file type is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“Run Flow” is selected to create the final output csv file.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5E6B9-CEAE-4038-B9E0-328C7C1FED41}"/>
              </a:ext>
            </a:extLst>
          </p:cNvPr>
          <p:cNvSpPr/>
          <p:nvPr/>
        </p:nvSpPr>
        <p:spPr>
          <a:xfrm>
            <a:off x="10688715" y="5317724"/>
            <a:ext cx="1083075" cy="3824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44FC63-E50D-4F5F-B58D-B720F864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454" y="3937225"/>
            <a:ext cx="674856" cy="15198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D8C1E3-F5C5-4843-9396-C79FF477BF46}"/>
              </a:ext>
            </a:extLst>
          </p:cNvPr>
          <p:cNvSpPr/>
          <p:nvPr/>
        </p:nvSpPr>
        <p:spPr>
          <a:xfrm>
            <a:off x="6836481" y="5051396"/>
            <a:ext cx="512094" cy="1418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53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49861F73-DC35-44A4-9E3C-47AC0FFB6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3" r="16058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823D-0BAB-4CDF-9CDF-253C5758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863" y="1946893"/>
            <a:ext cx="3869553" cy="2403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/>
              <a:t>Tableau Desktop is used for the following:</a:t>
            </a:r>
          </a:p>
          <a:p>
            <a:pPr lvl="1"/>
            <a:r>
              <a:rPr lang="en-CA" sz="1400" dirty="0"/>
              <a:t>Creating charts from observational data.</a:t>
            </a:r>
          </a:p>
          <a:p>
            <a:pPr lvl="1"/>
            <a:r>
              <a:rPr lang="en-CA" sz="1400" dirty="0"/>
              <a:t>Creating dashboards for consolidated visualization.</a:t>
            </a:r>
          </a:p>
          <a:p>
            <a:pPr lvl="1"/>
            <a:r>
              <a:rPr lang="en-CA" sz="1400" dirty="0"/>
              <a:t>Creating a story to brief the solution of business problem.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1D16-2FED-4C38-9EEC-4660156D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z="1000" smtClean="0"/>
              <a:pPr>
                <a:spcAft>
                  <a:spcPts val="600"/>
                </a:spcAft>
              </a:pPr>
              <a:t>14</a:t>
            </a:fld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5A19A-9D72-4B20-83DE-5529CB43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673" y="449258"/>
            <a:ext cx="5082379" cy="684518"/>
          </a:xfrm>
        </p:spPr>
        <p:txBody>
          <a:bodyPr anchor="b">
            <a:normAutofit/>
          </a:bodyPr>
          <a:lstStyle/>
          <a:p>
            <a:r>
              <a:rPr lang="en-CA" sz="2800" dirty="0">
                <a:solidFill>
                  <a:schemeClr val="accent2"/>
                </a:solidFill>
              </a:rPr>
              <a:t>TABLEAU DESKTOP</a:t>
            </a:r>
          </a:p>
        </p:txBody>
      </p:sp>
    </p:spTree>
    <p:extLst>
      <p:ext uri="{BB962C8B-B14F-4D97-AF65-F5344CB8AC3E}">
        <p14:creationId xmlns:p14="http://schemas.microsoft.com/office/powerpoint/2010/main" val="417522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F98CB-569F-4DE7-ADDF-CCBCA253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15</a:t>
            </a:fld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11C59-9F70-436B-A4AD-4A0EEA9B0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0"/>
          <a:stretch/>
        </p:blipFill>
        <p:spPr>
          <a:xfrm>
            <a:off x="147643" y="765880"/>
            <a:ext cx="1771558" cy="2644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E5539-F91A-4AB0-9A0D-A404FD62252A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IMPORTING DATA FROM CSV FILE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656C7-517F-488F-9108-B09A7014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93" y="1145225"/>
            <a:ext cx="2705100" cy="1885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99164-592A-4B40-B5A1-480E28ADA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97" y="3549617"/>
            <a:ext cx="10848392" cy="28017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B2DF64-A3D5-4EDA-991E-F73034A9CCC5}"/>
              </a:ext>
            </a:extLst>
          </p:cNvPr>
          <p:cNvSpPr/>
          <p:nvPr/>
        </p:nvSpPr>
        <p:spPr>
          <a:xfrm>
            <a:off x="286603" y="2565194"/>
            <a:ext cx="746819" cy="2059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D5066DB-4381-46DB-9A55-33B61D5D279F}"/>
              </a:ext>
            </a:extLst>
          </p:cNvPr>
          <p:cNvSpPr/>
          <p:nvPr/>
        </p:nvSpPr>
        <p:spPr>
          <a:xfrm>
            <a:off x="2313385" y="2267807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B692A-8F46-4E74-BD23-3050DCD381A4}"/>
              </a:ext>
            </a:extLst>
          </p:cNvPr>
          <p:cNvSpPr txBox="1"/>
          <p:nvPr/>
        </p:nvSpPr>
        <p:spPr>
          <a:xfrm>
            <a:off x="6446958" y="1349536"/>
            <a:ext cx="483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data from csv file is imported using text option in the connection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Once the data is imported, the fields as well as the data is displayed as in the figure below.</a:t>
            </a:r>
          </a:p>
        </p:txBody>
      </p:sp>
    </p:spTree>
    <p:extLst>
      <p:ext uri="{BB962C8B-B14F-4D97-AF65-F5344CB8AC3E}">
        <p14:creationId xmlns:p14="http://schemas.microsoft.com/office/powerpoint/2010/main" val="34702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41D86-321A-4CD5-AEC8-C99ED22C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16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152D5-6518-457F-A6FC-EA1C55975A54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DISTRIBUTION OF ATTRITION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AF9597-42CF-4BEC-8584-CA0BFE903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99" y="980103"/>
            <a:ext cx="3900518" cy="2985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57EF33-A2C0-4F5B-A988-BB708B2AE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93" y="1517002"/>
            <a:ext cx="2169643" cy="1911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16D0C4-C550-48FA-B24F-65E7046F5136}"/>
              </a:ext>
            </a:extLst>
          </p:cNvPr>
          <p:cNvSpPr txBox="1"/>
          <p:nvPr/>
        </p:nvSpPr>
        <p:spPr>
          <a:xfrm>
            <a:off x="1543907" y="4441671"/>
            <a:ext cx="762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Attrition distribution is shown in the pie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711 employees with attrition “Yes”.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3699 employees with attrition “No”.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total count of employees is 4410.</a:t>
            </a:r>
          </a:p>
        </p:txBody>
      </p:sp>
    </p:spTree>
    <p:extLst>
      <p:ext uri="{BB962C8B-B14F-4D97-AF65-F5344CB8AC3E}">
        <p14:creationId xmlns:p14="http://schemas.microsoft.com/office/powerpoint/2010/main" val="1990720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B4AC-0B81-4EA9-AA52-5B45250C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17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6F72E-697B-46CB-81D4-72B7E59681BA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DISTRIBUTION OF DEPARTMENT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B2CCF8-9D32-4620-B84B-A30DD8AF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4" y="1846489"/>
            <a:ext cx="1552575" cy="1466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B7794D-895B-4A0F-9541-0E406CBC6C4B}"/>
              </a:ext>
            </a:extLst>
          </p:cNvPr>
          <p:cNvSpPr txBox="1"/>
          <p:nvPr/>
        </p:nvSpPr>
        <p:spPr>
          <a:xfrm>
            <a:off x="1543907" y="4441671"/>
            <a:ext cx="8197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departments distribution is as shown in the pie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maximum count of employees are in the Research and Development department with count of 2883, followed by Sales [1338] and finally HR [189].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B00860-246C-470F-AD4D-18C0C955C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471" y="1198506"/>
            <a:ext cx="3979496" cy="32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4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577D1-3887-44B2-A96C-D053CFBD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18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90708-3F14-419C-AD49-FFDB38A10F82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ATTRITION BY DEPARTMENT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7C6BB-8D44-41E7-9C5A-C627EEC3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3" y="906908"/>
            <a:ext cx="2814776" cy="5241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87F0D-F82D-4E42-87EA-C07DB148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70" y="1153982"/>
            <a:ext cx="1914525" cy="30384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D7AFE23-F82B-47A6-8699-81EA94A5A8A4}"/>
              </a:ext>
            </a:extLst>
          </p:cNvPr>
          <p:cNvSpPr/>
          <p:nvPr/>
        </p:nvSpPr>
        <p:spPr>
          <a:xfrm>
            <a:off x="5596779" y="2555190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798043-E28C-4021-822F-A7F03F5E4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384" y="1153982"/>
            <a:ext cx="1495425" cy="990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6EFDA3-CAA4-45E2-957B-B4203B04CDA3}"/>
              </a:ext>
            </a:extLst>
          </p:cNvPr>
          <p:cNvSpPr txBox="1"/>
          <p:nvPr/>
        </p:nvSpPr>
        <p:spPr>
          <a:xfrm>
            <a:off x="8320183" y="2993624"/>
            <a:ext cx="300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have created a filter for the department and 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maximum count of attrition is in the Research and Development department with count of 453, followed by Sales [201] and finally HR [57].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0DC85E-8AA6-4DE5-AE10-34D38A785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899" y="1171181"/>
            <a:ext cx="1756130" cy="511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4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B0DF6-705B-449F-9B85-5AA4D792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19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09D23-BC2A-448A-BEE7-1AD8193B8C16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ATTRITION OF  R &amp; D  DEPARTMENT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70ED0-3584-407C-AABC-9418F9CC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39" y="1355364"/>
            <a:ext cx="4533900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A6D42A-856E-40BE-885E-B6B9FA79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" y="2549423"/>
            <a:ext cx="9279118" cy="2731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204EF-E8C5-496E-9859-C02126BC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22" y="955313"/>
            <a:ext cx="1504950" cy="1495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7952C7-EEFB-4E5C-8EF9-B3091034E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041" y="442118"/>
            <a:ext cx="2591804" cy="56414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A4D460-661E-48F6-BFFC-3BB5EB2A6E90}"/>
              </a:ext>
            </a:extLst>
          </p:cNvPr>
          <p:cNvSpPr txBox="1"/>
          <p:nvPr/>
        </p:nvSpPr>
        <p:spPr>
          <a:xfrm>
            <a:off x="85344" y="5281126"/>
            <a:ext cx="9279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filter is created for Department, Attrition and Job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From the Horizontal bar chart, we could see the highest attrition occurred in “Junior” Level and in the job roles : “Laboratory Technician”, “Research Scientist” and “Sales Executive”.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46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DB54-7AB5-4183-85A9-3ACD44F6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58" y="568172"/>
            <a:ext cx="10241280" cy="618418"/>
          </a:xfrm>
        </p:spPr>
        <p:txBody>
          <a:bodyPr/>
          <a:lstStyle/>
          <a:p>
            <a:pPr algn="ctr"/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ACBF-97B0-46F6-A809-80B7ABF4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project deals with the employee attrition in a company.</a:t>
            </a:r>
          </a:p>
          <a:p>
            <a:r>
              <a:rPr lang="en-CA" dirty="0"/>
              <a:t>The company uses the observational data to analyse and interpret departments in which highest attrition occurs.</a:t>
            </a:r>
          </a:p>
          <a:p>
            <a:r>
              <a:rPr lang="en-CA" dirty="0"/>
              <a:t>They would like to know which category of employees are more subjected to attrition.</a:t>
            </a:r>
          </a:p>
          <a:p>
            <a:r>
              <a:rPr lang="en-CA" dirty="0"/>
              <a:t>Moreover the company also tries to figure out the reasons for attrition.</a:t>
            </a:r>
          </a:p>
          <a:p>
            <a:r>
              <a:rPr lang="en-CA" dirty="0"/>
              <a:t>Tools such as tableau prep and tableau desktop are used for analysis purpose.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7FBD1-9AA5-4F4C-B99E-9511BD53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242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81A8F-49D4-4FC1-85F5-13389CE8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20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348C6-2831-495C-B1DD-03A0653091E9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ATTRITION BY ROLE &amp; MARITAL STATUS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7F89A-D987-4E33-85EB-A5C55068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69" y="1029465"/>
            <a:ext cx="267652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7793F-FAFD-4D44-A9F0-BD3D9460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2" y="3070446"/>
            <a:ext cx="4733730" cy="771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1BB8E0-6369-4423-9078-2029F559E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634" y="916033"/>
            <a:ext cx="4086547" cy="5357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1D7E22-196E-4B86-A98C-B85FDB18C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181" y="1103928"/>
            <a:ext cx="1918711" cy="5169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6B221B-1E41-40FE-BAE3-CA3A38FF02B6}"/>
              </a:ext>
            </a:extLst>
          </p:cNvPr>
          <p:cNvSpPr txBox="1"/>
          <p:nvPr/>
        </p:nvSpPr>
        <p:spPr>
          <a:xfrm>
            <a:off x="669966" y="4372763"/>
            <a:ext cx="4733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Filters are created for Department, Attrition, Marital status, Job level and Job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is seen that the employees who are single are more subjected to attrition that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932392-6C05-4EF9-9F72-4792AB33AB6C}"/>
              </a:ext>
            </a:extLst>
          </p:cNvPr>
          <p:cNvSpPr/>
          <p:nvPr/>
        </p:nvSpPr>
        <p:spPr>
          <a:xfrm>
            <a:off x="9860181" y="4847208"/>
            <a:ext cx="1183640" cy="2396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8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75CD4-94F8-4EEA-B5BE-C3ACB5DC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21</a:t>
            </a:fld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078E6-F0E0-4B7E-B217-D1614295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728418"/>
            <a:ext cx="9199984" cy="5401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A1384F-8990-46FD-A403-AA2A56FB4A1D}"/>
              </a:ext>
            </a:extLst>
          </p:cNvPr>
          <p:cNvSpPr txBox="1"/>
          <p:nvPr/>
        </p:nvSpPr>
        <p:spPr>
          <a:xfrm>
            <a:off x="2954899" y="158176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ATTRITION DASHBOARD 1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5B256-DACC-456C-99DE-B88D69940B7B}"/>
              </a:ext>
            </a:extLst>
          </p:cNvPr>
          <p:cNvSpPr txBox="1"/>
          <p:nvPr/>
        </p:nvSpPr>
        <p:spPr>
          <a:xfrm>
            <a:off x="9401081" y="1483567"/>
            <a:ext cx="2486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Dashboard is created by dragging and dropping 3 sheets to the desired layout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plots are interconnected so that when one data changes, corresponding changes are reflected in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6860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8C63-E4C0-4B79-9BE5-7811347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22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24F0-9E78-4301-BAA7-9E4B4270CF35}"/>
              </a:ext>
            </a:extLst>
          </p:cNvPr>
          <p:cNvSpPr txBox="1"/>
          <p:nvPr/>
        </p:nvSpPr>
        <p:spPr>
          <a:xfrm>
            <a:off x="2954899" y="158176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ATTRITION DASHBOARD 2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8D878-A143-434A-B6B7-7DAF8C76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806"/>
            <a:ext cx="9221798" cy="5372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53EE38-28D5-47DE-AB8C-5F9A2690E14D}"/>
              </a:ext>
            </a:extLst>
          </p:cNvPr>
          <p:cNvSpPr txBox="1"/>
          <p:nvPr/>
        </p:nvSpPr>
        <p:spPr>
          <a:xfrm>
            <a:off x="9330060" y="889842"/>
            <a:ext cx="24861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Dashboard is created by dragging and dropping 2 sheets to the desired layout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could see the highest attrition occurred in “Junior” Level and in the job roles : “Laboratory Technician”, “Research Scientist” and “Sales Executive”.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Floating filters of Job level and Marital status is also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9889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DD15-4158-42AD-9B6A-9DD54960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23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4B20F-CE9E-4290-8B72-7BA6367978FB}"/>
              </a:ext>
            </a:extLst>
          </p:cNvPr>
          <p:cNvSpPr txBox="1"/>
          <p:nvPr/>
        </p:nvSpPr>
        <p:spPr>
          <a:xfrm>
            <a:off x="2954899" y="158176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DASHBOARD : REASONS FOR ATTRITION 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298C2-E3C8-47D3-A907-D9DD3DC3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752578"/>
            <a:ext cx="9752483" cy="5631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5A6D28-8681-464A-BD5D-A47859715B62}"/>
              </a:ext>
            </a:extLst>
          </p:cNvPr>
          <p:cNvSpPr txBox="1"/>
          <p:nvPr/>
        </p:nvSpPr>
        <p:spPr>
          <a:xfrm>
            <a:off x="9901560" y="1445038"/>
            <a:ext cx="22904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Box plots are created to analyze the possible reasons for 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could see that the Average working hours, Years since promotion and Distance from home are the main factors that affected the employee attrition.</a:t>
            </a:r>
          </a:p>
        </p:txBody>
      </p:sp>
    </p:spTree>
    <p:extLst>
      <p:ext uri="{BB962C8B-B14F-4D97-AF65-F5344CB8AC3E}">
        <p14:creationId xmlns:p14="http://schemas.microsoft.com/office/powerpoint/2010/main" val="65711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2A3A-C9FA-46A1-B8A4-4A0F7481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24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9B7A0-788B-496A-AC6F-9048C52E2C4F}"/>
              </a:ext>
            </a:extLst>
          </p:cNvPr>
          <p:cNvSpPr txBox="1"/>
          <p:nvPr/>
        </p:nvSpPr>
        <p:spPr>
          <a:xfrm>
            <a:off x="2954899" y="158176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STORY OF ATTRITION 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330C7-EA0F-40C8-96F4-EBAEBDEE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686128"/>
            <a:ext cx="4499988" cy="2626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3797E-FECF-45BF-8B97-316718D49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21" y="686128"/>
            <a:ext cx="5219171" cy="301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4E1133-B633-47C0-AF81-CACD3AE98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" y="3312615"/>
            <a:ext cx="5242181" cy="3019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FB3DBC-41CC-4B8B-BB4A-CE265B511802}"/>
              </a:ext>
            </a:extLst>
          </p:cNvPr>
          <p:cNvSpPr txBox="1"/>
          <p:nvPr/>
        </p:nvSpPr>
        <p:spPr>
          <a:xfrm>
            <a:off x="6096000" y="4616389"/>
            <a:ext cx="548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Story is created combining all the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384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9979-E535-42F9-A782-27E313B8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068" y="1686136"/>
            <a:ext cx="10241280" cy="3959352"/>
          </a:xfrm>
        </p:spPr>
        <p:txBody>
          <a:bodyPr/>
          <a:lstStyle/>
          <a:p>
            <a:r>
              <a:rPr lang="en-CA" dirty="0"/>
              <a:t>From the analysis we could conclude the following:</a:t>
            </a:r>
          </a:p>
          <a:p>
            <a:r>
              <a:rPr lang="en-CA" dirty="0"/>
              <a:t>Attrition is highest in the R&amp;D Department.</a:t>
            </a:r>
          </a:p>
          <a:p>
            <a:r>
              <a:rPr lang="en-CA" dirty="0"/>
              <a:t>In the R&amp;D department, the junior and employees who are single are more subjected to attrition.</a:t>
            </a:r>
          </a:p>
          <a:p>
            <a:r>
              <a:rPr lang="en-CA" dirty="0"/>
              <a:t>The top 3 Job roles that had attrition is “Laboratory Technician”, “Research Scientist” and “Sales Executive”.</a:t>
            </a:r>
          </a:p>
          <a:p>
            <a:r>
              <a:rPr lang="en-CA" dirty="0"/>
              <a:t>The major reasons for attrition among the above category are high Average working hours, high Years since promotion and long Distance from home.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96B3D-C3EE-4C8D-A506-EFE2D511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25</a:t>
            </a:fld>
            <a:endParaRPr lang="en-US" sz="1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32AF81-F383-4E75-B0C3-9DC2102D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68" y="419470"/>
            <a:ext cx="10241280" cy="733828"/>
          </a:xfrm>
        </p:spPr>
        <p:txBody>
          <a:bodyPr/>
          <a:lstStyle/>
          <a:p>
            <a:pPr algn="ctr"/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31828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E57A-C821-4549-9B7C-034BA310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068" y="1695014"/>
            <a:ext cx="10241280" cy="3959352"/>
          </a:xfrm>
        </p:spPr>
        <p:txBody>
          <a:bodyPr/>
          <a:lstStyle/>
          <a:p>
            <a:r>
              <a:rPr lang="en-CA" dirty="0"/>
              <a:t>Reduce the working hours of the employees or increase the overtime pay if they need to work longer.</a:t>
            </a:r>
          </a:p>
          <a:p>
            <a:r>
              <a:rPr lang="en-CA" dirty="0"/>
              <a:t>Increase the promotion frequency or make the employees happy with some bonus/profit sharing for their hard work.</a:t>
            </a:r>
          </a:p>
          <a:p>
            <a:r>
              <a:rPr lang="en-CA" dirty="0"/>
              <a:t>Entertain car pooling system or provide travel allowance for employees staying far as above 10km from the office.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491C-5458-4501-9B01-6B6FB4E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26</a:t>
            </a:fld>
            <a:endParaRPr lang="en-US" sz="1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D36AC4-B6B4-4FF0-A66E-D6562571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68" y="419470"/>
            <a:ext cx="10241280" cy="733828"/>
          </a:xfrm>
        </p:spPr>
        <p:txBody>
          <a:bodyPr/>
          <a:lstStyle/>
          <a:p>
            <a:pPr algn="ctr"/>
            <a:r>
              <a:rPr lang="en-CA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16887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E24B7F3-4D2E-4BA5-87BD-CCFC49B7D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9FEA7-2E96-4B98-BD23-6D7D78C5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70" y="1322094"/>
            <a:ext cx="4683632" cy="3401334"/>
          </a:xfrm>
        </p:spPr>
        <p:txBody>
          <a:bodyPr vert="horz" lIns="0" tIns="0" rIns="0" bIns="0" rtlCol="0" anchor="ctr">
            <a:normAutofit/>
          </a:bodyPr>
          <a:lstStyle/>
          <a:p>
            <a:pPr algn="r"/>
            <a:r>
              <a:rPr lang="en-US" sz="4000" spc="75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63C81-E2D4-4B3C-B77F-3F69FAD1A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-853"/>
            <a:ext cx="6090772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6A89F-8DEA-43AA-9D06-4B6FA8CE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-425"/>
            <a:ext cx="4076697" cy="6857997"/>
          </a:xfrm>
          <a:prstGeom prst="rect">
            <a:avLst/>
          </a:prstGeom>
          <a:gradFill>
            <a:gsLst>
              <a:gs pos="0">
                <a:schemeClr val="accent5">
                  <a:alpha val="44000"/>
                </a:schemeClr>
              </a:gs>
              <a:gs pos="99000">
                <a:schemeClr val="accent4">
                  <a:alpha val="28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1BD803-8FF4-4D42-B00C-DB693F033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38883" y="155413"/>
            <a:ext cx="6410235" cy="6096002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82000">
                <a:schemeClr val="accent2">
                  <a:alpha val="37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E35784A9-0BD5-46FE-A251-768C1B3E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17" y="1397790"/>
            <a:ext cx="4060713" cy="40607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1CA79-5BAF-4B46-B797-B7BAA4CA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z="100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2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0A54-4398-421B-9AD7-F5B63F52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68" y="419470"/>
            <a:ext cx="10241280" cy="733828"/>
          </a:xfrm>
        </p:spPr>
        <p:txBody>
          <a:bodyPr/>
          <a:lstStyle/>
          <a:p>
            <a:pPr algn="ctr"/>
            <a:r>
              <a:rPr lang="en-CA" dirty="0"/>
              <a:t>Tableau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7515-E824-47D1-B5A8-FD074F15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464" y="1703892"/>
            <a:ext cx="10241280" cy="3959352"/>
          </a:xfrm>
        </p:spPr>
        <p:txBody>
          <a:bodyPr/>
          <a:lstStyle/>
          <a:p>
            <a:r>
              <a:rPr lang="en-CA" dirty="0"/>
              <a:t>The employee data is distributed across 4 different files: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General_data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Employee_survey_data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Manager_survey_data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AvgSecondsworked</a:t>
            </a:r>
          </a:p>
          <a:p>
            <a:r>
              <a:rPr lang="en-CA" dirty="0"/>
              <a:t>The tableau prep is used to eliminate unwanted columns, fill missing values, combine the different files and generate single file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D6FAB-B562-4869-9372-A9CB3AE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834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112854-7CEC-4E06-9D0F-699CBB263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9"/>
          <a:stretch/>
        </p:blipFill>
        <p:spPr>
          <a:xfrm>
            <a:off x="252248" y="3746729"/>
            <a:ext cx="5668166" cy="2431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D178B-1DC3-427A-AFDC-32B4F9EB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4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F47B9-F8BF-4A19-AFF9-F77F8D758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87"/>
          <a:stretch/>
        </p:blipFill>
        <p:spPr>
          <a:xfrm>
            <a:off x="1225118" y="126352"/>
            <a:ext cx="4076700" cy="33026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35F51A-1E38-44E4-AA2E-110DC1C6B083}"/>
              </a:ext>
            </a:extLst>
          </p:cNvPr>
          <p:cNvSpPr/>
          <p:nvPr/>
        </p:nvSpPr>
        <p:spPr>
          <a:xfrm>
            <a:off x="1228420" y="540080"/>
            <a:ext cx="1798865" cy="23408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8F13B6-A333-4C6E-8BEE-94EFDCDD9BFC}"/>
              </a:ext>
            </a:extLst>
          </p:cNvPr>
          <p:cNvSpPr/>
          <p:nvPr/>
        </p:nvSpPr>
        <p:spPr>
          <a:xfrm>
            <a:off x="3263468" y="3087619"/>
            <a:ext cx="696686" cy="26125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5C190-B252-4F27-9D66-7812D1CB5145}"/>
              </a:ext>
            </a:extLst>
          </p:cNvPr>
          <p:cNvSpPr txBox="1"/>
          <p:nvPr/>
        </p:nvSpPr>
        <p:spPr>
          <a:xfrm>
            <a:off x="6219034" y="774161"/>
            <a:ext cx="5668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First step is to open the tableau prep and click on connection followed by the text file to choose the desired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Then browse the file “General_data” to get the data loaded.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7E899-18ED-4810-8A2C-BF3D9299C274}"/>
              </a:ext>
            </a:extLst>
          </p:cNvPr>
          <p:cNvCxnSpPr/>
          <p:nvPr/>
        </p:nvCxnSpPr>
        <p:spPr>
          <a:xfrm>
            <a:off x="2426472" y="790083"/>
            <a:ext cx="836996" cy="229753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E5B5DA-77CF-4715-93C0-866ADFC002B8}"/>
              </a:ext>
            </a:extLst>
          </p:cNvPr>
          <p:cNvSpPr/>
          <p:nvPr/>
        </p:nvSpPr>
        <p:spPr>
          <a:xfrm>
            <a:off x="2680958" y="4056794"/>
            <a:ext cx="905621" cy="2755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2FB9-F77C-42AE-B0F3-B3538CEDEDA7}"/>
              </a:ext>
            </a:extLst>
          </p:cNvPr>
          <p:cNvSpPr txBox="1"/>
          <p:nvPr/>
        </p:nvSpPr>
        <p:spPr>
          <a:xfrm>
            <a:off x="6219034" y="4056794"/>
            <a:ext cx="5668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could see total of 4 changes in the input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have omitted the duplicate column “Emp_ID”.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removed the nonrelevant columns such as “EmployeeCount”, “Over18” and “StandardHours”.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794D3-0982-41B3-B40F-BE693B1D10AD}"/>
              </a:ext>
            </a:extLst>
          </p:cNvPr>
          <p:cNvSpPr txBox="1"/>
          <p:nvPr/>
        </p:nvSpPr>
        <p:spPr>
          <a:xfrm>
            <a:off x="6113782" y="245984"/>
            <a:ext cx="587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LOAD DATA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794EA0-C07B-4709-9894-7D629D9E2DB4}"/>
              </a:ext>
            </a:extLst>
          </p:cNvPr>
          <p:cNvSpPr txBox="1"/>
          <p:nvPr/>
        </p:nvSpPr>
        <p:spPr>
          <a:xfrm>
            <a:off x="6358669" y="3562063"/>
            <a:ext cx="51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INPUT STEP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495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37ECC-42F8-422F-9120-059A89B9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5</a:t>
            </a:fld>
            <a:endParaRPr lang="en-US" sz="1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6715F1-28E5-48E3-ABCF-A51A7BF90606}"/>
              </a:ext>
            </a:extLst>
          </p:cNvPr>
          <p:cNvSpPr/>
          <p:nvPr/>
        </p:nvSpPr>
        <p:spPr>
          <a:xfrm>
            <a:off x="2303146" y="2035241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BF276CE8-1D05-4B3C-832E-E8DFD169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" y="3613211"/>
            <a:ext cx="1738774" cy="2797676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4E27DF-DB7B-4C48-8C1F-13CD4F6A3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"/>
          <a:stretch/>
        </p:blipFill>
        <p:spPr>
          <a:xfrm>
            <a:off x="3253081" y="3641368"/>
            <a:ext cx="1860456" cy="2741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8D30B7-E4E0-46E1-B76B-F932CF72B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0" y="875321"/>
            <a:ext cx="1722726" cy="2619741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FE2E2F-8796-4105-AA78-57E319F9F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04" y="883961"/>
            <a:ext cx="1869333" cy="2669006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F1C5E8AA-C0B5-48F4-A0AB-8E83F6AEE82B}"/>
              </a:ext>
            </a:extLst>
          </p:cNvPr>
          <p:cNvSpPr/>
          <p:nvPr/>
        </p:nvSpPr>
        <p:spPr>
          <a:xfrm>
            <a:off x="2303146" y="4894019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914559-66EE-48E0-A3C4-65BE0FBE3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79" y="883961"/>
            <a:ext cx="2628210" cy="25450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230CD1-7720-4088-8D05-DDBAADBD2723}"/>
              </a:ext>
            </a:extLst>
          </p:cNvPr>
          <p:cNvSpPr/>
          <p:nvPr/>
        </p:nvSpPr>
        <p:spPr>
          <a:xfrm>
            <a:off x="1480948" y="949911"/>
            <a:ext cx="250198" cy="16226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EAD737-D0B4-458C-89BB-69C71E2707CB}"/>
              </a:ext>
            </a:extLst>
          </p:cNvPr>
          <p:cNvSpPr/>
          <p:nvPr/>
        </p:nvSpPr>
        <p:spPr>
          <a:xfrm flipV="1">
            <a:off x="6903879" y="1004328"/>
            <a:ext cx="742365" cy="2149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9178DA-8693-401B-9D30-99358B57D4EE}"/>
              </a:ext>
            </a:extLst>
          </p:cNvPr>
          <p:cNvSpPr/>
          <p:nvPr/>
        </p:nvSpPr>
        <p:spPr>
          <a:xfrm>
            <a:off x="4538720" y="1004328"/>
            <a:ext cx="488272" cy="21569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076946-9F28-4B11-837D-CDCC233168DE}"/>
              </a:ext>
            </a:extLst>
          </p:cNvPr>
          <p:cNvSpPr/>
          <p:nvPr/>
        </p:nvSpPr>
        <p:spPr>
          <a:xfrm>
            <a:off x="1480947" y="3728621"/>
            <a:ext cx="250199" cy="1620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A5A23C-3454-49A1-B30B-4D6813663722}"/>
              </a:ext>
            </a:extLst>
          </p:cNvPr>
          <p:cNvSpPr/>
          <p:nvPr/>
        </p:nvSpPr>
        <p:spPr>
          <a:xfrm>
            <a:off x="4562018" y="3691601"/>
            <a:ext cx="488272" cy="23605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5528A-B32D-4F34-9AEA-82DD0E3B636B}"/>
              </a:ext>
            </a:extLst>
          </p:cNvPr>
          <p:cNvSpPr txBox="1"/>
          <p:nvPr/>
        </p:nvSpPr>
        <p:spPr>
          <a:xfrm>
            <a:off x="5654038" y="3969988"/>
            <a:ext cx="6036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data type of the fields “Education” and “JobLevel” are changed from integer to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corresponding values are then mapped to the categorical values in their respective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summary of the changes are shown in the changes pane and there are total 4 changes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cleaned output is saved in the name “CL.General.Data”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2F3C91C-FB2D-46E1-9607-98AD55B65C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929" r="21634"/>
          <a:stretch/>
        </p:blipFill>
        <p:spPr>
          <a:xfrm>
            <a:off x="10954008" y="1760828"/>
            <a:ext cx="736846" cy="78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20437D8-737A-4EB1-A88C-E7BC305E5320}"/>
              </a:ext>
            </a:extLst>
          </p:cNvPr>
          <p:cNvSpPr/>
          <p:nvPr/>
        </p:nvSpPr>
        <p:spPr>
          <a:xfrm>
            <a:off x="5784546" y="2035240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A215C7D-2479-452A-A30F-C77EDA16ABE4}"/>
              </a:ext>
            </a:extLst>
          </p:cNvPr>
          <p:cNvSpPr/>
          <p:nvPr/>
        </p:nvSpPr>
        <p:spPr>
          <a:xfrm>
            <a:off x="9978936" y="2033325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F8A7BB-6529-47EA-8A6E-EB615D736F4B}"/>
              </a:ext>
            </a:extLst>
          </p:cNvPr>
          <p:cNvSpPr/>
          <p:nvPr/>
        </p:nvSpPr>
        <p:spPr>
          <a:xfrm>
            <a:off x="96476" y="3728376"/>
            <a:ext cx="250198" cy="16226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DCE0AB-28EE-44DF-8046-C69CEE0862FB}"/>
              </a:ext>
            </a:extLst>
          </p:cNvPr>
          <p:cNvSpPr/>
          <p:nvPr/>
        </p:nvSpPr>
        <p:spPr>
          <a:xfrm>
            <a:off x="93858" y="949911"/>
            <a:ext cx="250198" cy="16226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29DAB3-D793-4CC4-BDB1-627036FE6EFA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CLEANING</a:t>
            </a:r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STEP : </a:t>
            </a:r>
            <a:r>
              <a:rPr lang="en-CA" dirty="0"/>
              <a:t>General_data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33CCE2C-1A69-4BC8-8D24-1DCCAF24A2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1116"/>
          <a:stretch/>
        </p:blipFill>
        <p:spPr>
          <a:xfrm>
            <a:off x="8231454" y="142734"/>
            <a:ext cx="1143000" cy="467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52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01AC1-880D-4B49-9649-E6CE88FD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6</a:t>
            </a:fld>
            <a:endParaRPr lang="en-US" sz="10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C7FBFE-3229-49FB-917F-036A0EC0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70" y="788374"/>
            <a:ext cx="6058746" cy="381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6831B2-9F7C-4DE7-8B79-30C553D6688C}"/>
              </a:ext>
            </a:extLst>
          </p:cNvPr>
          <p:cNvSpPr txBox="1"/>
          <p:nvPr/>
        </p:nvSpPr>
        <p:spPr>
          <a:xfrm>
            <a:off x="2565647" y="142043"/>
            <a:ext cx="655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AGGREGATE</a:t>
            </a:r>
            <a:r>
              <a:rPr lang="en-CA" dirty="0"/>
              <a:t> : Employee_survey_data</a:t>
            </a:r>
          </a:p>
          <a:p>
            <a:r>
              <a:rPr lang="en-CA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E54ED1-72F1-4217-A854-7A77322C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1" y="1173561"/>
            <a:ext cx="386715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78C022-8DC9-466A-B6B9-7EE6E03B62C0}"/>
              </a:ext>
            </a:extLst>
          </p:cNvPr>
          <p:cNvSpPr/>
          <p:nvPr/>
        </p:nvSpPr>
        <p:spPr>
          <a:xfrm>
            <a:off x="4586408" y="2373711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05FD8-5BA8-4000-9448-B28768488EFD}"/>
              </a:ext>
            </a:extLst>
          </p:cNvPr>
          <p:cNvSpPr txBox="1"/>
          <p:nvPr/>
        </p:nvSpPr>
        <p:spPr>
          <a:xfrm>
            <a:off x="1615736" y="2425102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24C20-D964-4835-9B92-F91DE69AD555}"/>
              </a:ext>
            </a:extLst>
          </p:cNvPr>
          <p:cNvSpPr txBox="1"/>
          <p:nvPr/>
        </p:nvSpPr>
        <p:spPr>
          <a:xfrm>
            <a:off x="2735802" y="3244334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E55A6-A290-4511-968C-8A76A463677A}"/>
              </a:ext>
            </a:extLst>
          </p:cNvPr>
          <p:cNvSpPr txBox="1"/>
          <p:nvPr/>
        </p:nvSpPr>
        <p:spPr>
          <a:xfrm>
            <a:off x="3376474" y="1396376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2BB493-D06F-4A2D-9B7B-E00FF685AFE3}"/>
              </a:ext>
            </a:extLst>
          </p:cNvPr>
          <p:cNvSpPr/>
          <p:nvPr/>
        </p:nvSpPr>
        <p:spPr>
          <a:xfrm>
            <a:off x="1615736" y="2491739"/>
            <a:ext cx="266330" cy="236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A7640D-D5C5-4FA1-9EC1-B83430E08C9D}"/>
              </a:ext>
            </a:extLst>
          </p:cNvPr>
          <p:cNvSpPr/>
          <p:nvPr/>
        </p:nvSpPr>
        <p:spPr>
          <a:xfrm>
            <a:off x="3382610" y="1434998"/>
            <a:ext cx="257453" cy="2574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F214FC-4200-48EA-8BE6-A0A74A0103F2}"/>
              </a:ext>
            </a:extLst>
          </p:cNvPr>
          <p:cNvSpPr/>
          <p:nvPr/>
        </p:nvSpPr>
        <p:spPr>
          <a:xfrm>
            <a:off x="2750790" y="3291939"/>
            <a:ext cx="257453" cy="2574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A5AB6-0D8B-4142-8DCA-5FE26E535768}"/>
              </a:ext>
            </a:extLst>
          </p:cNvPr>
          <p:cNvSpPr txBox="1"/>
          <p:nvPr/>
        </p:nvSpPr>
        <p:spPr>
          <a:xfrm>
            <a:off x="528733" y="4902818"/>
            <a:ext cx="725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Aggregate step is used to find out the mean of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mean values are used to replace the missing values in column in the next cleaning step.</a:t>
            </a:r>
          </a:p>
        </p:txBody>
      </p:sp>
    </p:spTree>
    <p:extLst>
      <p:ext uri="{BB962C8B-B14F-4D97-AF65-F5344CB8AC3E}">
        <p14:creationId xmlns:p14="http://schemas.microsoft.com/office/powerpoint/2010/main" val="308118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A608-1451-4DDB-B71F-47B8829C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7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A51B3-A6B3-491D-B32F-5C1B1DE01DEC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CLEANING</a:t>
            </a:r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STEP : </a:t>
            </a:r>
            <a:r>
              <a:rPr lang="en-CA" dirty="0"/>
              <a:t>Employee_survey_data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CD3D96-3AE2-43FB-8D15-52588D4D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0"/>
          <a:stretch/>
        </p:blipFill>
        <p:spPr>
          <a:xfrm>
            <a:off x="164163" y="778168"/>
            <a:ext cx="8603274" cy="36466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183926-2D8F-4201-969C-3738CC638493}"/>
              </a:ext>
            </a:extLst>
          </p:cNvPr>
          <p:cNvSpPr/>
          <p:nvPr/>
        </p:nvSpPr>
        <p:spPr>
          <a:xfrm flipV="1">
            <a:off x="164163" y="804484"/>
            <a:ext cx="742365" cy="2149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F6FC3-9C37-4419-9BA1-0A54147F934B}"/>
              </a:ext>
            </a:extLst>
          </p:cNvPr>
          <p:cNvSpPr/>
          <p:nvPr/>
        </p:nvSpPr>
        <p:spPr>
          <a:xfrm flipV="1">
            <a:off x="6822035" y="922320"/>
            <a:ext cx="475409" cy="2149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2B35B-083E-4EE0-8EE5-1ECC71C63AD3}"/>
              </a:ext>
            </a:extLst>
          </p:cNvPr>
          <p:cNvSpPr/>
          <p:nvPr/>
        </p:nvSpPr>
        <p:spPr>
          <a:xfrm flipV="1">
            <a:off x="5157927" y="911943"/>
            <a:ext cx="513624" cy="22529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5B0F0-EBEA-4E98-B5EF-262428C148DE}"/>
              </a:ext>
            </a:extLst>
          </p:cNvPr>
          <p:cNvSpPr/>
          <p:nvPr/>
        </p:nvSpPr>
        <p:spPr>
          <a:xfrm flipV="1">
            <a:off x="8282846" y="911943"/>
            <a:ext cx="484591" cy="19838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3602A-1DB5-4429-89ED-2117669A2A41}"/>
              </a:ext>
            </a:extLst>
          </p:cNvPr>
          <p:cNvSpPr txBox="1"/>
          <p:nvPr/>
        </p:nvSpPr>
        <p:spPr>
          <a:xfrm>
            <a:off x="535345" y="4807008"/>
            <a:ext cx="952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first step is replacing the missing values in each column with the mean value (rounded).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Then the data type of the columns are changed from Integer to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corresponding values are then mapped to the categorical values in their respective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summary of the changes are shown in the changes pane and there are total 9 changes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cleaned output is saved in the name “CL.Emp.Survey”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9B2031-8FF0-4551-BBB1-799641DDDB61}"/>
              </a:ext>
            </a:extLst>
          </p:cNvPr>
          <p:cNvSpPr/>
          <p:nvPr/>
        </p:nvSpPr>
        <p:spPr>
          <a:xfrm>
            <a:off x="9532089" y="2365429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8A884F-F201-4DA9-8F2F-DE850F374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5" r="6684"/>
          <a:stretch/>
        </p:blipFill>
        <p:spPr>
          <a:xfrm>
            <a:off x="10511160" y="2092931"/>
            <a:ext cx="861135" cy="78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45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55EA-CEE7-4A3B-827C-2059850B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8</a:t>
            </a:fld>
            <a:endParaRPr lang="en-US" sz="10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F6BCD7-5ED0-47CA-8B02-B1720022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8" y="788374"/>
            <a:ext cx="3896269" cy="3877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ABDF0-F0DD-4E7C-8831-ECFA898A71FA}"/>
              </a:ext>
            </a:extLst>
          </p:cNvPr>
          <p:cNvSpPr txBox="1"/>
          <p:nvPr/>
        </p:nvSpPr>
        <p:spPr>
          <a:xfrm>
            <a:off x="2565647" y="142043"/>
            <a:ext cx="655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AGGREGATE</a:t>
            </a:r>
            <a:r>
              <a:rPr lang="en-CA" dirty="0"/>
              <a:t> : Manager_survey_data</a:t>
            </a:r>
          </a:p>
          <a:p>
            <a:r>
              <a:rPr lang="en-CA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46C6F-737B-4DE3-AB47-911270251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6"/>
          <a:stretch/>
        </p:blipFill>
        <p:spPr>
          <a:xfrm>
            <a:off x="935208" y="1455148"/>
            <a:ext cx="2933700" cy="178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93AE96-643F-47C0-AE35-00D5D8289F96}"/>
              </a:ext>
            </a:extLst>
          </p:cNvPr>
          <p:cNvSpPr txBox="1"/>
          <p:nvPr/>
        </p:nvSpPr>
        <p:spPr>
          <a:xfrm>
            <a:off x="528733" y="4902818"/>
            <a:ext cx="725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Aggregate step is used to find out the mean of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mean values are used to replace the missing values in column in the next cleaning step.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85F26-8BC9-4226-AA89-E3E8073B753E}"/>
              </a:ext>
            </a:extLst>
          </p:cNvPr>
          <p:cNvSpPr txBox="1"/>
          <p:nvPr/>
        </p:nvSpPr>
        <p:spPr>
          <a:xfrm>
            <a:off x="1307465" y="1523756"/>
            <a:ext cx="30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609525-8F3C-48AF-B207-398FB05B060C}"/>
              </a:ext>
            </a:extLst>
          </p:cNvPr>
          <p:cNvSpPr txBox="1"/>
          <p:nvPr/>
        </p:nvSpPr>
        <p:spPr>
          <a:xfrm>
            <a:off x="3229170" y="2356029"/>
            <a:ext cx="30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D9B424-189A-48AD-BE6B-8E332713B11D}"/>
              </a:ext>
            </a:extLst>
          </p:cNvPr>
          <p:cNvSpPr/>
          <p:nvPr/>
        </p:nvSpPr>
        <p:spPr>
          <a:xfrm>
            <a:off x="3229170" y="2356029"/>
            <a:ext cx="306370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A1ABDE-3618-40A2-9BFC-681B970CF52B}"/>
              </a:ext>
            </a:extLst>
          </p:cNvPr>
          <p:cNvSpPr/>
          <p:nvPr/>
        </p:nvSpPr>
        <p:spPr>
          <a:xfrm>
            <a:off x="1307465" y="1523756"/>
            <a:ext cx="267152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2C5106-9480-4243-9B45-E45BFA46FFBC}"/>
              </a:ext>
            </a:extLst>
          </p:cNvPr>
          <p:cNvSpPr/>
          <p:nvPr/>
        </p:nvSpPr>
        <p:spPr>
          <a:xfrm>
            <a:off x="4800751" y="2304638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32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3A0C4-8B79-4791-9014-473F73EE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000" smtClean="0"/>
              <a:t>9</a:t>
            </a:fld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F5335-1464-4EB0-9D34-3D4F31E86F43}"/>
              </a:ext>
            </a:extLst>
          </p:cNvPr>
          <p:cNvSpPr txBox="1"/>
          <p:nvPr/>
        </p:nvSpPr>
        <p:spPr>
          <a:xfrm>
            <a:off x="2917577" y="257452"/>
            <a:ext cx="6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CLEANING</a:t>
            </a:r>
            <a:r>
              <a:rPr lang="en-CA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STEP : </a:t>
            </a:r>
            <a:r>
              <a:rPr lang="en-CA" dirty="0"/>
              <a:t>Manager_survey_data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B400DB-E67A-4120-A88E-B557C9656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b="1405"/>
          <a:stretch/>
        </p:blipFill>
        <p:spPr>
          <a:xfrm>
            <a:off x="3321124" y="1007706"/>
            <a:ext cx="3417909" cy="2878535"/>
          </a:xfrm>
          <a:prstGeom prst="rect">
            <a:avLst/>
          </a:prstGeom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3B06279-1D43-4834-9DBD-2E680AE7B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63" y="892879"/>
            <a:ext cx="4268942" cy="2993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47F6C-0FEA-4B9B-8AEB-680BDC1C6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" y="1106649"/>
            <a:ext cx="2305050" cy="26955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8DF9CA5-BFB0-43C2-9764-3D0FEF1C00EF}"/>
              </a:ext>
            </a:extLst>
          </p:cNvPr>
          <p:cNvSpPr/>
          <p:nvPr/>
        </p:nvSpPr>
        <p:spPr>
          <a:xfrm>
            <a:off x="2576145" y="2218379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0A5180-CE28-46E6-B11C-F43D86AEEEF4}"/>
              </a:ext>
            </a:extLst>
          </p:cNvPr>
          <p:cNvSpPr/>
          <p:nvPr/>
        </p:nvSpPr>
        <p:spPr>
          <a:xfrm>
            <a:off x="7035688" y="2218379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D9679-03B7-483C-A9FE-20B6335E6769}"/>
              </a:ext>
            </a:extLst>
          </p:cNvPr>
          <p:cNvSpPr/>
          <p:nvPr/>
        </p:nvSpPr>
        <p:spPr>
          <a:xfrm flipV="1">
            <a:off x="85344" y="1233692"/>
            <a:ext cx="742365" cy="2149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CCB87C-8004-4E92-A918-DF8D3ADD3594}"/>
              </a:ext>
            </a:extLst>
          </p:cNvPr>
          <p:cNvSpPr txBox="1"/>
          <p:nvPr/>
        </p:nvSpPr>
        <p:spPr>
          <a:xfrm>
            <a:off x="268551" y="4372966"/>
            <a:ext cx="952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first step is replacing the missing values in each column with the mean value (rounded).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Then the data type of the columns are changed from Integer to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corresponding values are then mapped to the categorical values in their respective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summary of the changes are shown in the changes pane and there are total 4 changes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cleaned output is saved in the name “CL.Mgr.Survey”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5144B-7D63-4CA4-8582-A3819E6D3F9C}"/>
              </a:ext>
            </a:extLst>
          </p:cNvPr>
          <p:cNvSpPr/>
          <p:nvPr/>
        </p:nvSpPr>
        <p:spPr>
          <a:xfrm flipV="1">
            <a:off x="9627290" y="986588"/>
            <a:ext cx="513624" cy="22529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48F25-62C3-4871-B4FA-3AB6A3C62096}"/>
              </a:ext>
            </a:extLst>
          </p:cNvPr>
          <p:cNvSpPr/>
          <p:nvPr/>
        </p:nvSpPr>
        <p:spPr>
          <a:xfrm flipV="1">
            <a:off x="11362784" y="994001"/>
            <a:ext cx="513624" cy="22529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55C30D-EB42-4C6B-9C83-FA1106AB58EC}"/>
              </a:ext>
            </a:extLst>
          </p:cNvPr>
          <p:cNvSpPr/>
          <p:nvPr/>
        </p:nvSpPr>
        <p:spPr>
          <a:xfrm>
            <a:off x="10198437" y="1026062"/>
            <a:ext cx="256456" cy="1858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9F91D0-6514-4E79-BCB0-229A6118E79E}"/>
              </a:ext>
            </a:extLst>
          </p:cNvPr>
          <p:cNvSpPr/>
          <p:nvPr/>
        </p:nvSpPr>
        <p:spPr>
          <a:xfrm>
            <a:off x="7701271" y="1006026"/>
            <a:ext cx="256456" cy="1858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846230-B801-49EC-9FA8-38966C2DCFB9}"/>
              </a:ext>
            </a:extLst>
          </p:cNvPr>
          <p:cNvSpPr/>
          <p:nvPr/>
        </p:nvSpPr>
        <p:spPr>
          <a:xfrm>
            <a:off x="5056470" y="1106648"/>
            <a:ext cx="256456" cy="1858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A4C26C-53F5-45DF-98F6-4238532C9A19}"/>
              </a:ext>
            </a:extLst>
          </p:cNvPr>
          <p:cNvSpPr/>
          <p:nvPr/>
        </p:nvSpPr>
        <p:spPr>
          <a:xfrm>
            <a:off x="3373908" y="1098937"/>
            <a:ext cx="256456" cy="18582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1BA648-6E5F-4114-94C3-755D91579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009" y="5039187"/>
            <a:ext cx="866775" cy="68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26358DE8-7B1E-4484-AC6B-064DB98DAA45}"/>
              </a:ext>
            </a:extLst>
          </p:cNvPr>
          <p:cNvSpPr/>
          <p:nvPr/>
        </p:nvSpPr>
        <p:spPr>
          <a:xfrm rot="5400000">
            <a:off x="10705234" y="4372966"/>
            <a:ext cx="448324" cy="23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03582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1370</Words>
  <Application>Microsoft Office PowerPoint</Application>
  <PresentationFormat>Widescreen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Nova</vt:lpstr>
      <vt:lpstr>GradientRiseVTI</vt:lpstr>
      <vt:lpstr>PowerPoint Presentation</vt:lpstr>
      <vt:lpstr>introduction</vt:lpstr>
      <vt:lpstr>Tableau prep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DESKTOP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Sherin Joseph</dc:creator>
  <cp:lastModifiedBy>Sherin Joseph</cp:lastModifiedBy>
  <cp:revision>30</cp:revision>
  <dcterms:created xsi:type="dcterms:W3CDTF">2021-11-08T19:25:16Z</dcterms:created>
  <dcterms:modified xsi:type="dcterms:W3CDTF">2021-11-09T16:37:20Z</dcterms:modified>
</cp:coreProperties>
</file>