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Lst>
  <p:notesMasterIdLst>
    <p:notesMasterId r:id="rId7"/>
  </p:notesMasterIdLst>
  <p:sldIdLst>
    <p:sldId id="256" r:id="rId4"/>
    <p:sldId id="258" r:id="rId5"/>
    <p:sldId id="259" r:id="rId6"/>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1B1B"/>
    <a:srgbClr val="943232"/>
    <a:srgbClr val="FE72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8" autoAdjust="0"/>
    <p:restoredTop sz="94660"/>
  </p:normalViewPr>
  <p:slideViewPr>
    <p:cSldViewPr snapToGrid="0">
      <p:cViewPr varScale="1">
        <p:scale>
          <a:sx n="17" d="100"/>
          <a:sy n="17" d="100"/>
        </p:scale>
        <p:origin x="1550"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Efficiency of Searching Algorithms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Sheet1!$A$1:$I$1</c:f>
              <c:numCache>
                <c:formatCode>General</c:formatCode>
                <c:ptCount val="9"/>
                <c:pt idx="0">
                  <c:v>100</c:v>
                </c:pt>
                <c:pt idx="1">
                  <c:v>96</c:v>
                </c:pt>
                <c:pt idx="2">
                  <c:v>55</c:v>
                </c:pt>
                <c:pt idx="3">
                  <c:v>69</c:v>
                </c:pt>
                <c:pt idx="4">
                  <c:v>69</c:v>
                </c:pt>
                <c:pt idx="5">
                  <c:v>87</c:v>
                </c:pt>
                <c:pt idx="6">
                  <c:v>90</c:v>
                </c:pt>
                <c:pt idx="7">
                  <c:v>34</c:v>
                </c:pt>
                <c:pt idx="8">
                  <c:v>104</c:v>
                </c:pt>
              </c:numCache>
            </c:numRef>
          </c:val>
          <c:extLst>
            <c:ext xmlns:c16="http://schemas.microsoft.com/office/drawing/2014/chart" uri="{C3380CC4-5D6E-409C-BE32-E72D297353CC}">
              <c16:uniqueId val="{00000000-48C5-4809-BBD0-A6145636F5B0}"/>
            </c:ext>
          </c:extLst>
        </c:ser>
        <c:dLbls>
          <c:showLegendKey val="0"/>
          <c:showVal val="0"/>
          <c:showCatName val="0"/>
          <c:showSerName val="0"/>
          <c:showPercent val="0"/>
          <c:showBubbleSize val="0"/>
        </c:dLbls>
        <c:gapWidth val="219"/>
        <c:overlap val="-27"/>
        <c:axId val="1759510480"/>
        <c:axId val="1547478736"/>
      </c:barChart>
      <c:catAx>
        <c:axId val="175951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478736"/>
        <c:crosses val="autoZero"/>
        <c:auto val="1"/>
        <c:lblAlgn val="ctr"/>
        <c:lblOffset val="100"/>
        <c:noMultiLvlLbl val="0"/>
      </c:catAx>
      <c:valAx>
        <c:axId val="1547478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95104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Efficiency of Searching Algorithms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Sheet1!$A$1:$I$1</c:f>
              <c:numCache>
                <c:formatCode>General</c:formatCode>
                <c:ptCount val="9"/>
                <c:pt idx="0">
                  <c:v>100</c:v>
                </c:pt>
                <c:pt idx="1">
                  <c:v>96</c:v>
                </c:pt>
                <c:pt idx="2">
                  <c:v>55</c:v>
                </c:pt>
                <c:pt idx="3">
                  <c:v>69</c:v>
                </c:pt>
                <c:pt idx="4">
                  <c:v>69</c:v>
                </c:pt>
                <c:pt idx="5">
                  <c:v>87</c:v>
                </c:pt>
                <c:pt idx="6">
                  <c:v>90</c:v>
                </c:pt>
                <c:pt idx="7">
                  <c:v>34</c:v>
                </c:pt>
                <c:pt idx="8">
                  <c:v>104</c:v>
                </c:pt>
              </c:numCache>
            </c:numRef>
          </c:val>
          <c:extLst>
            <c:ext xmlns:c16="http://schemas.microsoft.com/office/drawing/2014/chart" uri="{C3380CC4-5D6E-409C-BE32-E72D297353CC}">
              <c16:uniqueId val="{00000000-48C5-4809-BBD0-A6145636F5B0}"/>
            </c:ext>
          </c:extLst>
        </c:ser>
        <c:dLbls>
          <c:showLegendKey val="0"/>
          <c:showVal val="0"/>
          <c:showCatName val="0"/>
          <c:showSerName val="0"/>
          <c:showPercent val="0"/>
          <c:showBubbleSize val="0"/>
        </c:dLbls>
        <c:gapWidth val="219"/>
        <c:overlap val="-27"/>
        <c:axId val="1759510480"/>
        <c:axId val="1547478736"/>
      </c:barChart>
      <c:catAx>
        <c:axId val="175951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478736"/>
        <c:crosses val="autoZero"/>
        <c:auto val="1"/>
        <c:lblAlgn val="ctr"/>
        <c:lblOffset val="100"/>
        <c:noMultiLvlLbl val="0"/>
      </c:catAx>
      <c:valAx>
        <c:axId val="1547478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95104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Efficiency of Searching Algorithms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Sheet1!$A$1:$I$1</c:f>
              <c:numCache>
                <c:formatCode>General</c:formatCode>
                <c:ptCount val="9"/>
                <c:pt idx="0">
                  <c:v>100</c:v>
                </c:pt>
                <c:pt idx="1">
                  <c:v>96</c:v>
                </c:pt>
                <c:pt idx="2">
                  <c:v>55</c:v>
                </c:pt>
                <c:pt idx="3">
                  <c:v>69</c:v>
                </c:pt>
                <c:pt idx="4">
                  <c:v>69</c:v>
                </c:pt>
                <c:pt idx="5">
                  <c:v>87</c:v>
                </c:pt>
                <c:pt idx="6">
                  <c:v>90</c:v>
                </c:pt>
                <c:pt idx="7">
                  <c:v>34</c:v>
                </c:pt>
                <c:pt idx="8">
                  <c:v>104</c:v>
                </c:pt>
              </c:numCache>
            </c:numRef>
          </c:val>
          <c:extLst>
            <c:ext xmlns:c16="http://schemas.microsoft.com/office/drawing/2014/chart" uri="{C3380CC4-5D6E-409C-BE32-E72D297353CC}">
              <c16:uniqueId val="{00000000-48C5-4809-BBD0-A6145636F5B0}"/>
            </c:ext>
          </c:extLst>
        </c:ser>
        <c:dLbls>
          <c:showLegendKey val="0"/>
          <c:showVal val="0"/>
          <c:showCatName val="0"/>
          <c:showSerName val="0"/>
          <c:showPercent val="0"/>
          <c:showBubbleSize val="0"/>
        </c:dLbls>
        <c:gapWidth val="219"/>
        <c:overlap val="-27"/>
        <c:axId val="1759510480"/>
        <c:axId val="1547478736"/>
      </c:barChart>
      <c:catAx>
        <c:axId val="1759510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478736"/>
        <c:crosses val="autoZero"/>
        <c:auto val="1"/>
        <c:lblAlgn val="ctr"/>
        <c:lblOffset val="100"/>
        <c:noMultiLvlLbl val="0"/>
      </c:catAx>
      <c:valAx>
        <c:axId val="15474787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95104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ED5D5-1E26-4492-A141-CAE1D5161923}" type="datetimeFigureOut">
              <a:rPr lang="en-US" smtClean="0"/>
              <a:t>11/11/2020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5BDE5-66DF-4593-AAC3-3A29C8728C22}" type="slidenum">
              <a:rPr lang="en-US" smtClean="0"/>
              <a:t>‹#›</a:t>
            </a:fld>
            <a:endParaRPr lang="en-US"/>
          </a:p>
        </p:txBody>
      </p:sp>
    </p:spTree>
    <p:extLst>
      <p:ext uri="{BB962C8B-B14F-4D97-AF65-F5344CB8AC3E}">
        <p14:creationId xmlns:p14="http://schemas.microsoft.com/office/powerpoint/2010/main" val="4049843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data analysis put that probability odds through various tests</a:t>
            </a:r>
          </a:p>
          <a:p>
            <a:pPr marL="171450" indent="-171450">
              <a:buFontTx/>
              <a:buChar char="-"/>
            </a:pPr>
            <a:r>
              <a:rPr lang="en-US"/>
              <a:t>Exponential search</a:t>
            </a:r>
          </a:p>
          <a:p>
            <a:endParaRPr lang="en-US" dirty="0"/>
          </a:p>
        </p:txBody>
      </p:sp>
      <p:sp>
        <p:nvSpPr>
          <p:cNvPr id="4" name="Slide Number Placeholder 3"/>
          <p:cNvSpPr>
            <a:spLocks noGrp="1"/>
          </p:cNvSpPr>
          <p:nvPr>
            <p:ph type="sldNum" sz="quarter" idx="5"/>
          </p:nvPr>
        </p:nvSpPr>
        <p:spPr/>
        <p:txBody>
          <a:bodyPr/>
          <a:lstStyle/>
          <a:p>
            <a:fld id="{2C35BDE5-66DF-4593-AAC3-3A29C8728C22}" type="slidenum">
              <a:rPr lang="en-US" smtClean="0"/>
              <a:t>1</a:t>
            </a:fld>
            <a:endParaRPr lang="en-US"/>
          </a:p>
        </p:txBody>
      </p:sp>
    </p:spTree>
    <p:extLst>
      <p:ext uri="{BB962C8B-B14F-4D97-AF65-F5344CB8AC3E}">
        <p14:creationId xmlns:p14="http://schemas.microsoft.com/office/powerpoint/2010/main" val="3522997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data analysis put that probability odds through various tests</a:t>
            </a:r>
          </a:p>
          <a:p>
            <a:pPr marL="171450" indent="-171450">
              <a:buFontTx/>
              <a:buChar char="-"/>
            </a:pPr>
            <a:r>
              <a:rPr lang="en-US"/>
              <a:t>Exponential search</a:t>
            </a:r>
          </a:p>
          <a:p>
            <a:endParaRPr lang="en-US" dirty="0"/>
          </a:p>
        </p:txBody>
      </p:sp>
      <p:sp>
        <p:nvSpPr>
          <p:cNvPr id="4" name="Slide Number Placeholder 3"/>
          <p:cNvSpPr>
            <a:spLocks noGrp="1"/>
          </p:cNvSpPr>
          <p:nvPr>
            <p:ph type="sldNum" sz="quarter" idx="5"/>
          </p:nvPr>
        </p:nvSpPr>
        <p:spPr/>
        <p:txBody>
          <a:bodyPr/>
          <a:lstStyle/>
          <a:p>
            <a:fld id="{2C35BDE5-66DF-4593-AAC3-3A29C8728C22}" type="slidenum">
              <a:rPr lang="en-US" smtClean="0"/>
              <a:t>2</a:t>
            </a:fld>
            <a:endParaRPr lang="en-US"/>
          </a:p>
        </p:txBody>
      </p:sp>
    </p:spTree>
    <p:extLst>
      <p:ext uri="{BB962C8B-B14F-4D97-AF65-F5344CB8AC3E}">
        <p14:creationId xmlns:p14="http://schemas.microsoft.com/office/powerpoint/2010/main" val="1055140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data analysis put that probability odds through various tests</a:t>
            </a:r>
          </a:p>
          <a:p>
            <a:pPr marL="171450" indent="-171450">
              <a:buFontTx/>
              <a:buChar char="-"/>
            </a:pPr>
            <a:r>
              <a:rPr lang="en-US"/>
              <a:t>Exponential search</a:t>
            </a:r>
          </a:p>
          <a:p>
            <a:endParaRPr lang="en-US" dirty="0"/>
          </a:p>
        </p:txBody>
      </p:sp>
      <p:sp>
        <p:nvSpPr>
          <p:cNvPr id="4" name="Slide Number Placeholder 3"/>
          <p:cNvSpPr>
            <a:spLocks noGrp="1"/>
          </p:cNvSpPr>
          <p:nvPr>
            <p:ph type="sldNum" sz="quarter" idx="5"/>
          </p:nvPr>
        </p:nvSpPr>
        <p:spPr/>
        <p:txBody>
          <a:bodyPr/>
          <a:lstStyle/>
          <a:p>
            <a:fld id="{2C35BDE5-66DF-4593-AAC3-3A29C8728C22}" type="slidenum">
              <a:rPr lang="en-US" smtClean="0"/>
              <a:t>3</a:t>
            </a:fld>
            <a:endParaRPr lang="en-US"/>
          </a:p>
        </p:txBody>
      </p:sp>
    </p:spTree>
    <p:extLst>
      <p:ext uri="{BB962C8B-B14F-4D97-AF65-F5344CB8AC3E}">
        <p14:creationId xmlns:p14="http://schemas.microsoft.com/office/powerpoint/2010/main" val="394825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B8941-9768-4CEA-B960-A4411499459D}"/>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9E7970C1-E247-4A85-83E1-BC77240B8554}"/>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567D52FA-BA50-4B10-AC95-2666FA70EEE1}"/>
              </a:ext>
            </a:extLst>
          </p:cNvPr>
          <p:cNvSpPr>
            <a:spLocks noGrp="1"/>
          </p:cNvSpPr>
          <p:nvPr>
            <p:ph type="dt" sz="half" idx="10"/>
          </p:nvPr>
        </p:nvSpPr>
        <p:spPr/>
        <p:txBody>
          <a:bodyPr/>
          <a:lstStyle/>
          <a:p>
            <a:fld id="{E7D792DE-F227-4379-8ADE-CA393B4953E2}" type="datetimeFigureOut">
              <a:rPr lang="en-US" smtClean="0"/>
              <a:t>11/11/2020</a:t>
            </a:fld>
            <a:endParaRPr lang="en-US"/>
          </a:p>
        </p:txBody>
      </p:sp>
      <p:sp>
        <p:nvSpPr>
          <p:cNvPr id="5" name="Footer Placeholder 4">
            <a:extLst>
              <a:ext uri="{FF2B5EF4-FFF2-40B4-BE49-F238E27FC236}">
                <a16:creationId xmlns:a16="http://schemas.microsoft.com/office/drawing/2014/main" id="{DD1635F6-100F-4CD6-86E0-26AD63ADA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F22C0-4D9F-4C45-AE6F-909AE968C14D}"/>
              </a:ext>
            </a:extLst>
          </p:cNvPr>
          <p:cNvSpPr>
            <a:spLocks noGrp="1"/>
          </p:cNvSpPr>
          <p:nvPr>
            <p:ph type="sldNum" sz="quarter" idx="12"/>
          </p:nvPr>
        </p:nvSpPr>
        <p:spPr/>
        <p:txBody>
          <a:bodyPr/>
          <a:lstStyle/>
          <a:p>
            <a:fld id="{A7CE4CED-AB1A-4C9B-AD26-C0FBBE889888}" type="slidenum">
              <a:rPr lang="en-US" smtClean="0"/>
              <a:t>‹#›</a:t>
            </a:fld>
            <a:endParaRPr lang="en-US"/>
          </a:p>
        </p:txBody>
      </p:sp>
    </p:spTree>
    <p:extLst>
      <p:ext uri="{BB962C8B-B14F-4D97-AF65-F5344CB8AC3E}">
        <p14:creationId xmlns:p14="http://schemas.microsoft.com/office/powerpoint/2010/main" val="289081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7177-F452-4F67-870D-68994E6864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D30270-A418-405A-BAE4-31B0CE8248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C7F797-BE79-481D-93F8-E46C17E30198}"/>
              </a:ext>
            </a:extLst>
          </p:cNvPr>
          <p:cNvSpPr>
            <a:spLocks noGrp="1"/>
          </p:cNvSpPr>
          <p:nvPr>
            <p:ph type="dt" sz="half" idx="10"/>
          </p:nvPr>
        </p:nvSpPr>
        <p:spPr/>
        <p:txBody>
          <a:bodyPr/>
          <a:lstStyle/>
          <a:p>
            <a:fld id="{E7D792DE-F227-4379-8ADE-CA393B4953E2}" type="datetimeFigureOut">
              <a:rPr lang="en-US" smtClean="0"/>
              <a:t>11/11/2020</a:t>
            </a:fld>
            <a:endParaRPr lang="en-US"/>
          </a:p>
        </p:txBody>
      </p:sp>
      <p:sp>
        <p:nvSpPr>
          <p:cNvPr id="5" name="Footer Placeholder 4">
            <a:extLst>
              <a:ext uri="{FF2B5EF4-FFF2-40B4-BE49-F238E27FC236}">
                <a16:creationId xmlns:a16="http://schemas.microsoft.com/office/drawing/2014/main" id="{E1098E89-6D12-4B57-B78E-82638534D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8C6B5-F615-4639-BC4D-CCE8D8D3E651}"/>
              </a:ext>
            </a:extLst>
          </p:cNvPr>
          <p:cNvSpPr>
            <a:spLocks noGrp="1"/>
          </p:cNvSpPr>
          <p:nvPr>
            <p:ph type="sldNum" sz="quarter" idx="12"/>
          </p:nvPr>
        </p:nvSpPr>
        <p:spPr/>
        <p:txBody>
          <a:bodyPr/>
          <a:lstStyle/>
          <a:p>
            <a:fld id="{A7CE4CED-AB1A-4C9B-AD26-C0FBBE889888}" type="slidenum">
              <a:rPr lang="en-US" smtClean="0"/>
              <a:t>‹#›</a:t>
            </a:fld>
            <a:endParaRPr lang="en-US"/>
          </a:p>
        </p:txBody>
      </p:sp>
    </p:spTree>
    <p:extLst>
      <p:ext uri="{BB962C8B-B14F-4D97-AF65-F5344CB8AC3E}">
        <p14:creationId xmlns:p14="http://schemas.microsoft.com/office/powerpoint/2010/main" val="4043781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2CA8D-D2CD-4E4B-B494-F79036B71C7A}"/>
              </a:ext>
            </a:extLst>
          </p:cNvPr>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6D8B1-C04E-45DF-A655-D21C6BB61722}"/>
              </a:ext>
            </a:extLst>
          </p:cNvPr>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93907-3963-4A33-98FD-A4AB2E91FE8B}"/>
              </a:ext>
            </a:extLst>
          </p:cNvPr>
          <p:cNvSpPr>
            <a:spLocks noGrp="1"/>
          </p:cNvSpPr>
          <p:nvPr>
            <p:ph type="dt" sz="half" idx="10"/>
          </p:nvPr>
        </p:nvSpPr>
        <p:spPr/>
        <p:txBody>
          <a:bodyPr/>
          <a:lstStyle/>
          <a:p>
            <a:fld id="{E7D792DE-F227-4379-8ADE-CA393B4953E2}" type="datetimeFigureOut">
              <a:rPr lang="en-US" smtClean="0"/>
              <a:t>11/11/2020</a:t>
            </a:fld>
            <a:endParaRPr lang="en-US"/>
          </a:p>
        </p:txBody>
      </p:sp>
      <p:sp>
        <p:nvSpPr>
          <p:cNvPr id="5" name="Footer Placeholder 4">
            <a:extLst>
              <a:ext uri="{FF2B5EF4-FFF2-40B4-BE49-F238E27FC236}">
                <a16:creationId xmlns:a16="http://schemas.microsoft.com/office/drawing/2014/main" id="{B8B11AB4-074E-4B79-8B53-7423FF145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F4413-E49C-4FB3-BA87-39D45A442918}"/>
              </a:ext>
            </a:extLst>
          </p:cNvPr>
          <p:cNvSpPr>
            <a:spLocks noGrp="1"/>
          </p:cNvSpPr>
          <p:nvPr>
            <p:ph type="sldNum" sz="quarter" idx="12"/>
          </p:nvPr>
        </p:nvSpPr>
        <p:spPr/>
        <p:txBody>
          <a:bodyPr/>
          <a:lstStyle/>
          <a:p>
            <a:fld id="{A7CE4CED-AB1A-4C9B-AD26-C0FBBE889888}" type="slidenum">
              <a:rPr lang="en-US" smtClean="0"/>
              <a:t>‹#›</a:t>
            </a:fld>
            <a:endParaRPr lang="en-US"/>
          </a:p>
        </p:txBody>
      </p:sp>
    </p:spTree>
    <p:extLst>
      <p:ext uri="{BB962C8B-B14F-4D97-AF65-F5344CB8AC3E}">
        <p14:creationId xmlns:p14="http://schemas.microsoft.com/office/powerpoint/2010/main" val="1359335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CCA">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061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0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48682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6625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71322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91727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335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90964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0F17-D630-4E38-B91B-9A4BEF07A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F8C1B1-65CF-4550-B213-E458CE75EB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18084-79AB-467E-8647-07387E5D2445}"/>
              </a:ext>
            </a:extLst>
          </p:cNvPr>
          <p:cNvSpPr>
            <a:spLocks noGrp="1"/>
          </p:cNvSpPr>
          <p:nvPr>
            <p:ph type="dt" sz="half" idx="10"/>
          </p:nvPr>
        </p:nvSpPr>
        <p:spPr/>
        <p:txBody>
          <a:bodyPr/>
          <a:lstStyle/>
          <a:p>
            <a:fld id="{E7D792DE-F227-4379-8ADE-CA393B4953E2}" type="datetimeFigureOut">
              <a:rPr lang="en-US" smtClean="0"/>
              <a:t>11/11/2020</a:t>
            </a:fld>
            <a:endParaRPr lang="en-US"/>
          </a:p>
        </p:txBody>
      </p:sp>
      <p:sp>
        <p:nvSpPr>
          <p:cNvPr id="5" name="Footer Placeholder 4">
            <a:extLst>
              <a:ext uri="{FF2B5EF4-FFF2-40B4-BE49-F238E27FC236}">
                <a16:creationId xmlns:a16="http://schemas.microsoft.com/office/drawing/2014/main" id="{20C69DB5-70C1-4C86-BC94-4B49C5EC5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06276-0744-4BB3-87CD-1541CFA7D1E9}"/>
              </a:ext>
            </a:extLst>
          </p:cNvPr>
          <p:cNvSpPr>
            <a:spLocks noGrp="1"/>
          </p:cNvSpPr>
          <p:nvPr>
            <p:ph type="sldNum" sz="quarter" idx="12"/>
          </p:nvPr>
        </p:nvSpPr>
        <p:spPr/>
        <p:txBody>
          <a:bodyPr/>
          <a:lstStyle/>
          <a:p>
            <a:fld id="{A7CE4CED-AB1A-4C9B-AD26-C0FBBE889888}" type="slidenum">
              <a:rPr lang="en-US" smtClean="0"/>
              <a:t>‹#›</a:t>
            </a:fld>
            <a:endParaRPr lang="en-US"/>
          </a:p>
        </p:txBody>
      </p:sp>
    </p:spTree>
    <p:extLst>
      <p:ext uri="{BB962C8B-B14F-4D97-AF65-F5344CB8AC3E}">
        <p14:creationId xmlns:p14="http://schemas.microsoft.com/office/powerpoint/2010/main" val="2396157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20678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515320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80605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74358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354525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ACCA">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50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58E8-1BFC-4709-AE9C-5C19127F19B9}"/>
              </a:ext>
            </a:extLst>
          </p:cNvPr>
          <p:cNvSpPr>
            <a:spLocks noGrp="1"/>
          </p:cNvSpPr>
          <p:nvPr>
            <p:ph type="title"/>
          </p:nvPr>
        </p:nvSpPr>
        <p:spPr>
          <a:xfrm>
            <a:off x="2994662" y="8206749"/>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88E58D5A-B43D-4D3D-BDF9-7643161E3BF3}"/>
              </a:ext>
            </a:extLst>
          </p:cNvPr>
          <p:cNvSpPr>
            <a:spLocks noGrp="1"/>
          </p:cNvSpPr>
          <p:nvPr>
            <p:ph type="body" idx="1"/>
          </p:nvPr>
        </p:nvSpPr>
        <p:spPr>
          <a:xfrm>
            <a:off x="2994662" y="22029429"/>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818B7-6F90-4B78-B43E-2C22479A8419}"/>
              </a:ext>
            </a:extLst>
          </p:cNvPr>
          <p:cNvSpPr>
            <a:spLocks noGrp="1"/>
          </p:cNvSpPr>
          <p:nvPr>
            <p:ph type="dt" sz="half" idx="10"/>
          </p:nvPr>
        </p:nvSpPr>
        <p:spPr/>
        <p:txBody>
          <a:bodyPr/>
          <a:lstStyle/>
          <a:p>
            <a:fld id="{E7D792DE-F227-4379-8ADE-CA393B4953E2}" type="datetimeFigureOut">
              <a:rPr lang="en-US" smtClean="0"/>
              <a:t>11/11/2020</a:t>
            </a:fld>
            <a:endParaRPr lang="en-US"/>
          </a:p>
        </p:txBody>
      </p:sp>
      <p:sp>
        <p:nvSpPr>
          <p:cNvPr id="5" name="Footer Placeholder 4">
            <a:extLst>
              <a:ext uri="{FF2B5EF4-FFF2-40B4-BE49-F238E27FC236}">
                <a16:creationId xmlns:a16="http://schemas.microsoft.com/office/drawing/2014/main" id="{05AFDB68-5DB7-42B1-A951-657889455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16CB6-8F65-4975-ADAB-046B39C0CC17}"/>
              </a:ext>
            </a:extLst>
          </p:cNvPr>
          <p:cNvSpPr>
            <a:spLocks noGrp="1"/>
          </p:cNvSpPr>
          <p:nvPr>
            <p:ph type="sldNum" sz="quarter" idx="12"/>
          </p:nvPr>
        </p:nvSpPr>
        <p:spPr/>
        <p:txBody>
          <a:bodyPr/>
          <a:lstStyle/>
          <a:p>
            <a:fld id="{A7CE4CED-AB1A-4C9B-AD26-C0FBBE889888}" type="slidenum">
              <a:rPr lang="en-US" smtClean="0"/>
              <a:t>‹#›</a:t>
            </a:fld>
            <a:endParaRPr lang="en-US"/>
          </a:p>
        </p:txBody>
      </p:sp>
    </p:spTree>
    <p:extLst>
      <p:ext uri="{BB962C8B-B14F-4D97-AF65-F5344CB8AC3E}">
        <p14:creationId xmlns:p14="http://schemas.microsoft.com/office/powerpoint/2010/main" val="22486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E07F-F92A-4E9B-8B8A-EC992B0BC8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D8F1B3-C9A8-4618-B6D3-8E844D61862E}"/>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3979EB-FB97-406F-B963-CB389E4778DA}"/>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C57A04-8C1C-49FA-827F-ECFB2406D9D1}"/>
              </a:ext>
            </a:extLst>
          </p:cNvPr>
          <p:cNvSpPr>
            <a:spLocks noGrp="1"/>
          </p:cNvSpPr>
          <p:nvPr>
            <p:ph type="dt" sz="half" idx="10"/>
          </p:nvPr>
        </p:nvSpPr>
        <p:spPr/>
        <p:txBody>
          <a:bodyPr/>
          <a:lstStyle/>
          <a:p>
            <a:fld id="{E7D792DE-F227-4379-8ADE-CA393B4953E2}" type="datetimeFigureOut">
              <a:rPr lang="en-US" smtClean="0"/>
              <a:t>11/11/2020</a:t>
            </a:fld>
            <a:endParaRPr lang="en-US"/>
          </a:p>
        </p:txBody>
      </p:sp>
      <p:sp>
        <p:nvSpPr>
          <p:cNvPr id="6" name="Footer Placeholder 5">
            <a:extLst>
              <a:ext uri="{FF2B5EF4-FFF2-40B4-BE49-F238E27FC236}">
                <a16:creationId xmlns:a16="http://schemas.microsoft.com/office/drawing/2014/main" id="{A0E9EF98-1096-43E1-9D50-D0DCC96180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452544-1B5A-4861-89ED-3239EE993A32}"/>
              </a:ext>
            </a:extLst>
          </p:cNvPr>
          <p:cNvSpPr>
            <a:spLocks noGrp="1"/>
          </p:cNvSpPr>
          <p:nvPr>
            <p:ph type="sldNum" sz="quarter" idx="12"/>
          </p:nvPr>
        </p:nvSpPr>
        <p:spPr/>
        <p:txBody>
          <a:bodyPr/>
          <a:lstStyle/>
          <a:p>
            <a:fld id="{A7CE4CED-AB1A-4C9B-AD26-C0FBBE889888}" type="slidenum">
              <a:rPr lang="en-US" smtClean="0"/>
              <a:t>‹#›</a:t>
            </a:fld>
            <a:endParaRPr lang="en-US"/>
          </a:p>
        </p:txBody>
      </p:sp>
    </p:spTree>
    <p:extLst>
      <p:ext uri="{BB962C8B-B14F-4D97-AF65-F5344CB8AC3E}">
        <p14:creationId xmlns:p14="http://schemas.microsoft.com/office/powerpoint/2010/main" val="252895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D540-16CC-401A-A51F-27F459F338EE}"/>
              </a:ext>
            </a:extLst>
          </p:cNvPr>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35ADCE-5F3F-4F7A-98D0-CD6CE3C75031}"/>
              </a:ext>
            </a:extLst>
          </p:cNvPr>
          <p:cNvSpPr>
            <a:spLocks noGrp="1"/>
          </p:cNvSpPr>
          <p:nvPr>
            <p:ph type="body" idx="1"/>
          </p:nvPr>
        </p:nvSpPr>
        <p:spPr>
          <a:xfrm>
            <a:off x="3023242" y="8069582"/>
            <a:ext cx="18568032"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5CEB9EE0-4160-4FE0-8EB6-34CBE4BB1D5C}"/>
              </a:ext>
            </a:extLst>
          </p:cNvPr>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A98E90-F32B-4F07-88DB-0922CB792AC1}"/>
              </a:ext>
            </a:extLst>
          </p:cNvPr>
          <p:cNvSpPr>
            <a:spLocks noGrp="1"/>
          </p:cNvSpPr>
          <p:nvPr>
            <p:ph type="body" sz="quarter" idx="3"/>
          </p:nvPr>
        </p:nvSpPr>
        <p:spPr>
          <a:xfrm>
            <a:off x="22219922"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1774BA55-1B7B-48F5-86B0-0B32A34D5E15}"/>
              </a:ext>
            </a:extLst>
          </p:cNvPr>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E150E-8E78-4CB9-8E73-7AE01B65151A}"/>
              </a:ext>
            </a:extLst>
          </p:cNvPr>
          <p:cNvSpPr>
            <a:spLocks noGrp="1"/>
          </p:cNvSpPr>
          <p:nvPr>
            <p:ph type="dt" sz="half" idx="10"/>
          </p:nvPr>
        </p:nvSpPr>
        <p:spPr/>
        <p:txBody>
          <a:bodyPr/>
          <a:lstStyle/>
          <a:p>
            <a:fld id="{E7D792DE-F227-4379-8ADE-CA393B4953E2}" type="datetimeFigureOut">
              <a:rPr lang="en-US" smtClean="0"/>
              <a:t>11/11/2020</a:t>
            </a:fld>
            <a:endParaRPr lang="en-US"/>
          </a:p>
        </p:txBody>
      </p:sp>
      <p:sp>
        <p:nvSpPr>
          <p:cNvPr id="8" name="Footer Placeholder 7">
            <a:extLst>
              <a:ext uri="{FF2B5EF4-FFF2-40B4-BE49-F238E27FC236}">
                <a16:creationId xmlns:a16="http://schemas.microsoft.com/office/drawing/2014/main" id="{BC3BF60A-FCAB-4238-81B7-20E818392B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AD39E8-1D36-41CC-B962-B731FF437EDE}"/>
              </a:ext>
            </a:extLst>
          </p:cNvPr>
          <p:cNvSpPr>
            <a:spLocks noGrp="1"/>
          </p:cNvSpPr>
          <p:nvPr>
            <p:ph type="sldNum" sz="quarter" idx="12"/>
          </p:nvPr>
        </p:nvSpPr>
        <p:spPr/>
        <p:txBody>
          <a:bodyPr/>
          <a:lstStyle/>
          <a:p>
            <a:fld id="{A7CE4CED-AB1A-4C9B-AD26-C0FBBE889888}" type="slidenum">
              <a:rPr lang="en-US" smtClean="0"/>
              <a:t>‹#›</a:t>
            </a:fld>
            <a:endParaRPr lang="en-US"/>
          </a:p>
        </p:txBody>
      </p:sp>
    </p:spTree>
    <p:extLst>
      <p:ext uri="{BB962C8B-B14F-4D97-AF65-F5344CB8AC3E}">
        <p14:creationId xmlns:p14="http://schemas.microsoft.com/office/powerpoint/2010/main" val="236742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F996-F574-4EB6-B9A0-9DB8A006EA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58ED59-589E-45B6-AD74-340199B41DF7}"/>
              </a:ext>
            </a:extLst>
          </p:cNvPr>
          <p:cNvSpPr>
            <a:spLocks noGrp="1"/>
          </p:cNvSpPr>
          <p:nvPr>
            <p:ph type="dt" sz="half" idx="10"/>
          </p:nvPr>
        </p:nvSpPr>
        <p:spPr/>
        <p:txBody>
          <a:bodyPr/>
          <a:lstStyle/>
          <a:p>
            <a:fld id="{E7D792DE-F227-4379-8ADE-CA393B4953E2}" type="datetimeFigureOut">
              <a:rPr lang="en-US" smtClean="0"/>
              <a:t>11/11/2020</a:t>
            </a:fld>
            <a:endParaRPr lang="en-US"/>
          </a:p>
        </p:txBody>
      </p:sp>
      <p:sp>
        <p:nvSpPr>
          <p:cNvPr id="4" name="Footer Placeholder 3">
            <a:extLst>
              <a:ext uri="{FF2B5EF4-FFF2-40B4-BE49-F238E27FC236}">
                <a16:creationId xmlns:a16="http://schemas.microsoft.com/office/drawing/2014/main" id="{E76303C1-9690-45C7-8B38-11512F49CE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553669-8652-4DB0-A1F3-0D50A7E63973}"/>
              </a:ext>
            </a:extLst>
          </p:cNvPr>
          <p:cNvSpPr>
            <a:spLocks noGrp="1"/>
          </p:cNvSpPr>
          <p:nvPr>
            <p:ph type="sldNum" sz="quarter" idx="12"/>
          </p:nvPr>
        </p:nvSpPr>
        <p:spPr/>
        <p:txBody>
          <a:bodyPr/>
          <a:lstStyle/>
          <a:p>
            <a:fld id="{A7CE4CED-AB1A-4C9B-AD26-C0FBBE889888}" type="slidenum">
              <a:rPr lang="en-US" smtClean="0"/>
              <a:t>‹#›</a:t>
            </a:fld>
            <a:endParaRPr lang="en-US"/>
          </a:p>
        </p:txBody>
      </p:sp>
    </p:spTree>
    <p:extLst>
      <p:ext uri="{BB962C8B-B14F-4D97-AF65-F5344CB8AC3E}">
        <p14:creationId xmlns:p14="http://schemas.microsoft.com/office/powerpoint/2010/main" val="418150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B57AE-0F3C-4BDF-9F88-373213DC1C22}"/>
              </a:ext>
            </a:extLst>
          </p:cNvPr>
          <p:cNvSpPr>
            <a:spLocks noGrp="1"/>
          </p:cNvSpPr>
          <p:nvPr>
            <p:ph type="dt" sz="half" idx="10"/>
          </p:nvPr>
        </p:nvSpPr>
        <p:spPr/>
        <p:txBody>
          <a:bodyPr/>
          <a:lstStyle/>
          <a:p>
            <a:fld id="{E7D792DE-F227-4379-8ADE-CA393B4953E2}" type="datetimeFigureOut">
              <a:rPr lang="en-US" smtClean="0"/>
              <a:t>11/11/2020</a:t>
            </a:fld>
            <a:endParaRPr lang="en-US"/>
          </a:p>
        </p:txBody>
      </p:sp>
      <p:sp>
        <p:nvSpPr>
          <p:cNvPr id="3" name="Footer Placeholder 2">
            <a:extLst>
              <a:ext uri="{FF2B5EF4-FFF2-40B4-BE49-F238E27FC236}">
                <a16:creationId xmlns:a16="http://schemas.microsoft.com/office/drawing/2014/main" id="{DCE81750-9946-4D35-BF40-F26F09416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1B5044-AD12-45D8-8F58-5E56BA5A81C2}"/>
              </a:ext>
            </a:extLst>
          </p:cNvPr>
          <p:cNvSpPr>
            <a:spLocks noGrp="1"/>
          </p:cNvSpPr>
          <p:nvPr>
            <p:ph type="sldNum" sz="quarter" idx="12"/>
          </p:nvPr>
        </p:nvSpPr>
        <p:spPr/>
        <p:txBody>
          <a:bodyPr/>
          <a:lstStyle/>
          <a:p>
            <a:fld id="{A7CE4CED-AB1A-4C9B-AD26-C0FBBE889888}" type="slidenum">
              <a:rPr lang="en-US" smtClean="0"/>
              <a:t>‹#›</a:t>
            </a:fld>
            <a:endParaRPr lang="en-US"/>
          </a:p>
        </p:txBody>
      </p:sp>
    </p:spTree>
    <p:extLst>
      <p:ext uri="{BB962C8B-B14F-4D97-AF65-F5344CB8AC3E}">
        <p14:creationId xmlns:p14="http://schemas.microsoft.com/office/powerpoint/2010/main" val="2463118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5B3B-BA4F-46DD-B6AA-2123B8CC6364}"/>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9620287A-C8F3-4692-A544-3F9288F08DBA}"/>
              </a:ext>
            </a:extLst>
          </p:cNvPr>
          <p:cNvSpPr>
            <a:spLocks noGrp="1"/>
          </p:cNvSpPr>
          <p:nvPr>
            <p:ph idx="1"/>
          </p:nvPr>
        </p:nvSpPr>
        <p:spPr>
          <a:xfrm>
            <a:off x="18659477" y="4739647"/>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33D952-F09F-4E1B-BC25-C44285EFA0A5}"/>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196E86F0-B1C7-409D-9283-F754CCA83AE3}"/>
              </a:ext>
            </a:extLst>
          </p:cNvPr>
          <p:cNvSpPr>
            <a:spLocks noGrp="1"/>
          </p:cNvSpPr>
          <p:nvPr>
            <p:ph type="dt" sz="half" idx="10"/>
          </p:nvPr>
        </p:nvSpPr>
        <p:spPr/>
        <p:txBody>
          <a:bodyPr/>
          <a:lstStyle/>
          <a:p>
            <a:fld id="{E7D792DE-F227-4379-8ADE-CA393B4953E2}" type="datetimeFigureOut">
              <a:rPr lang="en-US" smtClean="0"/>
              <a:t>11/11/2020</a:t>
            </a:fld>
            <a:endParaRPr lang="en-US"/>
          </a:p>
        </p:txBody>
      </p:sp>
      <p:sp>
        <p:nvSpPr>
          <p:cNvPr id="6" name="Footer Placeholder 5">
            <a:extLst>
              <a:ext uri="{FF2B5EF4-FFF2-40B4-BE49-F238E27FC236}">
                <a16:creationId xmlns:a16="http://schemas.microsoft.com/office/drawing/2014/main" id="{C32B1596-C9E2-4C17-BD38-FB6F0809D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9B232-0F42-40FC-9007-A67CAC9B8335}"/>
              </a:ext>
            </a:extLst>
          </p:cNvPr>
          <p:cNvSpPr>
            <a:spLocks noGrp="1"/>
          </p:cNvSpPr>
          <p:nvPr>
            <p:ph type="sldNum" sz="quarter" idx="12"/>
          </p:nvPr>
        </p:nvSpPr>
        <p:spPr/>
        <p:txBody>
          <a:bodyPr/>
          <a:lstStyle/>
          <a:p>
            <a:fld id="{A7CE4CED-AB1A-4C9B-AD26-C0FBBE889888}" type="slidenum">
              <a:rPr lang="en-US" smtClean="0"/>
              <a:t>‹#›</a:t>
            </a:fld>
            <a:endParaRPr lang="en-US"/>
          </a:p>
        </p:txBody>
      </p:sp>
    </p:spTree>
    <p:extLst>
      <p:ext uri="{BB962C8B-B14F-4D97-AF65-F5344CB8AC3E}">
        <p14:creationId xmlns:p14="http://schemas.microsoft.com/office/powerpoint/2010/main" val="320077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7AB1-1CA1-4160-888A-BC232B80DB29}"/>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6FCC75B6-AB43-42AA-B3F3-DC5636572766}"/>
              </a:ext>
            </a:extLst>
          </p:cNvPr>
          <p:cNvSpPr>
            <a:spLocks noGrp="1"/>
          </p:cNvSpPr>
          <p:nvPr>
            <p:ph type="pic" idx="1"/>
          </p:nvPr>
        </p:nvSpPr>
        <p:spPr>
          <a:xfrm>
            <a:off x="18659477" y="4739647"/>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F1FAC075-7B7F-4AD4-B706-AB8203A8FADE}"/>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4752388D-CA66-4350-ADF2-6E54F079409B}"/>
              </a:ext>
            </a:extLst>
          </p:cNvPr>
          <p:cNvSpPr>
            <a:spLocks noGrp="1"/>
          </p:cNvSpPr>
          <p:nvPr>
            <p:ph type="dt" sz="half" idx="10"/>
          </p:nvPr>
        </p:nvSpPr>
        <p:spPr/>
        <p:txBody>
          <a:bodyPr/>
          <a:lstStyle/>
          <a:p>
            <a:fld id="{E7D792DE-F227-4379-8ADE-CA393B4953E2}" type="datetimeFigureOut">
              <a:rPr lang="en-US" smtClean="0"/>
              <a:t>11/11/2020</a:t>
            </a:fld>
            <a:endParaRPr lang="en-US"/>
          </a:p>
        </p:txBody>
      </p:sp>
      <p:sp>
        <p:nvSpPr>
          <p:cNvPr id="6" name="Footer Placeholder 5">
            <a:extLst>
              <a:ext uri="{FF2B5EF4-FFF2-40B4-BE49-F238E27FC236}">
                <a16:creationId xmlns:a16="http://schemas.microsoft.com/office/drawing/2014/main" id="{82C19D62-798E-4BBB-95F6-3EE4FF4A65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73DA4-63EE-47E2-B875-8D9C16E1DD1D}"/>
              </a:ext>
            </a:extLst>
          </p:cNvPr>
          <p:cNvSpPr>
            <a:spLocks noGrp="1"/>
          </p:cNvSpPr>
          <p:nvPr>
            <p:ph type="sldNum" sz="quarter" idx="12"/>
          </p:nvPr>
        </p:nvSpPr>
        <p:spPr/>
        <p:txBody>
          <a:bodyPr/>
          <a:lstStyle/>
          <a:p>
            <a:fld id="{A7CE4CED-AB1A-4C9B-AD26-C0FBBE889888}" type="slidenum">
              <a:rPr lang="en-US" smtClean="0"/>
              <a:t>‹#›</a:t>
            </a:fld>
            <a:endParaRPr lang="en-US"/>
          </a:p>
        </p:txBody>
      </p:sp>
    </p:spTree>
    <p:extLst>
      <p:ext uri="{BB962C8B-B14F-4D97-AF65-F5344CB8AC3E}">
        <p14:creationId xmlns:p14="http://schemas.microsoft.com/office/powerpoint/2010/main" val="318758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B1DC6-958D-4996-A8B5-C5DF45F7D272}"/>
              </a:ext>
            </a:extLst>
          </p:cNvPr>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211875-B318-45C0-9BD0-BBEB2C4E9D66}"/>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68050-9821-4729-A5FD-0ADE99CE25A3}"/>
              </a:ext>
            </a:extLst>
          </p:cNvPr>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E7D792DE-F227-4379-8ADE-CA393B4953E2}" type="datetimeFigureOut">
              <a:rPr lang="en-US" smtClean="0"/>
              <a:t>11/11/2020</a:t>
            </a:fld>
            <a:endParaRPr lang="en-US"/>
          </a:p>
        </p:txBody>
      </p:sp>
      <p:sp>
        <p:nvSpPr>
          <p:cNvPr id="5" name="Footer Placeholder 4">
            <a:extLst>
              <a:ext uri="{FF2B5EF4-FFF2-40B4-BE49-F238E27FC236}">
                <a16:creationId xmlns:a16="http://schemas.microsoft.com/office/drawing/2014/main" id="{58D65C78-499F-482E-B428-A81CCE9B1C1A}"/>
              </a:ext>
            </a:extLst>
          </p:cNvPr>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F8CE30-9296-4654-978C-0CCD72AE5A2F}"/>
              </a:ext>
            </a:extLst>
          </p:cNvPr>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A7CE4CED-AB1A-4C9B-AD26-C0FBBE889888}" type="slidenum">
              <a:rPr lang="en-US" smtClean="0"/>
              <a:t>‹#›</a:t>
            </a:fld>
            <a:endParaRPr lang="en-US"/>
          </a:p>
        </p:txBody>
      </p:sp>
    </p:spTree>
    <p:extLst>
      <p:ext uri="{BB962C8B-B14F-4D97-AF65-F5344CB8AC3E}">
        <p14:creationId xmlns:p14="http://schemas.microsoft.com/office/powerpoint/2010/main" val="3311078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7528981"/>
      </p:ext>
    </p:extLst>
  </p:cSld>
  <p:clrMap bg1="lt1" tx1="dk1" bg2="lt2" tx2="dk2" accent1="accent1" accent2="accent2" accent3="accent3" accent4="accent4" accent5="accent5" accent6="accent6" hlink="hlink" folHlink="folHlink"/>
  <p:sldLayoutIdLst>
    <p:sldLayoutId id="2147483662" r:id="rId1"/>
    <p:sldLayoutId id="2147483661" r:id="rId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7D792DE-F227-4379-8ADE-CA393B4953E2}" type="datetimeFigureOut">
              <a:rPr lang="en-US" smtClean="0"/>
              <a:t>11/11/2020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7CE4CED-AB1A-4C9B-AD26-C0FBBE889888}" type="slidenum">
              <a:rPr lang="en-US" smtClean="0"/>
              <a:t>‹#›</a:t>
            </a:fld>
            <a:endParaRPr lang="en-US"/>
          </a:p>
        </p:txBody>
      </p:sp>
    </p:spTree>
    <p:extLst>
      <p:ext uri="{BB962C8B-B14F-4D97-AF65-F5344CB8AC3E}">
        <p14:creationId xmlns:p14="http://schemas.microsoft.com/office/powerpoint/2010/main" val="224105324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chart" Target="../charts/chart1.xml"/><Relationship Id="rId1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chart" Target="../charts/chart2.xml"/><Relationship Id="rId13"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jpg"/></Relationships>
</file>

<file path=ppt/slides/_rels/slide3.xml.rels><?xml version="1.0" encoding="UTF-8" standalone="yes"?>
<Relationships xmlns="http://schemas.openxmlformats.org/package/2006/relationships"><Relationship Id="rId8" Type="http://schemas.openxmlformats.org/officeDocument/2006/relationships/chart" Target="../charts/chart3.xml"/><Relationship Id="rId13"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220081-3565-4170-BAAA-FEDB888744CA}"/>
              </a:ext>
            </a:extLst>
          </p:cNvPr>
          <p:cNvSpPr/>
          <p:nvPr/>
        </p:nvSpPr>
        <p:spPr>
          <a:xfrm>
            <a:off x="0" y="-166255"/>
            <a:ext cx="43891200" cy="6598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093CF60-DC71-4037-BFE4-E39BA1E4C75D}"/>
              </a:ext>
            </a:extLst>
          </p:cNvPr>
          <p:cNvSpPr txBox="1"/>
          <p:nvPr/>
        </p:nvSpPr>
        <p:spPr>
          <a:xfrm>
            <a:off x="6710624" y="265806"/>
            <a:ext cx="30469946" cy="2708434"/>
          </a:xfrm>
          <a:prstGeom prst="rect">
            <a:avLst/>
          </a:prstGeom>
          <a:noFill/>
        </p:spPr>
        <p:txBody>
          <a:bodyPr wrap="square" rtlCol="0">
            <a:spAutoFit/>
          </a:bodyPr>
          <a:lstStyle/>
          <a:p>
            <a:pPr algn="ctr"/>
            <a:r>
              <a:rPr lang="en-US" sz="8500" b="1" dirty="0">
                <a:solidFill>
                  <a:schemeClr val="bg1"/>
                </a:solidFill>
              </a:rPr>
              <a:t>Implementation and Study of Searching Algorithms using Game Theory and Computational Modeling on the Battleship Board Game</a:t>
            </a:r>
          </a:p>
        </p:txBody>
      </p:sp>
      <p:sp>
        <p:nvSpPr>
          <p:cNvPr id="8" name="TextBox 7">
            <a:extLst>
              <a:ext uri="{FF2B5EF4-FFF2-40B4-BE49-F238E27FC236}">
                <a16:creationId xmlns:a16="http://schemas.microsoft.com/office/drawing/2014/main" id="{B8A45AD3-9A8B-4368-A20C-D88143C2B74C}"/>
              </a:ext>
            </a:extLst>
          </p:cNvPr>
          <p:cNvSpPr txBox="1"/>
          <p:nvPr/>
        </p:nvSpPr>
        <p:spPr>
          <a:xfrm>
            <a:off x="15435939" y="3130013"/>
            <a:ext cx="13019315" cy="1015663"/>
          </a:xfrm>
          <a:prstGeom prst="rect">
            <a:avLst/>
          </a:prstGeom>
          <a:noFill/>
        </p:spPr>
        <p:txBody>
          <a:bodyPr wrap="square" rtlCol="0">
            <a:spAutoFit/>
          </a:bodyPr>
          <a:lstStyle/>
          <a:p>
            <a:pPr algn="ctr"/>
            <a:r>
              <a:rPr lang="en-US" sz="6000" b="1" dirty="0">
                <a:solidFill>
                  <a:schemeClr val="bg1"/>
                </a:solidFill>
              </a:rPr>
              <a:t>Joseph Sivits</a:t>
            </a:r>
          </a:p>
        </p:txBody>
      </p:sp>
      <p:sp>
        <p:nvSpPr>
          <p:cNvPr id="9" name="TextBox 8">
            <a:extLst>
              <a:ext uri="{FF2B5EF4-FFF2-40B4-BE49-F238E27FC236}">
                <a16:creationId xmlns:a16="http://schemas.microsoft.com/office/drawing/2014/main" id="{098FA382-15AC-4791-B5E1-37ED94D900BC}"/>
              </a:ext>
            </a:extLst>
          </p:cNvPr>
          <p:cNvSpPr txBox="1"/>
          <p:nvPr/>
        </p:nvSpPr>
        <p:spPr>
          <a:xfrm>
            <a:off x="11713026" y="3990058"/>
            <a:ext cx="20465142" cy="1015663"/>
          </a:xfrm>
          <a:prstGeom prst="rect">
            <a:avLst/>
          </a:prstGeom>
          <a:noFill/>
        </p:spPr>
        <p:txBody>
          <a:bodyPr wrap="square" rtlCol="0">
            <a:spAutoFit/>
          </a:bodyPr>
          <a:lstStyle/>
          <a:p>
            <a:pPr algn="ctr"/>
            <a:r>
              <a:rPr lang="en-US" sz="6000" b="1" dirty="0">
                <a:solidFill>
                  <a:schemeClr val="bg1"/>
                </a:solidFill>
              </a:rPr>
              <a:t>Faculty Advisor:  Dr. Victor Govindaswamy</a:t>
            </a:r>
          </a:p>
        </p:txBody>
      </p:sp>
      <p:sp>
        <p:nvSpPr>
          <p:cNvPr id="10" name="TextBox 9">
            <a:extLst>
              <a:ext uri="{FF2B5EF4-FFF2-40B4-BE49-F238E27FC236}">
                <a16:creationId xmlns:a16="http://schemas.microsoft.com/office/drawing/2014/main" id="{EBB5CD3C-690F-4AAD-983A-E78B42B05970}"/>
              </a:ext>
            </a:extLst>
          </p:cNvPr>
          <p:cNvSpPr txBox="1"/>
          <p:nvPr/>
        </p:nvSpPr>
        <p:spPr>
          <a:xfrm>
            <a:off x="14673939" y="5005876"/>
            <a:ext cx="14543314" cy="1015663"/>
          </a:xfrm>
          <a:prstGeom prst="rect">
            <a:avLst/>
          </a:prstGeom>
          <a:noFill/>
        </p:spPr>
        <p:txBody>
          <a:bodyPr wrap="square" rtlCol="0">
            <a:spAutoFit/>
          </a:bodyPr>
          <a:lstStyle/>
          <a:p>
            <a:pPr algn="ctr"/>
            <a:r>
              <a:rPr lang="en-US" sz="6000" b="1" dirty="0">
                <a:solidFill>
                  <a:schemeClr val="bg1"/>
                </a:solidFill>
              </a:rPr>
              <a:t>Concordia University Chicago</a:t>
            </a:r>
          </a:p>
        </p:txBody>
      </p:sp>
      <p:pic>
        <p:nvPicPr>
          <p:cNvPr id="12" name="Picture 11" descr="A person wearing a suit and tie smiling at the camera&#10;&#10;Description automatically generated">
            <a:extLst>
              <a:ext uri="{FF2B5EF4-FFF2-40B4-BE49-F238E27FC236}">
                <a16:creationId xmlns:a16="http://schemas.microsoft.com/office/drawing/2014/main" id="{6EFD1750-9AB8-4F1B-861A-BF0CF0E79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18" y="248534"/>
            <a:ext cx="5704114" cy="5704114"/>
          </a:xfrm>
          <a:prstGeom prst="rect">
            <a:avLst/>
          </a:prstGeom>
          <a:effectLst>
            <a:glow rad="317500">
              <a:schemeClr val="bg1"/>
            </a:glow>
          </a:effectLst>
        </p:spPr>
      </p:pic>
      <p:pic>
        <p:nvPicPr>
          <p:cNvPr id="13" name="Picture 30" descr="Picture 148">
            <a:extLst>
              <a:ext uri="{FF2B5EF4-FFF2-40B4-BE49-F238E27FC236}">
                <a16:creationId xmlns:a16="http://schemas.microsoft.com/office/drawing/2014/main" id="{750499E6-618F-48A1-8DAD-CB688F7DC61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662510" y="1099402"/>
            <a:ext cx="5746750" cy="3749675"/>
          </a:xfrm>
          <a:prstGeom prst="rect">
            <a:avLst/>
          </a:prstGeom>
          <a:noFill/>
          <a:ln>
            <a:noFill/>
          </a:ln>
          <a:effectLst>
            <a:glow rad="317500">
              <a:schemeClr val="bg1"/>
            </a:glow>
            <a:outerShdw dist="35921" dir="2700000" algn="ctr" rotWithShape="0">
              <a:srgbClr val="808080"/>
            </a:outerShdw>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 name="Rectangle 1">
            <a:extLst>
              <a:ext uri="{FF2B5EF4-FFF2-40B4-BE49-F238E27FC236}">
                <a16:creationId xmlns:a16="http://schemas.microsoft.com/office/drawing/2014/main" id="{724A92B9-DA35-42F3-8358-82FA554EBF35}"/>
              </a:ext>
            </a:extLst>
          </p:cNvPr>
          <p:cNvSpPr/>
          <p:nvPr/>
        </p:nvSpPr>
        <p:spPr>
          <a:xfrm>
            <a:off x="804673" y="6864373"/>
            <a:ext cx="9290304" cy="25422655"/>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Rectangle 13">
            <a:extLst>
              <a:ext uri="{FF2B5EF4-FFF2-40B4-BE49-F238E27FC236}">
                <a16:creationId xmlns:a16="http://schemas.microsoft.com/office/drawing/2014/main" id="{318394CB-557F-4AF4-B661-109EC53B5151}"/>
              </a:ext>
            </a:extLst>
          </p:cNvPr>
          <p:cNvSpPr/>
          <p:nvPr/>
        </p:nvSpPr>
        <p:spPr>
          <a:xfrm>
            <a:off x="12047532" y="6864373"/>
            <a:ext cx="9290304" cy="25422655"/>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1B8030B-84C6-40E3-B19B-4BE5E7E90471}"/>
              </a:ext>
            </a:extLst>
          </p:cNvPr>
          <p:cNvSpPr/>
          <p:nvPr/>
        </p:nvSpPr>
        <p:spPr>
          <a:xfrm>
            <a:off x="22887865" y="6864373"/>
            <a:ext cx="9290304" cy="25422655"/>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A0621E3-0F88-4D1C-8C54-4224F225A9B1}"/>
              </a:ext>
            </a:extLst>
          </p:cNvPr>
          <p:cNvSpPr/>
          <p:nvPr/>
        </p:nvSpPr>
        <p:spPr>
          <a:xfrm>
            <a:off x="33796223" y="6864373"/>
            <a:ext cx="9290304" cy="25422655"/>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B1808882-047F-4348-B8B2-B1CD5F6D29CD}"/>
              </a:ext>
            </a:extLst>
          </p:cNvPr>
          <p:cNvSpPr/>
          <p:nvPr/>
        </p:nvSpPr>
        <p:spPr>
          <a:xfrm>
            <a:off x="815468" y="6864373"/>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Abstract</a:t>
            </a:r>
          </a:p>
        </p:txBody>
      </p:sp>
      <p:sp>
        <p:nvSpPr>
          <p:cNvPr id="4" name="TextBox 3">
            <a:extLst>
              <a:ext uri="{FF2B5EF4-FFF2-40B4-BE49-F238E27FC236}">
                <a16:creationId xmlns:a16="http://schemas.microsoft.com/office/drawing/2014/main" id="{4BAFE244-37E4-4277-9875-49A90B52B3DA}"/>
              </a:ext>
            </a:extLst>
          </p:cNvPr>
          <p:cNvSpPr txBox="1"/>
          <p:nvPr/>
        </p:nvSpPr>
        <p:spPr>
          <a:xfrm>
            <a:off x="809895" y="7878654"/>
            <a:ext cx="9279859" cy="7632859"/>
          </a:xfrm>
          <a:prstGeom prst="rect">
            <a:avLst/>
          </a:prstGeom>
          <a:noFill/>
        </p:spPr>
        <p:txBody>
          <a:bodyPr wrap="square" rtlCol="0">
            <a:spAutoFit/>
          </a:bodyPr>
          <a:lstStyle/>
          <a:p>
            <a:r>
              <a:rPr lang="en-US" sz="3500" dirty="0"/>
              <a:t>This project simulates the popular board game “Battleship”—the program implements nine different searching algorithms. The algorithms consist of various binary and linear searching algorithms, as well as a randomly seeded random searching algorithm. The application will randomly chose different battleship positions, with proper orientation of the ships taken into account as well, making sure the no two battleships exist in the same place. It will then calculate the efficiency of the application by averaging how many moves it takes on each algorithm to find all of the battleships over the course of 10,000 simulations of the game. </a:t>
            </a:r>
          </a:p>
        </p:txBody>
      </p:sp>
      <p:sp>
        <p:nvSpPr>
          <p:cNvPr id="20" name="TextBox 19">
            <a:extLst>
              <a:ext uri="{FF2B5EF4-FFF2-40B4-BE49-F238E27FC236}">
                <a16:creationId xmlns:a16="http://schemas.microsoft.com/office/drawing/2014/main" id="{8781A8B6-D89F-4B63-934E-2F25594B63CF}"/>
              </a:ext>
            </a:extLst>
          </p:cNvPr>
          <p:cNvSpPr txBox="1"/>
          <p:nvPr/>
        </p:nvSpPr>
        <p:spPr>
          <a:xfrm>
            <a:off x="825912" y="16384444"/>
            <a:ext cx="9279860" cy="3323987"/>
          </a:xfrm>
          <a:prstGeom prst="rect">
            <a:avLst/>
          </a:prstGeom>
          <a:noFill/>
        </p:spPr>
        <p:txBody>
          <a:bodyPr wrap="square" rtlCol="0">
            <a:spAutoFit/>
          </a:bodyPr>
          <a:lstStyle/>
          <a:p>
            <a:r>
              <a:rPr lang="en-US" sz="3500" dirty="0"/>
              <a:t>The purpose of this project is to test different searching algorithms across a two-dimensional array to determine which searching algorithm is the fastest and would provide the competitor with the best advantage using game theory and computational modeling.</a:t>
            </a:r>
          </a:p>
        </p:txBody>
      </p:sp>
      <p:sp>
        <p:nvSpPr>
          <p:cNvPr id="23" name="TextBox 22">
            <a:extLst>
              <a:ext uri="{FF2B5EF4-FFF2-40B4-BE49-F238E27FC236}">
                <a16:creationId xmlns:a16="http://schemas.microsoft.com/office/drawing/2014/main" id="{C24EAFC4-6A68-46BC-9A8E-71040506B090}"/>
              </a:ext>
            </a:extLst>
          </p:cNvPr>
          <p:cNvSpPr txBox="1"/>
          <p:nvPr/>
        </p:nvSpPr>
        <p:spPr>
          <a:xfrm>
            <a:off x="809895" y="20729041"/>
            <a:ext cx="9279860" cy="2785378"/>
          </a:xfrm>
          <a:prstGeom prst="rect">
            <a:avLst/>
          </a:prstGeom>
          <a:noFill/>
        </p:spPr>
        <p:txBody>
          <a:bodyPr wrap="square" rtlCol="0">
            <a:spAutoFit/>
          </a:bodyPr>
          <a:lstStyle/>
          <a:p>
            <a:r>
              <a:rPr lang="en-US" sz="3500" dirty="0"/>
              <a:t>In the future I would like to modify my program to be a full-fledged game, with working scoreboard, two-player capability and a working user interface. This wasn’t necessary for this study, but it would be a great side-project. </a:t>
            </a:r>
          </a:p>
        </p:txBody>
      </p:sp>
      <p:sp>
        <p:nvSpPr>
          <p:cNvPr id="25" name="TextBox 24">
            <a:extLst>
              <a:ext uri="{FF2B5EF4-FFF2-40B4-BE49-F238E27FC236}">
                <a16:creationId xmlns:a16="http://schemas.microsoft.com/office/drawing/2014/main" id="{D8DB1117-1E86-4693-9547-681F1AAD870E}"/>
              </a:ext>
            </a:extLst>
          </p:cNvPr>
          <p:cNvSpPr txBox="1"/>
          <p:nvPr/>
        </p:nvSpPr>
        <p:spPr>
          <a:xfrm>
            <a:off x="809895" y="24553057"/>
            <a:ext cx="9279860" cy="8171468"/>
          </a:xfrm>
          <a:prstGeom prst="rect">
            <a:avLst/>
          </a:prstGeom>
          <a:noFill/>
        </p:spPr>
        <p:txBody>
          <a:bodyPr wrap="square" rtlCol="0">
            <a:spAutoFit/>
          </a:bodyPr>
          <a:lstStyle/>
          <a:p>
            <a:r>
              <a:rPr lang="en-US" sz="3500" b="1" dirty="0"/>
              <a:t>Bioinformatics And Technology Laboratory (BAT Lab)</a:t>
            </a:r>
          </a:p>
          <a:p>
            <a:r>
              <a:rPr lang="en-US" sz="3500" b="1" dirty="0"/>
              <a:t>Computer Science II Group</a:t>
            </a:r>
          </a:p>
          <a:p>
            <a:r>
              <a:rPr lang="en-US" sz="3500" b="1" dirty="0"/>
              <a:t>Computer Science Program (CSC@CUC)</a:t>
            </a:r>
          </a:p>
          <a:p>
            <a:endParaRPr lang="en-US" sz="3500" b="1" dirty="0"/>
          </a:p>
          <a:p>
            <a:r>
              <a:rPr lang="en-US" sz="3500" b="1" dirty="0"/>
              <a:t>Member: </a:t>
            </a:r>
            <a:r>
              <a:rPr lang="en-US" sz="3500" dirty="0"/>
              <a:t>Joseph Sivits</a:t>
            </a:r>
          </a:p>
          <a:p>
            <a:r>
              <a:rPr lang="en-US" sz="3500" dirty="0"/>
              <a:t>crf_sivitsja@cuchicago.edu</a:t>
            </a:r>
          </a:p>
          <a:p>
            <a:endParaRPr lang="en-US" sz="3500" dirty="0"/>
          </a:p>
          <a:p>
            <a:r>
              <a:rPr lang="en-US" sz="3500" b="1" dirty="0"/>
              <a:t>Advisors: </a:t>
            </a:r>
            <a:r>
              <a:rPr lang="en-US" sz="3500" dirty="0"/>
              <a:t>Dr. </a:t>
            </a:r>
            <a:r>
              <a:rPr lang="en-US" sz="3500" dirty="0" err="1"/>
              <a:t>Visvasuresh</a:t>
            </a:r>
            <a:r>
              <a:rPr lang="en-US" sz="3500" dirty="0"/>
              <a:t> (Victor) Govindaswamy</a:t>
            </a:r>
          </a:p>
          <a:p>
            <a:r>
              <a:rPr lang="en-US" sz="3500" dirty="0"/>
              <a:t>Victor.Govindaswamy@cuchicago.edu</a:t>
            </a:r>
          </a:p>
          <a:p>
            <a:endParaRPr lang="en-US" sz="3500" dirty="0"/>
          </a:p>
          <a:p>
            <a:r>
              <a:rPr lang="en-US" sz="3500" b="1" dirty="0"/>
              <a:t>Address: </a:t>
            </a:r>
            <a:r>
              <a:rPr lang="en-US" sz="3500" dirty="0"/>
              <a:t>Concordia University Chicago</a:t>
            </a:r>
          </a:p>
          <a:p>
            <a:r>
              <a:rPr lang="en-US" sz="3500" b="1" dirty="0"/>
              <a:t>                  </a:t>
            </a:r>
            <a:r>
              <a:rPr lang="en-US" sz="3500" dirty="0"/>
              <a:t>7400 Augusta Street</a:t>
            </a:r>
          </a:p>
          <a:p>
            <a:r>
              <a:rPr lang="en-US" sz="3500" b="1" dirty="0"/>
              <a:t>                  </a:t>
            </a:r>
            <a:r>
              <a:rPr lang="en-US" sz="3500" dirty="0"/>
              <a:t>River Forest, IL, 60305</a:t>
            </a:r>
            <a:endParaRPr lang="en-US" sz="3500" b="1" dirty="0"/>
          </a:p>
          <a:p>
            <a:endParaRPr lang="en-US" sz="3500" dirty="0"/>
          </a:p>
        </p:txBody>
      </p:sp>
      <p:sp>
        <p:nvSpPr>
          <p:cNvPr id="26" name="Rectangle 25">
            <a:extLst>
              <a:ext uri="{FF2B5EF4-FFF2-40B4-BE49-F238E27FC236}">
                <a16:creationId xmlns:a16="http://schemas.microsoft.com/office/drawing/2014/main" id="{90E4FD2B-55EE-485B-BEC1-B48DC3FB6C7B}"/>
              </a:ext>
            </a:extLst>
          </p:cNvPr>
          <p:cNvSpPr/>
          <p:nvPr/>
        </p:nvSpPr>
        <p:spPr>
          <a:xfrm>
            <a:off x="793878" y="15529550"/>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Purpose</a:t>
            </a:r>
          </a:p>
        </p:txBody>
      </p:sp>
      <p:sp>
        <p:nvSpPr>
          <p:cNvPr id="27" name="Rectangle 26">
            <a:extLst>
              <a:ext uri="{FF2B5EF4-FFF2-40B4-BE49-F238E27FC236}">
                <a16:creationId xmlns:a16="http://schemas.microsoft.com/office/drawing/2014/main" id="{64BD060B-2D5B-4C54-9E88-D410ABFEBDC8}"/>
              </a:ext>
            </a:extLst>
          </p:cNvPr>
          <p:cNvSpPr/>
          <p:nvPr/>
        </p:nvSpPr>
        <p:spPr>
          <a:xfrm>
            <a:off x="809895" y="19744087"/>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Future Work</a:t>
            </a:r>
          </a:p>
        </p:txBody>
      </p:sp>
      <p:sp>
        <p:nvSpPr>
          <p:cNvPr id="28" name="Rectangle 27">
            <a:extLst>
              <a:ext uri="{FF2B5EF4-FFF2-40B4-BE49-F238E27FC236}">
                <a16:creationId xmlns:a16="http://schemas.microsoft.com/office/drawing/2014/main" id="{F99DB6A2-3138-40DD-B9A3-EEAE540C24D4}"/>
              </a:ext>
            </a:extLst>
          </p:cNvPr>
          <p:cNvSpPr/>
          <p:nvPr/>
        </p:nvSpPr>
        <p:spPr>
          <a:xfrm>
            <a:off x="809895" y="23514015"/>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Contact</a:t>
            </a:r>
          </a:p>
        </p:txBody>
      </p:sp>
      <p:sp>
        <p:nvSpPr>
          <p:cNvPr id="31" name="Rectangle 30">
            <a:extLst>
              <a:ext uri="{FF2B5EF4-FFF2-40B4-BE49-F238E27FC236}">
                <a16:creationId xmlns:a16="http://schemas.microsoft.com/office/drawing/2014/main" id="{6939247A-C3BB-47A5-BEE3-6C523A4DA653}"/>
              </a:ext>
            </a:extLst>
          </p:cNvPr>
          <p:cNvSpPr/>
          <p:nvPr/>
        </p:nvSpPr>
        <p:spPr>
          <a:xfrm>
            <a:off x="12058327" y="6864373"/>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Flow Diagram</a:t>
            </a:r>
          </a:p>
        </p:txBody>
      </p:sp>
      <p:sp>
        <p:nvSpPr>
          <p:cNvPr id="32" name="Rectangle 31">
            <a:extLst>
              <a:ext uri="{FF2B5EF4-FFF2-40B4-BE49-F238E27FC236}">
                <a16:creationId xmlns:a16="http://schemas.microsoft.com/office/drawing/2014/main" id="{07DBF25B-B799-44F7-8D1E-AE5A57AF21FC}"/>
              </a:ext>
            </a:extLst>
          </p:cNvPr>
          <p:cNvSpPr/>
          <p:nvPr/>
        </p:nvSpPr>
        <p:spPr>
          <a:xfrm>
            <a:off x="12047532" y="16707035"/>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Description of Algorithms</a:t>
            </a:r>
          </a:p>
        </p:txBody>
      </p:sp>
      <p:sp>
        <p:nvSpPr>
          <p:cNvPr id="33" name="TextBox 32">
            <a:extLst>
              <a:ext uri="{FF2B5EF4-FFF2-40B4-BE49-F238E27FC236}">
                <a16:creationId xmlns:a16="http://schemas.microsoft.com/office/drawing/2014/main" id="{5FBFA1EF-C6B9-4F66-B711-8BB6A6C4A3EB}"/>
              </a:ext>
            </a:extLst>
          </p:cNvPr>
          <p:cNvSpPr txBox="1"/>
          <p:nvPr/>
        </p:nvSpPr>
        <p:spPr>
          <a:xfrm>
            <a:off x="12120781" y="17743266"/>
            <a:ext cx="9143805" cy="15173385"/>
          </a:xfrm>
          <a:prstGeom prst="rect">
            <a:avLst/>
          </a:prstGeom>
          <a:noFill/>
        </p:spPr>
        <p:txBody>
          <a:bodyPr wrap="square" rtlCol="0">
            <a:spAutoFit/>
          </a:bodyPr>
          <a:lstStyle/>
          <a:p>
            <a:pPr marL="514350" indent="-514350">
              <a:buAutoNum type="arabicPeriod"/>
            </a:pPr>
            <a:r>
              <a:rPr lang="en-US" sz="3500" b="1" dirty="0" err="1"/>
              <a:t>rawLRLinear</a:t>
            </a:r>
            <a:r>
              <a:rPr lang="en-US" sz="3500" dirty="0"/>
              <a:t> – Linearly searches for ships on the board in Left -&gt; Right, Up -&gt; Down fashion of (x, y), (1, 1), (3, 1), (5, 1), etc. Skips every other space to fulfill a “checkerboard” pattern.</a:t>
            </a:r>
          </a:p>
          <a:p>
            <a:pPr marL="514350" indent="-514350">
              <a:buAutoNum type="arabicPeriod"/>
            </a:pPr>
            <a:r>
              <a:rPr lang="en-US" sz="3500" b="1" dirty="0" err="1"/>
              <a:t>rawUDLinear</a:t>
            </a:r>
            <a:r>
              <a:rPr lang="en-US" sz="3500" b="1" dirty="0"/>
              <a:t> </a:t>
            </a:r>
            <a:r>
              <a:rPr lang="en-US" sz="3500" dirty="0"/>
              <a:t>– Linearly searches for ships on the board in Up -&gt; Down, Left -&gt; Right fashion of (x, y), (1, 1), (1, 3), (1, 5), etc. Skips every other space to fulfill a “checkerboard” pattern.</a:t>
            </a:r>
          </a:p>
          <a:p>
            <a:pPr marL="514350" indent="-514350">
              <a:buAutoNum type="arabicPeriod"/>
            </a:pPr>
            <a:r>
              <a:rPr lang="en-US" sz="3500" b="1" dirty="0" err="1"/>
              <a:t>diagonalLinear</a:t>
            </a:r>
            <a:r>
              <a:rPr lang="en-US" sz="3500" b="1" dirty="0"/>
              <a:t> </a:t>
            </a:r>
            <a:r>
              <a:rPr lang="en-US" sz="3500" dirty="0"/>
              <a:t>– Linearly searches for ships on the board in a diagonal fashion of (x, y), (1, 1), (1, 3), (3, 1), etc. Skips every other space to fulfill a “checkerboard” pattern.</a:t>
            </a:r>
          </a:p>
          <a:p>
            <a:pPr marL="514350" indent="-514350">
              <a:buAutoNum type="arabicPeriod"/>
            </a:pPr>
            <a:r>
              <a:rPr lang="en-US" sz="3500" b="1" dirty="0" err="1"/>
              <a:t>txTLRLinear</a:t>
            </a:r>
            <a:r>
              <a:rPr lang="en-US" sz="3500" b="1" dirty="0"/>
              <a:t> </a:t>
            </a:r>
            <a:r>
              <a:rPr lang="en-US" sz="3500" dirty="0"/>
              <a:t>– Similar to the </a:t>
            </a:r>
            <a:r>
              <a:rPr lang="en-US" sz="3500" i="1" dirty="0" err="1"/>
              <a:t>rawLRLinear</a:t>
            </a:r>
            <a:r>
              <a:rPr lang="en-US" sz="3500" dirty="0"/>
              <a:t> search, but breaks board into 2x2 sections.</a:t>
            </a:r>
          </a:p>
          <a:p>
            <a:pPr marL="514350" indent="-514350">
              <a:buAutoNum type="arabicPeriod"/>
            </a:pPr>
            <a:r>
              <a:rPr lang="en-US" sz="3500" b="1" dirty="0" err="1"/>
              <a:t>txTUDLinear</a:t>
            </a:r>
            <a:r>
              <a:rPr lang="en-US" sz="3500" b="1" dirty="0"/>
              <a:t> </a:t>
            </a:r>
            <a:r>
              <a:rPr lang="en-US" sz="3500" dirty="0"/>
              <a:t>– Similar to the </a:t>
            </a:r>
            <a:r>
              <a:rPr lang="en-US" sz="3500" i="1" dirty="0" err="1"/>
              <a:t>rawUDLinear</a:t>
            </a:r>
            <a:r>
              <a:rPr lang="en-US" sz="3500" dirty="0"/>
              <a:t> search, but breaks board into 2x2 sections.</a:t>
            </a:r>
          </a:p>
          <a:p>
            <a:pPr marL="514350" indent="-514350">
              <a:buAutoNum type="arabicPeriod"/>
            </a:pPr>
            <a:r>
              <a:rPr lang="en-US" sz="3500" b="1" dirty="0" err="1"/>
              <a:t>txTDiagonalLinear</a:t>
            </a:r>
            <a:r>
              <a:rPr lang="en-US" sz="3500" b="1" dirty="0"/>
              <a:t> </a:t>
            </a:r>
            <a:r>
              <a:rPr lang="en-US" sz="3500" dirty="0"/>
              <a:t>– Similar to </a:t>
            </a:r>
            <a:r>
              <a:rPr lang="en-US" sz="3500" i="1" dirty="0" err="1"/>
              <a:t>diagonalLinear</a:t>
            </a:r>
            <a:r>
              <a:rPr lang="en-US" sz="3500" i="1" dirty="0"/>
              <a:t> </a:t>
            </a:r>
            <a:r>
              <a:rPr lang="en-US" sz="3500" dirty="0"/>
              <a:t>search, but breaks board into 2x2 sections.</a:t>
            </a:r>
          </a:p>
          <a:p>
            <a:pPr marL="514350" indent="-514350">
              <a:buAutoNum type="arabicPeriod"/>
            </a:pPr>
            <a:r>
              <a:rPr lang="en-US" sz="3500" b="1" dirty="0" err="1"/>
              <a:t>spiralBinary</a:t>
            </a:r>
            <a:r>
              <a:rPr lang="en-US" sz="3500" b="1" dirty="0"/>
              <a:t> </a:t>
            </a:r>
            <a:r>
              <a:rPr lang="en-US" sz="3500" dirty="0"/>
              <a:t>– Binary search, starts from the middle of the two-dimensional ray and searches in the fashion that looks like a spiral counter-clockwise.</a:t>
            </a:r>
          </a:p>
          <a:p>
            <a:pPr marL="514350" indent="-514350">
              <a:buAutoNum type="arabicPeriod"/>
            </a:pPr>
            <a:r>
              <a:rPr lang="en-US" sz="3500" b="1" dirty="0" err="1"/>
              <a:t>rawBinary</a:t>
            </a:r>
            <a:r>
              <a:rPr lang="en-US" sz="3500" b="1" dirty="0"/>
              <a:t> </a:t>
            </a:r>
            <a:r>
              <a:rPr lang="en-US" sz="3500" dirty="0"/>
              <a:t>– Binary search, starts from the middle of the two-dimensional array and follows half-interval search.</a:t>
            </a:r>
          </a:p>
          <a:p>
            <a:pPr marL="514350" indent="-514350">
              <a:buAutoNum type="arabicPeriod"/>
            </a:pPr>
            <a:r>
              <a:rPr lang="en-US" sz="3500" b="1" dirty="0" err="1"/>
              <a:t>randomGuess</a:t>
            </a:r>
            <a:r>
              <a:rPr lang="en-US" sz="3500" b="1" dirty="0"/>
              <a:t> </a:t>
            </a:r>
            <a:r>
              <a:rPr lang="en-US" sz="3500" dirty="0"/>
              <a:t>– Randomly searches the two-dimensional array.</a:t>
            </a:r>
            <a:endParaRPr lang="en-US" sz="3500" b="1" dirty="0"/>
          </a:p>
          <a:p>
            <a:pPr marL="514350" indent="-514350">
              <a:buAutoNum type="arabicPeriod"/>
            </a:pPr>
            <a:endParaRPr lang="en-US" sz="3500" dirty="0"/>
          </a:p>
        </p:txBody>
      </p:sp>
      <p:sp>
        <p:nvSpPr>
          <p:cNvPr id="34" name="Rectangle 33">
            <a:extLst>
              <a:ext uri="{FF2B5EF4-FFF2-40B4-BE49-F238E27FC236}">
                <a16:creationId xmlns:a16="http://schemas.microsoft.com/office/drawing/2014/main" id="{FF1C6E58-98C7-490B-81F9-A6B3D4567F18}"/>
              </a:ext>
            </a:extLst>
          </p:cNvPr>
          <p:cNvSpPr/>
          <p:nvPr/>
        </p:nvSpPr>
        <p:spPr>
          <a:xfrm>
            <a:off x="22887865" y="6855154"/>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Code Sample</a:t>
            </a:r>
          </a:p>
        </p:txBody>
      </p:sp>
      <p:pic>
        <p:nvPicPr>
          <p:cNvPr id="37" name="Picture 36" descr="A screenshot of a cell phone&#10;&#10;Description automatically generated">
            <a:extLst>
              <a:ext uri="{FF2B5EF4-FFF2-40B4-BE49-F238E27FC236}">
                <a16:creationId xmlns:a16="http://schemas.microsoft.com/office/drawing/2014/main" id="{F9C8CCF0-B2BB-41BB-94A2-98FF357220AC}"/>
              </a:ext>
            </a:extLst>
          </p:cNvPr>
          <p:cNvPicPr>
            <a:picLocks noChangeAspect="1"/>
          </p:cNvPicPr>
          <p:nvPr/>
        </p:nvPicPr>
        <p:blipFill rotWithShape="1">
          <a:blip r:embed="rId5">
            <a:extLst>
              <a:ext uri="{28A0092B-C50C-407E-A947-70E740481C1C}">
                <a14:useLocalDpi xmlns:a14="http://schemas.microsoft.com/office/drawing/2010/main" val="0"/>
              </a:ext>
            </a:extLst>
          </a:blip>
          <a:srcRect l="-1" r="42655"/>
          <a:stretch/>
        </p:blipFill>
        <p:spPr>
          <a:xfrm>
            <a:off x="22936926" y="8805464"/>
            <a:ext cx="8926397" cy="8869013"/>
          </a:xfrm>
          <a:prstGeom prst="rect">
            <a:avLst/>
          </a:prstGeom>
        </p:spPr>
      </p:pic>
      <p:pic>
        <p:nvPicPr>
          <p:cNvPr id="41" name="Picture 40" descr="A screenshot of a social media post&#10;&#10;Description automatically generated">
            <a:extLst>
              <a:ext uri="{FF2B5EF4-FFF2-40B4-BE49-F238E27FC236}">
                <a16:creationId xmlns:a16="http://schemas.microsoft.com/office/drawing/2014/main" id="{C3BEE811-901B-4153-8CA4-3E97DA42A3CE}"/>
              </a:ext>
            </a:extLst>
          </p:cNvPr>
          <p:cNvPicPr>
            <a:picLocks noChangeAspect="1"/>
          </p:cNvPicPr>
          <p:nvPr/>
        </p:nvPicPr>
        <p:blipFill rotWithShape="1">
          <a:blip r:embed="rId6">
            <a:extLst>
              <a:ext uri="{28A0092B-C50C-407E-A947-70E740481C1C}">
                <a14:useLocalDpi xmlns:a14="http://schemas.microsoft.com/office/drawing/2010/main" val="0"/>
              </a:ext>
            </a:extLst>
          </a:blip>
          <a:srcRect l="587" r="17314"/>
          <a:stretch/>
        </p:blipFill>
        <p:spPr>
          <a:xfrm>
            <a:off x="22953715" y="17674477"/>
            <a:ext cx="9217054" cy="8726118"/>
          </a:xfrm>
          <a:prstGeom prst="rect">
            <a:avLst/>
          </a:prstGeom>
        </p:spPr>
      </p:pic>
      <p:pic>
        <p:nvPicPr>
          <p:cNvPr id="43" name="Picture 42" descr="A screenshot of a social media post&#10;&#10;Description automatically generated">
            <a:extLst>
              <a:ext uri="{FF2B5EF4-FFF2-40B4-BE49-F238E27FC236}">
                <a16:creationId xmlns:a16="http://schemas.microsoft.com/office/drawing/2014/main" id="{099FA6A3-88E5-4D45-A870-FF7A672CE9BB}"/>
              </a:ext>
            </a:extLst>
          </p:cNvPr>
          <p:cNvPicPr>
            <a:picLocks noChangeAspect="1"/>
          </p:cNvPicPr>
          <p:nvPr/>
        </p:nvPicPr>
        <p:blipFill rotWithShape="1">
          <a:blip r:embed="rId7">
            <a:extLst>
              <a:ext uri="{28A0092B-C50C-407E-A947-70E740481C1C}">
                <a14:useLocalDpi xmlns:a14="http://schemas.microsoft.com/office/drawing/2010/main" val="0"/>
              </a:ext>
            </a:extLst>
          </a:blip>
          <a:srcRect l="488" r="19584" b="29977"/>
          <a:stretch/>
        </p:blipFill>
        <p:spPr>
          <a:xfrm>
            <a:off x="22936925" y="25996623"/>
            <a:ext cx="9241243" cy="6290406"/>
          </a:xfrm>
          <a:prstGeom prst="rect">
            <a:avLst/>
          </a:prstGeom>
        </p:spPr>
      </p:pic>
      <p:sp>
        <p:nvSpPr>
          <p:cNvPr id="44" name="Rectangle 43">
            <a:extLst>
              <a:ext uri="{FF2B5EF4-FFF2-40B4-BE49-F238E27FC236}">
                <a16:creationId xmlns:a16="http://schemas.microsoft.com/office/drawing/2014/main" id="{569AD88F-667A-499B-ADCC-453085BBB5AE}"/>
              </a:ext>
            </a:extLst>
          </p:cNvPr>
          <p:cNvSpPr/>
          <p:nvPr/>
        </p:nvSpPr>
        <p:spPr>
          <a:xfrm>
            <a:off x="33802572" y="6839091"/>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Code Output</a:t>
            </a:r>
          </a:p>
        </p:txBody>
      </p:sp>
      <p:pic>
        <p:nvPicPr>
          <p:cNvPr id="46" name="Picture 45" descr="A screenshot of a computer screen&#10;&#10;Description automatically generated">
            <a:extLst>
              <a:ext uri="{FF2B5EF4-FFF2-40B4-BE49-F238E27FC236}">
                <a16:creationId xmlns:a16="http://schemas.microsoft.com/office/drawing/2014/main" id="{A48E041F-CE89-43C1-8029-21B7F20585EE}"/>
              </a:ext>
            </a:extLst>
          </p:cNvPr>
          <p:cNvPicPr>
            <a:picLocks noChangeAspect="1"/>
          </p:cNvPicPr>
          <p:nvPr/>
        </p:nvPicPr>
        <p:blipFill rotWithShape="1">
          <a:blip r:embed="rId8">
            <a:extLst>
              <a:ext uri="{28A0092B-C50C-407E-A947-70E740481C1C}">
                <a14:useLocalDpi xmlns:a14="http://schemas.microsoft.com/office/drawing/2010/main" val="0"/>
              </a:ext>
            </a:extLst>
          </a:blip>
          <a:srcRect l="12226" t="25497" r="48124" b="24875"/>
          <a:stretch/>
        </p:blipFill>
        <p:spPr>
          <a:xfrm>
            <a:off x="33818325" y="7863959"/>
            <a:ext cx="9268715" cy="6745767"/>
          </a:xfrm>
          <a:prstGeom prst="rect">
            <a:avLst/>
          </a:prstGeom>
        </p:spPr>
      </p:pic>
      <p:sp>
        <p:nvSpPr>
          <p:cNvPr id="47" name="Rectangle 46">
            <a:extLst>
              <a:ext uri="{FF2B5EF4-FFF2-40B4-BE49-F238E27FC236}">
                <a16:creationId xmlns:a16="http://schemas.microsoft.com/office/drawing/2014/main" id="{9DC51108-94F3-43ED-B7AE-09008BD9F994}"/>
              </a:ext>
            </a:extLst>
          </p:cNvPr>
          <p:cNvSpPr/>
          <p:nvPr/>
        </p:nvSpPr>
        <p:spPr>
          <a:xfrm>
            <a:off x="33817812" y="14632541"/>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Output Analysis</a:t>
            </a:r>
          </a:p>
        </p:txBody>
      </p:sp>
      <p:graphicFrame>
        <p:nvGraphicFramePr>
          <p:cNvPr id="48" name="Chart 47">
            <a:extLst>
              <a:ext uri="{FF2B5EF4-FFF2-40B4-BE49-F238E27FC236}">
                <a16:creationId xmlns:a16="http://schemas.microsoft.com/office/drawing/2014/main" id="{10AF2C53-86A0-470B-AADA-6B699FB7C8AE}"/>
              </a:ext>
            </a:extLst>
          </p:cNvPr>
          <p:cNvGraphicFramePr>
            <a:graphicFrameLocks/>
          </p:cNvGraphicFramePr>
          <p:nvPr>
            <p:extLst>
              <p:ext uri="{D42A27DB-BD31-4B8C-83A1-F6EECF244321}">
                <p14:modId xmlns:p14="http://schemas.microsoft.com/office/powerpoint/2010/main" val="2016811679"/>
              </p:ext>
            </p:extLst>
          </p:nvPr>
        </p:nvGraphicFramePr>
        <p:xfrm>
          <a:off x="33817812" y="15624095"/>
          <a:ext cx="9247476" cy="5956999"/>
        </p:xfrm>
        <a:graphic>
          <a:graphicData uri="http://schemas.openxmlformats.org/drawingml/2006/chart">
            <c:chart xmlns:c="http://schemas.openxmlformats.org/drawingml/2006/chart" xmlns:r="http://schemas.openxmlformats.org/officeDocument/2006/relationships" r:id="rId9"/>
          </a:graphicData>
        </a:graphic>
      </p:graphicFrame>
      <p:sp>
        <p:nvSpPr>
          <p:cNvPr id="49" name="TextBox 48">
            <a:extLst>
              <a:ext uri="{FF2B5EF4-FFF2-40B4-BE49-F238E27FC236}">
                <a16:creationId xmlns:a16="http://schemas.microsoft.com/office/drawing/2014/main" id="{2BD6F774-4605-47F1-B15A-503204479FB6}"/>
              </a:ext>
            </a:extLst>
          </p:cNvPr>
          <p:cNvSpPr txBox="1"/>
          <p:nvPr/>
        </p:nvSpPr>
        <p:spPr>
          <a:xfrm>
            <a:off x="33945114" y="21417373"/>
            <a:ext cx="9136191" cy="3862596"/>
          </a:xfrm>
          <a:prstGeom prst="rect">
            <a:avLst/>
          </a:prstGeom>
          <a:noFill/>
        </p:spPr>
        <p:txBody>
          <a:bodyPr wrap="square" rtlCol="0">
            <a:spAutoFit/>
          </a:bodyPr>
          <a:lstStyle/>
          <a:p>
            <a:r>
              <a:rPr lang="en-US" sz="3500" dirty="0"/>
              <a:t>The brute force algorithms such as </a:t>
            </a:r>
            <a:r>
              <a:rPr lang="en-US" sz="3500" dirty="0" err="1"/>
              <a:t>LRLinear</a:t>
            </a:r>
            <a:r>
              <a:rPr lang="en-US" sz="3500" dirty="0"/>
              <a:t>, </a:t>
            </a:r>
            <a:r>
              <a:rPr lang="en-US" sz="3500" dirty="0" err="1"/>
              <a:t>UDLinear</a:t>
            </a:r>
            <a:r>
              <a:rPr lang="en-US" sz="3500" dirty="0"/>
              <a:t>, and </a:t>
            </a:r>
            <a:r>
              <a:rPr lang="en-US" sz="3500" dirty="0" err="1"/>
              <a:t>randomGuess</a:t>
            </a:r>
            <a:r>
              <a:rPr lang="en-US" sz="3500" dirty="0"/>
              <a:t> prove to be the least efficient. When the “two by two” method is applied , efficiency is improved ~30%. Raw binary search appears to be the most efficient. When the simulation is executed, the output is consistent proving reliability for each algorithm.</a:t>
            </a:r>
          </a:p>
        </p:txBody>
      </p:sp>
      <p:sp>
        <p:nvSpPr>
          <p:cNvPr id="50" name="Rectangle 49">
            <a:extLst>
              <a:ext uri="{FF2B5EF4-FFF2-40B4-BE49-F238E27FC236}">
                <a16:creationId xmlns:a16="http://schemas.microsoft.com/office/drawing/2014/main" id="{8A585BA4-110E-44A9-A3EC-DAE5574FA661}"/>
              </a:ext>
            </a:extLst>
          </p:cNvPr>
          <p:cNvSpPr/>
          <p:nvPr/>
        </p:nvSpPr>
        <p:spPr>
          <a:xfrm>
            <a:off x="33817812" y="25338070"/>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Technologies Used</a:t>
            </a:r>
          </a:p>
        </p:txBody>
      </p:sp>
      <p:pic>
        <p:nvPicPr>
          <p:cNvPr id="52" name="Picture 51" descr="A close up of a sign&#10;&#10;Description automatically generated">
            <a:extLst>
              <a:ext uri="{FF2B5EF4-FFF2-40B4-BE49-F238E27FC236}">
                <a16:creationId xmlns:a16="http://schemas.microsoft.com/office/drawing/2014/main" id="{A8A32016-151D-45B9-9042-47E047EE6F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869370" y="26120428"/>
            <a:ext cx="4646643" cy="2540165"/>
          </a:xfrm>
          <a:prstGeom prst="rect">
            <a:avLst/>
          </a:prstGeom>
        </p:spPr>
      </p:pic>
      <p:pic>
        <p:nvPicPr>
          <p:cNvPr id="54" name="Picture 53">
            <a:extLst>
              <a:ext uri="{FF2B5EF4-FFF2-40B4-BE49-F238E27FC236}">
                <a16:creationId xmlns:a16="http://schemas.microsoft.com/office/drawing/2014/main" id="{BED76E84-03ED-4349-8338-0AB5BBCA92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511484" y="27056478"/>
            <a:ext cx="2438400" cy="2438400"/>
          </a:xfrm>
          <a:prstGeom prst="rect">
            <a:avLst/>
          </a:prstGeom>
        </p:spPr>
      </p:pic>
      <p:pic>
        <p:nvPicPr>
          <p:cNvPr id="56" name="Picture 55" descr="A close up of a sign&#10;&#10;Description automatically generated">
            <a:extLst>
              <a:ext uri="{FF2B5EF4-FFF2-40B4-BE49-F238E27FC236}">
                <a16:creationId xmlns:a16="http://schemas.microsoft.com/office/drawing/2014/main" id="{48DA9B03-6216-4AB0-8093-5035D0FE6AB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270658" y="28441181"/>
            <a:ext cx="4121181" cy="41211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F659175-F542-42A0-B386-399F50AB993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324578" y="28473413"/>
            <a:ext cx="3345586" cy="3345586"/>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E9DC74F6-0185-4356-B47D-92C9B270889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610292" y="7647929"/>
            <a:ext cx="8186373" cy="9327847"/>
          </a:xfrm>
          <a:prstGeom prst="rect">
            <a:avLst/>
          </a:prstGeom>
        </p:spPr>
      </p:pic>
    </p:spTree>
    <p:extLst>
      <p:ext uri="{BB962C8B-B14F-4D97-AF65-F5344CB8AC3E}">
        <p14:creationId xmlns:p14="http://schemas.microsoft.com/office/powerpoint/2010/main" val="86879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E7272"/>
            </a:gs>
            <a:gs pos="100000">
              <a:srgbClr val="FE7272"/>
            </a:gs>
            <a:gs pos="56000">
              <a:schemeClr val="bg1">
                <a:lumMod val="95000"/>
              </a:schemeClr>
            </a:gs>
          </a:gsLst>
          <a:lin ang="5400000" scaled="1"/>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220081-3565-4170-BAAA-FEDB888744CA}"/>
              </a:ext>
            </a:extLst>
          </p:cNvPr>
          <p:cNvSpPr/>
          <p:nvPr/>
        </p:nvSpPr>
        <p:spPr>
          <a:xfrm>
            <a:off x="0" y="-166255"/>
            <a:ext cx="43891200" cy="6598567"/>
          </a:xfrm>
          <a:prstGeom prst="rect">
            <a:avLst/>
          </a:prstGeom>
          <a:solidFill>
            <a:srgbClr val="A11B1B"/>
          </a:solidFill>
          <a:ln>
            <a:solidFill>
              <a:srgbClr val="FE7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093CF60-DC71-4037-BFE4-E39BA1E4C75D}"/>
              </a:ext>
            </a:extLst>
          </p:cNvPr>
          <p:cNvSpPr txBox="1"/>
          <p:nvPr/>
        </p:nvSpPr>
        <p:spPr>
          <a:xfrm>
            <a:off x="6710624" y="265806"/>
            <a:ext cx="30469946" cy="2708434"/>
          </a:xfrm>
          <a:prstGeom prst="rect">
            <a:avLst/>
          </a:prstGeom>
          <a:noFill/>
        </p:spPr>
        <p:txBody>
          <a:bodyPr wrap="square" rtlCol="0">
            <a:spAutoFit/>
          </a:bodyPr>
          <a:lstStyle/>
          <a:p>
            <a:pPr algn="ctr"/>
            <a:r>
              <a:rPr lang="en-US" sz="8500" b="1" dirty="0">
                <a:solidFill>
                  <a:schemeClr val="bg1"/>
                </a:solidFill>
              </a:rPr>
              <a:t>Implementation and Study of Artificial Intelligence Using       Limited Memory Methods on Blackjack Card Game</a:t>
            </a:r>
          </a:p>
        </p:txBody>
      </p:sp>
      <p:sp>
        <p:nvSpPr>
          <p:cNvPr id="8" name="TextBox 7">
            <a:extLst>
              <a:ext uri="{FF2B5EF4-FFF2-40B4-BE49-F238E27FC236}">
                <a16:creationId xmlns:a16="http://schemas.microsoft.com/office/drawing/2014/main" id="{B8A45AD3-9A8B-4368-A20C-D88143C2B74C}"/>
              </a:ext>
            </a:extLst>
          </p:cNvPr>
          <p:cNvSpPr txBox="1"/>
          <p:nvPr/>
        </p:nvSpPr>
        <p:spPr>
          <a:xfrm>
            <a:off x="15435939" y="3130013"/>
            <a:ext cx="13019315" cy="1015663"/>
          </a:xfrm>
          <a:prstGeom prst="rect">
            <a:avLst/>
          </a:prstGeom>
          <a:noFill/>
        </p:spPr>
        <p:txBody>
          <a:bodyPr wrap="square" rtlCol="0">
            <a:spAutoFit/>
          </a:bodyPr>
          <a:lstStyle/>
          <a:p>
            <a:pPr algn="ctr"/>
            <a:r>
              <a:rPr lang="en-US" sz="6000" b="1" dirty="0">
                <a:solidFill>
                  <a:schemeClr val="bg1"/>
                </a:solidFill>
              </a:rPr>
              <a:t>Joseph Sivits</a:t>
            </a:r>
          </a:p>
        </p:txBody>
      </p:sp>
      <p:sp>
        <p:nvSpPr>
          <p:cNvPr id="9" name="TextBox 8">
            <a:extLst>
              <a:ext uri="{FF2B5EF4-FFF2-40B4-BE49-F238E27FC236}">
                <a16:creationId xmlns:a16="http://schemas.microsoft.com/office/drawing/2014/main" id="{098FA382-15AC-4791-B5E1-37ED94D900BC}"/>
              </a:ext>
            </a:extLst>
          </p:cNvPr>
          <p:cNvSpPr txBox="1"/>
          <p:nvPr/>
        </p:nvSpPr>
        <p:spPr>
          <a:xfrm>
            <a:off x="11713026" y="3990058"/>
            <a:ext cx="20465142" cy="1015663"/>
          </a:xfrm>
          <a:prstGeom prst="rect">
            <a:avLst/>
          </a:prstGeom>
          <a:noFill/>
        </p:spPr>
        <p:txBody>
          <a:bodyPr wrap="square" rtlCol="0">
            <a:spAutoFit/>
          </a:bodyPr>
          <a:lstStyle/>
          <a:p>
            <a:pPr algn="ctr"/>
            <a:r>
              <a:rPr lang="en-US" sz="6000" b="1" dirty="0">
                <a:solidFill>
                  <a:schemeClr val="bg1"/>
                </a:solidFill>
              </a:rPr>
              <a:t>Faculty Advisor:  Dr. Victor Govindaswamy</a:t>
            </a:r>
          </a:p>
        </p:txBody>
      </p:sp>
      <p:sp>
        <p:nvSpPr>
          <p:cNvPr id="10" name="TextBox 9">
            <a:extLst>
              <a:ext uri="{FF2B5EF4-FFF2-40B4-BE49-F238E27FC236}">
                <a16:creationId xmlns:a16="http://schemas.microsoft.com/office/drawing/2014/main" id="{EBB5CD3C-690F-4AAD-983A-E78B42B05970}"/>
              </a:ext>
            </a:extLst>
          </p:cNvPr>
          <p:cNvSpPr txBox="1"/>
          <p:nvPr/>
        </p:nvSpPr>
        <p:spPr>
          <a:xfrm>
            <a:off x="14673939" y="5005876"/>
            <a:ext cx="14543314" cy="1015663"/>
          </a:xfrm>
          <a:prstGeom prst="rect">
            <a:avLst/>
          </a:prstGeom>
          <a:noFill/>
        </p:spPr>
        <p:txBody>
          <a:bodyPr wrap="square" rtlCol="0">
            <a:spAutoFit/>
          </a:bodyPr>
          <a:lstStyle/>
          <a:p>
            <a:pPr algn="ctr"/>
            <a:r>
              <a:rPr lang="en-US" sz="6000" b="1" dirty="0">
                <a:solidFill>
                  <a:schemeClr val="bg1"/>
                </a:solidFill>
              </a:rPr>
              <a:t>Concordia University Chicago</a:t>
            </a:r>
          </a:p>
        </p:txBody>
      </p:sp>
      <p:pic>
        <p:nvPicPr>
          <p:cNvPr id="13" name="Picture 30" descr="Picture 148">
            <a:extLst>
              <a:ext uri="{FF2B5EF4-FFF2-40B4-BE49-F238E27FC236}">
                <a16:creationId xmlns:a16="http://schemas.microsoft.com/office/drawing/2014/main" id="{750499E6-618F-48A1-8DAD-CB688F7DC6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62510" y="1099402"/>
            <a:ext cx="5746750" cy="3749675"/>
          </a:xfrm>
          <a:prstGeom prst="rect">
            <a:avLst/>
          </a:prstGeom>
          <a:noFill/>
          <a:ln>
            <a:noFill/>
          </a:ln>
          <a:effectLst>
            <a:glow rad="317500">
              <a:schemeClr val="bg1"/>
            </a:glow>
            <a:outerShdw dist="35921" dir="2700000" algn="ctr" rotWithShape="0">
              <a:srgbClr val="808080"/>
            </a:outerShdw>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 name="Rectangle 1">
            <a:extLst>
              <a:ext uri="{FF2B5EF4-FFF2-40B4-BE49-F238E27FC236}">
                <a16:creationId xmlns:a16="http://schemas.microsoft.com/office/drawing/2014/main" id="{724A92B9-DA35-42F3-8358-82FA554EBF35}"/>
              </a:ext>
            </a:extLst>
          </p:cNvPr>
          <p:cNvSpPr/>
          <p:nvPr/>
        </p:nvSpPr>
        <p:spPr>
          <a:xfrm>
            <a:off x="804673" y="6864373"/>
            <a:ext cx="9290304" cy="25422655"/>
          </a:xfrm>
          <a:prstGeom prst="rect">
            <a:avLst/>
          </a:prstGeom>
          <a:solidFill>
            <a:schemeClr val="bg1"/>
          </a:solidFill>
          <a:ln>
            <a:solidFill>
              <a:srgbClr val="94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Rectangle 13">
            <a:extLst>
              <a:ext uri="{FF2B5EF4-FFF2-40B4-BE49-F238E27FC236}">
                <a16:creationId xmlns:a16="http://schemas.microsoft.com/office/drawing/2014/main" id="{318394CB-557F-4AF4-B661-109EC53B5151}"/>
              </a:ext>
            </a:extLst>
          </p:cNvPr>
          <p:cNvSpPr/>
          <p:nvPr/>
        </p:nvSpPr>
        <p:spPr>
          <a:xfrm>
            <a:off x="12047532" y="6864373"/>
            <a:ext cx="9290304" cy="25422655"/>
          </a:xfrm>
          <a:prstGeom prst="rect">
            <a:avLst/>
          </a:prstGeom>
          <a:solidFill>
            <a:schemeClr val="bg1"/>
          </a:solidFill>
          <a:ln>
            <a:solidFill>
              <a:srgbClr val="94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1B8030B-84C6-40E3-B19B-4BE5E7E90471}"/>
              </a:ext>
            </a:extLst>
          </p:cNvPr>
          <p:cNvSpPr/>
          <p:nvPr/>
        </p:nvSpPr>
        <p:spPr>
          <a:xfrm>
            <a:off x="22887865" y="6864373"/>
            <a:ext cx="9290304" cy="25422655"/>
          </a:xfrm>
          <a:prstGeom prst="rect">
            <a:avLst/>
          </a:prstGeom>
          <a:solidFill>
            <a:schemeClr val="bg1"/>
          </a:solidFill>
          <a:ln>
            <a:solidFill>
              <a:srgbClr val="94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A0621E3-0F88-4D1C-8C54-4224F225A9B1}"/>
              </a:ext>
            </a:extLst>
          </p:cNvPr>
          <p:cNvSpPr/>
          <p:nvPr/>
        </p:nvSpPr>
        <p:spPr>
          <a:xfrm>
            <a:off x="33796223" y="6864373"/>
            <a:ext cx="9290304" cy="25422655"/>
          </a:xfrm>
          <a:prstGeom prst="rect">
            <a:avLst/>
          </a:prstGeom>
          <a:solidFill>
            <a:schemeClr val="bg1"/>
          </a:solidFill>
          <a:ln>
            <a:solidFill>
              <a:srgbClr val="94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B1808882-047F-4348-B8B2-B1CD5F6D29CD}"/>
              </a:ext>
            </a:extLst>
          </p:cNvPr>
          <p:cNvSpPr/>
          <p:nvPr/>
        </p:nvSpPr>
        <p:spPr>
          <a:xfrm>
            <a:off x="815468" y="6864373"/>
            <a:ext cx="9290304" cy="967730"/>
          </a:xfrm>
          <a:prstGeom prst="rect">
            <a:avLst/>
          </a:prstGeom>
          <a:solidFill>
            <a:srgbClr val="A11B1B"/>
          </a:solidFill>
          <a:ln>
            <a:solidFill>
              <a:srgbClr val="A11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Abstract</a:t>
            </a:r>
          </a:p>
        </p:txBody>
      </p:sp>
      <p:sp>
        <p:nvSpPr>
          <p:cNvPr id="4" name="TextBox 3">
            <a:extLst>
              <a:ext uri="{FF2B5EF4-FFF2-40B4-BE49-F238E27FC236}">
                <a16:creationId xmlns:a16="http://schemas.microsoft.com/office/drawing/2014/main" id="{4BAFE244-37E4-4277-9875-49A90B52B3DA}"/>
              </a:ext>
            </a:extLst>
          </p:cNvPr>
          <p:cNvSpPr txBox="1"/>
          <p:nvPr/>
        </p:nvSpPr>
        <p:spPr>
          <a:xfrm>
            <a:off x="809895" y="7878654"/>
            <a:ext cx="9279859" cy="3862596"/>
          </a:xfrm>
          <a:prstGeom prst="rect">
            <a:avLst/>
          </a:prstGeom>
          <a:noFill/>
        </p:spPr>
        <p:txBody>
          <a:bodyPr wrap="square" rtlCol="0">
            <a:spAutoFit/>
          </a:bodyPr>
          <a:lstStyle/>
          <a:p>
            <a:pPr algn="ctr"/>
            <a:r>
              <a:rPr lang="en-US" sz="3500" dirty="0"/>
              <a:t>This project applies artificial intelligence (AI) concepts such as limited memory to apply probabilities and statistics to formulate the ideal way to win the card game “Blackjack.” The AI is trained through cross-referencing training based on win-percentages and “hit-until-busts,” to find the most idealistic way to play the game. </a:t>
            </a:r>
          </a:p>
        </p:txBody>
      </p:sp>
      <p:sp>
        <p:nvSpPr>
          <p:cNvPr id="20" name="TextBox 19">
            <a:extLst>
              <a:ext uri="{FF2B5EF4-FFF2-40B4-BE49-F238E27FC236}">
                <a16:creationId xmlns:a16="http://schemas.microsoft.com/office/drawing/2014/main" id="{8781A8B6-D89F-4B63-934E-2F25594B63CF}"/>
              </a:ext>
            </a:extLst>
          </p:cNvPr>
          <p:cNvSpPr txBox="1"/>
          <p:nvPr/>
        </p:nvSpPr>
        <p:spPr>
          <a:xfrm>
            <a:off x="836705" y="13085294"/>
            <a:ext cx="9279860" cy="3862596"/>
          </a:xfrm>
          <a:prstGeom prst="rect">
            <a:avLst/>
          </a:prstGeom>
          <a:noFill/>
        </p:spPr>
        <p:txBody>
          <a:bodyPr wrap="square" rtlCol="0">
            <a:spAutoFit/>
          </a:bodyPr>
          <a:lstStyle/>
          <a:p>
            <a:pPr algn="ctr"/>
            <a:r>
              <a:rPr lang="en-US" sz="3500" dirty="0"/>
              <a:t>The purpose of this project is to familiarize myself with artificial intelligence concepts to develop a computational model of blackjack—which would affirm popular beliefs and disprove popular myths about strategies to win the game, as well as to make an AI that plays blackjack better than the average person. </a:t>
            </a:r>
          </a:p>
        </p:txBody>
      </p:sp>
      <p:sp>
        <p:nvSpPr>
          <p:cNvPr id="23" name="TextBox 22">
            <a:extLst>
              <a:ext uri="{FF2B5EF4-FFF2-40B4-BE49-F238E27FC236}">
                <a16:creationId xmlns:a16="http://schemas.microsoft.com/office/drawing/2014/main" id="{C24EAFC4-6A68-46BC-9A8E-71040506B090}"/>
              </a:ext>
            </a:extLst>
          </p:cNvPr>
          <p:cNvSpPr txBox="1"/>
          <p:nvPr/>
        </p:nvSpPr>
        <p:spPr>
          <a:xfrm>
            <a:off x="804160" y="18145636"/>
            <a:ext cx="9279860" cy="4401205"/>
          </a:xfrm>
          <a:prstGeom prst="rect">
            <a:avLst/>
          </a:prstGeom>
          <a:noFill/>
        </p:spPr>
        <p:txBody>
          <a:bodyPr wrap="square" rtlCol="0">
            <a:spAutoFit/>
          </a:bodyPr>
          <a:lstStyle/>
          <a:p>
            <a:pPr algn="ctr"/>
            <a:r>
              <a:rPr lang="en-US" sz="3500" dirty="0"/>
              <a:t>Future work may include implementing this program in a machine-learning environment. Such environments for implementation may include Python and R. Machine learning would add a second-layer of complexity as currently the AI functions as through a user-defined algorithmic approach, a computer-generated approach would be better for modeling tendencies of blackjack.</a:t>
            </a:r>
          </a:p>
        </p:txBody>
      </p:sp>
      <p:sp>
        <p:nvSpPr>
          <p:cNvPr id="25" name="TextBox 24">
            <a:extLst>
              <a:ext uri="{FF2B5EF4-FFF2-40B4-BE49-F238E27FC236}">
                <a16:creationId xmlns:a16="http://schemas.microsoft.com/office/drawing/2014/main" id="{D8DB1117-1E86-4693-9547-681F1AAD870E}"/>
              </a:ext>
            </a:extLst>
          </p:cNvPr>
          <p:cNvSpPr txBox="1"/>
          <p:nvPr/>
        </p:nvSpPr>
        <p:spPr>
          <a:xfrm>
            <a:off x="1021080" y="23847850"/>
            <a:ext cx="8854440" cy="8710077"/>
          </a:xfrm>
          <a:prstGeom prst="rect">
            <a:avLst/>
          </a:prstGeom>
          <a:noFill/>
        </p:spPr>
        <p:txBody>
          <a:bodyPr wrap="square" rtlCol="0">
            <a:spAutoFit/>
          </a:bodyPr>
          <a:lstStyle/>
          <a:p>
            <a:r>
              <a:rPr lang="en-US" sz="3500" b="1" dirty="0"/>
              <a:t>Bioinformatics And Technology Laboratory </a:t>
            </a:r>
          </a:p>
          <a:p>
            <a:r>
              <a:rPr lang="en-US" sz="3500" b="1" dirty="0"/>
              <a:t>(BAT Lab)</a:t>
            </a:r>
          </a:p>
          <a:p>
            <a:r>
              <a:rPr lang="en-US" sz="3500" b="1" dirty="0"/>
              <a:t>Computer Science II Group</a:t>
            </a:r>
          </a:p>
          <a:p>
            <a:r>
              <a:rPr lang="en-US" sz="3500" b="1" dirty="0"/>
              <a:t>Computer Science Program (CSC@CUC)</a:t>
            </a:r>
          </a:p>
          <a:p>
            <a:endParaRPr lang="en-US" sz="3500" b="1" dirty="0"/>
          </a:p>
          <a:p>
            <a:r>
              <a:rPr lang="en-US" sz="3500" b="1" dirty="0"/>
              <a:t>Member: </a:t>
            </a:r>
            <a:r>
              <a:rPr lang="en-US" sz="3500" dirty="0"/>
              <a:t>Joseph Sivits</a:t>
            </a:r>
          </a:p>
          <a:p>
            <a:r>
              <a:rPr lang="en-US" sz="3500" dirty="0"/>
              <a:t>crf_sivitsja@cuchicago.edu</a:t>
            </a:r>
          </a:p>
          <a:p>
            <a:endParaRPr lang="en-US" sz="3500" dirty="0"/>
          </a:p>
          <a:p>
            <a:r>
              <a:rPr lang="en-US" sz="3500" b="1" dirty="0"/>
              <a:t>Advisor: </a:t>
            </a:r>
          </a:p>
          <a:p>
            <a:r>
              <a:rPr lang="en-US" sz="3500" dirty="0"/>
              <a:t>Dr. </a:t>
            </a:r>
            <a:r>
              <a:rPr lang="en-US" sz="3500" dirty="0" err="1"/>
              <a:t>Visvasuresh</a:t>
            </a:r>
            <a:r>
              <a:rPr lang="en-US" sz="3500" dirty="0"/>
              <a:t> (Victor) Govindaswamy</a:t>
            </a:r>
          </a:p>
          <a:p>
            <a:r>
              <a:rPr lang="en-US" sz="3500" dirty="0"/>
              <a:t>Victor.Govindaswamy@cuchicago.edu</a:t>
            </a:r>
          </a:p>
          <a:p>
            <a:endParaRPr lang="en-US" sz="3500" dirty="0"/>
          </a:p>
          <a:p>
            <a:r>
              <a:rPr lang="en-US" sz="3500" b="1" dirty="0"/>
              <a:t>Address: </a:t>
            </a:r>
            <a:r>
              <a:rPr lang="en-US" sz="3500" dirty="0"/>
              <a:t>Concordia University Chicago</a:t>
            </a:r>
          </a:p>
          <a:p>
            <a:r>
              <a:rPr lang="en-US" sz="3500" b="1" dirty="0"/>
              <a:t>                  </a:t>
            </a:r>
            <a:r>
              <a:rPr lang="en-US" sz="3500" dirty="0"/>
              <a:t>7400 Augusta Street</a:t>
            </a:r>
          </a:p>
          <a:p>
            <a:r>
              <a:rPr lang="en-US" sz="3500" b="1" dirty="0"/>
              <a:t>                  </a:t>
            </a:r>
            <a:r>
              <a:rPr lang="en-US" sz="3500" dirty="0"/>
              <a:t>River Forest, IL, 60305</a:t>
            </a:r>
            <a:endParaRPr lang="en-US" sz="3500" b="1" dirty="0"/>
          </a:p>
          <a:p>
            <a:endParaRPr lang="en-US" sz="3500" dirty="0"/>
          </a:p>
        </p:txBody>
      </p:sp>
      <p:sp>
        <p:nvSpPr>
          <p:cNvPr id="26" name="Rectangle 25">
            <a:extLst>
              <a:ext uri="{FF2B5EF4-FFF2-40B4-BE49-F238E27FC236}">
                <a16:creationId xmlns:a16="http://schemas.microsoft.com/office/drawing/2014/main" id="{90E4FD2B-55EE-485B-BEC1-B48DC3FB6C7B}"/>
              </a:ext>
            </a:extLst>
          </p:cNvPr>
          <p:cNvSpPr/>
          <p:nvPr/>
        </p:nvSpPr>
        <p:spPr>
          <a:xfrm>
            <a:off x="815468" y="12096788"/>
            <a:ext cx="9290304" cy="967730"/>
          </a:xfrm>
          <a:prstGeom prst="rect">
            <a:avLst/>
          </a:prstGeom>
          <a:solidFill>
            <a:srgbClr val="A11B1B"/>
          </a:solidFill>
          <a:ln>
            <a:solidFill>
              <a:srgbClr val="A11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Purpose</a:t>
            </a:r>
          </a:p>
        </p:txBody>
      </p:sp>
      <p:sp>
        <p:nvSpPr>
          <p:cNvPr id="27" name="Rectangle 26">
            <a:extLst>
              <a:ext uri="{FF2B5EF4-FFF2-40B4-BE49-F238E27FC236}">
                <a16:creationId xmlns:a16="http://schemas.microsoft.com/office/drawing/2014/main" id="{64BD060B-2D5B-4C54-9E88-D410ABFEBDC8}"/>
              </a:ext>
            </a:extLst>
          </p:cNvPr>
          <p:cNvSpPr/>
          <p:nvPr/>
        </p:nvSpPr>
        <p:spPr>
          <a:xfrm>
            <a:off x="804672" y="17055865"/>
            <a:ext cx="9290304" cy="967730"/>
          </a:xfrm>
          <a:prstGeom prst="rect">
            <a:avLst/>
          </a:prstGeom>
          <a:solidFill>
            <a:srgbClr val="A11B1B"/>
          </a:solidFill>
          <a:ln>
            <a:solidFill>
              <a:srgbClr val="A11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Future Work</a:t>
            </a:r>
          </a:p>
        </p:txBody>
      </p:sp>
      <p:sp>
        <p:nvSpPr>
          <p:cNvPr id="28" name="Rectangle 27">
            <a:extLst>
              <a:ext uri="{FF2B5EF4-FFF2-40B4-BE49-F238E27FC236}">
                <a16:creationId xmlns:a16="http://schemas.microsoft.com/office/drawing/2014/main" id="{F99DB6A2-3138-40DD-B9A3-EEAE540C24D4}"/>
              </a:ext>
            </a:extLst>
          </p:cNvPr>
          <p:cNvSpPr/>
          <p:nvPr/>
        </p:nvSpPr>
        <p:spPr>
          <a:xfrm>
            <a:off x="815468" y="22772145"/>
            <a:ext cx="9290304" cy="967730"/>
          </a:xfrm>
          <a:prstGeom prst="rect">
            <a:avLst/>
          </a:prstGeom>
          <a:solidFill>
            <a:srgbClr val="A11B1B"/>
          </a:solidFill>
          <a:ln>
            <a:solidFill>
              <a:srgbClr val="A11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Contact</a:t>
            </a:r>
          </a:p>
        </p:txBody>
      </p:sp>
      <p:sp>
        <p:nvSpPr>
          <p:cNvPr id="31" name="Rectangle 30">
            <a:extLst>
              <a:ext uri="{FF2B5EF4-FFF2-40B4-BE49-F238E27FC236}">
                <a16:creationId xmlns:a16="http://schemas.microsoft.com/office/drawing/2014/main" id="{6939247A-C3BB-47A5-BEE3-6C523A4DA653}"/>
              </a:ext>
            </a:extLst>
          </p:cNvPr>
          <p:cNvSpPr/>
          <p:nvPr/>
        </p:nvSpPr>
        <p:spPr>
          <a:xfrm>
            <a:off x="12058327" y="6864373"/>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Flow Diagram</a:t>
            </a:r>
          </a:p>
        </p:txBody>
      </p:sp>
      <p:sp>
        <p:nvSpPr>
          <p:cNvPr id="32" name="Rectangle 31">
            <a:extLst>
              <a:ext uri="{FF2B5EF4-FFF2-40B4-BE49-F238E27FC236}">
                <a16:creationId xmlns:a16="http://schemas.microsoft.com/office/drawing/2014/main" id="{07DBF25B-B799-44F7-8D1E-AE5A57AF21FC}"/>
              </a:ext>
            </a:extLst>
          </p:cNvPr>
          <p:cNvSpPr/>
          <p:nvPr/>
        </p:nvSpPr>
        <p:spPr>
          <a:xfrm>
            <a:off x="12047532" y="16707035"/>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Description of Algorithms</a:t>
            </a:r>
          </a:p>
        </p:txBody>
      </p:sp>
      <p:sp>
        <p:nvSpPr>
          <p:cNvPr id="33" name="TextBox 32">
            <a:extLst>
              <a:ext uri="{FF2B5EF4-FFF2-40B4-BE49-F238E27FC236}">
                <a16:creationId xmlns:a16="http://schemas.microsoft.com/office/drawing/2014/main" id="{5FBFA1EF-C6B9-4F66-B711-8BB6A6C4A3EB}"/>
              </a:ext>
            </a:extLst>
          </p:cNvPr>
          <p:cNvSpPr txBox="1"/>
          <p:nvPr/>
        </p:nvSpPr>
        <p:spPr>
          <a:xfrm>
            <a:off x="12120781" y="17743266"/>
            <a:ext cx="9143805" cy="15173385"/>
          </a:xfrm>
          <a:prstGeom prst="rect">
            <a:avLst/>
          </a:prstGeom>
          <a:noFill/>
        </p:spPr>
        <p:txBody>
          <a:bodyPr wrap="square" rtlCol="0">
            <a:spAutoFit/>
          </a:bodyPr>
          <a:lstStyle/>
          <a:p>
            <a:pPr marL="514350" indent="-514350">
              <a:buAutoNum type="arabicPeriod"/>
            </a:pPr>
            <a:r>
              <a:rPr lang="en-US" sz="3500" b="1" dirty="0" err="1"/>
              <a:t>rawLRLinear</a:t>
            </a:r>
            <a:r>
              <a:rPr lang="en-US" sz="3500" dirty="0"/>
              <a:t> – Linearly searches for ships on the board in Left -&gt; Right, Up -&gt; Down fashion of (x, y), (1, 1), (3, 1), (5, 1), etc. Skips every other space to fulfill a “checkerboard” pattern.</a:t>
            </a:r>
          </a:p>
          <a:p>
            <a:pPr marL="514350" indent="-514350">
              <a:buAutoNum type="arabicPeriod"/>
            </a:pPr>
            <a:r>
              <a:rPr lang="en-US" sz="3500" b="1" dirty="0" err="1"/>
              <a:t>rawUDLinear</a:t>
            </a:r>
            <a:r>
              <a:rPr lang="en-US" sz="3500" b="1" dirty="0"/>
              <a:t> </a:t>
            </a:r>
            <a:r>
              <a:rPr lang="en-US" sz="3500" dirty="0"/>
              <a:t>– Linearly searches for ships on the board in Up -&gt; Down, Left -&gt; Right fashion of (x, y), (1, 1), (1, 3), (1, 5), etc. Skips every other space to fulfill a “checkerboard” pattern.</a:t>
            </a:r>
          </a:p>
          <a:p>
            <a:pPr marL="514350" indent="-514350">
              <a:buAutoNum type="arabicPeriod"/>
            </a:pPr>
            <a:r>
              <a:rPr lang="en-US" sz="3500" b="1" dirty="0" err="1"/>
              <a:t>diagonalLinear</a:t>
            </a:r>
            <a:r>
              <a:rPr lang="en-US" sz="3500" b="1" dirty="0"/>
              <a:t> </a:t>
            </a:r>
            <a:r>
              <a:rPr lang="en-US" sz="3500" dirty="0"/>
              <a:t>– Linearly searches for ships on the board in a diagonal fashion of (x, y), (1, 1), (1, 3), (3, 1), etc. Skips every other space to fulfill a “checkerboard” pattern.</a:t>
            </a:r>
          </a:p>
          <a:p>
            <a:pPr marL="514350" indent="-514350">
              <a:buAutoNum type="arabicPeriod"/>
            </a:pPr>
            <a:r>
              <a:rPr lang="en-US" sz="3500" b="1" dirty="0" err="1"/>
              <a:t>txTLRLinear</a:t>
            </a:r>
            <a:r>
              <a:rPr lang="en-US" sz="3500" b="1" dirty="0"/>
              <a:t> </a:t>
            </a:r>
            <a:r>
              <a:rPr lang="en-US" sz="3500" dirty="0"/>
              <a:t>– Similar to the </a:t>
            </a:r>
            <a:r>
              <a:rPr lang="en-US" sz="3500" i="1" dirty="0" err="1"/>
              <a:t>rawLRLinear</a:t>
            </a:r>
            <a:r>
              <a:rPr lang="en-US" sz="3500" dirty="0"/>
              <a:t> search, but breaks board into 2x2 sections.</a:t>
            </a:r>
          </a:p>
          <a:p>
            <a:pPr marL="514350" indent="-514350">
              <a:buAutoNum type="arabicPeriod"/>
            </a:pPr>
            <a:r>
              <a:rPr lang="en-US" sz="3500" b="1" dirty="0" err="1"/>
              <a:t>txTUDLinear</a:t>
            </a:r>
            <a:r>
              <a:rPr lang="en-US" sz="3500" b="1" dirty="0"/>
              <a:t> </a:t>
            </a:r>
            <a:r>
              <a:rPr lang="en-US" sz="3500" dirty="0"/>
              <a:t>– Similar to the </a:t>
            </a:r>
            <a:r>
              <a:rPr lang="en-US" sz="3500" i="1" dirty="0" err="1"/>
              <a:t>rawUDLinear</a:t>
            </a:r>
            <a:r>
              <a:rPr lang="en-US" sz="3500" dirty="0"/>
              <a:t> search, but breaks board into 2x2 sections.</a:t>
            </a:r>
          </a:p>
          <a:p>
            <a:pPr marL="514350" indent="-514350">
              <a:buAutoNum type="arabicPeriod"/>
            </a:pPr>
            <a:r>
              <a:rPr lang="en-US" sz="3500" b="1" dirty="0" err="1"/>
              <a:t>txTDiagonalLinear</a:t>
            </a:r>
            <a:r>
              <a:rPr lang="en-US" sz="3500" b="1" dirty="0"/>
              <a:t> </a:t>
            </a:r>
            <a:r>
              <a:rPr lang="en-US" sz="3500" dirty="0"/>
              <a:t>– Similar to </a:t>
            </a:r>
            <a:r>
              <a:rPr lang="en-US" sz="3500" i="1" dirty="0" err="1"/>
              <a:t>diagonalLinear</a:t>
            </a:r>
            <a:r>
              <a:rPr lang="en-US" sz="3500" i="1" dirty="0"/>
              <a:t> </a:t>
            </a:r>
            <a:r>
              <a:rPr lang="en-US" sz="3500" dirty="0"/>
              <a:t>search, but breaks board into 2x2 sections.</a:t>
            </a:r>
          </a:p>
          <a:p>
            <a:pPr marL="514350" indent="-514350">
              <a:buAutoNum type="arabicPeriod"/>
            </a:pPr>
            <a:r>
              <a:rPr lang="en-US" sz="3500" b="1" dirty="0" err="1"/>
              <a:t>spiralBinary</a:t>
            </a:r>
            <a:r>
              <a:rPr lang="en-US" sz="3500" b="1" dirty="0"/>
              <a:t> </a:t>
            </a:r>
            <a:r>
              <a:rPr lang="en-US" sz="3500" dirty="0"/>
              <a:t>– Binary search, starts from the middle of the two-dimensional ray and searches in the fashion that looks like a spiral counter-clockwise.</a:t>
            </a:r>
          </a:p>
          <a:p>
            <a:pPr marL="514350" indent="-514350">
              <a:buAutoNum type="arabicPeriod"/>
            </a:pPr>
            <a:r>
              <a:rPr lang="en-US" sz="3500" b="1" dirty="0" err="1"/>
              <a:t>rawBinary</a:t>
            </a:r>
            <a:r>
              <a:rPr lang="en-US" sz="3500" b="1" dirty="0"/>
              <a:t> </a:t>
            </a:r>
            <a:r>
              <a:rPr lang="en-US" sz="3500" dirty="0"/>
              <a:t>– Binary search, starts from the middle of the two-dimensional array and follows half-interval search.</a:t>
            </a:r>
          </a:p>
          <a:p>
            <a:pPr marL="514350" indent="-514350">
              <a:buAutoNum type="arabicPeriod"/>
            </a:pPr>
            <a:r>
              <a:rPr lang="en-US" sz="3500" b="1" dirty="0" err="1"/>
              <a:t>randomGuess</a:t>
            </a:r>
            <a:r>
              <a:rPr lang="en-US" sz="3500" b="1" dirty="0"/>
              <a:t> </a:t>
            </a:r>
            <a:r>
              <a:rPr lang="en-US" sz="3500" dirty="0"/>
              <a:t>– Randomly searches the two-dimensional array.</a:t>
            </a:r>
            <a:endParaRPr lang="en-US" sz="3500" b="1" dirty="0"/>
          </a:p>
          <a:p>
            <a:pPr marL="514350" indent="-514350">
              <a:buAutoNum type="arabicPeriod"/>
            </a:pPr>
            <a:endParaRPr lang="en-US" sz="3500" dirty="0"/>
          </a:p>
        </p:txBody>
      </p:sp>
      <p:sp>
        <p:nvSpPr>
          <p:cNvPr id="34" name="Rectangle 33">
            <a:extLst>
              <a:ext uri="{FF2B5EF4-FFF2-40B4-BE49-F238E27FC236}">
                <a16:creationId xmlns:a16="http://schemas.microsoft.com/office/drawing/2014/main" id="{FF1C6E58-98C7-490B-81F9-A6B3D4567F18}"/>
              </a:ext>
            </a:extLst>
          </p:cNvPr>
          <p:cNvSpPr/>
          <p:nvPr/>
        </p:nvSpPr>
        <p:spPr>
          <a:xfrm>
            <a:off x="22887865" y="6855154"/>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Code Sample</a:t>
            </a:r>
          </a:p>
        </p:txBody>
      </p:sp>
      <p:pic>
        <p:nvPicPr>
          <p:cNvPr id="37" name="Picture 36" descr="A screenshot of a cell phone&#10;&#10;Description automatically generated">
            <a:extLst>
              <a:ext uri="{FF2B5EF4-FFF2-40B4-BE49-F238E27FC236}">
                <a16:creationId xmlns:a16="http://schemas.microsoft.com/office/drawing/2014/main" id="{F9C8CCF0-B2BB-41BB-94A2-98FF357220AC}"/>
              </a:ext>
            </a:extLst>
          </p:cNvPr>
          <p:cNvPicPr>
            <a:picLocks noChangeAspect="1"/>
          </p:cNvPicPr>
          <p:nvPr/>
        </p:nvPicPr>
        <p:blipFill rotWithShape="1">
          <a:blip r:embed="rId4">
            <a:extLst>
              <a:ext uri="{28A0092B-C50C-407E-A947-70E740481C1C}">
                <a14:useLocalDpi xmlns:a14="http://schemas.microsoft.com/office/drawing/2010/main" val="0"/>
              </a:ext>
            </a:extLst>
          </a:blip>
          <a:srcRect l="-1" r="42655"/>
          <a:stretch/>
        </p:blipFill>
        <p:spPr>
          <a:xfrm>
            <a:off x="22936926" y="8805464"/>
            <a:ext cx="8926397" cy="8869013"/>
          </a:xfrm>
          <a:prstGeom prst="rect">
            <a:avLst/>
          </a:prstGeom>
        </p:spPr>
      </p:pic>
      <p:pic>
        <p:nvPicPr>
          <p:cNvPr id="41" name="Picture 40" descr="A screenshot of a social media post&#10;&#10;Description automatically generated">
            <a:extLst>
              <a:ext uri="{FF2B5EF4-FFF2-40B4-BE49-F238E27FC236}">
                <a16:creationId xmlns:a16="http://schemas.microsoft.com/office/drawing/2014/main" id="{C3BEE811-901B-4153-8CA4-3E97DA42A3CE}"/>
              </a:ext>
            </a:extLst>
          </p:cNvPr>
          <p:cNvPicPr>
            <a:picLocks noChangeAspect="1"/>
          </p:cNvPicPr>
          <p:nvPr/>
        </p:nvPicPr>
        <p:blipFill rotWithShape="1">
          <a:blip r:embed="rId5">
            <a:extLst>
              <a:ext uri="{28A0092B-C50C-407E-A947-70E740481C1C}">
                <a14:useLocalDpi xmlns:a14="http://schemas.microsoft.com/office/drawing/2010/main" val="0"/>
              </a:ext>
            </a:extLst>
          </a:blip>
          <a:srcRect l="587" r="17314"/>
          <a:stretch/>
        </p:blipFill>
        <p:spPr>
          <a:xfrm>
            <a:off x="22953715" y="17674477"/>
            <a:ext cx="9217054" cy="8726118"/>
          </a:xfrm>
          <a:prstGeom prst="rect">
            <a:avLst/>
          </a:prstGeom>
        </p:spPr>
      </p:pic>
      <p:pic>
        <p:nvPicPr>
          <p:cNvPr id="43" name="Picture 42" descr="A screenshot of a social media post&#10;&#10;Description automatically generated">
            <a:extLst>
              <a:ext uri="{FF2B5EF4-FFF2-40B4-BE49-F238E27FC236}">
                <a16:creationId xmlns:a16="http://schemas.microsoft.com/office/drawing/2014/main" id="{099FA6A3-88E5-4D45-A870-FF7A672CE9BB}"/>
              </a:ext>
            </a:extLst>
          </p:cNvPr>
          <p:cNvPicPr>
            <a:picLocks noChangeAspect="1"/>
          </p:cNvPicPr>
          <p:nvPr/>
        </p:nvPicPr>
        <p:blipFill rotWithShape="1">
          <a:blip r:embed="rId6">
            <a:extLst>
              <a:ext uri="{28A0092B-C50C-407E-A947-70E740481C1C}">
                <a14:useLocalDpi xmlns:a14="http://schemas.microsoft.com/office/drawing/2010/main" val="0"/>
              </a:ext>
            </a:extLst>
          </a:blip>
          <a:srcRect l="488" r="19584" b="29977"/>
          <a:stretch/>
        </p:blipFill>
        <p:spPr>
          <a:xfrm>
            <a:off x="22936925" y="25996623"/>
            <a:ext cx="9241243" cy="6290406"/>
          </a:xfrm>
          <a:prstGeom prst="rect">
            <a:avLst/>
          </a:prstGeom>
        </p:spPr>
      </p:pic>
      <p:sp>
        <p:nvSpPr>
          <p:cNvPr id="44" name="Rectangle 43">
            <a:extLst>
              <a:ext uri="{FF2B5EF4-FFF2-40B4-BE49-F238E27FC236}">
                <a16:creationId xmlns:a16="http://schemas.microsoft.com/office/drawing/2014/main" id="{569AD88F-667A-499B-ADCC-453085BBB5AE}"/>
              </a:ext>
            </a:extLst>
          </p:cNvPr>
          <p:cNvSpPr/>
          <p:nvPr/>
        </p:nvSpPr>
        <p:spPr>
          <a:xfrm>
            <a:off x="33802572" y="6839091"/>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Code Output</a:t>
            </a:r>
          </a:p>
        </p:txBody>
      </p:sp>
      <p:pic>
        <p:nvPicPr>
          <p:cNvPr id="46" name="Picture 45" descr="A screenshot of a computer screen&#10;&#10;Description automatically generated">
            <a:extLst>
              <a:ext uri="{FF2B5EF4-FFF2-40B4-BE49-F238E27FC236}">
                <a16:creationId xmlns:a16="http://schemas.microsoft.com/office/drawing/2014/main" id="{A48E041F-CE89-43C1-8029-21B7F20585EE}"/>
              </a:ext>
            </a:extLst>
          </p:cNvPr>
          <p:cNvPicPr>
            <a:picLocks noChangeAspect="1"/>
          </p:cNvPicPr>
          <p:nvPr/>
        </p:nvPicPr>
        <p:blipFill rotWithShape="1">
          <a:blip r:embed="rId7">
            <a:extLst>
              <a:ext uri="{28A0092B-C50C-407E-A947-70E740481C1C}">
                <a14:useLocalDpi xmlns:a14="http://schemas.microsoft.com/office/drawing/2010/main" val="0"/>
              </a:ext>
            </a:extLst>
          </a:blip>
          <a:srcRect l="12226" t="25497" r="48124" b="24875"/>
          <a:stretch/>
        </p:blipFill>
        <p:spPr>
          <a:xfrm>
            <a:off x="33818325" y="7863959"/>
            <a:ext cx="9268715" cy="6745767"/>
          </a:xfrm>
          <a:prstGeom prst="rect">
            <a:avLst/>
          </a:prstGeom>
        </p:spPr>
      </p:pic>
      <p:sp>
        <p:nvSpPr>
          <p:cNvPr id="47" name="Rectangle 46">
            <a:extLst>
              <a:ext uri="{FF2B5EF4-FFF2-40B4-BE49-F238E27FC236}">
                <a16:creationId xmlns:a16="http://schemas.microsoft.com/office/drawing/2014/main" id="{9DC51108-94F3-43ED-B7AE-09008BD9F994}"/>
              </a:ext>
            </a:extLst>
          </p:cNvPr>
          <p:cNvSpPr/>
          <p:nvPr/>
        </p:nvSpPr>
        <p:spPr>
          <a:xfrm>
            <a:off x="33817812" y="14632541"/>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Output Analysis</a:t>
            </a:r>
          </a:p>
        </p:txBody>
      </p:sp>
      <p:graphicFrame>
        <p:nvGraphicFramePr>
          <p:cNvPr id="48" name="Chart 47">
            <a:extLst>
              <a:ext uri="{FF2B5EF4-FFF2-40B4-BE49-F238E27FC236}">
                <a16:creationId xmlns:a16="http://schemas.microsoft.com/office/drawing/2014/main" id="{10AF2C53-86A0-470B-AADA-6B699FB7C8AE}"/>
              </a:ext>
            </a:extLst>
          </p:cNvPr>
          <p:cNvGraphicFramePr>
            <a:graphicFrameLocks/>
          </p:cNvGraphicFramePr>
          <p:nvPr/>
        </p:nvGraphicFramePr>
        <p:xfrm>
          <a:off x="33817812" y="15624095"/>
          <a:ext cx="9247476" cy="5956999"/>
        </p:xfrm>
        <a:graphic>
          <a:graphicData uri="http://schemas.openxmlformats.org/drawingml/2006/chart">
            <c:chart xmlns:c="http://schemas.openxmlformats.org/drawingml/2006/chart" xmlns:r="http://schemas.openxmlformats.org/officeDocument/2006/relationships" r:id="rId8"/>
          </a:graphicData>
        </a:graphic>
      </p:graphicFrame>
      <p:sp>
        <p:nvSpPr>
          <p:cNvPr id="49" name="TextBox 48">
            <a:extLst>
              <a:ext uri="{FF2B5EF4-FFF2-40B4-BE49-F238E27FC236}">
                <a16:creationId xmlns:a16="http://schemas.microsoft.com/office/drawing/2014/main" id="{2BD6F774-4605-47F1-B15A-503204479FB6}"/>
              </a:ext>
            </a:extLst>
          </p:cNvPr>
          <p:cNvSpPr txBox="1"/>
          <p:nvPr/>
        </p:nvSpPr>
        <p:spPr>
          <a:xfrm>
            <a:off x="33945114" y="21417373"/>
            <a:ext cx="9136191" cy="3862596"/>
          </a:xfrm>
          <a:prstGeom prst="rect">
            <a:avLst/>
          </a:prstGeom>
          <a:noFill/>
        </p:spPr>
        <p:txBody>
          <a:bodyPr wrap="square" rtlCol="0">
            <a:spAutoFit/>
          </a:bodyPr>
          <a:lstStyle/>
          <a:p>
            <a:r>
              <a:rPr lang="en-US" sz="3500" dirty="0"/>
              <a:t>The brute force algorithms such as </a:t>
            </a:r>
            <a:r>
              <a:rPr lang="en-US" sz="3500" dirty="0" err="1"/>
              <a:t>LRLinear</a:t>
            </a:r>
            <a:r>
              <a:rPr lang="en-US" sz="3500" dirty="0"/>
              <a:t>, </a:t>
            </a:r>
            <a:r>
              <a:rPr lang="en-US" sz="3500" dirty="0" err="1"/>
              <a:t>UDLinear</a:t>
            </a:r>
            <a:r>
              <a:rPr lang="en-US" sz="3500" dirty="0"/>
              <a:t>, and </a:t>
            </a:r>
            <a:r>
              <a:rPr lang="en-US" sz="3500" dirty="0" err="1"/>
              <a:t>randomGuess</a:t>
            </a:r>
            <a:r>
              <a:rPr lang="en-US" sz="3500" dirty="0"/>
              <a:t> prove to be the least efficient. When the “two by two” method is applied , efficiency is improved ~30%. Raw binary search appears to be the most efficient. When the simulation is executed, the output is consistent proving reliability for each algorithm.</a:t>
            </a:r>
          </a:p>
        </p:txBody>
      </p:sp>
      <p:sp>
        <p:nvSpPr>
          <p:cNvPr id="50" name="Rectangle 49">
            <a:extLst>
              <a:ext uri="{FF2B5EF4-FFF2-40B4-BE49-F238E27FC236}">
                <a16:creationId xmlns:a16="http://schemas.microsoft.com/office/drawing/2014/main" id="{8A585BA4-110E-44A9-A3EC-DAE5574FA661}"/>
              </a:ext>
            </a:extLst>
          </p:cNvPr>
          <p:cNvSpPr/>
          <p:nvPr/>
        </p:nvSpPr>
        <p:spPr>
          <a:xfrm>
            <a:off x="33817812" y="25338070"/>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Technologies Used</a:t>
            </a:r>
          </a:p>
        </p:txBody>
      </p:sp>
      <p:pic>
        <p:nvPicPr>
          <p:cNvPr id="52" name="Picture 51" descr="A close up of a sign&#10;&#10;Description automatically generated">
            <a:extLst>
              <a:ext uri="{FF2B5EF4-FFF2-40B4-BE49-F238E27FC236}">
                <a16:creationId xmlns:a16="http://schemas.microsoft.com/office/drawing/2014/main" id="{A8A32016-151D-45B9-9042-47E047EE6F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869370" y="26120428"/>
            <a:ext cx="4646643" cy="2540165"/>
          </a:xfrm>
          <a:prstGeom prst="rect">
            <a:avLst/>
          </a:prstGeom>
        </p:spPr>
      </p:pic>
      <p:pic>
        <p:nvPicPr>
          <p:cNvPr id="54" name="Picture 53">
            <a:extLst>
              <a:ext uri="{FF2B5EF4-FFF2-40B4-BE49-F238E27FC236}">
                <a16:creationId xmlns:a16="http://schemas.microsoft.com/office/drawing/2014/main" id="{BED76E84-03ED-4349-8338-0AB5BBCA92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11484" y="27056478"/>
            <a:ext cx="2438400" cy="2438400"/>
          </a:xfrm>
          <a:prstGeom prst="rect">
            <a:avLst/>
          </a:prstGeom>
        </p:spPr>
      </p:pic>
      <p:pic>
        <p:nvPicPr>
          <p:cNvPr id="56" name="Picture 55" descr="A close up of a sign&#10;&#10;Description automatically generated">
            <a:extLst>
              <a:ext uri="{FF2B5EF4-FFF2-40B4-BE49-F238E27FC236}">
                <a16:creationId xmlns:a16="http://schemas.microsoft.com/office/drawing/2014/main" id="{48DA9B03-6216-4AB0-8093-5035D0FE6AB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270658" y="28441181"/>
            <a:ext cx="4121181" cy="41211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F659175-F542-42A0-B386-399F50AB99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324578" y="28473413"/>
            <a:ext cx="3345586" cy="3345586"/>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E9DC74F6-0185-4356-B47D-92C9B270889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610292" y="7647929"/>
            <a:ext cx="8186373" cy="9327847"/>
          </a:xfrm>
          <a:prstGeom prst="rect">
            <a:avLst/>
          </a:prstGeom>
        </p:spPr>
      </p:pic>
      <p:pic>
        <p:nvPicPr>
          <p:cNvPr id="18" name="Picture 17" descr="A person wearing a suit and tie smiling at the camera&#10;&#10;Description automatically generated">
            <a:extLst>
              <a:ext uri="{FF2B5EF4-FFF2-40B4-BE49-F238E27FC236}">
                <a16:creationId xmlns:a16="http://schemas.microsoft.com/office/drawing/2014/main" id="{D3A866D7-8328-46FD-B13C-BCE961E161D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93878" y="327865"/>
            <a:ext cx="5746433" cy="5604295"/>
          </a:xfrm>
          <a:prstGeom prst="rect">
            <a:avLst/>
          </a:prstGeom>
        </p:spPr>
      </p:pic>
    </p:spTree>
    <p:extLst>
      <p:ext uri="{BB962C8B-B14F-4D97-AF65-F5344CB8AC3E}">
        <p14:creationId xmlns:p14="http://schemas.microsoft.com/office/powerpoint/2010/main" val="259373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100000">
              <a:schemeClr val="accent6">
                <a:lumMod val="60000"/>
                <a:lumOff val="40000"/>
              </a:schemeClr>
            </a:gs>
            <a:gs pos="56000">
              <a:schemeClr val="bg1">
                <a:lumMod val="95000"/>
              </a:schemeClr>
            </a:gs>
          </a:gsLst>
          <a:lin ang="5400000" scaled="1"/>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220081-3565-4170-BAAA-FEDB888744CA}"/>
              </a:ext>
            </a:extLst>
          </p:cNvPr>
          <p:cNvSpPr/>
          <p:nvPr/>
        </p:nvSpPr>
        <p:spPr>
          <a:xfrm>
            <a:off x="0" y="-166255"/>
            <a:ext cx="43891200" cy="6598567"/>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093CF60-DC71-4037-BFE4-E39BA1E4C75D}"/>
              </a:ext>
            </a:extLst>
          </p:cNvPr>
          <p:cNvSpPr txBox="1"/>
          <p:nvPr/>
        </p:nvSpPr>
        <p:spPr>
          <a:xfrm>
            <a:off x="6710624" y="265806"/>
            <a:ext cx="30469946" cy="2708434"/>
          </a:xfrm>
          <a:prstGeom prst="rect">
            <a:avLst/>
          </a:prstGeom>
          <a:noFill/>
        </p:spPr>
        <p:txBody>
          <a:bodyPr wrap="square" rtlCol="0">
            <a:spAutoFit/>
          </a:bodyPr>
          <a:lstStyle/>
          <a:p>
            <a:pPr algn="ctr"/>
            <a:r>
              <a:rPr lang="en-US" sz="8500" b="1" dirty="0">
                <a:solidFill>
                  <a:schemeClr val="bg1"/>
                </a:solidFill>
              </a:rPr>
              <a:t>Implementation of Weather Web App using Networking of </a:t>
            </a:r>
          </a:p>
          <a:p>
            <a:pPr algn="ctr"/>
            <a:r>
              <a:rPr lang="en-US" sz="8500" b="1" dirty="0">
                <a:solidFill>
                  <a:schemeClr val="bg1"/>
                </a:solidFill>
              </a:rPr>
              <a:t>RESTful API, HTML, CSS, JavaScript</a:t>
            </a:r>
          </a:p>
        </p:txBody>
      </p:sp>
      <p:sp>
        <p:nvSpPr>
          <p:cNvPr id="8" name="TextBox 7">
            <a:extLst>
              <a:ext uri="{FF2B5EF4-FFF2-40B4-BE49-F238E27FC236}">
                <a16:creationId xmlns:a16="http://schemas.microsoft.com/office/drawing/2014/main" id="{B8A45AD3-9A8B-4368-A20C-D88143C2B74C}"/>
              </a:ext>
            </a:extLst>
          </p:cNvPr>
          <p:cNvSpPr txBox="1"/>
          <p:nvPr/>
        </p:nvSpPr>
        <p:spPr>
          <a:xfrm>
            <a:off x="15435939" y="3130013"/>
            <a:ext cx="13019315" cy="1015663"/>
          </a:xfrm>
          <a:prstGeom prst="rect">
            <a:avLst/>
          </a:prstGeom>
          <a:noFill/>
        </p:spPr>
        <p:txBody>
          <a:bodyPr wrap="square" rtlCol="0">
            <a:spAutoFit/>
          </a:bodyPr>
          <a:lstStyle/>
          <a:p>
            <a:pPr algn="ctr"/>
            <a:r>
              <a:rPr lang="en-US" sz="6000" b="1" dirty="0">
                <a:solidFill>
                  <a:schemeClr val="bg1"/>
                </a:solidFill>
              </a:rPr>
              <a:t>Joseph Sivits</a:t>
            </a:r>
          </a:p>
        </p:txBody>
      </p:sp>
      <p:sp>
        <p:nvSpPr>
          <p:cNvPr id="9" name="TextBox 8">
            <a:extLst>
              <a:ext uri="{FF2B5EF4-FFF2-40B4-BE49-F238E27FC236}">
                <a16:creationId xmlns:a16="http://schemas.microsoft.com/office/drawing/2014/main" id="{098FA382-15AC-4791-B5E1-37ED94D900BC}"/>
              </a:ext>
            </a:extLst>
          </p:cNvPr>
          <p:cNvSpPr txBox="1"/>
          <p:nvPr/>
        </p:nvSpPr>
        <p:spPr>
          <a:xfrm>
            <a:off x="11713026" y="3990058"/>
            <a:ext cx="20465142" cy="1015663"/>
          </a:xfrm>
          <a:prstGeom prst="rect">
            <a:avLst/>
          </a:prstGeom>
          <a:noFill/>
        </p:spPr>
        <p:txBody>
          <a:bodyPr wrap="square" rtlCol="0">
            <a:spAutoFit/>
          </a:bodyPr>
          <a:lstStyle/>
          <a:p>
            <a:pPr algn="ctr"/>
            <a:r>
              <a:rPr lang="en-US" sz="6000" b="1" dirty="0">
                <a:solidFill>
                  <a:schemeClr val="bg1"/>
                </a:solidFill>
              </a:rPr>
              <a:t>Faculty Advisor:  Dr. Victor Govindaswamy</a:t>
            </a:r>
          </a:p>
        </p:txBody>
      </p:sp>
      <p:sp>
        <p:nvSpPr>
          <p:cNvPr id="10" name="TextBox 9">
            <a:extLst>
              <a:ext uri="{FF2B5EF4-FFF2-40B4-BE49-F238E27FC236}">
                <a16:creationId xmlns:a16="http://schemas.microsoft.com/office/drawing/2014/main" id="{EBB5CD3C-690F-4AAD-983A-E78B42B05970}"/>
              </a:ext>
            </a:extLst>
          </p:cNvPr>
          <p:cNvSpPr txBox="1"/>
          <p:nvPr/>
        </p:nvSpPr>
        <p:spPr>
          <a:xfrm>
            <a:off x="14673939" y="5005876"/>
            <a:ext cx="14543314" cy="1015663"/>
          </a:xfrm>
          <a:prstGeom prst="rect">
            <a:avLst/>
          </a:prstGeom>
          <a:noFill/>
        </p:spPr>
        <p:txBody>
          <a:bodyPr wrap="square" rtlCol="0">
            <a:spAutoFit/>
          </a:bodyPr>
          <a:lstStyle/>
          <a:p>
            <a:pPr algn="ctr"/>
            <a:r>
              <a:rPr lang="en-US" sz="6000" b="1" dirty="0">
                <a:solidFill>
                  <a:schemeClr val="bg1"/>
                </a:solidFill>
              </a:rPr>
              <a:t>Concordia University Chicago</a:t>
            </a:r>
          </a:p>
        </p:txBody>
      </p:sp>
      <p:pic>
        <p:nvPicPr>
          <p:cNvPr id="13" name="Picture 30" descr="Picture 148">
            <a:extLst>
              <a:ext uri="{FF2B5EF4-FFF2-40B4-BE49-F238E27FC236}">
                <a16:creationId xmlns:a16="http://schemas.microsoft.com/office/drawing/2014/main" id="{750499E6-618F-48A1-8DAD-CB688F7DC6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62510" y="1099402"/>
            <a:ext cx="5746750" cy="3749675"/>
          </a:xfrm>
          <a:prstGeom prst="rect">
            <a:avLst/>
          </a:prstGeom>
          <a:noFill/>
          <a:ln>
            <a:noFill/>
          </a:ln>
          <a:effectLst>
            <a:glow rad="317500">
              <a:schemeClr val="bg1"/>
            </a:glow>
            <a:outerShdw dist="35921" dir="2700000" algn="ctr" rotWithShape="0">
              <a:srgbClr val="808080"/>
            </a:outerShdw>
            <a:softEdge rad="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 name="Rectangle 1">
            <a:extLst>
              <a:ext uri="{FF2B5EF4-FFF2-40B4-BE49-F238E27FC236}">
                <a16:creationId xmlns:a16="http://schemas.microsoft.com/office/drawing/2014/main" id="{724A92B9-DA35-42F3-8358-82FA554EBF35}"/>
              </a:ext>
            </a:extLst>
          </p:cNvPr>
          <p:cNvSpPr/>
          <p:nvPr/>
        </p:nvSpPr>
        <p:spPr>
          <a:xfrm>
            <a:off x="804673" y="6864373"/>
            <a:ext cx="9290304" cy="25422655"/>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Rectangle 13">
            <a:extLst>
              <a:ext uri="{FF2B5EF4-FFF2-40B4-BE49-F238E27FC236}">
                <a16:creationId xmlns:a16="http://schemas.microsoft.com/office/drawing/2014/main" id="{318394CB-557F-4AF4-B661-109EC53B5151}"/>
              </a:ext>
            </a:extLst>
          </p:cNvPr>
          <p:cNvSpPr/>
          <p:nvPr/>
        </p:nvSpPr>
        <p:spPr>
          <a:xfrm>
            <a:off x="12047532" y="6864373"/>
            <a:ext cx="9290304" cy="25422655"/>
          </a:xfrm>
          <a:prstGeom prst="rect">
            <a:avLst/>
          </a:prstGeom>
          <a:solidFill>
            <a:schemeClr val="bg1"/>
          </a:solidFill>
          <a:ln>
            <a:solidFill>
              <a:srgbClr val="94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1B8030B-84C6-40E3-B19B-4BE5E7E90471}"/>
              </a:ext>
            </a:extLst>
          </p:cNvPr>
          <p:cNvSpPr/>
          <p:nvPr/>
        </p:nvSpPr>
        <p:spPr>
          <a:xfrm>
            <a:off x="22887865" y="6864373"/>
            <a:ext cx="9290304" cy="25422655"/>
          </a:xfrm>
          <a:prstGeom prst="rect">
            <a:avLst/>
          </a:prstGeom>
          <a:solidFill>
            <a:schemeClr val="bg1"/>
          </a:solidFill>
          <a:ln>
            <a:solidFill>
              <a:srgbClr val="94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A0621E3-0F88-4D1C-8C54-4224F225A9B1}"/>
              </a:ext>
            </a:extLst>
          </p:cNvPr>
          <p:cNvSpPr/>
          <p:nvPr/>
        </p:nvSpPr>
        <p:spPr>
          <a:xfrm>
            <a:off x="33796223" y="6864373"/>
            <a:ext cx="9290304" cy="25422655"/>
          </a:xfrm>
          <a:prstGeom prst="rect">
            <a:avLst/>
          </a:prstGeom>
          <a:solidFill>
            <a:schemeClr val="bg1"/>
          </a:solidFill>
          <a:ln>
            <a:solidFill>
              <a:srgbClr val="94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B1808882-047F-4348-B8B2-B1CD5F6D29CD}"/>
              </a:ext>
            </a:extLst>
          </p:cNvPr>
          <p:cNvSpPr/>
          <p:nvPr/>
        </p:nvSpPr>
        <p:spPr>
          <a:xfrm>
            <a:off x="815468" y="6864373"/>
            <a:ext cx="9290304" cy="967730"/>
          </a:xfrm>
          <a:prstGeom prst="rect">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Abstract</a:t>
            </a:r>
          </a:p>
        </p:txBody>
      </p:sp>
      <p:sp>
        <p:nvSpPr>
          <p:cNvPr id="4" name="TextBox 3">
            <a:extLst>
              <a:ext uri="{FF2B5EF4-FFF2-40B4-BE49-F238E27FC236}">
                <a16:creationId xmlns:a16="http://schemas.microsoft.com/office/drawing/2014/main" id="{4BAFE244-37E4-4277-9875-49A90B52B3DA}"/>
              </a:ext>
            </a:extLst>
          </p:cNvPr>
          <p:cNvSpPr txBox="1"/>
          <p:nvPr/>
        </p:nvSpPr>
        <p:spPr>
          <a:xfrm>
            <a:off x="809895" y="7878654"/>
            <a:ext cx="9279859" cy="3323987"/>
          </a:xfrm>
          <a:prstGeom prst="rect">
            <a:avLst/>
          </a:prstGeom>
          <a:noFill/>
        </p:spPr>
        <p:txBody>
          <a:bodyPr wrap="square" rtlCol="0">
            <a:spAutoFit/>
          </a:bodyPr>
          <a:lstStyle/>
          <a:p>
            <a:pPr algn="ctr"/>
            <a:r>
              <a:rPr lang="en-US" sz="3500" dirty="0"/>
              <a:t>This project implements a weather application</a:t>
            </a:r>
          </a:p>
          <a:p>
            <a:pPr algn="ctr"/>
            <a:r>
              <a:rPr lang="en-US" sz="3500" dirty="0"/>
              <a:t>that also informs the users what to wear based</a:t>
            </a:r>
          </a:p>
          <a:p>
            <a:pPr algn="ctr"/>
            <a:r>
              <a:rPr lang="en-US" sz="3500" dirty="0"/>
              <a:t>on that current weather. By using an application programming interfaces (API) to demonstrate Relational State Transfers, this project uses Client-Server architecture in conjunction with </a:t>
            </a:r>
          </a:p>
        </p:txBody>
      </p:sp>
      <p:sp>
        <p:nvSpPr>
          <p:cNvPr id="20" name="TextBox 19">
            <a:extLst>
              <a:ext uri="{FF2B5EF4-FFF2-40B4-BE49-F238E27FC236}">
                <a16:creationId xmlns:a16="http://schemas.microsoft.com/office/drawing/2014/main" id="{8781A8B6-D89F-4B63-934E-2F25594B63CF}"/>
              </a:ext>
            </a:extLst>
          </p:cNvPr>
          <p:cNvSpPr txBox="1"/>
          <p:nvPr/>
        </p:nvSpPr>
        <p:spPr>
          <a:xfrm>
            <a:off x="836705" y="13085294"/>
            <a:ext cx="9279860" cy="3862596"/>
          </a:xfrm>
          <a:prstGeom prst="rect">
            <a:avLst/>
          </a:prstGeom>
          <a:noFill/>
        </p:spPr>
        <p:txBody>
          <a:bodyPr wrap="square" rtlCol="0">
            <a:spAutoFit/>
          </a:bodyPr>
          <a:lstStyle/>
          <a:p>
            <a:pPr algn="ctr"/>
            <a:r>
              <a:rPr lang="en-US" sz="3500" dirty="0"/>
              <a:t>The purpose of this project is to familiarize myself with artificial intelligence concepts to develop a computational model of blackjack—which would affirm popular beliefs and disprove popular myths about strategies to win the game, as well as to make an AI that plays blackjack better than the average person. </a:t>
            </a:r>
          </a:p>
        </p:txBody>
      </p:sp>
      <p:sp>
        <p:nvSpPr>
          <p:cNvPr id="23" name="TextBox 22">
            <a:extLst>
              <a:ext uri="{FF2B5EF4-FFF2-40B4-BE49-F238E27FC236}">
                <a16:creationId xmlns:a16="http://schemas.microsoft.com/office/drawing/2014/main" id="{C24EAFC4-6A68-46BC-9A8E-71040506B090}"/>
              </a:ext>
            </a:extLst>
          </p:cNvPr>
          <p:cNvSpPr txBox="1"/>
          <p:nvPr/>
        </p:nvSpPr>
        <p:spPr>
          <a:xfrm>
            <a:off x="804160" y="18145636"/>
            <a:ext cx="9279860" cy="4401205"/>
          </a:xfrm>
          <a:prstGeom prst="rect">
            <a:avLst/>
          </a:prstGeom>
          <a:noFill/>
        </p:spPr>
        <p:txBody>
          <a:bodyPr wrap="square" rtlCol="0">
            <a:spAutoFit/>
          </a:bodyPr>
          <a:lstStyle/>
          <a:p>
            <a:pPr algn="ctr"/>
            <a:r>
              <a:rPr lang="en-US" sz="3500" dirty="0"/>
              <a:t>Future work may include implementing this program in a machine-learning environment. Such environments for implementation may include Python and R. Machine learning would add a second-layer of complexity as currently the AI functions as through a user-defined algorithmic approach, a computer-generated approach would be better for modeling tendencies of blackjack.</a:t>
            </a:r>
          </a:p>
        </p:txBody>
      </p:sp>
      <p:sp>
        <p:nvSpPr>
          <p:cNvPr id="25" name="TextBox 24">
            <a:extLst>
              <a:ext uri="{FF2B5EF4-FFF2-40B4-BE49-F238E27FC236}">
                <a16:creationId xmlns:a16="http://schemas.microsoft.com/office/drawing/2014/main" id="{D8DB1117-1E86-4693-9547-681F1AAD870E}"/>
              </a:ext>
            </a:extLst>
          </p:cNvPr>
          <p:cNvSpPr txBox="1"/>
          <p:nvPr/>
        </p:nvSpPr>
        <p:spPr>
          <a:xfrm>
            <a:off x="1021080" y="23847850"/>
            <a:ext cx="8854440" cy="8710077"/>
          </a:xfrm>
          <a:prstGeom prst="rect">
            <a:avLst/>
          </a:prstGeom>
          <a:noFill/>
        </p:spPr>
        <p:txBody>
          <a:bodyPr wrap="square" rtlCol="0">
            <a:spAutoFit/>
          </a:bodyPr>
          <a:lstStyle/>
          <a:p>
            <a:r>
              <a:rPr lang="en-US" sz="3500" b="1" dirty="0"/>
              <a:t>Bioinformatics And Technology Laboratory </a:t>
            </a:r>
          </a:p>
          <a:p>
            <a:r>
              <a:rPr lang="en-US" sz="3500" b="1" dirty="0"/>
              <a:t>(BAT Lab)</a:t>
            </a:r>
          </a:p>
          <a:p>
            <a:r>
              <a:rPr lang="en-US" sz="3500" b="1" dirty="0"/>
              <a:t>Computer Science II Group</a:t>
            </a:r>
          </a:p>
          <a:p>
            <a:r>
              <a:rPr lang="en-US" sz="3500" b="1" dirty="0"/>
              <a:t>Computer Science Program (CSC@CUC)</a:t>
            </a:r>
          </a:p>
          <a:p>
            <a:endParaRPr lang="en-US" sz="3500" b="1" dirty="0"/>
          </a:p>
          <a:p>
            <a:r>
              <a:rPr lang="en-US" sz="3500" b="1" dirty="0"/>
              <a:t>Member: </a:t>
            </a:r>
            <a:r>
              <a:rPr lang="en-US" sz="3500" dirty="0"/>
              <a:t>Joseph Sivits</a:t>
            </a:r>
          </a:p>
          <a:p>
            <a:r>
              <a:rPr lang="en-US" sz="3500" dirty="0"/>
              <a:t>crf_sivitsja@cuchicago.edu</a:t>
            </a:r>
          </a:p>
          <a:p>
            <a:endParaRPr lang="en-US" sz="3500" dirty="0"/>
          </a:p>
          <a:p>
            <a:r>
              <a:rPr lang="en-US" sz="3500" b="1" dirty="0"/>
              <a:t>Advisor: </a:t>
            </a:r>
          </a:p>
          <a:p>
            <a:r>
              <a:rPr lang="en-US" sz="3500" dirty="0"/>
              <a:t>Dr. </a:t>
            </a:r>
            <a:r>
              <a:rPr lang="en-US" sz="3500" dirty="0" err="1"/>
              <a:t>Visvasuresh</a:t>
            </a:r>
            <a:r>
              <a:rPr lang="en-US" sz="3500" dirty="0"/>
              <a:t> (Victor) Govindaswamy</a:t>
            </a:r>
          </a:p>
          <a:p>
            <a:r>
              <a:rPr lang="en-US" sz="3500" dirty="0"/>
              <a:t>Victor.Govindaswamy@cuchicago.edu</a:t>
            </a:r>
          </a:p>
          <a:p>
            <a:endParaRPr lang="en-US" sz="3500" dirty="0"/>
          </a:p>
          <a:p>
            <a:r>
              <a:rPr lang="en-US" sz="3500" b="1" dirty="0"/>
              <a:t>Address: </a:t>
            </a:r>
            <a:r>
              <a:rPr lang="en-US" sz="3500" dirty="0"/>
              <a:t>Concordia University Chicago</a:t>
            </a:r>
          </a:p>
          <a:p>
            <a:r>
              <a:rPr lang="en-US" sz="3500" b="1" dirty="0"/>
              <a:t>                  </a:t>
            </a:r>
            <a:r>
              <a:rPr lang="en-US" sz="3500" dirty="0"/>
              <a:t>7400 Augusta Street</a:t>
            </a:r>
          </a:p>
          <a:p>
            <a:r>
              <a:rPr lang="en-US" sz="3500" b="1" dirty="0"/>
              <a:t>                  </a:t>
            </a:r>
            <a:r>
              <a:rPr lang="en-US" sz="3500" dirty="0"/>
              <a:t>River Forest, IL, 60305</a:t>
            </a:r>
            <a:endParaRPr lang="en-US" sz="3500" b="1" dirty="0"/>
          </a:p>
          <a:p>
            <a:endParaRPr lang="en-US" sz="3500" dirty="0"/>
          </a:p>
        </p:txBody>
      </p:sp>
      <p:sp>
        <p:nvSpPr>
          <p:cNvPr id="26" name="Rectangle 25">
            <a:extLst>
              <a:ext uri="{FF2B5EF4-FFF2-40B4-BE49-F238E27FC236}">
                <a16:creationId xmlns:a16="http://schemas.microsoft.com/office/drawing/2014/main" id="{90E4FD2B-55EE-485B-BEC1-B48DC3FB6C7B}"/>
              </a:ext>
            </a:extLst>
          </p:cNvPr>
          <p:cNvSpPr/>
          <p:nvPr/>
        </p:nvSpPr>
        <p:spPr>
          <a:xfrm>
            <a:off x="815468" y="12096788"/>
            <a:ext cx="9290304" cy="967730"/>
          </a:xfrm>
          <a:prstGeom prst="rect">
            <a:avLst/>
          </a:prstGeom>
          <a:solidFill>
            <a:srgbClr val="A11B1B"/>
          </a:solidFill>
          <a:ln>
            <a:solidFill>
              <a:srgbClr val="A11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Purpose</a:t>
            </a:r>
          </a:p>
        </p:txBody>
      </p:sp>
      <p:sp>
        <p:nvSpPr>
          <p:cNvPr id="27" name="Rectangle 26">
            <a:extLst>
              <a:ext uri="{FF2B5EF4-FFF2-40B4-BE49-F238E27FC236}">
                <a16:creationId xmlns:a16="http://schemas.microsoft.com/office/drawing/2014/main" id="{64BD060B-2D5B-4C54-9E88-D410ABFEBDC8}"/>
              </a:ext>
            </a:extLst>
          </p:cNvPr>
          <p:cNvSpPr/>
          <p:nvPr/>
        </p:nvSpPr>
        <p:spPr>
          <a:xfrm>
            <a:off x="804672" y="17055865"/>
            <a:ext cx="9290304" cy="967730"/>
          </a:xfrm>
          <a:prstGeom prst="rect">
            <a:avLst/>
          </a:prstGeom>
          <a:solidFill>
            <a:srgbClr val="A11B1B"/>
          </a:solidFill>
          <a:ln>
            <a:solidFill>
              <a:srgbClr val="A11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Future Work</a:t>
            </a:r>
          </a:p>
        </p:txBody>
      </p:sp>
      <p:sp>
        <p:nvSpPr>
          <p:cNvPr id="28" name="Rectangle 27">
            <a:extLst>
              <a:ext uri="{FF2B5EF4-FFF2-40B4-BE49-F238E27FC236}">
                <a16:creationId xmlns:a16="http://schemas.microsoft.com/office/drawing/2014/main" id="{F99DB6A2-3138-40DD-B9A3-EEAE540C24D4}"/>
              </a:ext>
            </a:extLst>
          </p:cNvPr>
          <p:cNvSpPr/>
          <p:nvPr/>
        </p:nvSpPr>
        <p:spPr>
          <a:xfrm>
            <a:off x="815468" y="22772145"/>
            <a:ext cx="9290304" cy="967730"/>
          </a:xfrm>
          <a:prstGeom prst="rect">
            <a:avLst/>
          </a:prstGeom>
          <a:solidFill>
            <a:srgbClr val="A11B1B"/>
          </a:solidFill>
          <a:ln>
            <a:solidFill>
              <a:srgbClr val="A11B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Contact</a:t>
            </a:r>
          </a:p>
        </p:txBody>
      </p:sp>
      <p:sp>
        <p:nvSpPr>
          <p:cNvPr id="31" name="Rectangle 30">
            <a:extLst>
              <a:ext uri="{FF2B5EF4-FFF2-40B4-BE49-F238E27FC236}">
                <a16:creationId xmlns:a16="http://schemas.microsoft.com/office/drawing/2014/main" id="{6939247A-C3BB-47A5-BEE3-6C523A4DA653}"/>
              </a:ext>
            </a:extLst>
          </p:cNvPr>
          <p:cNvSpPr/>
          <p:nvPr/>
        </p:nvSpPr>
        <p:spPr>
          <a:xfrm>
            <a:off x="12058327" y="6864373"/>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Flow Diagram</a:t>
            </a:r>
          </a:p>
        </p:txBody>
      </p:sp>
      <p:sp>
        <p:nvSpPr>
          <p:cNvPr id="32" name="Rectangle 31">
            <a:extLst>
              <a:ext uri="{FF2B5EF4-FFF2-40B4-BE49-F238E27FC236}">
                <a16:creationId xmlns:a16="http://schemas.microsoft.com/office/drawing/2014/main" id="{07DBF25B-B799-44F7-8D1E-AE5A57AF21FC}"/>
              </a:ext>
            </a:extLst>
          </p:cNvPr>
          <p:cNvSpPr/>
          <p:nvPr/>
        </p:nvSpPr>
        <p:spPr>
          <a:xfrm>
            <a:off x="12047532" y="16707035"/>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Description of Algorithms</a:t>
            </a:r>
          </a:p>
        </p:txBody>
      </p:sp>
      <p:sp>
        <p:nvSpPr>
          <p:cNvPr id="33" name="TextBox 32">
            <a:extLst>
              <a:ext uri="{FF2B5EF4-FFF2-40B4-BE49-F238E27FC236}">
                <a16:creationId xmlns:a16="http://schemas.microsoft.com/office/drawing/2014/main" id="{5FBFA1EF-C6B9-4F66-B711-8BB6A6C4A3EB}"/>
              </a:ext>
            </a:extLst>
          </p:cNvPr>
          <p:cNvSpPr txBox="1"/>
          <p:nvPr/>
        </p:nvSpPr>
        <p:spPr>
          <a:xfrm>
            <a:off x="12120781" y="17743266"/>
            <a:ext cx="9143805" cy="15173385"/>
          </a:xfrm>
          <a:prstGeom prst="rect">
            <a:avLst/>
          </a:prstGeom>
          <a:noFill/>
        </p:spPr>
        <p:txBody>
          <a:bodyPr wrap="square" rtlCol="0">
            <a:spAutoFit/>
          </a:bodyPr>
          <a:lstStyle/>
          <a:p>
            <a:pPr marL="514350" indent="-514350">
              <a:buAutoNum type="arabicPeriod"/>
            </a:pPr>
            <a:r>
              <a:rPr lang="en-US" sz="3500" b="1" dirty="0" err="1"/>
              <a:t>rawLRLinear</a:t>
            </a:r>
            <a:r>
              <a:rPr lang="en-US" sz="3500" dirty="0"/>
              <a:t> – Linearly searches for ships on the board in Left -&gt; Right, Up -&gt; Down fashion of (x, y), (1, 1), (3, 1), (5, 1), etc. Skips every other space to fulfill a “checkerboard” pattern.</a:t>
            </a:r>
          </a:p>
          <a:p>
            <a:pPr marL="514350" indent="-514350">
              <a:buAutoNum type="arabicPeriod"/>
            </a:pPr>
            <a:r>
              <a:rPr lang="en-US" sz="3500" b="1" dirty="0" err="1"/>
              <a:t>rawUDLinear</a:t>
            </a:r>
            <a:r>
              <a:rPr lang="en-US" sz="3500" b="1" dirty="0"/>
              <a:t> </a:t>
            </a:r>
            <a:r>
              <a:rPr lang="en-US" sz="3500" dirty="0"/>
              <a:t>– Linearly searches for ships on the board in Up -&gt; Down, Left -&gt; Right fashion of (x, y), (1, 1), (1, 3), (1, 5), etc. Skips every other space to fulfill a “checkerboard” pattern.</a:t>
            </a:r>
          </a:p>
          <a:p>
            <a:pPr marL="514350" indent="-514350">
              <a:buAutoNum type="arabicPeriod"/>
            </a:pPr>
            <a:r>
              <a:rPr lang="en-US" sz="3500" b="1" dirty="0" err="1"/>
              <a:t>diagonalLinear</a:t>
            </a:r>
            <a:r>
              <a:rPr lang="en-US" sz="3500" b="1" dirty="0"/>
              <a:t> </a:t>
            </a:r>
            <a:r>
              <a:rPr lang="en-US" sz="3500" dirty="0"/>
              <a:t>– Linearly searches for ships on the board in a diagonal fashion of (x, y), (1, 1), (1, 3), (3, 1), etc. Skips every other space to fulfill a “checkerboard” pattern.</a:t>
            </a:r>
          </a:p>
          <a:p>
            <a:pPr marL="514350" indent="-514350">
              <a:buAutoNum type="arabicPeriod"/>
            </a:pPr>
            <a:r>
              <a:rPr lang="en-US" sz="3500" b="1" dirty="0" err="1"/>
              <a:t>txTLRLinear</a:t>
            </a:r>
            <a:r>
              <a:rPr lang="en-US" sz="3500" b="1" dirty="0"/>
              <a:t> </a:t>
            </a:r>
            <a:r>
              <a:rPr lang="en-US" sz="3500" dirty="0"/>
              <a:t>– Similar to the </a:t>
            </a:r>
            <a:r>
              <a:rPr lang="en-US" sz="3500" i="1" dirty="0" err="1"/>
              <a:t>rawLRLinear</a:t>
            </a:r>
            <a:r>
              <a:rPr lang="en-US" sz="3500" dirty="0"/>
              <a:t> search, but breaks board into 2x2 sections.</a:t>
            </a:r>
          </a:p>
          <a:p>
            <a:pPr marL="514350" indent="-514350">
              <a:buAutoNum type="arabicPeriod"/>
            </a:pPr>
            <a:r>
              <a:rPr lang="en-US" sz="3500" b="1" dirty="0" err="1"/>
              <a:t>txTUDLinear</a:t>
            </a:r>
            <a:r>
              <a:rPr lang="en-US" sz="3500" b="1" dirty="0"/>
              <a:t> </a:t>
            </a:r>
            <a:r>
              <a:rPr lang="en-US" sz="3500" dirty="0"/>
              <a:t>– Similar to the </a:t>
            </a:r>
            <a:r>
              <a:rPr lang="en-US" sz="3500" i="1" dirty="0" err="1"/>
              <a:t>rawUDLinear</a:t>
            </a:r>
            <a:r>
              <a:rPr lang="en-US" sz="3500" dirty="0"/>
              <a:t> search, but breaks board into 2x2 sections.</a:t>
            </a:r>
          </a:p>
          <a:p>
            <a:pPr marL="514350" indent="-514350">
              <a:buAutoNum type="arabicPeriod"/>
            </a:pPr>
            <a:r>
              <a:rPr lang="en-US" sz="3500" b="1" dirty="0" err="1"/>
              <a:t>txTDiagonalLinear</a:t>
            </a:r>
            <a:r>
              <a:rPr lang="en-US" sz="3500" b="1" dirty="0"/>
              <a:t> </a:t>
            </a:r>
            <a:r>
              <a:rPr lang="en-US" sz="3500" dirty="0"/>
              <a:t>– Similar to </a:t>
            </a:r>
            <a:r>
              <a:rPr lang="en-US" sz="3500" i="1" dirty="0" err="1"/>
              <a:t>diagonalLinear</a:t>
            </a:r>
            <a:r>
              <a:rPr lang="en-US" sz="3500" i="1" dirty="0"/>
              <a:t> </a:t>
            </a:r>
            <a:r>
              <a:rPr lang="en-US" sz="3500" dirty="0"/>
              <a:t>search, but breaks board into 2x2 sections.</a:t>
            </a:r>
          </a:p>
          <a:p>
            <a:pPr marL="514350" indent="-514350">
              <a:buAutoNum type="arabicPeriod"/>
            </a:pPr>
            <a:r>
              <a:rPr lang="en-US" sz="3500" b="1" dirty="0" err="1"/>
              <a:t>spiralBinary</a:t>
            </a:r>
            <a:r>
              <a:rPr lang="en-US" sz="3500" b="1" dirty="0"/>
              <a:t> </a:t>
            </a:r>
            <a:r>
              <a:rPr lang="en-US" sz="3500" dirty="0"/>
              <a:t>– Binary search, starts from the middle of the two-dimensional ray and searches in the fashion that looks like a spiral counter-clockwise.</a:t>
            </a:r>
          </a:p>
          <a:p>
            <a:pPr marL="514350" indent="-514350">
              <a:buAutoNum type="arabicPeriod"/>
            </a:pPr>
            <a:r>
              <a:rPr lang="en-US" sz="3500" b="1" dirty="0" err="1"/>
              <a:t>rawBinary</a:t>
            </a:r>
            <a:r>
              <a:rPr lang="en-US" sz="3500" b="1" dirty="0"/>
              <a:t> </a:t>
            </a:r>
            <a:r>
              <a:rPr lang="en-US" sz="3500" dirty="0"/>
              <a:t>– Binary search, starts from the middle of the two-dimensional array and follows half-interval search.</a:t>
            </a:r>
          </a:p>
          <a:p>
            <a:pPr marL="514350" indent="-514350">
              <a:buAutoNum type="arabicPeriod"/>
            </a:pPr>
            <a:r>
              <a:rPr lang="en-US" sz="3500" b="1" dirty="0" err="1"/>
              <a:t>randomGuess</a:t>
            </a:r>
            <a:r>
              <a:rPr lang="en-US" sz="3500" b="1" dirty="0"/>
              <a:t> </a:t>
            </a:r>
            <a:r>
              <a:rPr lang="en-US" sz="3500" dirty="0"/>
              <a:t>– Randomly searches the two-dimensional array.</a:t>
            </a:r>
            <a:endParaRPr lang="en-US" sz="3500" b="1" dirty="0"/>
          </a:p>
          <a:p>
            <a:pPr marL="514350" indent="-514350">
              <a:buAutoNum type="arabicPeriod"/>
            </a:pPr>
            <a:endParaRPr lang="en-US" sz="3500" dirty="0"/>
          </a:p>
        </p:txBody>
      </p:sp>
      <p:sp>
        <p:nvSpPr>
          <p:cNvPr id="34" name="Rectangle 33">
            <a:extLst>
              <a:ext uri="{FF2B5EF4-FFF2-40B4-BE49-F238E27FC236}">
                <a16:creationId xmlns:a16="http://schemas.microsoft.com/office/drawing/2014/main" id="{FF1C6E58-98C7-490B-81F9-A6B3D4567F18}"/>
              </a:ext>
            </a:extLst>
          </p:cNvPr>
          <p:cNvSpPr/>
          <p:nvPr/>
        </p:nvSpPr>
        <p:spPr>
          <a:xfrm>
            <a:off x="22887865" y="6855154"/>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Code Sample</a:t>
            </a:r>
          </a:p>
        </p:txBody>
      </p:sp>
      <p:pic>
        <p:nvPicPr>
          <p:cNvPr id="37" name="Picture 36" descr="A screenshot of a cell phone&#10;&#10;Description automatically generated">
            <a:extLst>
              <a:ext uri="{FF2B5EF4-FFF2-40B4-BE49-F238E27FC236}">
                <a16:creationId xmlns:a16="http://schemas.microsoft.com/office/drawing/2014/main" id="{F9C8CCF0-B2BB-41BB-94A2-98FF357220AC}"/>
              </a:ext>
            </a:extLst>
          </p:cNvPr>
          <p:cNvPicPr>
            <a:picLocks noChangeAspect="1"/>
          </p:cNvPicPr>
          <p:nvPr/>
        </p:nvPicPr>
        <p:blipFill rotWithShape="1">
          <a:blip r:embed="rId4">
            <a:extLst>
              <a:ext uri="{28A0092B-C50C-407E-A947-70E740481C1C}">
                <a14:useLocalDpi xmlns:a14="http://schemas.microsoft.com/office/drawing/2010/main" val="0"/>
              </a:ext>
            </a:extLst>
          </a:blip>
          <a:srcRect l="-1" r="42655"/>
          <a:stretch/>
        </p:blipFill>
        <p:spPr>
          <a:xfrm>
            <a:off x="22936926" y="8805464"/>
            <a:ext cx="8926397" cy="8869013"/>
          </a:xfrm>
          <a:prstGeom prst="rect">
            <a:avLst/>
          </a:prstGeom>
        </p:spPr>
      </p:pic>
      <p:pic>
        <p:nvPicPr>
          <p:cNvPr id="41" name="Picture 40" descr="A screenshot of a social media post&#10;&#10;Description automatically generated">
            <a:extLst>
              <a:ext uri="{FF2B5EF4-FFF2-40B4-BE49-F238E27FC236}">
                <a16:creationId xmlns:a16="http://schemas.microsoft.com/office/drawing/2014/main" id="{C3BEE811-901B-4153-8CA4-3E97DA42A3CE}"/>
              </a:ext>
            </a:extLst>
          </p:cNvPr>
          <p:cNvPicPr>
            <a:picLocks noChangeAspect="1"/>
          </p:cNvPicPr>
          <p:nvPr/>
        </p:nvPicPr>
        <p:blipFill rotWithShape="1">
          <a:blip r:embed="rId5">
            <a:extLst>
              <a:ext uri="{28A0092B-C50C-407E-A947-70E740481C1C}">
                <a14:useLocalDpi xmlns:a14="http://schemas.microsoft.com/office/drawing/2010/main" val="0"/>
              </a:ext>
            </a:extLst>
          </a:blip>
          <a:srcRect l="587" r="17314"/>
          <a:stretch/>
        </p:blipFill>
        <p:spPr>
          <a:xfrm>
            <a:off x="22953715" y="17674477"/>
            <a:ext cx="9217054" cy="8726118"/>
          </a:xfrm>
          <a:prstGeom prst="rect">
            <a:avLst/>
          </a:prstGeom>
        </p:spPr>
      </p:pic>
      <p:pic>
        <p:nvPicPr>
          <p:cNvPr id="43" name="Picture 42" descr="A screenshot of a social media post&#10;&#10;Description automatically generated">
            <a:extLst>
              <a:ext uri="{FF2B5EF4-FFF2-40B4-BE49-F238E27FC236}">
                <a16:creationId xmlns:a16="http://schemas.microsoft.com/office/drawing/2014/main" id="{099FA6A3-88E5-4D45-A870-FF7A672CE9BB}"/>
              </a:ext>
            </a:extLst>
          </p:cNvPr>
          <p:cNvPicPr>
            <a:picLocks noChangeAspect="1"/>
          </p:cNvPicPr>
          <p:nvPr/>
        </p:nvPicPr>
        <p:blipFill rotWithShape="1">
          <a:blip r:embed="rId6">
            <a:extLst>
              <a:ext uri="{28A0092B-C50C-407E-A947-70E740481C1C}">
                <a14:useLocalDpi xmlns:a14="http://schemas.microsoft.com/office/drawing/2010/main" val="0"/>
              </a:ext>
            </a:extLst>
          </a:blip>
          <a:srcRect l="488" r="19584" b="29977"/>
          <a:stretch/>
        </p:blipFill>
        <p:spPr>
          <a:xfrm>
            <a:off x="22936925" y="25996623"/>
            <a:ext cx="9241243" cy="6290406"/>
          </a:xfrm>
          <a:prstGeom prst="rect">
            <a:avLst/>
          </a:prstGeom>
        </p:spPr>
      </p:pic>
      <p:sp>
        <p:nvSpPr>
          <p:cNvPr id="44" name="Rectangle 43">
            <a:extLst>
              <a:ext uri="{FF2B5EF4-FFF2-40B4-BE49-F238E27FC236}">
                <a16:creationId xmlns:a16="http://schemas.microsoft.com/office/drawing/2014/main" id="{569AD88F-667A-499B-ADCC-453085BBB5AE}"/>
              </a:ext>
            </a:extLst>
          </p:cNvPr>
          <p:cNvSpPr/>
          <p:nvPr/>
        </p:nvSpPr>
        <p:spPr>
          <a:xfrm>
            <a:off x="33802572" y="6839091"/>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Code Output</a:t>
            </a:r>
          </a:p>
        </p:txBody>
      </p:sp>
      <p:pic>
        <p:nvPicPr>
          <p:cNvPr id="46" name="Picture 45" descr="A screenshot of a computer screen&#10;&#10;Description automatically generated">
            <a:extLst>
              <a:ext uri="{FF2B5EF4-FFF2-40B4-BE49-F238E27FC236}">
                <a16:creationId xmlns:a16="http://schemas.microsoft.com/office/drawing/2014/main" id="{A48E041F-CE89-43C1-8029-21B7F20585EE}"/>
              </a:ext>
            </a:extLst>
          </p:cNvPr>
          <p:cNvPicPr>
            <a:picLocks noChangeAspect="1"/>
          </p:cNvPicPr>
          <p:nvPr/>
        </p:nvPicPr>
        <p:blipFill rotWithShape="1">
          <a:blip r:embed="rId7">
            <a:extLst>
              <a:ext uri="{28A0092B-C50C-407E-A947-70E740481C1C}">
                <a14:useLocalDpi xmlns:a14="http://schemas.microsoft.com/office/drawing/2010/main" val="0"/>
              </a:ext>
            </a:extLst>
          </a:blip>
          <a:srcRect l="12226" t="25497" r="48124" b="24875"/>
          <a:stretch/>
        </p:blipFill>
        <p:spPr>
          <a:xfrm>
            <a:off x="33818325" y="7863959"/>
            <a:ext cx="9268715" cy="6745767"/>
          </a:xfrm>
          <a:prstGeom prst="rect">
            <a:avLst/>
          </a:prstGeom>
        </p:spPr>
      </p:pic>
      <p:sp>
        <p:nvSpPr>
          <p:cNvPr id="47" name="Rectangle 46">
            <a:extLst>
              <a:ext uri="{FF2B5EF4-FFF2-40B4-BE49-F238E27FC236}">
                <a16:creationId xmlns:a16="http://schemas.microsoft.com/office/drawing/2014/main" id="{9DC51108-94F3-43ED-B7AE-09008BD9F994}"/>
              </a:ext>
            </a:extLst>
          </p:cNvPr>
          <p:cNvSpPr/>
          <p:nvPr/>
        </p:nvSpPr>
        <p:spPr>
          <a:xfrm>
            <a:off x="33817812" y="14632541"/>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Output Analysis</a:t>
            </a:r>
          </a:p>
        </p:txBody>
      </p:sp>
      <p:graphicFrame>
        <p:nvGraphicFramePr>
          <p:cNvPr id="48" name="Chart 47">
            <a:extLst>
              <a:ext uri="{FF2B5EF4-FFF2-40B4-BE49-F238E27FC236}">
                <a16:creationId xmlns:a16="http://schemas.microsoft.com/office/drawing/2014/main" id="{10AF2C53-86A0-470B-AADA-6B699FB7C8AE}"/>
              </a:ext>
            </a:extLst>
          </p:cNvPr>
          <p:cNvGraphicFramePr>
            <a:graphicFrameLocks/>
          </p:cNvGraphicFramePr>
          <p:nvPr/>
        </p:nvGraphicFramePr>
        <p:xfrm>
          <a:off x="33817812" y="15624095"/>
          <a:ext cx="9247476" cy="5956999"/>
        </p:xfrm>
        <a:graphic>
          <a:graphicData uri="http://schemas.openxmlformats.org/drawingml/2006/chart">
            <c:chart xmlns:c="http://schemas.openxmlformats.org/drawingml/2006/chart" xmlns:r="http://schemas.openxmlformats.org/officeDocument/2006/relationships" r:id="rId8"/>
          </a:graphicData>
        </a:graphic>
      </p:graphicFrame>
      <p:sp>
        <p:nvSpPr>
          <p:cNvPr id="49" name="TextBox 48">
            <a:extLst>
              <a:ext uri="{FF2B5EF4-FFF2-40B4-BE49-F238E27FC236}">
                <a16:creationId xmlns:a16="http://schemas.microsoft.com/office/drawing/2014/main" id="{2BD6F774-4605-47F1-B15A-503204479FB6}"/>
              </a:ext>
            </a:extLst>
          </p:cNvPr>
          <p:cNvSpPr txBox="1"/>
          <p:nvPr/>
        </p:nvSpPr>
        <p:spPr>
          <a:xfrm>
            <a:off x="33945114" y="21417373"/>
            <a:ext cx="9136191" cy="3862596"/>
          </a:xfrm>
          <a:prstGeom prst="rect">
            <a:avLst/>
          </a:prstGeom>
          <a:noFill/>
        </p:spPr>
        <p:txBody>
          <a:bodyPr wrap="square" rtlCol="0">
            <a:spAutoFit/>
          </a:bodyPr>
          <a:lstStyle/>
          <a:p>
            <a:r>
              <a:rPr lang="en-US" sz="3500" dirty="0"/>
              <a:t>The brute force algorithms such as </a:t>
            </a:r>
            <a:r>
              <a:rPr lang="en-US" sz="3500" dirty="0" err="1"/>
              <a:t>LRLinear</a:t>
            </a:r>
            <a:r>
              <a:rPr lang="en-US" sz="3500" dirty="0"/>
              <a:t>, </a:t>
            </a:r>
            <a:r>
              <a:rPr lang="en-US" sz="3500" dirty="0" err="1"/>
              <a:t>UDLinear</a:t>
            </a:r>
            <a:r>
              <a:rPr lang="en-US" sz="3500" dirty="0"/>
              <a:t>, and </a:t>
            </a:r>
            <a:r>
              <a:rPr lang="en-US" sz="3500" dirty="0" err="1"/>
              <a:t>randomGuess</a:t>
            </a:r>
            <a:r>
              <a:rPr lang="en-US" sz="3500" dirty="0"/>
              <a:t> prove to be the least efficient. When the “two by two” method is applied , efficiency is improved ~30%. Raw binary search appears to be the most efficient. When the simulation is executed, the output is consistent proving reliability for each algorithm.</a:t>
            </a:r>
          </a:p>
        </p:txBody>
      </p:sp>
      <p:sp>
        <p:nvSpPr>
          <p:cNvPr id="50" name="Rectangle 49">
            <a:extLst>
              <a:ext uri="{FF2B5EF4-FFF2-40B4-BE49-F238E27FC236}">
                <a16:creationId xmlns:a16="http://schemas.microsoft.com/office/drawing/2014/main" id="{8A585BA4-110E-44A9-A3EC-DAE5574FA661}"/>
              </a:ext>
            </a:extLst>
          </p:cNvPr>
          <p:cNvSpPr/>
          <p:nvPr/>
        </p:nvSpPr>
        <p:spPr>
          <a:xfrm>
            <a:off x="33817812" y="25338070"/>
            <a:ext cx="9290304" cy="967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Technologies Used</a:t>
            </a:r>
          </a:p>
        </p:txBody>
      </p:sp>
      <p:pic>
        <p:nvPicPr>
          <p:cNvPr id="52" name="Picture 51" descr="A close up of a sign&#10;&#10;Description automatically generated">
            <a:extLst>
              <a:ext uri="{FF2B5EF4-FFF2-40B4-BE49-F238E27FC236}">
                <a16:creationId xmlns:a16="http://schemas.microsoft.com/office/drawing/2014/main" id="{A8A32016-151D-45B9-9042-47E047EE6F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869370" y="26120428"/>
            <a:ext cx="4646643" cy="2540165"/>
          </a:xfrm>
          <a:prstGeom prst="rect">
            <a:avLst/>
          </a:prstGeom>
        </p:spPr>
      </p:pic>
      <p:pic>
        <p:nvPicPr>
          <p:cNvPr id="54" name="Picture 53">
            <a:extLst>
              <a:ext uri="{FF2B5EF4-FFF2-40B4-BE49-F238E27FC236}">
                <a16:creationId xmlns:a16="http://schemas.microsoft.com/office/drawing/2014/main" id="{BED76E84-03ED-4349-8338-0AB5BBCA92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11484" y="27056478"/>
            <a:ext cx="2438400" cy="2438400"/>
          </a:xfrm>
          <a:prstGeom prst="rect">
            <a:avLst/>
          </a:prstGeom>
        </p:spPr>
      </p:pic>
      <p:pic>
        <p:nvPicPr>
          <p:cNvPr id="56" name="Picture 55" descr="A close up of a sign&#10;&#10;Description automatically generated">
            <a:extLst>
              <a:ext uri="{FF2B5EF4-FFF2-40B4-BE49-F238E27FC236}">
                <a16:creationId xmlns:a16="http://schemas.microsoft.com/office/drawing/2014/main" id="{48DA9B03-6216-4AB0-8093-5035D0FE6AB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270658" y="28441181"/>
            <a:ext cx="4121181" cy="41211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F659175-F542-42A0-B386-399F50AB993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324578" y="28473413"/>
            <a:ext cx="3345586" cy="3345586"/>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E9DC74F6-0185-4356-B47D-92C9B270889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610292" y="7647929"/>
            <a:ext cx="8186373" cy="9327847"/>
          </a:xfrm>
          <a:prstGeom prst="rect">
            <a:avLst/>
          </a:prstGeom>
        </p:spPr>
      </p:pic>
      <p:pic>
        <p:nvPicPr>
          <p:cNvPr id="18" name="Picture 17" descr="A person wearing a suit and tie smiling at the camera&#10;&#10;Description automatically generated">
            <a:extLst>
              <a:ext uri="{FF2B5EF4-FFF2-40B4-BE49-F238E27FC236}">
                <a16:creationId xmlns:a16="http://schemas.microsoft.com/office/drawing/2014/main" id="{D3A866D7-8328-46FD-B13C-BCE961E161D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93878" y="327865"/>
            <a:ext cx="5746433" cy="5604295"/>
          </a:xfrm>
          <a:prstGeom prst="rect">
            <a:avLst/>
          </a:prstGeom>
        </p:spPr>
      </p:pic>
    </p:spTree>
    <p:extLst>
      <p:ext uri="{BB962C8B-B14F-4D97-AF65-F5344CB8AC3E}">
        <p14:creationId xmlns:p14="http://schemas.microsoft.com/office/powerpoint/2010/main" val="348652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toryboard Layout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5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2400</TotalTime>
  <Words>1815</Words>
  <Application>Microsoft Office PowerPoint</Application>
  <PresentationFormat>Custom</PresentationFormat>
  <Paragraphs>142</Paragraphs>
  <Slides>3</Slides>
  <Notes>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vt:i4>
      </vt:variant>
    </vt:vector>
  </HeadingPairs>
  <TitlesOfParts>
    <vt:vector size="9" baseType="lpstr">
      <vt:lpstr>Arial</vt:lpstr>
      <vt:lpstr>Calibri</vt:lpstr>
      <vt:lpstr>Calibri Light</vt:lpstr>
      <vt:lpstr>Office Theme</vt:lpstr>
      <vt:lpstr>Storyboard Layouts</vt:lpstr>
      <vt:lpstr>1_Storyboard Layouts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Sivits</dc:creator>
  <cp:lastModifiedBy>Joseph Sivits</cp:lastModifiedBy>
  <cp:revision>33</cp:revision>
  <dcterms:created xsi:type="dcterms:W3CDTF">2019-04-04T17:57:16Z</dcterms:created>
  <dcterms:modified xsi:type="dcterms:W3CDTF">2020-11-12T03:56:22Z</dcterms:modified>
</cp:coreProperties>
</file>