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4" r:id="rId3"/>
    <p:sldId id="265" r:id="rId4"/>
    <p:sldId id="278" r:id="rId5"/>
    <p:sldId id="266" r:id="rId6"/>
    <p:sldId id="267" r:id="rId7"/>
    <p:sldId id="279" r:id="rId8"/>
    <p:sldId id="274" r:id="rId9"/>
    <p:sldId id="268" r:id="rId10"/>
    <p:sldId id="271" r:id="rId11"/>
    <p:sldId id="273" r:id="rId12"/>
    <p:sldId id="275" r:id="rId13"/>
    <p:sldId id="276" r:id="rId14"/>
    <p:sldId id="272" r:id="rId15"/>
    <p:sldId id="277" r:id="rId16"/>
    <p:sldId id="269" r:id="rId17"/>
    <p:sldId id="280" r:id="rId18"/>
    <p:sldId id="270" r:id="rId19"/>
    <p:sldId id="281" r:id="rId20"/>
    <p:sldId id="282" r:id="rId21"/>
    <p:sldId id="283" r:id="rId22"/>
    <p:sldId id="285" r:id="rId23"/>
    <p:sldId id="287" r:id="rId24"/>
    <p:sldId id="286" r:id="rId25"/>
    <p:sldId id="288" r:id="rId26"/>
    <p:sldId id="290" r:id="rId27"/>
    <p:sldId id="289" r:id="rId28"/>
    <p:sldId id="292" r:id="rId29"/>
    <p:sldId id="291"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963" autoAdjust="0"/>
  </p:normalViewPr>
  <p:slideViewPr>
    <p:cSldViewPr snapToGrid="0">
      <p:cViewPr varScale="1">
        <p:scale>
          <a:sx n="75" d="100"/>
          <a:sy n="75" d="100"/>
        </p:scale>
        <p:origin x="1134" y="60"/>
      </p:cViewPr>
      <p:guideLst/>
    </p:cSldViewPr>
  </p:slideViewPr>
  <p:notesTextViewPr>
    <p:cViewPr>
      <p:scale>
        <a:sx n="3" d="2"/>
        <a:sy n="3" d="2"/>
      </p:scale>
      <p:origin x="0" y="0"/>
    </p:cViewPr>
  </p:notesText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409D3-E444-4991-865C-D254C8628A52}" type="datetimeFigureOut">
              <a:rPr lang="en-MT" smtClean="0"/>
              <a:t>14/05/2018</a:t>
            </a:fld>
            <a:endParaRPr lang="en-M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E1545-1B07-4039-9AB8-FC32C57F4E7F}" type="slidenum">
              <a:rPr lang="en-MT" smtClean="0"/>
              <a:t>‹#›</a:t>
            </a:fld>
            <a:endParaRPr lang="en-MT"/>
          </a:p>
        </p:txBody>
      </p:sp>
    </p:spTree>
    <p:extLst>
      <p:ext uri="{BB962C8B-B14F-4D97-AF65-F5344CB8AC3E}">
        <p14:creationId xmlns:p14="http://schemas.microsoft.com/office/powerpoint/2010/main" val="94937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dirty="0"/>
          </a:p>
        </p:txBody>
      </p:sp>
      <p:sp>
        <p:nvSpPr>
          <p:cNvPr id="4" name="Slide Number Placeholder 3"/>
          <p:cNvSpPr>
            <a:spLocks noGrp="1"/>
          </p:cNvSpPr>
          <p:nvPr>
            <p:ph type="sldNum" sz="quarter" idx="10"/>
          </p:nvPr>
        </p:nvSpPr>
        <p:spPr/>
        <p:txBody>
          <a:bodyPr/>
          <a:lstStyle/>
          <a:p>
            <a:fld id="{707E1545-1B07-4039-9AB8-FC32C57F4E7F}" type="slidenum">
              <a:rPr lang="en-MT" smtClean="0"/>
              <a:t>2</a:t>
            </a:fld>
            <a:endParaRPr lang="en-MT"/>
          </a:p>
        </p:txBody>
      </p:sp>
    </p:spTree>
    <p:extLst>
      <p:ext uri="{BB962C8B-B14F-4D97-AF65-F5344CB8AC3E}">
        <p14:creationId xmlns:p14="http://schemas.microsoft.com/office/powerpoint/2010/main" val="154927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dirty="0"/>
          </a:p>
        </p:txBody>
      </p:sp>
      <p:sp>
        <p:nvSpPr>
          <p:cNvPr id="4" name="Slide Number Placeholder 3"/>
          <p:cNvSpPr>
            <a:spLocks noGrp="1"/>
          </p:cNvSpPr>
          <p:nvPr>
            <p:ph type="sldNum" sz="quarter" idx="10"/>
          </p:nvPr>
        </p:nvSpPr>
        <p:spPr/>
        <p:txBody>
          <a:bodyPr/>
          <a:lstStyle/>
          <a:p>
            <a:fld id="{707E1545-1B07-4039-9AB8-FC32C57F4E7F}" type="slidenum">
              <a:rPr lang="en-MT" smtClean="0"/>
              <a:t>25</a:t>
            </a:fld>
            <a:endParaRPr lang="en-MT"/>
          </a:p>
        </p:txBody>
      </p:sp>
    </p:spTree>
    <p:extLst>
      <p:ext uri="{BB962C8B-B14F-4D97-AF65-F5344CB8AC3E}">
        <p14:creationId xmlns:p14="http://schemas.microsoft.com/office/powerpoint/2010/main" val="91188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T" dirty="0"/>
          </a:p>
        </p:txBody>
      </p:sp>
      <p:sp>
        <p:nvSpPr>
          <p:cNvPr id="4" name="Slide Number Placeholder 3"/>
          <p:cNvSpPr>
            <a:spLocks noGrp="1"/>
          </p:cNvSpPr>
          <p:nvPr>
            <p:ph type="sldNum" sz="quarter" idx="10"/>
          </p:nvPr>
        </p:nvSpPr>
        <p:spPr/>
        <p:txBody>
          <a:bodyPr/>
          <a:lstStyle/>
          <a:p>
            <a:fld id="{707E1545-1B07-4039-9AB8-FC32C57F4E7F}" type="slidenum">
              <a:rPr lang="en-MT" smtClean="0"/>
              <a:t>31</a:t>
            </a:fld>
            <a:endParaRPr lang="en-MT"/>
          </a:p>
        </p:txBody>
      </p:sp>
    </p:spTree>
    <p:extLst>
      <p:ext uri="{BB962C8B-B14F-4D97-AF65-F5344CB8AC3E}">
        <p14:creationId xmlns:p14="http://schemas.microsoft.com/office/powerpoint/2010/main" val="328229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F0304C-5437-49FD-BA3C-7DF2C217AC71}" type="datetime1">
              <a:rPr lang="en-US" smtClean="0"/>
              <a:t>5/14/2018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32251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B2CDC-825D-4F52-BEBF-4A45CE016C7F}" type="datetime1">
              <a:rPr lang="en-US" smtClean="0"/>
              <a:t>5/14/2018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243334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8088D4-E6EC-417B-A51C-E22FF1BABD0B}" type="datetime1">
              <a:rPr lang="en-US" smtClean="0"/>
              <a:t>5/14/2018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38899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FAC4A2-DE7F-4161-8791-C13E9999A620}" type="datetime1">
              <a:rPr lang="en-US" smtClean="0"/>
              <a:t>5/14/2018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52539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F422A-02D9-43F7-86AC-C20A3546C971}" type="datetime1">
              <a:rPr lang="en-US" smtClean="0"/>
              <a:t>5/14/2018</a:t>
            </a:fld>
            <a:endParaRPr lang="en-US"/>
          </a:p>
        </p:txBody>
      </p:sp>
      <p:sp>
        <p:nvSpPr>
          <p:cNvPr id="5" name="Footer Placeholder 4"/>
          <p:cNvSpPr>
            <a:spLocks noGrp="1"/>
          </p:cNvSpPr>
          <p:nvPr>
            <p:ph type="ftr" sz="quarter" idx="11"/>
          </p:nvPr>
        </p:nvSpPr>
        <p:spPr/>
        <p:txBody>
          <a:bodyPr/>
          <a:lstStyle/>
          <a:p>
            <a:r>
              <a:rPr lang="en-US"/>
              <a:t>Florida International University</a:t>
            </a:r>
          </a:p>
        </p:txBody>
      </p:sp>
      <p:sp>
        <p:nvSpPr>
          <p:cNvPr id="6" name="Slide Number Placeholder 5"/>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3894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2031C0-182F-44BB-A713-E46B725C9F48}" type="datetime1">
              <a:rPr lang="en-US" smtClean="0"/>
              <a:t>5/14/2018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36550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BE7531-1E7A-40DA-AC95-1CFB6C58E4CE}" type="datetime1">
              <a:rPr lang="en-US" smtClean="0"/>
              <a:t>5/14/2018</a:t>
            </a:fld>
            <a:endParaRPr lang="en-US"/>
          </a:p>
        </p:txBody>
      </p:sp>
      <p:sp>
        <p:nvSpPr>
          <p:cNvPr id="8" name="Footer Placeholder 7"/>
          <p:cNvSpPr>
            <a:spLocks noGrp="1"/>
          </p:cNvSpPr>
          <p:nvPr>
            <p:ph type="ftr" sz="quarter" idx="11"/>
          </p:nvPr>
        </p:nvSpPr>
        <p:spPr/>
        <p:txBody>
          <a:bodyPr/>
          <a:lstStyle/>
          <a:p>
            <a:r>
              <a:rPr lang="en-US"/>
              <a:t>Florida International University</a:t>
            </a:r>
          </a:p>
        </p:txBody>
      </p:sp>
      <p:sp>
        <p:nvSpPr>
          <p:cNvPr id="9" name="Slide Number Placeholder 8"/>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338008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BF1BE-0BC7-48D0-A727-A3B28645BF2C}" type="datetime1">
              <a:rPr lang="en-US" smtClean="0"/>
              <a:t>5/14/2018</a:t>
            </a:fld>
            <a:endParaRPr lang="en-US"/>
          </a:p>
        </p:txBody>
      </p:sp>
      <p:sp>
        <p:nvSpPr>
          <p:cNvPr id="4" name="Footer Placeholder 3"/>
          <p:cNvSpPr>
            <a:spLocks noGrp="1"/>
          </p:cNvSpPr>
          <p:nvPr>
            <p:ph type="ftr" sz="quarter" idx="11"/>
          </p:nvPr>
        </p:nvSpPr>
        <p:spPr/>
        <p:txBody>
          <a:bodyPr/>
          <a:lstStyle/>
          <a:p>
            <a:r>
              <a:rPr lang="en-US"/>
              <a:t>Florida International University</a:t>
            </a:r>
          </a:p>
        </p:txBody>
      </p:sp>
      <p:sp>
        <p:nvSpPr>
          <p:cNvPr id="5" name="Slide Number Placeholder 4"/>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121757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4D64C-C760-4A26-8EB6-5131DC8A0821}" type="datetime1">
              <a:rPr lang="en-US" smtClean="0"/>
              <a:t>5/14/2018</a:t>
            </a:fld>
            <a:endParaRPr lang="en-US"/>
          </a:p>
        </p:txBody>
      </p:sp>
      <p:sp>
        <p:nvSpPr>
          <p:cNvPr id="3" name="Footer Placeholder 2"/>
          <p:cNvSpPr>
            <a:spLocks noGrp="1"/>
          </p:cNvSpPr>
          <p:nvPr>
            <p:ph type="ftr" sz="quarter" idx="11"/>
          </p:nvPr>
        </p:nvSpPr>
        <p:spPr/>
        <p:txBody>
          <a:bodyPr/>
          <a:lstStyle/>
          <a:p>
            <a:r>
              <a:rPr lang="en-US"/>
              <a:t>Florida International University</a:t>
            </a:r>
          </a:p>
        </p:txBody>
      </p:sp>
      <p:sp>
        <p:nvSpPr>
          <p:cNvPr id="4" name="Slide Number Placeholder 3"/>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242143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77726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62B66-31DC-4832-A5B7-B417AB95F458}" type="datetime1">
              <a:rPr lang="en-US" smtClean="0"/>
              <a:t>5/14/2018</a:t>
            </a:fld>
            <a:endParaRPr lang="en-US"/>
          </a:p>
        </p:txBody>
      </p:sp>
      <p:sp>
        <p:nvSpPr>
          <p:cNvPr id="6" name="Footer Placeholder 5"/>
          <p:cNvSpPr>
            <a:spLocks noGrp="1"/>
          </p:cNvSpPr>
          <p:nvPr>
            <p:ph type="ftr" sz="quarter" idx="11"/>
          </p:nvPr>
        </p:nvSpPr>
        <p:spPr/>
        <p:txBody>
          <a:bodyPr/>
          <a:lstStyle/>
          <a:p>
            <a:r>
              <a:rPr lang="en-US"/>
              <a:t>Florida International University</a:t>
            </a:r>
          </a:p>
        </p:txBody>
      </p:sp>
      <p:sp>
        <p:nvSpPr>
          <p:cNvPr id="7" name="Slide Number Placeholder 6"/>
          <p:cNvSpPr>
            <a:spLocks noGrp="1"/>
          </p:cNvSpPr>
          <p:nvPr>
            <p:ph type="sldNum" sz="quarter" idx="12"/>
          </p:nvPr>
        </p:nvSpPr>
        <p:spPr/>
        <p:txBody>
          <a:bodyPr/>
          <a:lstStyle/>
          <a:p>
            <a:fld id="{08C33CDE-64A6-4F24-B847-CF39CC4CA3AE}" type="slidenum">
              <a:rPr lang="en-US" smtClean="0"/>
              <a:t>‹#›</a:t>
            </a:fld>
            <a:endParaRPr lang="en-US"/>
          </a:p>
        </p:txBody>
      </p:sp>
    </p:spTree>
    <p:extLst>
      <p:ext uri="{BB962C8B-B14F-4D97-AF65-F5344CB8AC3E}">
        <p14:creationId xmlns:p14="http://schemas.microsoft.com/office/powerpoint/2010/main" val="928745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037"/>
            <a:ext cx="10453590" cy="100965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BFDAC-46B8-4865-BD70-56225B096452}" type="datetime1">
              <a:rPr lang="en-US" smtClean="0"/>
              <a:t>5/14/2018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Florida International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33CDE-64A6-4F24-B847-CF39CC4CA3AE}" type="slidenum">
              <a:rPr lang="en-US" smtClean="0"/>
              <a:t>‹#›</a:t>
            </a:fld>
            <a:endParaRPr lang="en-US"/>
          </a:p>
        </p:txBody>
      </p:sp>
      <p:sp>
        <p:nvSpPr>
          <p:cNvPr id="10" name="Rectangle 9">
            <a:extLst>
              <a:ext uri="{FF2B5EF4-FFF2-40B4-BE49-F238E27FC236}">
                <a16:creationId xmlns:a16="http://schemas.microsoft.com/office/drawing/2014/main" id="{132F7836-4769-4359-AE16-4FA31D482831}"/>
              </a:ext>
            </a:extLst>
          </p:cNvPr>
          <p:cNvSpPr/>
          <p:nvPr userDrawn="1"/>
        </p:nvSpPr>
        <p:spPr>
          <a:xfrm>
            <a:off x="1671402" y="449099"/>
            <a:ext cx="9816662" cy="52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pic>
        <p:nvPicPr>
          <p:cNvPr id="1026" name="Picture 2" descr="Image result for Essential of Linux System Administration Linux Foundation">
            <a:extLst>
              <a:ext uri="{FF2B5EF4-FFF2-40B4-BE49-F238E27FC236}">
                <a16:creationId xmlns:a16="http://schemas.microsoft.com/office/drawing/2014/main" id="{7AB63757-4BE6-41AE-9213-CD2D0EAA59F0}"/>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3800" y="0"/>
            <a:ext cx="900209" cy="78033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08980493-643B-40A4-8228-7E90CBC7602A}"/>
              </a:ext>
            </a:extLst>
          </p:cNvPr>
          <p:cNvSpPr/>
          <p:nvPr userDrawn="1"/>
        </p:nvSpPr>
        <p:spPr>
          <a:xfrm>
            <a:off x="165539" y="636587"/>
            <a:ext cx="65690" cy="6213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T"/>
          </a:p>
        </p:txBody>
      </p:sp>
      <p:pic>
        <p:nvPicPr>
          <p:cNvPr id="1032" name="Picture 8" descr="Related image">
            <a:extLst>
              <a:ext uri="{FF2B5EF4-FFF2-40B4-BE49-F238E27FC236}">
                <a16:creationId xmlns:a16="http://schemas.microsoft.com/office/drawing/2014/main" id="{C45E895D-6D64-4DC1-AC56-E86C38AA85F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7938"/>
            <a:ext cx="1805666" cy="78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60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osephsmartinez.com/linux" TargetMode="External"/><Relationship Id="rId2" Type="http://schemas.openxmlformats.org/officeDocument/2006/relationships/hyperlink" Target="http://www.linuxfoundation.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en.wikipedia.org/wiki/Octet_(computing)"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elinks.or.cz/" TargetMode="External"/><Relationship Id="rId2" Type="http://schemas.openxmlformats.org/officeDocument/2006/relationships/hyperlink" Target="http://lynx.browser.org/" TargetMode="External"/><Relationship Id="rId1" Type="http://schemas.openxmlformats.org/officeDocument/2006/relationships/slideLayout" Target="../slideLayouts/slideLayout2.xml"/><Relationship Id="rId4" Type="http://schemas.openxmlformats.org/officeDocument/2006/relationships/hyperlink" Target="http://w3m.sourceforge.ne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mysite.com/" TargetMode="External"/><Relationship Id="rId2" Type="http://schemas.openxmlformats.org/officeDocument/2006/relationships/hyperlink" Target="http://www.linuxfoundation.org/"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lwn.net/" TargetMode="External"/><Relationship Id="rId2" Type="http://schemas.openxmlformats.org/officeDocument/2006/relationships/hyperlink" Target="http://www.linuxfoundation.org/about/faq"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44637"/>
          </a:xfrm>
        </p:spPr>
        <p:txBody>
          <a:bodyPr>
            <a:normAutofit/>
          </a:bodyPr>
          <a:lstStyle/>
          <a:p>
            <a:r>
              <a:rPr lang="en-US" dirty="0"/>
              <a:t>LFS101: Introduction to Linux </a:t>
            </a:r>
          </a:p>
        </p:txBody>
      </p:sp>
      <p:sp>
        <p:nvSpPr>
          <p:cNvPr id="3" name="Subtitle 2"/>
          <p:cNvSpPr>
            <a:spLocks noGrp="1"/>
          </p:cNvSpPr>
          <p:nvPr>
            <p:ph type="subTitle" idx="1"/>
          </p:nvPr>
        </p:nvSpPr>
        <p:spPr>
          <a:xfrm>
            <a:off x="1524000" y="3602037"/>
            <a:ext cx="9144000" cy="2133599"/>
          </a:xfrm>
        </p:spPr>
        <p:txBody>
          <a:bodyPr>
            <a:normAutofit fontScale="62500" lnSpcReduction="20000"/>
          </a:bodyPr>
          <a:lstStyle/>
          <a:p>
            <a:r>
              <a:rPr lang="en-US" dirty="0"/>
              <a:t>Instructor: Jerry </a:t>
            </a:r>
            <a:r>
              <a:rPr lang="en-US" dirty="0" err="1"/>
              <a:t>Cooperstein</a:t>
            </a:r>
            <a:endParaRPr lang="en-US" dirty="0"/>
          </a:p>
          <a:p>
            <a:r>
              <a:rPr lang="en-US" dirty="0"/>
              <a:t>Program Director at The Linux Foundation</a:t>
            </a:r>
          </a:p>
          <a:p>
            <a:r>
              <a:rPr lang="en-US" dirty="0">
                <a:hlinkClick r:id="rId2"/>
              </a:rPr>
              <a:t>www.linuxfoundation.org</a:t>
            </a:r>
            <a:endParaRPr lang="en-US" dirty="0"/>
          </a:p>
          <a:p>
            <a:endParaRPr lang="en-US" dirty="0"/>
          </a:p>
          <a:p>
            <a:r>
              <a:rPr lang="en-US" dirty="0"/>
              <a:t>Student: Joseph Steven Martinez</a:t>
            </a:r>
          </a:p>
          <a:p>
            <a:r>
              <a:rPr lang="en-US" dirty="0"/>
              <a:t>Information Technology / CS</a:t>
            </a:r>
          </a:p>
          <a:p>
            <a:r>
              <a:rPr lang="en-US" dirty="0">
                <a:hlinkClick r:id="rId3"/>
              </a:rPr>
              <a:t>www.josephsmartinez.com/linux</a:t>
            </a:r>
            <a:endParaRPr lang="en-US" dirty="0"/>
          </a:p>
        </p:txBody>
      </p:sp>
      <p:pic>
        <p:nvPicPr>
          <p:cNvPr id="2050" name="Picture 2" descr="Related image">
            <a:extLst>
              <a:ext uri="{FF2B5EF4-FFF2-40B4-BE49-F238E27FC236}">
                <a16:creationId xmlns:a16="http://schemas.microsoft.com/office/drawing/2014/main" id="{590BE3C5-7D0A-4698-8B0B-6475EC526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800" y="371395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93A6C633-5D56-4150-9EF9-DD5AC41BBBE0}"/>
              </a:ext>
            </a:extLst>
          </p:cNvPr>
          <p:cNvSpPr>
            <a:spLocks noGrp="1"/>
          </p:cNvSpPr>
          <p:nvPr>
            <p:ph type="dt" sz="half" idx="10"/>
          </p:nvPr>
        </p:nvSpPr>
        <p:spPr/>
        <p:txBody>
          <a:bodyPr/>
          <a:lstStyle/>
          <a:p>
            <a:fld id="{CC5A160B-3657-44AB-A901-F8AA2041C7BE}" type="datetime1">
              <a:rPr lang="en-US" smtClean="0"/>
              <a:t>5/14/2018</a:t>
            </a:fld>
            <a:endParaRPr lang="en-US"/>
          </a:p>
        </p:txBody>
      </p:sp>
      <p:sp>
        <p:nvSpPr>
          <p:cNvPr id="6" name="Footer Placeholder 5">
            <a:extLst>
              <a:ext uri="{FF2B5EF4-FFF2-40B4-BE49-F238E27FC236}">
                <a16:creationId xmlns:a16="http://schemas.microsoft.com/office/drawing/2014/main" id="{438CB902-7085-4F53-A659-3CB6F380B67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B3E992D2-3CE3-4D8D-8BC1-73299B95D120}"/>
              </a:ext>
            </a:extLst>
          </p:cNvPr>
          <p:cNvSpPr>
            <a:spLocks noGrp="1"/>
          </p:cNvSpPr>
          <p:nvPr>
            <p:ph type="sldNum" sz="quarter" idx="12"/>
          </p:nvPr>
        </p:nvSpPr>
        <p:spPr/>
        <p:txBody>
          <a:bodyPr/>
          <a:lstStyle/>
          <a:p>
            <a:fld id="{08C33CDE-64A6-4F24-B847-CF39CC4CA3AE}" type="slidenum">
              <a:rPr lang="en-US" smtClean="0"/>
              <a:t>1</a:t>
            </a:fld>
            <a:endParaRPr lang="en-US"/>
          </a:p>
        </p:txBody>
      </p:sp>
    </p:spTree>
    <p:extLst>
      <p:ext uri="{BB962C8B-B14F-4D97-AF65-F5344CB8AC3E}">
        <p14:creationId xmlns:p14="http://schemas.microsoft.com/office/powerpoint/2010/main" val="41369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Decoding IPv4 Addresses</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7" y="2057400"/>
            <a:ext cx="5944471" cy="3803650"/>
          </a:xfrm>
        </p:spPr>
        <p:txBody>
          <a:bodyPr>
            <a:normAutofit lnSpcReduction="10000"/>
          </a:bodyPr>
          <a:lstStyle/>
          <a:p>
            <a:r>
              <a:rPr lang="en-US" dirty="0"/>
              <a:t>A 32-bit IPv4 address is divided into four 8-bit sections called </a:t>
            </a:r>
            <a:r>
              <a:rPr lang="en-US" u="sng" dirty="0">
                <a:hlinkClick r:id="rId2"/>
              </a:rPr>
              <a:t>octets</a:t>
            </a:r>
            <a:r>
              <a:rPr lang="en-US" dirty="0"/>
              <a:t>.</a:t>
            </a:r>
          </a:p>
          <a:p>
            <a:r>
              <a:rPr lang="en-US" dirty="0"/>
              <a:t>Example:</a:t>
            </a:r>
            <a:br>
              <a:rPr lang="en-US" dirty="0"/>
            </a:br>
            <a:r>
              <a:rPr lang="en-US" dirty="0"/>
              <a:t>IP address →            172  .          16  .          31  .         46</a:t>
            </a:r>
            <a:br>
              <a:rPr lang="en-US" dirty="0"/>
            </a:br>
            <a:r>
              <a:rPr lang="en-US" dirty="0"/>
              <a:t>Bit format →     10101100.00010000.00011111.00101110</a:t>
            </a:r>
          </a:p>
          <a:p>
            <a:endParaRPr lang="en-US" dirty="0"/>
          </a:p>
          <a:p>
            <a:r>
              <a:rPr lang="en-US" dirty="0"/>
              <a:t>(Octet us just another word for bytes)</a:t>
            </a:r>
          </a:p>
          <a:p>
            <a:endParaRPr lang="en-US" dirty="0"/>
          </a:p>
          <a:p>
            <a:r>
              <a:rPr lang="en-US" dirty="0"/>
              <a:t>Network addresses are divided into five classes: A, B, C, D, and E. Classes A, B, and C are classified into two parts: </a:t>
            </a:r>
            <a:r>
              <a:rPr lang="en-US" b="1" dirty="0"/>
              <a:t>Network addresses (Net ID)</a:t>
            </a:r>
            <a:r>
              <a:rPr lang="en-US" dirty="0"/>
              <a:t> and </a:t>
            </a:r>
            <a:r>
              <a:rPr lang="en-US" b="1" dirty="0"/>
              <a:t>Host address (Host ID)</a:t>
            </a:r>
            <a:r>
              <a:rPr lang="en-US" dirty="0"/>
              <a:t>. The Net ID is used to identify the network, while the Host ID is used to identify a host in the network. Class D is used for special multicast applications (information is broadcast to multiple computers simultaneously) and Class E is reserved for future use. In this section you will learn about classes A, B, and C</a:t>
            </a:r>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10</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5126" name="Picture 6" descr="https://prod-edxapp.edx-cdn.org/assets/courseware/v1/610943ad6bb219df591ec8659288e630/asset-v1:LinuxFoundationX+LFS101x+1T2017+type@asset+block/LFS01_ch11_screen06.jpg">
            <a:extLst>
              <a:ext uri="{FF2B5EF4-FFF2-40B4-BE49-F238E27FC236}">
                <a16:creationId xmlns:a16="http://schemas.microsoft.com/office/drawing/2014/main" id="{DF53B59B-3DC5-466A-AB90-E4E2C5E9DB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283" y="2162062"/>
            <a:ext cx="5545717" cy="295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1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Class A Network Addresses</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8" y="2057400"/>
            <a:ext cx="5826484" cy="3803650"/>
          </a:xfrm>
        </p:spPr>
        <p:txBody>
          <a:bodyPr>
            <a:normAutofit/>
          </a:bodyPr>
          <a:lstStyle/>
          <a:p>
            <a:r>
              <a:rPr lang="en-US" dirty="0"/>
              <a:t>Class A addresses use the first octet of an IP address as their Net ID and use the other three octets as the </a:t>
            </a:r>
            <a:r>
              <a:rPr lang="en-US" b="1" dirty="0"/>
              <a:t>Host ID.</a:t>
            </a:r>
            <a:r>
              <a:rPr lang="en-US" dirty="0"/>
              <a:t> The first bit of the first octet is always set to zero. So you can use only 7-bits for unique network numbers. As a result, there are a maximum of 126 Class A networks available (the addresses 0000000 and 1111111 are reserved). Not surprisingly, this was only feasible when there were very few unique networks with large numbers of hosts. As the use of the Internet expanded, Classes B and C were added in order to accommodate the growing demand for independent networks.</a:t>
            </a:r>
          </a:p>
          <a:p>
            <a:r>
              <a:rPr lang="en-US" dirty="0"/>
              <a:t>Each Class A network can have up to 16.7 million unique hosts on its network. The range of host address is from 1.0.0.0 to 127.255.255.255.</a:t>
            </a:r>
          </a:p>
          <a:p>
            <a:r>
              <a:rPr lang="en-US" b="1" dirty="0"/>
              <a:t>Note: The value of an octet, or 8-bits, can range from 0 to 255.</a:t>
            </a:r>
            <a:endParaRPr lang="en-US" dirty="0"/>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11</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3074" name="Picture 2" descr="https://prod-edxapp.edx-cdn.org/assets/courseware/v1/1867a1e02d2827251e50b65a03bcaa1b/asset-v1:LinuxFoundationX+LFS101x+1T2017+type@asset+block/LFS01_ch11_screen07.jpg">
            <a:extLst>
              <a:ext uri="{FF2B5EF4-FFF2-40B4-BE49-F238E27FC236}">
                <a16:creationId xmlns:a16="http://schemas.microsoft.com/office/drawing/2014/main" id="{0E4F0074-59AF-47EB-8D9F-AF79AD7C6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217" y="1915293"/>
            <a:ext cx="5520445" cy="312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9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Class B Network Addresses</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8" y="2057400"/>
            <a:ext cx="5826484" cy="3803650"/>
          </a:xfrm>
        </p:spPr>
        <p:txBody>
          <a:bodyPr>
            <a:normAutofit/>
          </a:bodyPr>
          <a:lstStyle/>
          <a:p>
            <a:r>
              <a:rPr lang="en-US" dirty="0"/>
              <a:t>Class B addresses use the first two octets of the IP address as their Net ID and the last two octets as the Host ID. The first two bits of the first octet are always set to binary 10, so there are a maximum of 16,384 (14-bits) Class B networks. The first octet of a Class B address has values from 128 to 191. The introduction of Class B networks expanded the number of networks but it soon became clear that a further level would be needed.</a:t>
            </a:r>
          </a:p>
          <a:p>
            <a:r>
              <a:rPr lang="en-US" dirty="0"/>
              <a:t>Each Class B network can support a maximum of 65,536 unique hosts on its network. The range of host address is from 128.0.0.0 to 191.255.255.255.</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12</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6148" name="Picture 4" descr="https://prod-edxapp.edx-cdn.org/assets/courseware/v1/7e40d0c228a2ac28dd4e1e9af18ba3ce/asset-v1:LinuxFoundationX+LFS101x+1T2017+type@asset+block/LFS01_ch11_screen08.jpg">
            <a:extLst>
              <a:ext uri="{FF2B5EF4-FFF2-40B4-BE49-F238E27FC236}">
                <a16:creationId xmlns:a16="http://schemas.microsoft.com/office/drawing/2014/main" id="{CAB5C604-0A9E-4C6E-82BA-DCA1054D0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272" y="2057400"/>
            <a:ext cx="5602441" cy="322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2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Class C Network Addresses</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8" y="2057400"/>
            <a:ext cx="5826484" cy="3803650"/>
          </a:xfrm>
        </p:spPr>
        <p:txBody>
          <a:bodyPr>
            <a:normAutofit/>
          </a:bodyPr>
          <a:lstStyle/>
          <a:p>
            <a:r>
              <a:rPr lang="en-US" dirty="0"/>
              <a:t>Class C addresses use the first three octets of the IP address as their Net ID and the last octet as their Host ID. The first three bits of the first octet are set to binary 110, so almost 2.1 million (21-bits) Class C networks are available. The first octet of a Class C address has values from 192 to 223. These are most common for smaller networks which don't have many unique hosts.</a:t>
            </a:r>
          </a:p>
          <a:p>
            <a:r>
              <a:rPr lang="en-US" dirty="0"/>
              <a:t>Each Class C network can support up to 256 (8-bits) unique hosts. The range of host address is from 192.0.0.0 to 223.255.255.255.</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13</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7170" name="Picture 2" descr="https://prod-edxapp.edx-cdn.org/assets/courseware/v1/376a6fe8144e0d5799f331a803e1d33d/asset-v1:LinuxFoundationX+LFS101x+1T2017+type@asset+block/LFS01_ch11_screen09.jpg">
            <a:extLst>
              <a:ext uri="{FF2B5EF4-FFF2-40B4-BE49-F238E27FC236}">
                <a16:creationId xmlns:a16="http://schemas.microsoft.com/office/drawing/2014/main" id="{D2B5B74B-F5D5-4707-9FFD-3ECA4D582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5768" y="2057400"/>
            <a:ext cx="5558476" cy="3053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83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IP Address Allocation</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7" y="2057400"/>
            <a:ext cx="6327929" cy="3803650"/>
          </a:xfrm>
        </p:spPr>
        <p:txBody>
          <a:bodyPr>
            <a:normAutofit/>
          </a:bodyPr>
          <a:lstStyle/>
          <a:p>
            <a:r>
              <a:rPr lang="en-US" dirty="0"/>
              <a:t>Typically, a range of IP addresses are requested from your Internet Service Provider (ISP) by your organization's network administrator. Often, your choice of which class of IP address you are given depends on the size of your network and expected growth needs.</a:t>
            </a:r>
          </a:p>
          <a:p>
            <a:r>
              <a:rPr lang="en-US" dirty="0"/>
              <a:t>You can assign IP addresses to computers over a network manually or dynamically. When you assign IP addresses manually, you add</a:t>
            </a:r>
            <a:r>
              <a:rPr lang="en-US" b="1" dirty="0"/>
              <a:t> static</a:t>
            </a:r>
            <a:r>
              <a:rPr lang="en-US" dirty="0"/>
              <a:t> (never changing) addresses to the network. When you assign IP addresses dynamically (they can change every time you reboot or even more often), the </a:t>
            </a:r>
            <a:r>
              <a:rPr lang="en-US" b="1" dirty="0"/>
              <a:t>Dynamic Host Configuration Protocol (DHCP)</a:t>
            </a:r>
            <a:r>
              <a:rPr lang="en-US" dirty="0"/>
              <a:t> is used to assign IP addresses.</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14</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4098" name="Picture 2" descr="https://prod-edxapp.edx-cdn.org/assets/courseware/v1/303c5dc5b32edde05f599cac40512b7d/asset-v1:LinuxFoundationX+LFS101x+1T2017+type@asset+block/LFS01_ch11_screen10a.jpg">
            <a:extLst>
              <a:ext uri="{FF2B5EF4-FFF2-40B4-BE49-F238E27FC236}">
                <a16:creationId xmlns:a16="http://schemas.microsoft.com/office/drawing/2014/main" id="{E5E4F77A-35FF-48C4-B9F8-582DE017D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031" y="1522675"/>
            <a:ext cx="5192969" cy="380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8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Name Resolution</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7" y="2057400"/>
            <a:ext cx="6184931" cy="3803650"/>
          </a:xfrm>
        </p:spPr>
        <p:txBody>
          <a:bodyPr>
            <a:normAutofit fontScale="92500" lnSpcReduction="20000"/>
          </a:bodyPr>
          <a:lstStyle/>
          <a:p>
            <a:r>
              <a:rPr lang="en-US" b="1" dirty="0"/>
              <a:t>Name Resolution</a:t>
            </a:r>
            <a:r>
              <a:rPr lang="en-US" dirty="0"/>
              <a:t> is used to convert numerical IP address values into a human-readable format known as the </a:t>
            </a:r>
            <a:r>
              <a:rPr lang="en-US" b="1" dirty="0"/>
              <a:t>hostname</a:t>
            </a:r>
            <a:r>
              <a:rPr lang="en-US" dirty="0"/>
              <a:t>. For example, 140.211.169.4 is the numerical IP address that refers to the </a:t>
            </a:r>
            <a:r>
              <a:rPr lang="en-US" b="1" dirty="0"/>
              <a:t>linuxfoundation.org</a:t>
            </a:r>
            <a:r>
              <a:rPr lang="en-US" dirty="0"/>
              <a:t> hostname. Hostnames are easier to remember. </a:t>
            </a:r>
          </a:p>
          <a:p>
            <a:r>
              <a:rPr lang="en-US" dirty="0"/>
              <a:t>Given an IP address, you can obtain its corresponding hostname. Accessing the machine over the network becomes easier when you can type the hostname instead of the IP address.</a:t>
            </a:r>
          </a:p>
          <a:p>
            <a:r>
              <a:rPr lang="en-US" dirty="0"/>
              <a:t>You can view your system’s hostname simply by typing </a:t>
            </a:r>
            <a:r>
              <a:rPr lang="en-US" b="1" dirty="0"/>
              <a:t>hostname </a:t>
            </a:r>
            <a:r>
              <a:rPr lang="en-US" dirty="0"/>
              <a:t>with no argument.</a:t>
            </a:r>
          </a:p>
          <a:p>
            <a:r>
              <a:rPr lang="en-US" b="1" dirty="0"/>
              <a:t>Note: If you give an argument, the system will try to change its hostname to match it, however, only root users can do that.</a:t>
            </a:r>
            <a:endParaRPr lang="en-US" dirty="0"/>
          </a:p>
          <a:p>
            <a:r>
              <a:rPr lang="en-US" dirty="0"/>
              <a:t>The special hostname </a:t>
            </a:r>
            <a:r>
              <a:rPr lang="en-US" b="1" dirty="0"/>
              <a:t>localhost </a:t>
            </a:r>
            <a:r>
              <a:rPr lang="en-US" dirty="0"/>
              <a:t>is associated with the IP address 127.0.0.1</a:t>
            </a:r>
            <a:r>
              <a:rPr lang="en-US" b="1" dirty="0"/>
              <a:t>,</a:t>
            </a:r>
            <a:r>
              <a:rPr lang="en-US" dirty="0"/>
              <a:t> and describes the machine you are currently on (which normally has additional network-related IP addresses).</a:t>
            </a:r>
          </a:p>
          <a:p>
            <a:r>
              <a:rPr lang="en-US" b="1" dirty="0"/>
              <a:t>Note: The next two screens cover the demonstration and Try-It-Yourself activity. You can view a demonstration and practice the procedure through the Try-It-Yourself activity.</a:t>
            </a:r>
            <a:endParaRPr lang="en-US" dirty="0"/>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15</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8196" name="Picture 4" descr="https://prod-edxapp.edx-cdn.org/assets/courseware/v1/c4e92d4d86a678c688c053c06672df41/asset-v1:LinuxFoundationX+LFS101x+1T2017+type@asset+block/LFS01_ch11_screen12.jpg">
            <a:extLst>
              <a:ext uri="{FF2B5EF4-FFF2-40B4-BE49-F238E27FC236}">
                <a16:creationId xmlns:a16="http://schemas.microsoft.com/office/drawing/2014/main" id="{97776DF8-6A17-4EA1-BAA3-847A9B7E3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718" y="1522771"/>
            <a:ext cx="5086319" cy="409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3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68CB07-541C-4492-A99D-A5C1CE652EC6}"/>
              </a:ext>
            </a:extLst>
          </p:cNvPr>
          <p:cNvSpPr>
            <a:spLocks noGrp="1"/>
          </p:cNvSpPr>
          <p:nvPr>
            <p:ph type="title"/>
          </p:nvPr>
        </p:nvSpPr>
        <p:spPr/>
        <p:txBody>
          <a:bodyPr>
            <a:normAutofit fontScale="90000"/>
          </a:bodyPr>
          <a:lstStyle/>
          <a:p>
            <a:r>
              <a:rPr lang="en-US" b="1" dirty="0"/>
              <a:t>Using Domain Name System (DNS) and Name Resolution</a:t>
            </a:r>
            <a:endParaRPr lang="en-MT" dirty="0"/>
          </a:p>
        </p:txBody>
      </p:sp>
      <p:sp>
        <p:nvSpPr>
          <p:cNvPr id="9" name="Content Placeholder 8">
            <a:extLst>
              <a:ext uri="{FF2B5EF4-FFF2-40B4-BE49-F238E27FC236}">
                <a16:creationId xmlns:a16="http://schemas.microsoft.com/office/drawing/2014/main" id="{563BCA46-D9D9-4381-988E-38F2B3E4E853}"/>
              </a:ext>
            </a:extLst>
          </p:cNvPr>
          <p:cNvSpPr>
            <a:spLocks noGrp="1"/>
          </p:cNvSpPr>
          <p:nvPr>
            <p:ph idx="1"/>
          </p:nvPr>
        </p:nvSpPr>
        <p:spPr/>
        <p:txBody>
          <a:bodyPr>
            <a:normAutofit fontScale="62500" lnSpcReduction="20000"/>
          </a:bodyPr>
          <a:lstStyle/>
          <a:p>
            <a:pPr marL="0" indent="0">
              <a:buNone/>
            </a:pPr>
            <a:r>
              <a:rPr lang="en-US" dirty="0"/>
              <a:t>Let’s try some using some commands to practice.</a:t>
            </a:r>
          </a:p>
          <a:p>
            <a:pPr marL="0" indent="0">
              <a:buNone/>
            </a:pPr>
            <a:endParaRPr lang="en-US" dirty="0"/>
          </a:p>
          <a:p>
            <a:pPr marL="0" indent="0">
              <a:buNone/>
            </a:pPr>
            <a:r>
              <a:rPr lang="en-US" b="1" dirty="0"/>
              <a:t>Display contents of </a:t>
            </a:r>
            <a:r>
              <a:rPr lang="en-US" b="1" dirty="0" err="1"/>
              <a:t>etc</a:t>
            </a:r>
            <a:r>
              <a:rPr lang="en-US" b="1" dirty="0"/>
              <a:t>/hosts file: </a:t>
            </a:r>
          </a:p>
          <a:p>
            <a:pPr marL="0" indent="0">
              <a:buNone/>
            </a:pPr>
            <a:r>
              <a:rPr lang="en-US" dirty="0"/>
              <a:t>$</a:t>
            </a:r>
            <a:r>
              <a:rPr lang="en-US" b="1" dirty="0">
                <a:solidFill>
                  <a:srgbClr val="FF0000"/>
                </a:solidFill>
              </a:rPr>
              <a:t>cat</a:t>
            </a:r>
            <a:r>
              <a:rPr lang="en-US" dirty="0"/>
              <a:t> /</a:t>
            </a:r>
            <a:r>
              <a:rPr lang="en-US" dirty="0" err="1"/>
              <a:t>etc</a:t>
            </a:r>
            <a:r>
              <a:rPr lang="en-US" dirty="0"/>
              <a:t>/hosts</a:t>
            </a:r>
          </a:p>
          <a:p>
            <a:pPr marL="0" indent="0">
              <a:buNone/>
            </a:pPr>
            <a:r>
              <a:rPr lang="en-US" b="1" dirty="0"/>
              <a:t>To display the contents of /</a:t>
            </a:r>
            <a:r>
              <a:rPr lang="en-US" b="1" dirty="0" err="1"/>
              <a:t>etc</a:t>
            </a:r>
            <a:r>
              <a:rPr lang="en-US" b="1" dirty="0"/>
              <a:t>/</a:t>
            </a:r>
            <a:r>
              <a:rPr lang="en-US" b="1" dirty="0" err="1"/>
              <a:t>resolv.conf</a:t>
            </a:r>
            <a:r>
              <a:rPr lang="en-US" b="1" dirty="0"/>
              <a:t>: </a:t>
            </a:r>
          </a:p>
          <a:p>
            <a:pPr marL="0" indent="0">
              <a:buNone/>
            </a:pPr>
            <a:r>
              <a:rPr lang="en-US" dirty="0"/>
              <a:t>$</a:t>
            </a:r>
            <a:r>
              <a:rPr lang="en-US" b="1" dirty="0">
                <a:solidFill>
                  <a:srgbClr val="FF0000"/>
                </a:solidFill>
              </a:rPr>
              <a:t>cat</a:t>
            </a:r>
            <a:r>
              <a:rPr lang="en-US" dirty="0"/>
              <a:t> /</a:t>
            </a:r>
            <a:r>
              <a:rPr lang="en-US" dirty="0" err="1"/>
              <a:t>etc</a:t>
            </a:r>
            <a:r>
              <a:rPr lang="en-US" dirty="0"/>
              <a:t>/</a:t>
            </a:r>
            <a:r>
              <a:rPr lang="en-US" dirty="0" err="1"/>
              <a:t>resolv.conf</a:t>
            </a:r>
            <a:endParaRPr lang="en-US" dirty="0"/>
          </a:p>
          <a:p>
            <a:pPr marL="0" indent="0">
              <a:buNone/>
            </a:pPr>
            <a:r>
              <a:rPr lang="en-US" b="1" dirty="0"/>
              <a:t>To look up hostnames using DNS(IP address of the hostname will display):</a:t>
            </a:r>
          </a:p>
          <a:p>
            <a:pPr marL="0" indent="0">
              <a:buNone/>
            </a:pPr>
            <a:r>
              <a:rPr lang="en-US" dirty="0"/>
              <a:t>$</a:t>
            </a:r>
            <a:r>
              <a:rPr lang="en-US" b="1" dirty="0">
                <a:solidFill>
                  <a:srgbClr val="FF0000"/>
                </a:solidFill>
              </a:rPr>
              <a:t>host</a:t>
            </a:r>
            <a:r>
              <a:rPr lang="en-US" dirty="0"/>
              <a:t> linuxfoundation.org</a:t>
            </a:r>
          </a:p>
          <a:p>
            <a:pPr marL="0" indent="0">
              <a:buNone/>
            </a:pPr>
            <a:r>
              <a:rPr lang="en-US" b="1" dirty="0"/>
              <a:t>To look up name servers interactively(IP of the domain name will displayed):</a:t>
            </a:r>
          </a:p>
          <a:p>
            <a:pPr marL="0" indent="0">
              <a:buNone/>
            </a:pPr>
            <a:r>
              <a:rPr lang="en-US" dirty="0"/>
              <a:t>$</a:t>
            </a:r>
            <a:r>
              <a:rPr lang="en-US" b="1" dirty="0" err="1">
                <a:solidFill>
                  <a:srgbClr val="FF0000"/>
                </a:solidFill>
              </a:rPr>
              <a:t>nslookup</a:t>
            </a:r>
            <a:r>
              <a:rPr lang="en-US" dirty="0"/>
              <a:t> linuxfoundation.org</a:t>
            </a:r>
          </a:p>
          <a:p>
            <a:pPr marL="0" indent="0">
              <a:buNone/>
            </a:pPr>
            <a:r>
              <a:rPr lang="en-US" b="1" dirty="0"/>
              <a:t>To look up domain name information from the nameserver(domain name information will display): </a:t>
            </a:r>
          </a:p>
          <a:p>
            <a:pPr marL="0" indent="0">
              <a:buNone/>
            </a:pPr>
            <a:r>
              <a:rPr lang="en-US" dirty="0"/>
              <a:t>$</a:t>
            </a:r>
            <a:r>
              <a:rPr lang="en-US" b="1" dirty="0">
                <a:solidFill>
                  <a:srgbClr val="FF0000"/>
                </a:solidFill>
              </a:rPr>
              <a:t>dig</a:t>
            </a:r>
            <a:r>
              <a:rPr lang="en-US" dirty="0"/>
              <a:t> linuxfoundation.org</a:t>
            </a:r>
          </a:p>
          <a:p>
            <a:pPr marL="0" indent="0">
              <a:buNone/>
            </a:pPr>
            <a:r>
              <a:rPr lang="en-US" dirty="0"/>
              <a:t> </a:t>
            </a:r>
            <a:endParaRPr lang="en-MT" dirty="0"/>
          </a:p>
        </p:txBody>
      </p:sp>
      <p:sp>
        <p:nvSpPr>
          <p:cNvPr id="5" name="Date Placeholder 4">
            <a:extLst>
              <a:ext uri="{FF2B5EF4-FFF2-40B4-BE49-F238E27FC236}">
                <a16:creationId xmlns:a16="http://schemas.microsoft.com/office/drawing/2014/main" id="{B6967F3A-C9CE-42AB-A409-75C72E17CC68}"/>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B54807B4-FA99-4167-8507-F293CDC08F7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40472834-A7B2-4032-9AEF-1A0705B9206C}"/>
              </a:ext>
            </a:extLst>
          </p:cNvPr>
          <p:cNvSpPr>
            <a:spLocks noGrp="1"/>
          </p:cNvSpPr>
          <p:nvPr>
            <p:ph type="sldNum" sz="quarter" idx="12"/>
          </p:nvPr>
        </p:nvSpPr>
        <p:spPr/>
        <p:txBody>
          <a:bodyPr/>
          <a:lstStyle/>
          <a:p>
            <a:fld id="{08C33CDE-64A6-4F24-B847-CF39CC4CA3AE}" type="slidenum">
              <a:rPr lang="en-US" smtClean="0"/>
              <a:t>16</a:t>
            </a:fld>
            <a:endParaRPr lang="en-US"/>
          </a:p>
        </p:txBody>
      </p:sp>
    </p:spTree>
    <p:extLst>
      <p:ext uri="{BB962C8B-B14F-4D97-AF65-F5344CB8AC3E}">
        <p14:creationId xmlns:p14="http://schemas.microsoft.com/office/powerpoint/2010/main" val="177039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5E55C4-0D07-40EC-B026-5377C2C605CD}"/>
              </a:ext>
            </a:extLst>
          </p:cNvPr>
          <p:cNvSpPr>
            <a:spLocks noGrp="1"/>
          </p:cNvSpPr>
          <p:nvPr>
            <p:ph type="title"/>
          </p:nvPr>
        </p:nvSpPr>
        <p:spPr/>
        <p:txBody>
          <a:bodyPr/>
          <a:lstStyle/>
          <a:p>
            <a:r>
              <a:rPr lang="en-US" dirty="0"/>
              <a:t>Networking Configuration and Tools</a:t>
            </a:r>
            <a:br>
              <a:rPr lang="en-US" dirty="0"/>
            </a:br>
            <a:r>
              <a:rPr lang="en-US" dirty="0"/>
              <a:t>Section 2</a:t>
            </a:r>
          </a:p>
        </p:txBody>
      </p:sp>
      <p:sp>
        <p:nvSpPr>
          <p:cNvPr id="9" name="Text Placeholder 8">
            <a:extLst>
              <a:ext uri="{FF2B5EF4-FFF2-40B4-BE49-F238E27FC236}">
                <a16:creationId xmlns:a16="http://schemas.microsoft.com/office/drawing/2014/main" id="{29E90F11-F120-4638-9CA5-660CDFCC1C9C}"/>
              </a:ext>
            </a:extLst>
          </p:cNvPr>
          <p:cNvSpPr>
            <a:spLocks noGrp="1"/>
          </p:cNvSpPr>
          <p:nvPr>
            <p:ph type="body" idx="1"/>
          </p:nvPr>
        </p:nvSpPr>
        <p:spPr/>
        <p:txBody>
          <a:bodyPr/>
          <a:lstStyle/>
          <a:p>
            <a:endParaRPr lang="en-MT" dirty="0"/>
          </a:p>
        </p:txBody>
      </p:sp>
      <p:sp>
        <p:nvSpPr>
          <p:cNvPr id="5" name="Date Placeholder 4">
            <a:extLst>
              <a:ext uri="{FF2B5EF4-FFF2-40B4-BE49-F238E27FC236}">
                <a16:creationId xmlns:a16="http://schemas.microsoft.com/office/drawing/2014/main" id="{21281B99-29F6-4A32-9E0A-F43808B8F5EA}"/>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23B2C723-D081-463D-B8AD-1D49B20ECE3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85526589-0A08-4FA5-A73D-A844D8E7C1B5}"/>
              </a:ext>
            </a:extLst>
          </p:cNvPr>
          <p:cNvSpPr>
            <a:spLocks noGrp="1"/>
          </p:cNvSpPr>
          <p:nvPr>
            <p:ph type="sldNum" sz="quarter" idx="12"/>
          </p:nvPr>
        </p:nvSpPr>
        <p:spPr/>
        <p:txBody>
          <a:bodyPr/>
          <a:lstStyle/>
          <a:p>
            <a:fld id="{08C33CDE-64A6-4F24-B847-CF39CC4CA3AE}" type="slidenum">
              <a:rPr lang="en-US" smtClean="0"/>
              <a:t>17</a:t>
            </a:fld>
            <a:endParaRPr lang="en-US"/>
          </a:p>
        </p:txBody>
      </p:sp>
    </p:spTree>
    <p:extLst>
      <p:ext uri="{BB962C8B-B14F-4D97-AF65-F5344CB8AC3E}">
        <p14:creationId xmlns:p14="http://schemas.microsoft.com/office/powerpoint/2010/main" val="251788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EC7-AD90-42E9-8E8F-81EDE80412B0}"/>
              </a:ext>
            </a:extLst>
          </p:cNvPr>
          <p:cNvSpPr>
            <a:spLocks noGrp="1"/>
          </p:cNvSpPr>
          <p:nvPr>
            <p:ph type="title"/>
          </p:nvPr>
        </p:nvSpPr>
        <p:spPr/>
        <p:txBody>
          <a:bodyPr/>
          <a:lstStyle/>
          <a:p>
            <a:r>
              <a:rPr lang="en-US" b="1" dirty="0"/>
              <a:t>Network Interfaces</a:t>
            </a:r>
            <a:endParaRPr lang="en-MT" dirty="0"/>
          </a:p>
        </p:txBody>
      </p:sp>
      <p:sp>
        <p:nvSpPr>
          <p:cNvPr id="3" name="Content Placeholder 2">
            <a:extLst>
              <a:ext uri="{FF2B5EF4-FFF2-40B4-BE49-F238E27FC236}">
                <a16:creationId xmlns:a16="http://schemas.microsoft.com/office/drawing/2014/main" id="{A9948182-28E7-4E93-A0A7-F53BD2C77C62}"/>
              </a:ext>
            </a:extLst>
          </p:cNvPr>
          <p:cNvSpPr>
            <a:spLocks noGrp="1"/>
          </p:cNvSpPr>
          <p:nvPr>
            <p:ph idx="1"/>
          </p:nvPr>
        </p:nvSpPr>
        <p:spPr>
          <a:xfrm>
            <a:off x="8877300" y="2743200"/>
            <a:ext cx="2478088" cy="3117850"/>
          </a:xfrm>
        </p:spPr>
        <p:txBody>
          <a:bodyPr/>
          <a:lstStyle/>
          <a:p>
            <a:endParaRPr lang="en-MT" dirty="0"/>
          </a:p>
        </p:txBody>
      </p:sp>
      <p:sp>
        <p:nvSpPr>
          <p:cNvPr id="4" name="Text Placeholder 3">
            <a:extLst>
              <a:ext uri="{FF2B5EF4-FFF2-40B4-BE49-F238E27FC236}">
                <a16:creationId xmlns:a16="http://schemas.microsoft.com/office/drawing/2014/main" id="{2A55552A-2011-4CC8-BB31-E08EA8F49253}"/>
              </a:ext>
            </a:extLst>
          </p:cNvPr>
          <p:cNvSpPr>
            <a:spLocks noGrp="1"/>
          </p:cNvSpPr>
          <p:nvPr>
            <p:ph type="body" sz="half" idx="2"/>
          </p:nvPr>
        </p:nvSpPr>
        <p:spPr>
          <a:xfrm>
            <a:off x="839788" y="2057400"/>
            <a:ext cx="4413004" cy="3811588"/>
          </a:xfrm>
        </p:spPr>
        <p:txBody>
          <a:bodyPr>
            <a:normAutofit fontScale="92500"/>
          </a:bodyPr>
          <a:lstStyle/>
          <a:p>
            <a:r>
              <a:rPr lang="en-US" dirty="0"/>
              <a:t>Network interfaces are a connection channel between a device and a network. Physically, network interfaces can proceed through a </a:t>
            </a:r>
            <a:r>
              <a:rPr lang="en-US" b="1" dirty="0"/>
              <a:t>network interface card </a:t>
            </a:r>
            <a:r>
              <a:rPr lang="en-US" dirty="0"/>
              <a:t>(</a:t>
            </a:r>
            <a:r>
              <a:rPr lang="en-US" b="1" dirty="0"/>
              <a:t>NIC</a:t>
            </a:r>
            <a:r>
              <a:rPr lang="en-US" dirty="0"/>
              <a:t>), or can be more abstractly implemented as software. You can have multiple network interfaces operating at once. Specific interfaces can be brought up (activated) or brought down (de-activated) at any time.</a:t>
            </a:r>
          </a:p>
          <a:p>
            <a:r>
              <a:rPr lang="en-US" dirty="0"/>
              <a:t>Information about a particular network interface or all network interfaces can be reported by the </a:t>
            </a:r>
            <a:r>
              <a:rPr lang="en-US" b="1" dirty="0"/>
              <a:t>ifconfig</a:t>
            </a:r>
            <a:r>
              <a:rPr lang="en-US" dirty="0"/>
              <a:t> utility, which you may have to run as the superuser, or at least, give the full path, i.e., </a:t>
            </a:r>
            <a:r>
              <a:rPr lang="en-US" b="1" dirty="0"/>
              <a:t>/</a:t>
            </a:r>
            <a:r>
              <a:rPr lang="en-US" b="1" dirty="0" err="1"/>
              <a:t>sbin</a:t>
            </a:r>
            <a:r>
              <a:rPr lang="en-US" b="1" dirty="0"/>
              <a:t>/ifconfig</a:t>
            </a:r>
            <a:r>
              <a:rPr lang="en-US" dirty="0"/>
              <a:t>, on some distributions. Similar information can be obtained with </a:t>
            </a:r>
            <a:r>
              <a:rPr lang="en-US" b="1" dirty="0" err="1"/>
              <a:t>ip</a:t>
            </a:r>
            <a:r>
              <a:rPr lang="en-US" dirty="0"/>
              <a:t>, a newer utility with far more capabilities, but uglier output for humans. Some new Linux distributions do not install the older </a:t>
            </a:r>
            <a:r>
              <a:rPr lang="en-US" b="1" dirty="0"/>
              <a:t>net-tools</a:t>
            </a:r>
            <a:r>
              <a:rPr lang="en-US" dirty="0"/>
              <a:t> package to which </a:t>
            </a:r>
            <a:r>
              <a:rPr lang="en-US" b="1" dirty="0"/>
              <a:t>ifconfig </a:t>
            </a:r>
            <a:r>
              <a:rPr lang="en-US" dirty="0"/>
              <a:t>belongs and you may have to install it to use it.</a:t>
            </a:r>
          </a:p>
          <a:p>
            <a:endParaRPr lang="en-MT" dirty="0"/>
          </a:p>
        </p:txBody>
      </p:sp>
      <p:sp>
        <p:nvSpPr>
          <p:cNvPr id="5" name="Date Placeholder 4">
            <a:extLst>
              <a:ext uri="{FF2B5EF4-FFF2-40B4-BE49-F238E27FC236}">
                <a16:creationId xmlns:a16="http://schemas.microsoft.com/office/drawing/2014/main" id="{953E0298-1B34-4032-A856-F5F36B7AA034}"/>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E98512D4-F83D-4E1A-A837-B2A2FB09FE3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2673B906-E184-4288-9A1C-189C17D639FA}"/>
              </a:ext>
            </a:extLst>
          </p:cNvPr>
          <p:cNvSpPr>
            <a:spLocks noGrp="1"/>
          </p:cNvSpPr>
          <p:nvPr>
            <p:ph type="sldNum" sz="quarter" idx="12"/>
          </p:nvPr>
        </p:nvSpPr>
        <p:spPr/>
        <p:txBody>
          <a:bodyPr/>
          <a:lstStyle/>
          <a:p>
            <a:fld id="{08C33CDE-64A6-4F24-B847-CF39CC4CA3AE}" type="slidenum">
              <a:rPr lang="en-US" smtClean="0"/>
              <a:t>18</a:t>
            </a:fld>
            <a:endParaRPr lang="en-US"/>
          </a:p>
        </p:txBody>
      </p:sp>
      <p:pic>
        <p:nvPicPr>
          <p:cNvPr id="8" name="Picture 7">
            <a:extLst>
              <a:ext uri="{FF2B5EF4-FFF2-40B4-BE49-F238E27FC236}">
                <a16:creationId xmlns:a16="http://schemas.microsoft.com/office/drawing/2014/main" id="{E151EA77-53D5-4F45-9363-F8F8D85D6061}"/>
              </a:ext>
            </a:extLst>
          </p:cNvPr>
          <p:cNvPicPr>
            <a:picLocks noChangeAspect="1"/>
          </p:cNvPicPr>
          <p:nvPr/>
        </p:nvPicPr>
        <p:blipFill>
          <a:blip r:embed="rId2"/>
          <a:stretch>
            <a:fillRect/>
          </a:stretch>
        </p:blipFill>
        <p:spPr>
          <a:xfrm>
            <a:off x="5252792" y="2057400"/>
            <a:ext cx="6857932" cy="3117850"/>
          </a:xfrm>
          <a:prstGeom prst="rect">
            <a:avLst/>
          </a:prstGeom>
        </p:spPr>
      </p:pic>
    </p:spTree>
    <p:extLst>
      <p:ext uri="{BB962C8B-B14F-4D97-AF65-F5344CB8AC3E}">
        <p14:creationId xmlns:p14="http://schemas.microsoft.com/office/powerpoint/2010/main" val="266432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EC7-AD90-42E9-8E8F-81EDE80412B0}"/>
              </a:ext>
            </a:extLst>
          </p:cNvPr>
          <p:cNvSpPr>
            <a:spLocks noGrp="1"/>
          </p:cNvSpPr>
          <p:nvPr>
            <p:ph type="title"/>
          </p:nvPr>
        </p:nvSpPr>
        <p:spPr/>
        <p:txBody>
          <a:bodyPr/>
          <a:lstStyle/>
          <a:p>
            <a:r>
              <a:rPr lang="en-US" b="1" dirty="0"/>
              <a:t>The </a:t>
            </a:r>
            <a:r>
              <a:rPr lang="en-US" b="1" dirty="0" err="1"/>
              <a:t>ip</a:t>
            </a:r>
            <a:r>
              <a:rPr lang="en-US" b="1" dirty="0"/>
              <a:t> Utility</a:t>
            </a:r>
          </a:p>
        </p:txBody>
      </p:sp>
      <p:sp>
        <p:nvSpPr>
          <p:cNvPr id="3" name="Content Placeholder 2">
            <a:extLst>
              <a:ext uri="{FF2B5EF4-FFF2-40B4-BE49-F238E27FC236}">
                <a16:creationId xmlns:a16="http://schemas.microsoft.com/office/drawing/2014/main" id="{A9948182-28E7-4E93-A0A7-F53BD2C77C62}"/>
              </a:ext>
            </a:extLst>
          </p:cNvPr>
          <p:cNvSpPr>
            <a:spLocks noGrp="1"/>
          </p:cNvSpPr>
          <p:nvPr>
            <p:ph idx="1"/>
          </p:nvPr>
        </p:nvSpPr>
        <p:spPr>
          <a:xfrm>
            <a:off x="8877300" y="2743200"/>
            <a:ext cx="2478088" cy="3117850"/>
          </a:xfrm>
        </p:spPr>
        <p:txBody>
          <a:bodyPr/>
          <a:lstStyle/>
          <a:p>
            <a:endParaRPr lang="en-MT" dirty="0"/>
          </a:p>
        </p:txBody>
      </p:sp>
      <p:sp>
        <p:nvSpPr>
          <p:cNvPr id="4" name="Text Placeholder 3">
            <a:extLst>
              <a:ext uri="{FF2B5EF4-FFF2-40B4-BE49-F238E27FC236}">
                <a16:creationId xmlns:a16="http://schemas.microsoft.com/office/drawing/2014/main" id="{2A55552A-2011-4CC8-BB31-E08EA8F49253}"/>
              </a:ext>
            </a:extLst>
          </p:cNvPr>
          <p:cNvSpPr>
            <a:spLocks noGrp="1"/>
          </p:cNvSpPr>
          <p:nvPr>
            <p:ph type="body" sz="half" idx="2"/>
          </p:nvPr>
        </p:nvSpPr>
        <p:spPr>
          <a:xfrm>
            <a:off x="839788" y="2057400"/>
            <a:ext cx="4413004" cy="3811588"/>
          </a:xfrm>
        </p:spPr>
        <p:txBody>
          <a:bodyPr>
            <a:normAutofit/>
          </a:bodyPr>
          <a:lstStyle/>
          <a:p>
            <a:r>
              <a:rPr lang="en-US" dirty="0"/>
              <a:t>To view the IP address:</a:t>
            </a:r>
            <a:br>
              <a:rPr lang="en-US" dirty="0"/>
            </a:br>
            <a:br>
              <a:rPr lang="en-US" dirty="0"/>
            </a:br>
            <a:r>
              <a:rPr lang="en-US" b="1" dirty="0"/>
              <a:t>$ /</a:t>
            </a:r>
            <a:r>
              <a:rPr lang="en-US" b="1" dirty="0" err="1"/>
              <a:t>sbin</a:t>
            </a:r>
            <a:r>
              <a:rPr lang="en-US" b="1" dirty="0"/>
              <a:t>/</a:t>
            </a:r>
            <a:r>
              <a:rPr lang="en-US" b="1" dirty="0" err="1"/>
              <a:t>ip</a:t>
            </a:r>
            <a:r>
              <a:rPr lang="en-US" b="1" dirty="0"/>
              <a:t> </a:t>
            </a:r>
            <a:r>
              <a:rPr lang="en-US" b="1" dirty="0" err="1"/>
              <a:t>addr</a:t>
            </a:r>
            <a:r>
              <a:rPr lang="en-US" b="1" dirty="0"/>
              <a:t> show</a:t>
            </a:r>
            <a:endParaRPr lang="en-US" dirty="0"/>
          </a:p>
          <a:p>
            <a:r>
              <a:rPr lang="en-US" dirty="0"/>
              <a:t>To view the routing information:</a:t>
            </a:r>
            <a:br>
              <a:rPr lang="en-US" dirty="0"/>
            </a:br>
            <a:br>
              <a:rPr lang="en-US" dirty="0"/>
            </a:br>
            <a:r>
              <a:rPr lang="en-US" b="1" dirty="0"/>
              <a:t>$ /</a:t>
            </a:r>
            <a:r>
              <a:rPr lang="en-US" b="1" dirty="0" err="1"/>
              <a:t>sbin</a:t>
            </a:r>
            <a:r>
              <a:rPr lang="en-US" b="1" dirty="0"/>
              <a:t>/</a:t>
            </a:r>
            <a:r>
              <a:rPr lang="en-US" b="1" dirty="0" err="1"/>
              <a:t>ip</a:t>
            </a:r>
            <a:r>
              <a:rPr lang="en-US" b="1" dirty="0"/>
              <a:t> route show</a:t>
            </a:r>
            <a:endParaRPr lang="en-US" dirty="0"/>
          </a:p>
          <a:p>
            <a:r>
              <a:rPr lang="en-US" b="1" dirty="0" err="1"/>
              <a:t>ip</a:t>
            </a:r>
            <a:r>
              <a:rPr lang="en-US" dirty="0"/>
              <a:t> is a very powerful program that can do many things. Older (and more specific) utilities such as </a:t>
            </a:r>
            <a:r>
              <a:rPr lang="en-US" b="1" dirty="0"/>
              <a:t>ifconfig</a:t>
            </a:r>
            <a:r>
              <a:rPr lang="en-US" dirty="0"/>
              <a:t> </a:t>
            </a:r>
            <a:r>
              <a:rPr lang="en-US" dirty="0" err="1"/>
              <a:t>and</a:t>
            </a:r>
            <a:r>
              <a:rPr lang="en-US" b="1" dirty="0" err="1"/>
              <a:t>route</a:t>
            </a:r>
            <a:r>
              <a:rPr lang="en-US" b="1" dirty="0"/>
              <a:t> </a:t>
            </a:r>
            <a:r>
              <a:rPr lang="en-US" dirty="0"/>
              <a:t>are often used to accomplish similar tasks. A look at the relevant </a:t>
            </a:r>
            <a:r>
              <a:rPr lang="en-US" b="1" dirty="0"/>
              <a:t>man pages</a:t>
            </a:r>
            <a:r>
              <a:rPr lang="en-US" dirty="0"/>
              <a:t> can tell you much more about these utilities.</a:t>
            </a:r>
          </a:p>
          <a:p>
            <a:endParaRPr lang="en-MT" dirty="0"/>
          </a:p>
        </p:txBody>
      </p:sp>
      <p:sp>
        <p:nvSpPr>
          <p:cNvPr id="5" name="Date Placeholder 4">
            <a:extLst>
              <a:ext uri="{FF2B5EF4-FFF2-40B4-BE49-F238E27FC236}">
                <a16:creationId xmlns:a16="http://schemas.microsoft.com/office/drawing/2014/main" id="{953E0298-1B34-4032-A856-F5F36B7AA034}"/>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E98512D4-F83D-4E1A-A837-B2A2FB09FE3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2673B906-E184-4288-9A1C-189C17D639FA}"/>
              </a:ext>
            </a:extLst>
          </p:cNvPr>
          <p:cNvSpPr>
            <a:spLocks noGrp="1"/>
          </p:cNvSpPr>
          <p:nvPr>
            <p:ph type="sldNum" sz="quarter" idx="12"/>
          </p:nvPr>
        </p:nvSpPr>
        <p:spPr/>
        <p:txBody>
          <a:bodyPr/>
          <a:lstStyle/>
          <a:p>
            <a:fld id="{08C33CDE-64A6-4F24-B847-CF39CC4CA3AE}" type="slidenum">
              <a:rPr lang="en-US" smtClean="0"/>
              <a:t>19</a:t>
            </a:fld>
            <a:endParaRPr lang="en-US"/>
          </a:p>
        </p:txBody>
      </p:sp>
      <p:pic>
        <p:nvPicPr>
          <p:cNvPr id="10242" name="Picture 2" descr="https://prod-edxapp.edx-cdn.org/assets/courseware/v1/a863fadf4376afe31b1e3fea08fcc1cc/asset-v1:LinuxFoundationX+LFS101x+1T2017+type@asset+block/iprhel7.png">
            <a:extLst>
              <a:ext uri="{FF2B5EF4-FFF2-40B4-BE49-F238E27FC236}">
                <a16:creationId xmlns:a16="http://schemas.microsoft.com/office/drawing/2014/main" id="{86727A3A-21C2-4FC7-95B1-1CE647453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196" y="1849436"/>
            <a:ext cx="6887975" cy="262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7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4032-B963-4985-A63C-B349A479E52C}"/>
              </a:ext>
            </a:extLst>
          </p:cNvPr>
          <p:cNvSpPr>
            <a:spLocks noGrp="1"/>
          </p:cNvSpPr>
          <p:nvPr>
            <p:ph type="title"/>
          </p:nvPr>
        </p:nvSpPr>
        <p:spPr/>
        <p:txBody>
          <a:bodyPr/>
          <a:lstStyle/>
          <a:p>
            <a:r>
              <a:rPr lang="en-US" dirty="0"/>
              <a:t>Chapters</a:t>
            </a:r>
            <a:endParaRPr lang="en-MT" dirty="0"/>
          </a:p>
        </p:txBody>
      </p:sp>
      <p:sp>
        <p:nvSpPr>
          <p:cNvPr id="3" name="Content Placeholder 2">
            <a:extLst>
              <a:ext uri="{FF2B5EF4-FFF2-40B4-BE49-F238E27FC236}">
                <a16:creationId xmlns:a16="http://schemas.microsoft.com/office/drawing/2014/main" id="{2D13E05F-DC91-4A11-9984-AAE3EBE89E4E}"/>
              </a:ext>
            </a:extLst>
          </p:cNvPr>
          <p:cNvSpPr>
            <a:spLocks noGrp="1"/>
          </p:cNvSpPr>
          <p:nvPr>
            <p:ph sz="half" idx="1"/>
          </p:nvPr>
        </p:nvSpPr>
        <p:spPr>
          <a:xfrm>
            <a:off x="838200" y="1587500"/>
            <a:ext cx="5181600" cy="4589463"/>
          </a:xfrm>
        </p:spPr>
        <p:txBody>
          <a:bodyPr>
            <a:normAutofit fontScale="77500" lnSpcReduction="20000"/>
          </a:bodyPr>
          <a:lstStyle/>
          <a:p>
            <a:pPr marL="514350" indent="-514350">
              <a:buFont typeface="+mj-lt"/>
              <a:buAutoNum type="arabicPeriod"/>
            </a:pPr>
            <a:r>
              <a:rPr lang="en-US" dirty="0"/>
              <a:t>The Linux Foundation</a:t>
            </a:r>
          </a:p>
          <a:p>
            <a:pPr marL="514350" indent="-514350">
              <a:buFont typeface="+mj-lt"/>
              <a:buAutoNum type="arabicPeriod"/>
            </a:pPr>
            <a:r>
              <a:rPr lang="en-US" dirty="0"/>
              <a:t>Linux Philosophy and Concepts</a:t>
            </a:r>
          </a:p>
          <a:p>
            <a:pPr marL="514350" indent="-514350">
              <a:buFont typeface="+mj-lt"/>
              <a:buAutoNum type="arabicPeriod"/>
            </a:pPr>
            <a:r>
              <a:rPr lang="en-US" dirty="0"/>
              <a:t>Linux Basics and System Startup</a:t>
            </a:r>
          </a:p>
          <a:p>
            <a:pPr marL="514350" indent="-514350">
              <a:buFont typeface="+mj-lt"/>
              <a:buAutoNum type="arabicPeriod"/>
            </a:pPr>
            <a:r>
              <a:rPr lang="en-US" dirty="0"/>
              <a:t>Graphical Interface</a:t>
            </a:r>
          </a:p>
          <a:p>
            <a:pPr marL="514350" indent="-514350">
              <a:buFont typeface="+mj-lt"/>
              <a:buAutoNum type="arabicPeriod"/>
            </a:pPr>
            <a:r>
              <a:rPr lang="en-US" dirty="0"/>
              <a:t>System Configuration from the Graphical Interface</a:t>
            </a:r>
          </a:p>
          <a:p>
            <a:pPr marL="514350" indent="-514350">
              <a:buFont typeface="+mj-lt"/>
              <a:buAutoNum type="arabicPeriod"/>
            </a:pPr>
            <a:r>
              <a:rPr lang="en-US" dirty="0"/>
              <a:t>Common Application</a:t>
            </a:r>
          </a:p>
          <a:p>
            <a:pPr marL="514350" indent="-514350">
              <a:buFont typeface="+mj-lt"/>
              <a:buAutoNum type="arabicPeriod"/>
            </a:pPr>
            <a:r>
              <a:rPr lang="en-US" dirty="0"/>
              <a:t>Command Line Operation</a:t>
            </a:r>
          </a:p>
          <a:p>
            <a:pPr marL="514350" indent="-514350">
              <a:buFont typeface="+mj-lt"/>
              <a:buAutoNum type="arabicPeriod"/>
            </a:pPr>
            <a:r>
              <a:rPr lang="en-US" dirty="0"/>
              <a:t>Finding Linux Documentation</a:t>
            </a:r>
          </a:p>
          <a:p>
            <a:pPr marL="514350" indent="-514350">
              <a:buFont typeface="+mj-lt"/>
              <a:buAutoNum type="arabicPeriod"/>
            </a:pPr>
            <a:r>
              <a:rPr lang="en-US" dirty="0"/>
              <a:t>Processes</a:t>
            </a:r>
          </a:p>
          <a:p>
            <a:pPr marL="514350" indent="-514350">
              <a:buFont typeface="+mj-lt"/>
              <a:buAutoNum type="arabicPeriod"/>
            </a:pPr>
            <a:r>
              <a:rPr lang="en-US" dirty="0"/>
              <a:t>File Operations</a:t>
            </a:r>
          </a:p>
          <a:p>
            <a:pPr marL="514350" indent="-514350">
              <a:buFont typeface="+mj-lt"/>
              <a:buAutoNum type="arabicPeriod"/>
            </a:pPr>
            <a:r>
              <a:rPr lang="en-US" dirty="0"/>
              <a:t>Text Editors</a:t>
            </a:r>
          </a:p>
          <a:p>
            <a:pPr marL="514350" indent="-514350">
              <a:buFont typeface="+mj-lt"/>
              <a:buAutoNum type="arabicPeriod"/>
            </a:pPr>
            <a:r>
              <a:rPr lang="en-US" dirty="0"/>
              <a:t>User Environments</a:t>
            </a:r>
          </a:p>
        </p:txBody>
      </p:sp>
      <p:sp>
        <p:nvSpPr>
          <p:cNvPr id="7" name="Content Placeholder 6">
            <a:extLst>
              <a:ext uri="{FF2B5EF4-FFF2-40B4-BE49-F238E27FC236}">
                <a16:creationId xmlns:a16="http://schemas.microsoft.com/office/drawing/2014/main" id="{77BE0890-9041-4817-92E2-C8F1FCEF3A7A}"/>
              </a:ext>
            </a:extLst>
          </p:cNvPr>
          <p:cNvSpPr>
            <a:spLocks noGrp="1"/>
          </p:cNvSpPr>
          <p:nvPr>
            <p:ph sz="half" idx="2"/>
          </p:nvPr>
        </p:nvSpPr>
        <p:spPr>
          <a:xfrm>
            <a:off x="6172200" y="1587500"/>
            <a:ext cx="5181600" cy="4589463"/>
          </a:xfrm>
        </p:spPr>
        <p:txBody>
          <a:bodyPr>
            <a:normAutofit fontScale="77500" lnSpcReduction="20000"/>
          </a:bodyPr>
          <a:lstStyle/>
          <a:p>
            <a:pPr marL="514350" indent="-514350">
              <a:buFont typeface="+mj-lt"/>
              <a:buAutoNum type="arabicPeriod" startAt="13"/>
            </a:pPr>
            <a:r>
              <a:rPr lang="en-US" dirty="0"/>
              <a:t>Manipulating Text</a:t>
            </a:r>
          </a:p>
          <a:p>
            <a:pPr marL="514350" indent="-514350">
              <a:buFont typeface="+mj-lt"/>
              <a:buAutoNum type="arabicPeriod" startAt="13"/>
            </a:pPr>
            <a:r>
              <a:rPr lang="en-US" dirty="0"/>
              <a:t>Networking Operations</a:t>
            </a:r>
          </a:p>
          <a:p>
            <a:pPr marL="514350" indent="-514350">
              <a:buFont typeface="+mj-lt"/>
              <a:buAutoNum type="arabicPeriod" startAt="13"/>
            </a:pPr>
            <a:r>
              <a:rPr lang="en-US" dirty="0"/>
              <a:t>Bash Shell Scripting I</a:t>
            </a:r>
          </a:p>
          <a:p>
            <a:pPr marL="514350" indent="-514350">
              <a:buFont typeface="+mj-lt"/>
              <a:buAutoNum type="arabicPeriod" startAt="13"/>
            </a:pPr>
            <a:r>
              <a:rPr lang="en-US" dirty="0"/>
              <a:t>Bash Shell Scripting II</a:t>
            </a:r>
          </a:p>
          <a:p>
            <a:pPr marL="514350" indent="-514350">
              <a:buFont typeface="+mj-lt"/>
              <a:buAutoNum type="arabicPeriod" startAt="13"/>
            </a:pPr>
            <a:r>
              <a:rPr lang="en-US" dirty="0"/>
              <a:t>Printing</a:t>
            </a:r>
          </a:p>
          <a:p>
            <a:pPr marL="514350" indent="-514350">
              <a:buFont typeface="+mj-lt"/>
              <a:buAutoNum type="arabicPeriod" startAt="13"/>
            </a:pPr>
            <a:r>
              <a:rPr lang="en-US" dirty="0"/>
              <a:t> Local Security Principles</a:t>
            </a:r>
          </a:p>
          <a:p>
            <a:pPr marL="0" indent="0">
              <a:buNone/>
            </a:pPr>
            <a:endParaRPr lang="en-US" dirty="0"/>
          </a:p>
          <a:p>
            <a:pPr marL="514350" indent="-514350">
              <a:buFont typeface="+mj-lt"/>
              <a:buAutoNum type="arabicPeriod" startAt="13"/>
            </a:pPr>
            <a:endParaRPr lang="en-US" dirty="0"/>
          </a:p>
        </p:txBody>
      </p:sp>
      <p:sp>
        <p:nvSpPr>
          <p:cNvPr id="4" name="Date Placeholder 3">
            <a:extLst>
              <a:ext uri="{FF2B5EF4-FFF2-40B4-BE49-F238E27FC236}">
                <a16:creationId xmlns:a16="http://schemas.microsoft.com/office/drawing/2014/main" id="{384D2928-2574-45E1-AA60-A15FBE25F9F0}"/>
              </a:ext>
            </a:extLst>
          </p:cNvPr>
          <p:cNvSpPr>
            <a:spLocks noGrp="1"/>
          </p:cNvSpPr>
          <p:nvPr>
            <p:ph type="dt" sz="half" idx="10"/>
          </p:nvPr>
        </p:nvSpPr>
        <p:spPr/>
        <p:txBody>
          <a:bodyPr/>
          <a:lstStyle/>
          <a:p>
            <a:fld id="{5BFAC4A2-DE7F-4161-8791-C13E9999A620}" type="datetime1">
              <a:rPr lang="en-US" smtClean="0"/>
              <a:t>5/14/2018</a:t>
            </a:fld>
            <a:endParaRPr lang="en-US"/>
          </a:p>
        </p:txBody>
      </p:sp>
      <p:sp>
        <p:nvSpPr>
          <p:cNvPr id="5" name="Footer Placeholder 4">
            <a:extLst>
              <a:ext uri="{FF2B5EF4-FFF2-40B4-BE49-F238E27FC236}">
                <a16:creationId xmlns:a16="http://schemas.microsoft.com/office/drawing/2014/main" id="{FCA05C5A-CD32-46A1-ACC0-58E4783FDBDF}"/>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DCBF1A56-7D09-4176-8D43-1F8A4DFE2EBE}"/>
              </a:ext>
            </a:extLst>
          </p:cNvPr>
          <p:cNvSpPr>
            <a:spLocks noGrp="1"/>
          </p:cNvSpPr>
          <p:nvPr>
            <p:ph type="sldNum" sz="quarter" idx="12"/>
          </p:nvPr>
        </p:nvSpPr>
        <p:spPr/>
        <p:txBody>
          <a:bodyPr/>
          <a:lstStyle/>
          <a:p>
            <a:fld id="{08C33CDE-64A6-4F24-B847-CF39CC4CA3AE}" type="slidenum">
              <a:rPr lang="en-US" smtClean="0"/>
              <a:t>2</a:t>
            </a:fld>
            <a:endParaRPr lang="en-US"/>
          </a:p>
        </p:txBody>
      </p:sp>
    </p:spTree>
    <p:extLst>
      <p:ext uri="{BB962C8B-B14F-4D97-AF65-F5344CB8AC3E}">
        <p14:creationId xmlns:p14="http://schemas.microsoft.com/office/powerpoint/2010/main" val="224663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EC7-AD90-42E9-8E8F-81EDE80412B0}"/>
              </a:ext>
            </a:extLst>
          </p:cNvPr>
          <p:cNvSpPr>
            <a:spLocks noGrp="1"/>
          </p:cNvSpPr>
          <p:nvPr>
            <p:ph type="title"/>
          </p:nvPr>
        </p:nvSpPr>
        <p:spPr/>
        <p:txBody>
          <a:bodyPr/>
          <a:lstStyle/>
          <a:p>
            <a:r>
              <a:rPr lang="en-US" b="1" dirty="0"/>
              <a:t>ping</a:t>
            </a:r>
          </a:p>
        </p:txBody>
      </p:sp>
      <p:sp>
        <p:nvSpPr>
          <p:cNvPr id="3" name="Content Placeholder 2">
            <a:extLst>
              <a:ext uri="{FF2B5EF4-FFF2-40B4-BE49-F238E27FC236}">
                <a16:creationId xmlns:a16="http://schemas.microsoft.com/office/drawing/2014/main" id="{A9948182-28E7-4E93-A0A7-F53BD2C77C62}"/>
              </a:ext>
            </a:extLst>
          </p:cNvPr>
          <p:cNvSpPr>
            <a:spLocks noGrp="1"/>
          </p:cNvSpPr>
          <p:nvPr>
            <p:ph idx="1"/>
          </p:nvPr>
        </p:nvSpPr>
        <p:spPr>
          <a:xfrm>
            <a:off x="8877300" y="2743200"/>
            <a:ext cx="2478088" cy="3117850"/>
          </a:xfrm>
        </p:spPr>
        <p:txBody>
          <a:bodyPr/>
          <a:lstStyle/>
          <a:p>
            <a:endParaRPr lang="en-MT" dirty="0"/>
          </a:p>
        </p:txBody>
      </p:sp>
      <p:sp>
        <p:nvSpPr>
          <p:cNvPr id="4" name="Text Placeholder 3">
            <a:extLst>
              <a:ext uri="{FF2B5EF4-FFF2-40B4-BE49-F238E27FC236}">
                <a16:creationId xmlns:a16="http://schemas.microsoft.com/office/drawing/2014/main" id="{2A55552A-2011-4CC8-BB31-E08EA8F49253}"/>
              </a:ext>
            </a:extLst>
          </p:cNvPr>
          <p:cNvSpPr>
            <a:spLocks noGrp="1"/>
          </p:cNvSpPr>
          <p:nvPr>
            <p:ph type="body" sz="half" idx="2"/>
          </p:nvPr>
        </p:nvSpPr>
        <p:spPr>
          <a:xfrm>
            <a:off x="839788" y="2057400"/>
            <a:ext cx="4413004" cy="3811588"/>
          </a:xfrm>
        </p:spPr>
        <p:txBody>
          <a:bodyPr>
            <a:normAutofit/>
          </a:bodyPr>
          <a:lstStyle/>
          <a:p>
            <a:r>
              <a:rPr lang="en-US" b="1" dirty="0"/>
              <a:t>ping</a:t>
            </a:r>
            <a:r>
              <a:rPr lang="en-US" dirty="0"/>
              <a:t> is used to check whether or not a machine attached to the network can receive and send data; i.e., it confirms that the remote host is online and is responding.</a:t>
            </a:r>
          </a:p>
          <a:p>
            <a:r>
              <a:rPr lang="en-US" dirty="0"/>
              <a:t>To check the status of the remote host, at the command prompt, type </a:t>
            </a:r>
            <a:r>
              <a:rPr lang="en-US" b="1" dirty="0"/>
              <a:t>ping &lt;hostname&gt;</a:t>
            </a:r>
            <a:r>
              <a:rPr lang="en-US" dirty="0"/>
              <a:t>.</a:t>
            </a:r>
          </a:p>
          <a:p>
            <a:r>
              <a:rPr lang="en-US" b="1" dirty="0"/>
              <a:t>ping </a:t>
            </a:r>
            <a:r>
              <a:rPr lang="en-US" dirty="0"/>
              <a:t>is frequently used for network testing and management; however, its usage can increase network load unacceptably. Hence, you can abort the execution of </a:t>
            </a:r>
            <a:r>
              <a:rPr lang="en-US" b="1" dirty="0"/>
              <a:t>ping </a:t>
            </a:r>
            <a:r>
              <a:rPr lang="en-US" dirty="0"/>
              <a:t>by typing </a:t>
            </a:r>
            <a:r>
              <a:rPr lang="en-US" b="1" dirty="0"/>
              <a:t>CTRL-C</a:t>
            </a:r>
            <a:r>
              <a:rPr lang="en-US" dirty="0"/>
              <a:t>, or by using the </a:t>
            </a:r>
            <a:r>
              <a:rPr lang="en-US" b="1" dirty="0"/>
              <a:t>-c</a:t>
            </a:r>
            <a:r>
              <a:rPr lang="en-US" dirty="0"/>
              <a:t> option, which limits the number of packets that </a:t>
            </a:r>
            <a:r>
              <a:rPr lang="en-US" b="1" dirty="0"/>
              <a:t>ping</a:t>
            </a:r>
            <a:r>
              <a:rPr lang="en-US" dirty="0"/>
              <a:t> will send before it quits. When execution stops, a summary is displayed.</a:t>
            </a:r>
          </a:p>
          <a:p>
            <a:endParaRPr lang="en-MT" dirty="0"/>
          </a:p>
        </p:txBody>
      </p:sp>
      <p:sp>
        <p:nvSpPr>
          <p:cNvPr id="5" name="Date Placeholder 4">
            <a:extLst>
              <a:ext uri="{FF2B5EF4-FFF2-40B4-BE49-F238E27FC236}">
                <a16:creationId xmlns:a16="http://schemas.microsoft.com/office/drawing/2014/main" id="{953E0298-1B34-4032-A856-F5F36B7AA034}"/>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E98512D4-F83D-4E1A-A837-B2A2FB09FE3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2673B906-E184-4288-9A1C-189C17D639FA}"/>
              </a:ext>
            </a:extLst>
          </p:cNvPr>
          <p:cNvSpPr>
            <a:spLocks noGrp="1"/>
          </p:cNvSpPr>
          <p:nvPr>
            <p:ph type="sldNum" sz="quarter" idx="12"/>
          </p:nvPr>
        </p:nvSpPr>
        <p:spPr/>
        <p:txBody>
          <a:bodyPr/>
          <a:lstStyle/>
          <a:p>
            <a:fld id="{08C33CDE-64A6-4F24-B847-CF39CC4CA3AE}" type="slidenum">
              <a:rPr lang="en-US" smtClean="0"/>
              <a:t>20</a:t>
            </a:fld>
            <a:endParaRPr lang="en-US"/>
          </a:p>
        </p:txBody>
      </p:sp>
      <p:pic>
        <p:nvPicPr>
          <p:cNvPr id="11266" name="Picture 2" descr="https://prod-edxapp.edx-cdn.org/assets/courseware/v1/67a42d0b1f84240c054bb28c8d38382a/asset-v1:LinuxFoundationX+LFS101x+1T2017+type@asset+block/pingrhel7.png">
            <a:extLst>
              <a:ext uri="{FF2B5EF4-FFF2-40B4-BE49-F238E27FC236}">
                <a16:creationId xmlns:a16="http://schemas.microsoft.com/office/drawing/2014/main" id="{0CFA9A0E-44E2-4C82-BC69-0501C5554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792" y="1962108"/>
            <a:ext cx="6939208" cy="296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955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EC7-AD90-42E9-8E8F-81EDE80412B0}"/>
              </a:ext>
            </a:extLst>
          </p:cNvPr>
          <p:cNvSpPr>
            <a:spLocks noGrp="1"/>
          </p:cNvSpPr>
          <p:nvPr>
            <p:ph type="title"/>
          </p:nvPr>
        </p:nvSpPr>
        <p:spPr/>
        <p:txBody>
          <a:bodyPr/>
          <a:lstStyle/>
          <a:p>
            <a:r>
              <a:rPr lang="en-US" b="1" dirty="0"/>
              <a:t>route</a:t>
            </a:r>
          </a:p>
        </p:txBody>
      </p:sp>
      <p:graphicFrame>
        <p:nvGraphicFramePr>
          <p:cNvPr id="8" name="Content Placeholder 7">
            <a:extLst>
              <a:ext uri="{FF2B5EF4-FFF2-40B4-BE49-F238E27FC236}">
                <a16:creationId xmlns:a16="http://schemas.microsoft.com/office/drawing/2014/main" id="{30AE1350-9583-4E29-92C9-20D9C5252C2F}"/>
              </a:ext>
            </a:extLst>
          </p:cNvPr>
          <p:cNvGraphicFramePr>
            <a:graphicFrameLocks noGrp="1"/>
          </p:cNvGraphicFramePr>
          <p:nvPr>
            <p:ph idx="1"/>
            <p:extLst>
              <p:ext uri="{D42A27DB-BD31-4B8C-83A1-F6EECF244321}">
                <p14:modId xmlns:p14="http://schemas.microsoft.com/office/powerpoint/2010/main" val="785876691"/>
              </p:ext>
            </p:extLst>
          </p:nvPr>
        </p:nvGraphicFramePr>
        <p:xfrm>
          <a:off x="5511800" y="4392155"/>
          <a:ext cx="6718300" cy="2017174"/>
        </p:xfrm>
        <a:graphic>
          <a:graphicData uri="http://schemas.openxmlformats.org/drawingml/2006/table">
            <a:tbl>
              <a:tblPr/>
              <a:tblGrid>
                <a:gridCol w="3359150">
                  <a:extLst>
                    <a:ext uri="{9D8B030D-6E8A-4147-A177-3AD203B41FA5}">
                      <a16:colId xmlns:a16="http://schemas.microsoft.com/office/drawing/2014/main" val="1640368197"/>
                    </a:ext>
                  </a:extLst>
                </a:gridCol>
                <a:gridCol w="3359150">
                  <a:extLst>
                    <a:ext uri="{9D8B030D-6E8A-4147-A177-3AD203B41FA5}">
                      <a16:colId xmlns:a16="http://schemas.microsoft.com/office/drawing/2014/main" val="3415735665"/>
                    </a:ext>
                  </a:extLst>
                </a:gridCol>
              </a:tblGrid>
              <a:tr h="246978">
                <a:tc>
                  <a:txBody>
                    <a:bodyPr/>
                    <a:lstStyle/>
                    <a:p>
                      <a:pPr algn="ctr" fontAlgn="t"/>
                      <a:r>
                        <a:rPr lang="en-US" sz="1600" b="1">
                          <a:solidFill>
                            <a:srgbClr val="FFFFFF"/>
                          </a:solidFill>
                          <a:effectLst/>
                          <a:latin typeface="inherit"/>
                        </a:rPr>
                        <a:t>Task</a:t>
                      </a:r>
                      <a:endParaRPr lang="en-US" sz="1600">
                        <a:effectLst/>
                      </a:endParaRPr>
                    </a:p>
                  </a:txBody>
                  <a:tcPr marL="28058"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tc>
                  <a:txBody>
                    <a:bodyPr/>
                    <a:lstStyle/>
                    <a:p>
                      <a:pPr algn="ctr" fontAlgn="t"/>
                      <a:r>
                        <a:rPr lang="en-US" sz="1600" b="1">
                          <a:solidFill>
                            <a:srgbClr val="FFFFFF"/>
                          </a:solidFill>
                          <a:effectLst/>
                          <a:latin typeface="inherit"/>
                        </a:rPr>
                        <a:t>Command</a:t>
                      </a:r>
                      <a:endParaRPr lang="en-US" sz="1600">
                        <a:effectLst/>
                      </a:endParaRPr>
                    </a:p>
                  </a:txBody>
                  <a:tcPr marL="28058"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extLst>
                  <a:ext uri="{0D108BD9-81ED-4DB2-BD59-A6C34878D82A}">
                    <a16:rowId xmlns:a16="http://schemas.microsoft.com/office/drawing/2014/main" val="1562240227"/>
                  </a:ext>
                </a:extLst>
              </a:tr>
              <a:tr h="438546">
                <a:tc>
                  <a:txBody>
                    <a:bodyPr/>
                    <a:lstStyle/>
                    <a:p>
                      <a:pPr fontAlgn="t"/>
                      <a:r>
                        <a:rPr lang="en-US" sz="1600" dirty="0">
                          <a:effectLst/>
                        </a:rPr>
                        <a:t>Show current routing table</a:t>
                      </a: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600" b="1" dirty="0">
                          <a:solidFill>
                            <a:srgbClr val="0000FF"/>
                          </a:solidFill>
                          <a:effectLst/>
                          <a:latin typeface="courier new" panose="02070309020205020404" pitchFamily="49" charset="0"/>
                        </a:rPr>
                        <a:t>$ route –n</a:t>
                      </a:r>
                      <a:r>
                        <a:rPr lang="en-US" sz="1600" dirty="0">
                          <a:solidFill>
                            <a:srgbClr val="3366FF"/>
                          </a:solidFill>
                          <a:effectLst/>
                          <a:latin typeface="Courier New" panose="02070309020205020404" pitchFamily="49" charset="0"/>
                        </a:rPr>
                        <a:t> </a:t>
                      </a:r>
                      <a:r>
                        <a:rPr lang="en-US" sz="1600" dirty="0">
                          <a:solidFill>
                            <a:srgbClr val="000000"/>
                          </a:solidFill>
                          <a:effectLst/>
                          <a:latin typeface="inherit"/>
                        </a:rPr>
                        <a:t>or</a:t>
                      </a:r>
                      <a:r>
                        <a:rPr lang="en-US" sz="1600" dirty="0">
                          <a:solidFill>
                            <a:srgbClr val="3366FF"/>
                          </a:solidFill>
                          <a:effectLst/>
                          <a:latin typeface="Courier New" panose="02070309020205020404" pitchFamily="49" charset="0"/>
                        </a:rPr>
                        <a:t> </a:t>
                      </a:r>
                      <a:r>
                        <a:rPr lang="en-US" sz="1600" b="1" dirty="0" err="1">
                          <a:solidFill>
                            <a:srgbClr val="0000FF"/>
                          </a:solidFill>
                          <a:effectLst/>
                          <a:latin typeface="courier new" panose="02070309020205020404" pitchFamily="49" charset="0"/>
                        </a:rPr>
                        <a:t>ip</a:t>
                      </a:r>
                      <a:r>
                        <a:rPr lang="en-US" sz="1600" b="1" dirty="0">
                          <a:solidFill>
                            <a:srgbClr val="0000FF"/>
                          </a:solidFill>
                          <a:effectLst/>
                          <a:latin typeface="courier new" panose="02070309020205020404" pitchFamily="49" charset="0"/>
                        </a:rPr>
                        <a:t> route</a:t>
                      </a:r>
                      <a:endParaRPr lang="en-US" sz="1600" dirty="0">
                        <a:effectLst/>
                      </a:endParaRP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948051381"/>
                  </a:ext>
                </a:extLst>
              </a:tr>
              <a:tr h="639336">
                <a:tc>
                  <a:txBody>
                    <a:bodyPr/>
                    <a:lstStyle/>
                    <a:p>
                      <a:pPr fontAlgn="t"/>
                      <a:r>
                        <a:rPr lang="en-US" sz="1600" dirty="0">
                          <a:effectLst/>
                        </a:rPr>
                        <a:t>Add static route</a:t>
                      </a: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600" b="1" dirty="0">
                          <a:solidFill>
                            <a:srgbClr val="0000FF"/>
                          </a:solidFill>
                          <a:effectLst/>
                          <a:latin typeface="courier new" panose="02070309020205020404" pitchFamily="49" charset="0"/>
                        </a:rPr>
                        <a:t>$ route add -net address</a:t>
                      </a:r>
                      <a:r>
                        <a:rPr lang="en-US" sz="1600" dirty="0">
                          <a:solidFill>
                            <a:srgbClr val="3366FF"/>
                          </a:solidFill>
                          <a:effectLst/>
                          <a:latin typeface="Courier New" panose="02070309020205020404" pitchFamily="49" charset="0"/>
                        </a:rPr>
                        <a:t> </a:t>
                      </a:r>
                      <a:r>
                        <a:rPr lang="en-US" sz="1600" dirty="0">
                          <a:solidFill>
                            <a:srgbClr val="000000"/>
                          </a:solidFill>
                          <a:effectLst/>
                          <a:latin typeface="inherit"/>
                        </a:rPr>
                        <a:t>or</a:t>
                      </a:r>
                      <a:r>
                        <a:rPr lang="en-US" sz="1600" dirty="0">
                          <a:solidFill>
                            <a:srgbClr val="3366FF"/>
                          </a:solidFill>
                          <a:effectLst/>
                          <a:latin typeface="Courier New" panose="02070309020205020404" pitchFamily="49" charset="0"/>
                        </a:rPr>
                        <a:t> </a:t>
                      </a:r>
                      <a:r>
                        <a:rPr lang="en-US" sz="1600" b="1" dirty="0" err="1">
                          <a:solidFill>
                            <a:srgbClr val="0000FF"/>
                          </a:solidFill>
                          <a:effectLst/>
                          <a:latin typeface="courier new" panose="02070309020205020404" pitchFamily="49" charset="0"/>
                        </a:rPr>
                        <a:t>ip</a:t>
                      </a:r>
                      <a:r>
                        <a:rPr lang="en-US" sz="1600" b="1" dirty="0">
                          <a:solidFill>
                            <a:srgbClr val="0000FF"/>
                          </a:solidFill>
                          <a:effectLst/>
                          <a:latin typeface="courier new" panose="02070309020205020404" pitchFamily="49" charset="0"/>
                        </a:rPr>
                        <a:t> route add</a:t>
                      </a:r>
                      <a:r>
                        <a:rPr lang="en-US" sz="1600" dirty="0">
                          <a:solidFill>
                            <a:srgbClr val="3366FF"/>
                          </a:solidFill>
                          <a:effectLst/>
                          <a:latin typeface="Courier New" panose="02070309020205020404" pitchFamily="49" charset="0"/>
                        </a:rPr>
                        <a:t> </a:t>
                      </a:r>
                      <a:endParaRPr lang="en-US" sz="1600" dirty="0">
                        <a:effectLst/>
                      </a:endParaRP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073471274"/>
                  </a:ext>
                </a:extLst>
              </a:tr>
              <a:tr h="639336">
                <a:tc>
                  <a:txBody>
                    <a:bodyPr/>
                    <a:lstStyle/>
                    <a:p>
                      <a:pPr fontAlgn="t"/>
                      <a:r>
                        <a:rPr lang="en-US" sz="1600">
                          <a:effectLst/>
                        </a:rPr>
                        <a:t>Delete static route</a:t>
                      </a: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600" b="1" dirty="0">
                          <a:solidFill>
                            <a:srgbClr val="0000FF"/>
                          </a:solidFill>
                          <a:effectLst/>
                          <a:latin typeface="courier new" panose="02070309020205020404" pitchFamily="49" charset="0"/>
                        </a:rPr>
                        <a:t>$ route del -net address</a:t>
                      </a:r>
                      <a:r>
                        <a:rPr lang="en-US" sz="1600" dirty="0">
                          <a:solidFill>
                            <a:srgbClr val="000000"/>
                          </a:solidFill>
                          <a:effectLst/>
                          <a:latin typeface="inherit"/>
                        </a:rPr>
                        <a:t> or</a:t>
                      </a:r>
                      <a:r>
                        <a:rPr lang="en-US" sz="1600" dirty="0">
                          <a:solidFill>
                            <a:srgbClr val="3366FF"/>
                          </a:solidFill>
                          <a:effectLst/>
                          <a:latin typeface="Courier New" panose="02070309020205020404" pitchFamily="49" charset="0"/>
                        </a:rPr>
                        <a:t> </a:t>
                      </a:r>
                      <a:r>
                        <a:rPr lang="en-US" sz="1600" b="1" dirty="0" err="1">
                          <a:solidFill>
                            <a:srgbClr val="0000FF"/>
                          </a:solidFill>
                          <a:effectLst/>
                          <a:latin typeface="courier new" panose="02070309020205020404" pitchFamily="49" charset="0"/>
                        </a:rPr>
                        <a:t>ip</a:t>
                      </a:r>
                      <a:r>
                        <a:rPr lang="en-US" sz="1600" b="1" dirty="0">
                          <a:solidFill>
                            <a:srgbClr val="0000FF"/>
                          </a:solidFill>
                          <a:effectLst/>
                          <a:latin typeface="courier new" panose="02070309020205020404" pitchFamily="49" charset="0"/>
                        </a:rPr>
                        <a:t> route del</a:t>
                      </a:r>
                      <a:r>
                        <a:rPr lang="en-US" sz="1600" dirty="0">
                          <a:solidFill>
                            <a:srgbClr val="3366FF"/>
                          </a:solidFill>
                          <a:effectLst/>
                          <a:latin typeface="Courier New" panose="02070309020205020404" pitchFamily="49" charset="0"/>
                        </a:rPr>
                        <a:t> </a:t>
                      </a:r>
                      <a:endParaRPr lang="en-US" sz="1600" dirty="0">
                        <a:effectLst/>
                      </a:endParaRPr>
                    </a:p>
                  </a:txBody>
                  <a:tcPr marL="42087" marR="28058" marT="28058" marB="28058">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036396642"/>
                  </a:ext>
                </a:extLst>
              </a:tr>
            </a:tbl>
          </a:graphicData>
        </a:graphic>
      </p:graphicFrame>
      <p:sp>
        <p:nvSpPr>
          <p:cNvPr id="4" name="Text Placeholder 3">
            <a:extLst>
              <a:ext uri="{FF2B5EF4-FFF2-40B4-BE49-F238E27FC236}">
                <a16:creationId xmlns:a16="http://schemas.microsoft.com/office/drawing/2014/main" id="{2A55552A-2011-4CC8-BB31-E08EA8F49253}"/>
              </a:ext>
            </a:extLst>
          </p:cNvPr>
          <p:cNvSpPr>
            <a:spLocks noGrp="1"/>
          </p:cNvSpPr>
          <p:nvPr>
            <p:ph type="body" sz="half" idx="2"/>
          </p:nvPr>
        </p:nvSpPr>
        <p:spPr>
          <a:xfrm>
            <a:off x="839788" y="2057400"/>
            <a:ext cx="4413004" cy="3811588"/>
          </a:xfrm>
        </p:spPr>
        <p:txBody>
          <a:bodyPr>
            <a:normAutofit/>
          </a:bodyPr>
          <a:lstStyle/>
          <a:p>
            <a:r>
              <a:rPr lang="en-US" dirty="0"/>
              <a:t>A network requires the connection of many nodes. Data moves from source to destination by passing through a series of routers and potentially across multiple networks. Servers maintain </a:t>
            </a:r>
            <a:r>
              <a:rPr lang="en-US" b="1" dirty="0"/>
              <a:t>routing tables </a:t>
            </a:r>
            <a:r>
              <a:rPr lang="en-US" dirty="0"/>
              <a:t>containing the addresses of each node in the network. The </a:t>
            </a:r>
            <a:r>
              <a:rPr lang="en-US" b="1" dirty="0"/>
              <a:t>IP Routing protocols</a:t>
            </a:r>
            <a:r>
              <a:rPr lang="en-US" dirty="0"/>
              <a:t> enable routers to build up a forwarding table that correlates final destinations with the next</a:t>
            </a:r>
            <a:r>
              <a:rPr lang="en-US" b="1" dirty="0"/>
              <a:t> hop</a:t>
            </a:r>
            <a:r>
              <a:rPr lang="en-US" dirty="0"/>
              <a:t> addresses.</a:t>
            </a:r>
          </a:p>
          <a:p>
            <a:r>
              <a:rPr lang="en-US" dirty="0"/>
              <a:t>One can use the</a:t>
            </a:r>
            <a:r>
              <a:rPr lang="en-US" b="1" dirty="0"/>
              <a:t> route </a:t>
            </a:r>
            <a:r>
              <a:rPr lang="en-US" dirty="0"/>
              <a:t>utility</a:t>
            </a:r>
            <a:r>
              <a:rPr lang="en-US" b="1" dirty="0"/>
              <a:t> </a:t>
            </a:r>
            <a:r>
              <a:rPr lang="en-US" dirty="0"/>
              <a:t>or the newer </a:t>
            </a:r>
            <a:r>
              <a:rPr lang="en-US" b="1" dirty="0" err="1"/>
              <a:t>ip</a:t>
            </a:r>
            <a:r>
              <a:rPr lang="en-US" b="1" dirty="0"/>
              <a:t> route</a:t>
            </a:r>
            <a:r>
              <a:rPr lang="en-US" dirty="0"/>
              <a:t> command to view or change the IP routing table to add, delete, or modify specific (static) routes to specific hosts or networks. The table explains some commands that can be used to manage IP routing:</a:t>
            </a:r>
          </a:p>
          <a:p>
            <a:endParaRPr lang="en-MT" dirty="0"/>
          </a:p>
        </p:txBody>
      </p:sp>
      <p:sp>
        <p:nvSpPr>
          <p:cNvPr id="5" name="Date Placeholder 4">
            <a:extLst>
              <a:ext uri="{FF2B5EF4-FFF2-40B4-BE49-F238E27FC236}">
                <a16:creationId xmlns:a16="http://schemas.microsoft.com/office/drawing/2014/main" id="{953E0298-1B34-4032-A856-F5F36B7AA034}"/>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E98512D4-F83D-4E1A-A837-B2A2FB09FE3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2673B906-E184-4288-9A1C-189C17D639FA}"/>
              </a:ext>
            </a:extLst>
          </p:cNvPr>
          <p:cNvSpPr>
            <a:spLocks noGrp="1"/>
          </p:cNvSpPr>
          <p:nvPr>
            <p:ph type="sldNum" sz="quarter" idx="12"/>
          </p:nvPr>
        </p:nvSpPr>
        <p:spPr/>
        <p:txBody>
          <a:bodyPr/>
          <a:lstStyle/>
          <a:p>
            <a:fld id="{08C33CDE-64A6-4F24-B847-CF39CC4CA3AE}" type="slidenum">
              <a:rPr lang="en-US" smtClean="0"/>
              <a:t>21</a:t>
            </a:fld>
            <a:endParaRPr lang="en-US"/>
          </a:p>
        </p:txBody>
      </p:sp>
      <p:pic>
        <p:nvPicPr>
          <p:cNvPr id="12290" name="Picture 2" descr="https://prod-edxapp.edx-cdn.org/assets/courseware/v1/fe2820385b830a22cf8deccad8e0428c/asset-v1:LinuxFoundationX+LFS101x+1T2017+type@asset+block/routeubuntu.png">
            <a:extLst>
              <a:ext uri="{FF2B5EF4-FFF2-40B4-BE49-F238E27FC236}">
                <a16:creationId xmlns:a16="http://schemas.microsoft.com/office/drawing/2014/main" id="{D3F60D90-A243-4868-B767-0005F424B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800" y="1981201"/>
            <a:ext cx="6756400" cy="243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828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EC7-AD90-42E9-8E8F-81EDE80412B0}"/>
              </a:ext>
            </a:extLst>
          </p:cNvPr>
          <p:cNvSpPr>
            <a:spLocks noGrp="1"/>
          </p:cNvSpPr>
          <p:nvPr>
            <p:ph type="title"/>
          </p:nvPr>
        </p:nvSpPr>
        <p:spPr/>
        <p:txBody>
          <a:bodyPr/>
          <a:lstStyle/>
          <a:p>
            <a:r>
              <a:rPr lang="en-US" b="1" dirty="0"/>
              <a:t>traceroute</a:t>
            </a:r>
          </a:p>
        </p:txBody>
      </p:sp>
      <p:sp>
        <p:nvSpPr>
          <p:cNvPr id="3" name="Content Placeholder 2">
            <a:extLst>
              <a:ext uri="{FF2B5EF4-FFF2-40B4-BE49-F238E27FC236}">
                <a16:creationId xmlns:a16="http://schemas.microsoft.com/office/drawing/2014/main" id="{A9948182-28E7-4E93-A0A7-F53BD2C77C62}"/>
              </a:ext>
            </a:extLst>
          </p:cNvPr>
          <p:cNvSpPr>
            <a:spLocks noGrp="1"/>
          </p:cNvSpPr>
          <p:nvPr>
            <p:ph idx="1"/>
          </p:nvPr>
        </p:nvSpPr>
        <p:spPr>
          <a:xfrm>
            <a:off x="8877300" y="2743200"/>
            <a:ext cx="2478088" cy="3117850"/>
          </a:xfrm>
        </p:spPr>
        <p:txBody>
          <a:bodyPr/>
          <a:lstStyle/>
          <a:p>
            <a:endParaRPr lang="en-MT" dirty="0"/>
          </a:p>
        </p:txBody>
      </p:sp>
      <p:sp>
        <p:nvSpPr>
          <p:cNvPr id="4" name="Text Placeholder 3">
            <a:extLst>
              <a:ext uri="{FF2B5EF4-FFF2-40B4-BE49-F238E27FC236}">
                <a16:creationId xmlns:a16="http://schemas.microsoft.com/office/drawing/2014/main" id="{2A55552A-2011-4CC8-BB31-E08EA8F49253}"/>
              </a:ext>
            </a:extLst>
          </p:cNvPr>
          <p:cNvSpPr>
            <a:spLocks noGrp="1"/>
          </p:cNvSpPr>
          <p:nvPr>
            <p:ph type="body" sz="half" idx="2"/>
          </p:nvPr>
        </p:nvSpPr>
        <p:spPr>
          <a:xfrm>
            <a:off x="839788" y="2057400"/>
            <a:ext cx="4413004" cy="3811588"/>
          </a:xfrm>
        </p:spPr>
        <p:txBody>
          <a:bodyPr>
            <a:normAutofit/>
          </a:bodyPr>
          <a:lstStyle/>
          <a:p>
            <a:r>
              <a:rPr lang="en-US" b="1" dirty="0"/>
              <a:t>traceroute</a:t>
            </a:r>
            <a:r>
              <a:rPr lang="en-US" dirty="0"/>
              <a:t> is used to inspect the route which the data packet takes to reach the destination host, which makes it quite useful for troubleshooting network delays and errors. By using </a:t>
            </a:r>
            <a:r>
              <a:rPr lang="en-US" b="1" dirty="0"/>
              <a:t>traceroute</a:t>
            </a:r>
            <a:r>
              <a:rPr lang="en-US" dirty="0"/>
              <a:t>, you can isolate connectivity issues between </a:t>
            </a:r>
            <a:r>
              <a:rPr lang="en-US" b="1" dirty="0"/>
              <a:t>hops</a:t>
            </a:r>
            <a:r>
              <a:rPr lang="en-US" dirty="0"/>
              <a:t>, which helps resolve them faster.</a:t>
            </a:r>
          </a:p>
          <a:p>
            <a:r>
              <a:rPr lang="en-US" dirty="0"/>
              <a:t>To print the route taken by the packet to reach the network host, at the command prompt, type </a:t>
            </a:r>
            <a:r>
              <a:rPr lang="en-US" b="1" dirty="0"/>
              <a:t>traceroute &lt;address&gt;.</a:t>
            </a:r>
            <a:endParaRPr lang="en-US" dirty="0"/>
          </a:p>
          <a:p>
            <a:r>
              <a:rPr lang="en-US" b="1" dirty="0"/>
              <a:t>Note: The next screen covers the Try-It-Yourself activity through which you can practice the procedure.</a:t>
            </a:r>
            <a:endParaRPr lang="en-US" dirty="0"/>
          </a:p>
          <a:p>
            <a:endParaRPr lang="en-MT" dirty="0"/>
          </a:p>
        </p:txBody>
      </p:sp>
      <p:sp>
        <p:nvSpPr>
          <p:cNvPr id="5" name="Date Placeholder 4">
            <a:extLst>
              <a:ext uri="{FF2B5EF4-FFF2-40B4-BE49-F238E27FC236}">
                <a16:creationId xmlns:a16="http://schemas.microsoft.com/office/drawing/2014/main" id="{953E0298-1B34-4032-A856-F5F36B7AA034}"/>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E98512D4-F83D-4E1A-A837-B2A2FB09FE3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2673B906-E184-4288-9A1C-189C17D639FA}"/>
              </a:ext>
            </a:extLst>
          </p:cNvPr>
          <p:cNvSpPr>
            <a:spLocks noGrp="1"/>
          </p:cNvSpPr>
          <p:nvPr>
            <p:ph type="sldNum" sz="quarter" idx="12"/>
          </p:nvPr>
        </p:nvSpPr>
        <p:spPr/>
        <p:txBody>
          <a:bodyPr/>
          <a:lstStyle/>
          <a:p>
            <a:fld id="{08C33CDE-64A6-4F24-B847-CF39CC4CA3AE}" type="slidenum">
              <a:rPr lang="en-US" smtClean="0"/>
              <a:t>22</a:t>
            </a:fld>
            <a:endParaRPr lang="en-US"/>
          </a:p>
        </p:txBody>
      </p:sp>
      <p:pic>
        <p:nvPicPr>
          <p:cNvPr id="13314" name="Picture 2" descr="https://prod-edxapp.edx-cdn.org/assets/courseware/v1/58901958924b2bc7e0ffe898fb384926/asset-v1:LinuxFoundationX+LFS101x+1T2017+type@asset+block/tracerouterhel7.png">
            <a:extLst>
              <a:ext uri="{FF2B5EF4-FFF2-40B4-BE49-F238E27FC236}">
                <a16:creationId xmlns:a16="http://schemas.microsoft.com/office/drawing/2014/main" id="{0D20DFC0-A6F3-4A88-9CC6-F637FF2CC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767" y="2057400"/>
            <a:ext cx="5931665"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71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68CB07-541C-4492-A99D-A5C1CE652EC6}"/>
              </a:ext>
            </a:extLst>
          </p:cNvPr>
          <p:cNvSpPr>
            <a:spLocks noGrp="1"/>
          </p:cNvSpPr>
          <p:nvPr>
            <p:ph type="title"/>
          </p:nvPr>
        </p:nvSpPr>
        <p:spPr/>
        <p:txBody>
          <a:bodyPr>
            <a:normAutofit fontScale="90000"/>
          </a:bodyPr>
          <a:lstStyle/>
          <a:p>
            <a:r>
              <a:rPr lang="en-US" b="1" dirty="0"/>
              <a:t>Try-It-Yourself: Using</a:t>
            </a:r>
            <a:r>
              <a:rPr lang="en-US" dirty="0"/>
              <a:t> ping</a:t>
            </a:r>
            <a:r>
              <a:rPr lang="en-US" b="1" dirty="0"/>
              <a:t>, </a:t>
            </a:r>
            <a:r>
              <a:rPr lang="en-US" dirty="0"/>
              <a:t>route</a:t>
            </a:r>
            <a:r>
              <a:rPr lang="en-US" b="1" dirty="0"/>
              <a:t>, and </a:t>
            </a:r>
            <a:r>
              <a:rPr lang="en-US" dirty="0"/>
              <a:t>traceroute</a:t>
            </a:r>
            <a:br>
              <a:rPr lang="en-US" dirty="0"/>
            </a:br>
            <a:endParaRPr lang="en-MT" dirty="0"/>
          </a:p>
        </p:txBody>
      </p:sp>
      <p:sp>
        <p:nvSpPr>
          <p:cNvPr id="9" name="Content Placeholder 8">
            <a:extLst>
              <a:ext uri="{FF2B5EF4-FFF2-40B4-BE49-F238E27FC236}">
                <a16:creationId xmlns:a16="http://schemas.microsoft.com/office/drawing/2014/main" id="{563BCA46-D9D9-4381-988E-38F2B3E4E853}"/>
              </a:ext>
            </a:extLst>
          </p:cNvPr>
          <p:cNvSpPr>
            <a:spLocks noGrp="1"/>
          </p:cNvSpPr>
          <p:nvPr>
            <p:ph idx="1"/>
          </p:nvPr>
        </p:nvSpPr>
        <p:spPr/>
        <p:txBody>
          <a:bodyPr>
            <a:normAutofit fontScale="77500" lnSpcReduction="20000"/>
          </a:bodyPr>
          <a:lstStyle/>
          <a:p>
            <a:pPr marL="0" indent="0">
              <a:buNone/>
            </a:pPr>
            <a:r>
              <a:rPr lang="en-US" dirty="0"/>
              <a:t>Let’s try some using some commands to practice.</a:t>
            </a:r>
          </a:p>
          <a:p>
            <a:pPr marL="0" indent="0">
              <a:buNone/>
            </a:pPr>
            <a:endParaRPr lang="en-US" dirty="0"/>
          </a:p>
          <a:p>
            <a:pPr marL="0" indent="0">
              <a:buNone/>
            </a:pPr>
            <a:r>
              <a:rPr lang="en-US" b="1" dirty="0"/>
              <a:t>Tasks to be </a:t>
            </a:r>
            <a:r>
              <a:rPr lang="en-US" b="1" dirty="0" err="1"/>
              <a:t>performed:Confirm</a:t>
            </a:r>
            <a:r>
              <a:rPr lang="en-US" b="1" dirty="0"/>
              <a:t> that the remote host (google.com) is online and is responding</a:t>
            </a:r>
          </a:p>
          <a:p>
            <a:pPr marL="0" indent="0">
              <a:buNone/>
            </a:pPr>
            <a:r>
              <a:rPr lang="en-US" dirty="0"/>
              <a:t>$</a:t>
            </a:r>
            <a:r>
              <a:rPr lang="en-US" b="1" dirty="0">
                <a:solidFill>
                  <a:srgbClr val="FF0000"/>
                </a:solidFill>
              </a:rPr>
              <a:t>ping</a:t>
            </a:r>
            <a:r>
              <a:rPr lang="en-US" dirty="0"/>
              <a:t> google.com</a:t>
            </a:r>
          </a:p>
          <a:p>
            <a:pPr marL="0" indent="0">
              <a:buNone/>
            </a:pPr>
            <a:endParaRPr lang="en-US" dirty="0"/>
          </a:p>
          <a:p>
            <a:pPr marL="0" indent="0">
              <a:buNone/>
            </a:pPr>
            <a:r>
              <a:rPr lang="en-US" b="1" dirty="0"/>
              <a:t>View the current routing table.</a:t>
            </a:r>
          </a:p>
          <a:p>
            <a:pPr marL="0" indent="0">
              <a:buNone/>
            </a:pPr>
            <a:r>
              <a:rPr lang="en-US" dirty="0"/>
              <a:t>$</a:t>
            </a:r>
            <a:r>
              <a:rPr lang="en-US" b="1" dirty="0">
                <a:solidFill>
                  <a:srgbClr val="FF0000"/>
                </a:solidFill>
              </a:rPr>
              <a:t>route -n</a:t>
            </a:r>
          </a:p>
          <a:p>
            <a:pPr marL="0" indent="0">
              <a:buNone/>
            </a:pPr>
            <a:endParaRPr lang="en-US" dirty="0"/>
          </a:p>
          <a:p>
            <a:pPr marL="0" indent="0">
              <a:buNone/>
            </a:pPr>
            <a:r>
              <a:rPr lang="en-US" b="1" dirty="0"/>
              <a:t>Check the route which the data packet takes to reach the destination host (google.com).</a:t>
            </a:r>
          </a:p>
          <a:p>
            <a:pPr marL="0" indent="0">
              <a:buNone/>
            </a:pPr>
            <a:r>
              <a:rPr lang="en-US" dirty="0"/>
              <a:t>$</a:t>
            </a:r>
            <a:r>
              <a:rPr lang="en-US" b="1" dirty="0">
                <a:solidFill>
                  <a:srgbClr val="FF0000"/>
                </a:solidFill>
              </a:rPr>
              <a:t>traceroute google.com</a:t>
            </a:r>
          </a:p>
          <a:p>
            <a:pPr marL="0" indent="0">
              <a:buNone/>
            </a:pPr>
            <a:r>
              <a:rPr lang="en-US" dirty="0"/>
              <a:t> </a:t>
            </a:r>
            <a:endParaRPr lang="en-MT" dirty="0"/>
          </a:p>
        </p:txBody>
      </p:sp>
      <p:sp>
        <p:nvSpPr>
          <p:cNvPr id="5" name="Date Placeholder 4">
            <a:extLst>
              <a:ext uri="{FF2B5EF4-FFF2-40B4-BE49-F238E27FC236}">
                <a16:creationId xmlns:a16="http://schemas.microsoft.com/office/drawing/2014/main" id="{B6967F3A-C9CE-42AB-A409-75C72E17CC68}"/>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B54807B4-FA99-4167-8507-F293CDC08F7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40472834-A7B2-4032-9AEF-1A0705B9206C}"/>
              </a:ext>
            </a:extLst>
          </p:cNvPr>
          <p:cNvSpPr>
            <a:spLocks noGrp="1"/>
          </p:cNvSpPr>
          <p:nvPr>
            <p:ph type="sldNum" sz="quarter" idx="12"/>
          </p:nvPr>
        </p:nvSpPr>
        <p:spPr/>
        <p:txBody>
          <a:bodyPr/>
          <a:lstStyle/>
          <a:p>
            <a:fld id="{08C33CDE-64A6-4F24-B847-CF39CC4CA3AE}" type="slidenum">
              <a:rPr lang="en-US" smtClean="0"/>
              <a:t>23</a:t>
            </a:fld>
            <a:endParaRPr lang="en-US"/>
          </a:p>
        </p:txBody>
      </p:sp>
    </p:spTree>
    <p:extLst>
      <p:ext uri="{BB962C8B-B14F-4D97-AF65-F5344CB8AC3E}">
        <p14:creationId xmlns:p14="http://schemas.microsoft.com/office/powerpoint/2010/main" val="345894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0FE56A-CB7B-4A4C-BCB5-5CCF6D63BD62}"/>
              </a:ext>
            </a:extLst>
          </p:cNvPr>
          <p:cNvSpPr>
            <a:spLocks noGrp="1"/>
          </p:cNvSpPr>
          <p:nvPr>
            <p:ph type="title"/>
          </p:nvPr>
        </p:nvSpPr>
        <p:spPr/>
        <p:txBody>
          <a:bodyPr>
            <a:normAutofit/>
          </a:bodyPr>
          <a:lstStyle/>
          <a:p>
            <a:r>
              <a:rPr lang="en-US" b="1" dirty="0"/>
              <a:t>More Networking Tools</a:t>
            </a:r>
            <a:endParaRPr lang="en-MT" dirty="0"/>
          </a:p>
        </p:txBody>
      </p:sp>
      <p:sp>
        <p:nvSpPr>
          <p:cNvPr id="9" name="Content Placeholder 8">
            <a:extLst>
              <a:ext uri="{FF2B5EF4-FFF2-40B4-BE49-F238E27FC236}">
                <a16:creationId xmlns:a16="http://schemas.microsoft.com/office/drawing/2014/main" id="{B69C12E4-D6DA-4C80-A0E6-8D0AAEEE4A73}"/>
              </a:ext>
            </a:extLst>
          </p:cNvPr>
          <p:cNvSpPr>
            <a:spLocks noGrp="1"/>
          </p:cNvSpPr>
          <p:nvPr>
            <p:ph idx="1"/>
          </p:nvPr>
        </p:nvSpPr>
        <p:spPr>
          <a:xfrm>
            <a:off x="838200" y="1825625"/>
            <a:ext cx="10515600" cy="1235075"/>
          </a:xfrm>
        </p:spPr>
        <p:txBody>
          <a:bodyPr>
            <a:normAutofit fontScale="70000" lnSpcReduction="20000"/>
          </a:bodyPr>
          <a:lstStyle/>
          <a:p>
            <a:pPr marL="0" indent="0">
              <a:buNone/>
            </a:pPr>
            <a:r>
              <a:rPr lang="en-US" dirty="0"/>
              <a:t>Now, let’s learn about some additional networking tools. Networking tools are very useful for monitoring and debugging network problems, such as network connectivity and network traffic.</a:t>
            </a:r>
          </a:p>
          <a:p>
            <a:pPr marL="0" indent="0">
              <a:buNone/>
            </a:pPr>
            <a:r>
              <a:rPr lang="en-US" b="1" dirty="0"/>
              <a:t>Note: The next two screens cover the demonstration and Try-It-Yourself activity. You can view a demonstration and practice the procedure through the Try-It-Yourself activity.</a:t>
            </a:r>
            <a:endParaRPr lang="en-MT" dirty="0"/>
          </a:p>
        </p:txBody>
      </p:sp>
      <p:sp>
        <p:nvSpPr>
          <p:cNvPr id="5" name="Date Placeholder 4">
            <a:extLst>
              <a:ext uri="{FF2B5EF4-FFF2-40B4-BE49-F238E27FC236}">
                <a16:creationId xmlns:a16="http://schemas.microsoft.com/office/drawing/2014/main" id="{A718EF74-464C-40B2-B1B8-97DDC6243772}"/>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C9DEAB6D-B3BA-4680-B073-178053AB4B3E}"/>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926B5FDD-8BEF-40E7-90A8-861A82879404}"/>
              </a:ext>
            </a:extLst>
          </p:cNvPr>
          <p:cNvSpPr>
            <a:spLocks noGrp="1"/>
          </p:cNvSpPr>
          <p:nvPr>
            <p:ph type="sldNum" sz="quarter" idx="12"/>
          </p:nvPr>
        </p:nvSpPr>
        <p:spPr/>
        <p:txBody>
          <a:bodyPr/>
          <a:lstStyle/>
          <a:p>
            <a:fld id="{08C33CDE-64A6-4F24-B847-CF39CC4CA3AE}" type="slidenum">
              <a:rPr lang="en-US" smtClean="0"/>
              <a:t>24</a:t>
            </a:fld>
            <a:endParaRPr lang="en-US"/>
          </a:p>
        </p:txBody>
      </p:sp>
      <p:graphicFrame>
        <p:nvGraphicFramePr>
          <p:cNvPr id="10" name="Table 9">
            <a:extLst>
              <a:ext uri="{FF2B5EF4-FFF2-40B4-BE49-F238E27FC236}">
                <a16:creationId xmlns:a16="http://schemas.microsoft.com/office/drawing/2014/main" id="{23DE6F4C-58D7-40C5-8323-42D7D3F4B802}"/>
              </a:ext>
            </a:extLst>
          </p:cNvPr>
          <p:cNvGraphicFramePr>
            <a:graphicFrameLocks noGrp="1"/>
          </p:cNvGraphicFramePr>
          <p:nvPr>
            <p:extLst>
              <p:ext uri="{D42A27DB-BD31-4B8C-83A1-F6EECF244321}">
                <p14:modId xmlns:p14="http://schemas.microsoft.com/office/powerpoint/2010/main" val="62653240"/>
              </p:ext>
            </p:extLst>
          </p:nvPr>
        </p:nvGraphicFramePr>
        <p:xfrm>
          <a:off x="838200" y="2946399"/>
          <a:ext cx="10453590" cy="3360200"/>
        </p:xfrm>
        <a:graphic>
          <a:graphicData uri="http://schemas.openxmlformats.org/drawingml/2006/table">
            <a:tbl>
              <a:tblPr/>
              <a:tblGrid>
                <a:gridCol w="3266747">
                  <a:extLst>
                    <a:ext uri="{9D8B030D-6E8A-4147-A177-3AD203B41FA5}">
                      <a16:colId xmlns:a16="http://schemas.microsoft.com/office/drawing/2014/main" val="4119621330"/>
                    </a:ext>
                  </a:extLst>
                </a:gridCol>
                <a:gridCol w="7186843">
                  <a:extLst>
                    <a:ext uri="{9D8B030D-6E8A-4147-A177-3AD203B41FA5}">
                      <a16:colId xmlns:a16="http://schemas.microsoft.com/office/drawing/2014/main" val="2231168928"/>
                    </a:ext>
                  </a:extLst>
                </a:gridCol>
              </a:tblGrid>
              <a:tr h="376348">
                <a:tc>
                  <a:txBody>
                    <a:bodyPr/>
                    <a:lstStyle/>
                    <a:p>
                      <a:pPr algn="ctr" fontAlgn="t"/>
                      <a:r>
                        <a:rPr lang="en-US" sz="1500" b="1">
                          <a:solidFill>
                            <a:srgbClr val="FFFFFF"/>
                          </a:solidFill>
                          <a:effectLst/>
                          <a:latin typeface="inherit"/>
                        </a:rPr>
                        <a:t>Networking Tools</a:t>
                      </a:r>
                      <a:endParaRPr lang="en-US" sz="1500">
                        <a:effectLst/>
                      </a:endParaRPr>
                    </a:p>
                  </a:txBody>
                  <a:tcPr marL="81425"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tc>
                  <a:txBody>
                    <a:bodyPr/>
                    <a:lstStyle/>
                    <a:p>
                      <a:pPr algn="ctr" fontAlgn="t"/>
                      <a:r>
                        <a:rPr lang="en-US" sz="1500" b="1">
                          <a:solidFill>
                            <a:srgbClr val="FFFFFF"/>
                          </a:solidFill>
                          <a:effectLst/>
                          <a:latin typeface="inherit"/>
                        </a:rPr>
                        <a:t>Description</a:t>
                      </a:r>
                      <a:endParaRPr lang="en-US" sz="1500">
                        <a:effectLst/>
                      </a:endParaRPr>
                    </a:p>
                  </a:txBody>
                  <a:tcPr marL="81425"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extLst>
                  <a:ext uri="{0D108BD9-81ED-4DB2-BD59-A6C34878D82A}">
                    <a16:rowId xmlns:a16="http://schemas.microsoft.com/office/drawing/2014/main" val="2681172344"/>
                  </a:ext>
                </a:extLst>
              </a:tr>
              <a:tr h="376348">
                <a:tc>
                  <a:txBody>
                    <a:bodyPr/>
                    <a:lstStyle/>
                    <a:p>
                      <a:pPr fontAlgn="t"/>
                      <a:r>
                        <a:rPr lang="en-US" sz="1500" b="1">
                          <a:solidFill>
                            <a:srgbClr val="0000FF"/>
                          </a:solidFill>
                          <a:effectLst/>
                          <a:latin typeface="courier new" panose="02070309020205020404" pitchFamily="49" charset="0"/>
                        </a:rPr>
                        <a:t>ethtool</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Queries network interfaces and can also set various parameters such as the speed.</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334546937"/>
                  </a:ext>
                </a:extLst>
              </a:tr>
              <a:tr h="596128">
                <a:tc>
                  <a:txBody>
                    <a:bodyPr/>
                    <a:lstStyle/>
                    <a:p>
                      <a:pPr fontAlgn="t"/>
                      <a:r>
                        <a:rPr lang="en-US" sz="1500" b="1">
                          <a:solidFill>
                            <a:srgbClr val="0000FF"/>
                          </a:solidFill>
                          <a:effectLst/>
                          <a:latin typeface="courier new" panose="02070309020205020404" pitchFamily="49" charset="0"/>
                        </a:rPr>
                        <a:t>netstat</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Displays all active connections and routing tables. Useful for monitoring performance and troubleshooting.</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456686569"/>
                  </a:ext>
                </a:extLst>
              </a:tr>
              <a:tr h="376348">
                <a:tc>
                  <a:txBody>
                    <a:bodyPr/>
                    <a:lstStyle/>
                    <a:p>
                      <a:pPr fontAlgn="t"/>
                      <a:r>
                        <a:rPr lang="en-US" sz="1500" b="1">
                          <a:solidFill>
                            <a:srgbClr val="0000FF"/>
                          </a:solidFill>
                          <a:effectLst/>
                          <a:latin typeface="courier new" panose="02070309020205020404" pitchFamily="49" charset="0"/>
                        </a:rPr>
                        <a:t>nmap</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Scans open </a:t>
                      </a:r>
                      <a:r>
                        <a:rPr lang="en-US" sz="1500" b="1">
                          <a:effectLst/>
                        </a:rPr>
                        <a:t>ports</a:t>
                      </a:r>
                      <a:r>
                        <a:rPr lang="en-US" sz="1500">
                          <a:effectLst/>
                        </a:rPr>
                        <a:t> on a network. Important for security analysis</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563334932"/>
                  </a:ext>
                </a:extLst>
              </a:tr>
              <a:tr h="376348">
                <a:tc>
                  <a:txBody>
                    <a:bodyPr/>
                    <a:lstStyle/>
                    <a:p>
                      <a:pPr fontAlgn="t"/>
                      <a:r>
                        <a:rPr lang="en-US" sz="1500" b="1">
                          <a:solidFill>
                            <a:srgbClr val="0000FF"/>
                          </a:solidFill>
                          <a:effectLst/>
                          <a:latin typeface="courier new" panose="02070309020205020404" pitchFamily="49" charset="0"/>
                        </a:rPr>
                        <a:t>tcpdump</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Dumps network traffic for analysis.</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405305927"/>
                  </a:ext>
                </a:extLst>
              </a:tr>
              <a:tr h="376348">
                <a:tc>
                  <a:txBody>
                    <a:bodyPr/>
                    <a:lstStyle/>
                    <a:p>
                      <a:pPr fontAlgn="t"/>
                      <a:r>
                        <a:rPr lang="en-US" sz="1500" b="1">
                          <a:solidFill>
                            <a:srgbClr val="0000FF"/>
                          </a:solidFill>
                          <a:effectLst/>
                          <a:latin typeface="courier new" panose="02070309020205020404" pitchFamily="49" charset="0"/>
                        </a:rPr>
                        <a:t>iptraf</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Monitors network traffic in text mode.</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57319549"/>
                  </a:ext>
                </a:extLst>
              </a:tr>
              <a:tr h="376348">
                <a:tc>
                  <a:txBody>
                    <a:bodyPr/>
                    <a:lstStyle/>
                    <a:p>
                      <a:pPr fontAlgn="t"/>
                      <a:r>
                        <a:rPr lang="en-US" sz="1500" b="1">
                          <a:solidFill>
                            <a:srgbClr val="0000FF"/>
                          </a:solidFill>
                          <a:effectLst/>
                          <a:latin typeface="inherit"/>
                        </a:rPr>
                        <a:t>mtr</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a:effectLst/>
                        </a:rPr>
                        <a:t>Combines functionality of </a:t>
                      </a:r>
                      <a:r>
                        <a:rPr lang="en-US" sz="1500" b="1">
                          <a:effectLst/>
                        </a:rPr>
                        <a:t>ping</a:t>
                      </a:r>
                      <a:r>
                        <a:rPr lang="en-US" sz="1500">
                          <a:effectLst/>
                        </a:rPr>
                        <a:t> and </a:t>
                      </a:r>
                      <a:r>
                        <a:rPr lang="en-US" sz="1500" b="1">
                          <a:effectLst/>
                        </a:rPr>
                        <a:t>traceroute</a:t>
                      </a:r>
                      <a:r>
                        <a:rPr lang="en-US" sz="1500">
                          <a:effectLst/>
                        </a:rPr>
                        <a:t> and gives a continuously updated display.</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938989418"/>
                  </a:ext>
                </a:extLst>
              </a:tr>
              <a:tr h="376348">
                <a:tc>
                  <a:txBody>
                    <a:bodyPr/>
                    <a:lstStyle/>
                    <a:p>
                      <a:pPr fontAlgn="t"/>
                      <a:r>
                        <a:rPr lang="en-US" sz="1500" b="1">
                          <a:solidFill>
                            <a:srgbClr val="0000FF"/>
                          </a:solidFill>
                          <a:effectLst/>
                          <a:latin typeface="courier new" panose="02070309020205020404" pitchFamily="49" charset="0"/>
                        </a:rPr>
                        <a:t>dig</a:t>
                      </a:r>
                      <a:endParaRPr lang="en-US" sz="1500">
                        <a:effectLst/>
                      </a:endParaRP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sz="1500" dirty="0">
                          <a:effectLst/>
                        </a:rPr>
                        <a:t>Tests </a:t>
                      </a:r>
                      <a:r>
                        <a:rPr lang="en-US" sz="1500" b="1" dirty="0">
                          <a:effectLst/>
                        </a:rPr>
                        <a:t>DNS</a:t>
                      </a:r>
                      <a:r>
                        <a:rPr lang="en-US" sz="1500" dirty="0">
                          <a:effectLst/>
                        </a:rPr>
                        <a:t> workings. A good replacement for </a:t>
                      </a:r>
                      <a:r>
                        <a:rPr lang="en-US" sz="1500" b="1" dirty="0">
                          <a:effectLst/>
                        </a:rPr>
                        <a:t>host</a:t>
                      </a:r>
                      <a:r>
                        <a:rPr lang="en-US" sz="1500" dirty="0">
                          <a:effectLst/>
                        </a:rPr>
                        <a:t> and </a:t>
                      </a:r>
                      <a:r>
                        <a:rPr lang="en-US" sz="1500" b="1" dirty="0" err="1">
                          <a:effectLst/>
                        </a:rPr>
                        <a:t>nslookup</a:t>
                      </a:r>
                      <a:r>
                        <a:rPr lang="en-US" sz="1500" dirty="0">
                          <a:effectLst/>
                        </a:rPr>
                        <a:t>.</a:t>
                      </a:r>
                    </a:p>
                  </a:txBody>
                  <a:tcPr marL="122137" marR="81425" marT="81425" marB="81425">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2552567219"/>
                  </a:ext>
                </a:extLst>
              </a:tr>
            </a:tbl>
          </a:graphicData>
        </a:graphic>
      </p:graphicFrame>
    </p:spTree>
    <p:extLst>
      <p:ext uri="{BB962C8B-B14F-4D97-AF65-F5344CB8AC3E}">
        <p14:creationId xmlns:p14="http://schemas.microsoft.com/office/powerpoint/2010/main" val="321797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68CB07-541C-4492-A99D-A5C1CE652EC6}"/>
              </a:ext>
            </a:extLst>
          </p:cNvPr>
          <p:cNvSpPr>
            <a:spLocks noGrp="1"/>
          </p:cNvSpPr>
          <p:nvPr>
            <p:ph type="title"/>
          </p:nvPr>
        </p:nvSpPr>
        <p:spPr/>
        <p:txBody>
          <a:bodyPr>
            <a:normAutofit/>
          </a:bodyPr>
          <a:lstStyle/>
          <a:p>
            <a:r>
              <a:rPr lang="en-US" b="1" dirty="0"/>
              <a:t>Using More Networking Tools</a:t>
            </a:r>
          </a:p>
        </p:txBody>
      </p:sp>
      <p:sp>
        <p:nvSpPr>
          <p:cNvPr id="9" name="Content Placeholder 8">
            <a:extLst>
              <a:ext uri="{FF2B5EF4-FFF2-40B4-BE49-F238E27FC236}">
                <a16:creationId xmlns:a16="http://schemas.microsoft.com/office/drawing/2014/main" id="{563BCA46-D9D9-4381-988E-38F2B3E4E853}"/>
              </a:ext>
            </a:extLst>
          </p:cNvPr>
          <p:cNvSpPr>
            <a:spLocks noGrp="1"/>
          </p:cNvSpPr>
          <p:nvPr>
            <p:ph idx="1"/>
          </p:nvPr>
        </p:nvSpPr>
        <p:spPr/>
        <p:txBody>
          <a:bodyPr>
            <a:normAutofit fontScale="70000" lnSpcReduction="20000"/>
          </a:bodyPr>
          <a:lstStyle/>
          <a:p>
            <a:pPr marL="0" indent="0">
              <a:buNone/>
            </a:pPr>
            <a:r>
              <a:rPr lang="en-US" dirty="0"/>
              <a:t>Let’s get started on using More Networking Tools. Let start by opening the command prompt. </a:t>
            </a:r>
          </a:p>
          <a:p>
            <a:pPr marL="0" indent="0">
              <a:buNone/>
            </a:pPr>
            <a:endParaRPr lang="en-US" dirty="0"/>
          </a:p>
          <a:p>
            <a:pPr marL="0" indent="0">
              <a:buNone/>
            </a:pPr>
            <a:r>
              <a:rPr lang="en-US" b="1" dirty="0"/>
              <a:t>To query network interface connected to eth0 : </a:t>
            </a:r>
          </a:p>
          <a:p>
            <a:pPr marL="0" indent="0">
              <a:buNone/>
            </a:pPr>
            <a:r>
              <a:rPr lang="en-US" dirty="0"/>
              <a:t>$</a:t>
            </a:r>
            <a:r>
              <a:rPr lang="en-US" b="1" dirty="0" err="1">
                <a:solidFill>
                  <a:srgbClr val="FF0000"/>
                </a:solidFill>
              </a:rPr>
              <a:t>sudo</a:t>
            </a:r>
            <a:r>
              <a:rPr lang="en-US" dirty="0"/>
              <a:t> </a:t>
            </a:r>
            <a:r>
              <a:rPr lang="en-US" dirty="0" err="1"/>
              <a:t>ethtool</a:t>
            </a:r>
            <a:r>
              <a:rPr lang="en-US" dirty="0"/>
              <a:t> eth0</a:t>
            </a:r>
          </a:p>
          <a:p>
            <a:pPr marL="0" indent="0">
              <a:buNone/>
            </a:pPr>
            <a:endParaRPr lang="en-US" dirty="0"/>
          </a:p>
          <a:p>
            <a:pPr marL="0" indent="0">
              <a:buNone/>
            </a:pPr>
            <a:r>
              <a:rPr lang="en-US" b="1" dirty="0"/>
              <a:t>To display all active connections and routing tables (all active connection and routing tables will be displayed): </a:t>
            </a:r>
          </a:p>
          <a:p>
            <a:pPr marL="0" indent="0">
              <a:buNone/>
            </a:pPr>
            <a:r>
              <a:rPr lang="en-US" dirty="0"/>
              <a:t>$</a:t>
            </a:r>
            <a:r>
              <a:rPr lang="en-US" b="1" dirty="0">
                <a:solidFill>
                  <a:srgbClr val="FF0000"/>
                </a:solidFill>
              </a:rPr>
              <a:t>netstat -r</a:t>
            </a:r>
          </a:p>
          <a:p>
            <a:pPr marL="0" indent="0">
              <a:buNone/>
            </a:pPr>
            <a:endParaRPr lang="en-US" dirty="0"/>
          </a:p>
          <a:p>
            <a:pPr marL="0" indent="0">
              <a:buNone/>
            </a:pPr>
            <a:r>
              <a:rPr lang="en-US" b="1" dirty="0"/>
              <a:t>To display open ports on a network: </a:t>
            </a:r>
          </a:p>
          <a:p>
            <a:pPr marL="0" indent="0">
              <a:buNone/>
            </a:pPr>
            <a:r>
              <a:rPr lang="en-US" dirty="0"/>
              <a:t>$</a:t>
            </a:r>
            <a:r>
              <a:rPr lang="en-US" b="1" dirty="0" err="1">
                <a:solidFill>
                  <a:srgbClr val="FF0000"/>
                </a:solidFill>
              </a:rPr>
              <a:t>sudo</a:t>
            </a:r>
            <a:r>
              <a:rPr lang="en-US" b="1" dirty="0">
                <a:solidFill>
                  <a:srgbClr val="FF0000"/>
                </a:solidFill>
              </a:rPr>
              <a:t> </a:t>
            </a:r>
            <a:r>
              <a:rPr lang="en-US" b="1" dirty="0" err="1">
                <a:solidFill>
                  <a:srgbClr val="FF0000"/>
                </a:solidFill>
              </a:rPr>
              <a:t>nmap</a:t>
            </a:r>
            <a:r>
              <a:rPr lang="en-US" b="1" dirty="0">
                <a:solidFill>
                  <a:srgbClr val="FF0000"/>
                </a:solidFill>
              </a:rPr>
              <a:t> –</a:t>
            </a:r>
            <a:r>
              <a:rPr lang="en-US" b="1" dirty="0" err="1">
                <a:solidFill>
                  <a:srgbClr val="FF0000"/>
                </a:solidFill>
              </a:rPr>
              <a:t>sP</a:t>
            </a:r>
            <a:r>
              <a:rPr lang="en-US" b="1" dirty="0">
                <a:solidFill>
                  <a:srgbClr val="FF0000"/>
                </a:solidFill>
              </a:rPr>
              <a:t> </a:t>
            </a:r>
            <a:r>
              <a:rPr lang="en-US" dirty="0"/>
              <a:t>10.0.2.15/24</a:t>
            </a:r>
          </a:p>
          <a:p>
            <a:pPr marL="0" indent="0">
              <a:buNone/>
            </a:pPr>
            <a:r>
              <a:rPr lang="en-US" dirty="0"/>
              <a:t> </a:t>
            </a:r>
            <a:endParaRPr lang="en-MT" dirty="0"/>
          </a:p>
        </p:txBody>
      </p:sp>
      <p:sp>
        <p:nvSpPr>
          <p:cNvPr id="5" name="Date Placeholder 4">
            <a:extLst>
              <a:ext uri="{FF2B5EF4-FFF2-40B4-BE49-F238E27FC236}">
                <a16:creationId xmlns:a16="http://schemas.microsoft.com/office/drawing/2014/main" id="{B6967F3A-C9CE-42AB-A409-75C72E17CC68}"/>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B54807B4-FA99-4167-8507-F293CDC08F7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40472834-A7B2-4032-9AEF-1A0705B9206C}"/>
              </a:ext>
            </a:extLst>
          </p:cNvPr>
          <p:cNvSpPr>
            <a:spLocks noGrp="1"/>
          </p:cNvSpPr>
          <p:nvPr>
            <p:ph type="sldNum" sz="quarter" idx="12"/>
          </p:nvPr>
        </p:nvSpPr>
        <p:spPr/>
        <p:txBody>
          <a:bodyPr/>
          <a:lstStyle/>
          <a:p>
            <a:fld id="{08C33CDE-64A6-4F24-B847-CF39CC4CA3AE}" type="slidenum">
              <a:rPr lang="en-US" smtClean="0"/>
              <a:t>25</a:t>
            </a:fld>
            <a:endParaRPr lang="en-US"/>
          </a:p>
        </p:txBody>
      </p:sp>
    </p:spTree>
    <p:extLst>
      <p:ext uri="{BB962C8B-B14F-4D97-AF65-F5344CB8AC3E}">
        <p14:creationId xmlns:p14="http://schemas.microsoft.com/office/powerpoint/2010/main" val="378215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5E55C4-0D07-40EC-B026-5377C2C605CD}"/>
              </a:ext>
            </a:extLst>
          </p:cNvPr>
          <p:cNvSpPr>
            <a:spLocks noGrp="1"/>
          </p:cNvSpPr>
          <p:nvPr>
            <p:ph type="title"/>
          </p:nvPr>
        </p:nvSpPr>
        <p:spPr/>
        <p:txBody>
          <a:bodyPr/>
          <a:lstStyle/>
          <a:p>
            <a:r>
              <a:rPr lang="en-US" dirty="0"/>
              <a:t>Graphical and Non-Graphical Browsers Section 3</a:t>
            </a:r>
          </a:p>
        </p:txBody>
      </p:sp>
      <p:sp>
        <p:nvSpPr>
          <p:cNvPr id="9" name="Text Placeholder 8">
            <a:extLst>
              <a:ext uri="{FF2B5EF4-FFF2-40B4-BE49-F238E27FC236}">
                <a16:creationId xmlns:a16="http://schemas.microsoft.com/office/drawing/2014/main" id="{29E90F11-F120-4638-9CA5-660CDFCC1C9C}"/>
              </a:ext>
            </a:extLst>
          </p:cNvPr>
          <p:cNvSpPr>
            <a:spLocks noGrp="1"/>
          </p:cNvSpPr>
          <p:nvPr>
            <p:ph type="body" idx="1"/>
          </p:nvPr>
        </p:nvSpPr>
        <p:spPr/>
        <p:txBody>
          <a:bodyPr/>
          <a:lstStyle/>
          <a:p>
            <a:endParaRPr lang="en-MT" dirty="0"/>
          </a:p>
        </p:txBody>
      </p:sp>
      <p:sp>
        <p:nvSpPr>
          <p:cNvPr id="5" name="Date Placeholder 4">
            <a:extLst>
              <a:ext uri="{FF2B5EF4-FFF2-40B4-BE49-F238E27FC236}">
                <a16:creationId xmlns:a16="http://schemas.microsoft.com/office/drawing/2014/main" id="{21281B99-29F6-4A32-9E0A-F43808B8F5EA}"/>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23B2C723-D081-463D-B8AD-1D49B20ECE3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85526589-0A08-4FA5-A73D-A844D8E7C1B5}"/>
              </a:ext>
            </a:extLst>
          </p:cNvPr>
          <p:cNvSpPr>
            <a:spLocks noGrp="1"/>
          </p:cNvSpPr>
          <p:nvPr>
            <p:ph type="sldNum" sz="quarter" idx="12"/>
          </p:nvPr>
        </p:nvSpPr>
        <p:spPr/>
        <p:txBody>
          <a:bodyPr/>
          <a:lstStyle/>
          <a:p>
            <a:fld id="{08C33CDE-64A6-4F24-B847-CF39CC4CA3AE}" type="slidenum">
              <a:rPr lang="en-US" smtClean="0"/>
              <a:t>26</a:t>
            </a:fld>
            <a:endParaRPr lang="en-US"/>
          </a:p>
        </p:txBody>
      </p:sp>
    </p:spTree>
    <p:extLst>
      <p:ext uri="{BB962C8B-B14F-4D97-AF65-F5344CB8AC3E}">
        <p14:creationId xmlns:p14="http://schemas.microsoft.com/office/powerpoint/2010/main" val="236516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6E5B-FDDB-41FE-996C-9D78FE1C8620}"/>
              </a:ext>
            </a:extLst>
          </p:cNvPr>
          <p:cNvSpPr>
            <a:spLocks noGrp="1"/>
          </p:cNvSpPr>
          <p:nvPr>
            <p:ph type="title"/>
          </p:nvPr>
        </p:nvSpPr>
        <p:spPr/>
        <p:txBody>
          <a:bodyPr/>
          <a:lstStyle/>
          <a:p>
            <a:endParaRPr lang="en-MT"/>
          </a:p>
        </p:txBody>
      </p:sp>
      <p:sp>
        <p:nvSpPr>
          <p:cNvPr id="3" name="Content Placeholder 2">
            <a:extLst>
              <a:ext uri="{FF2B5EF4-FFF2-40B4-BE49-F238E27FC236}">
                <a16:creationId xmlns:a16="http://schemas.microsoft.com/office/drawing/2014/main" id="{BBF06771-B686-4862-BD57-63BDF5F4A60A}"/>
              </a:ext>
            </a:extLst>
          </p:cNvPr>
          <p:cNvSpPr>
            <a:spLocks noGrp="1"/>
          </p:cNvSpPr>
          <p:nvPr>
            <p:ph idx="1"/>
          </p:nvPr>
        </p:nvSpPr>
        <p:spPr>
          <a:xfrm>
            <a:off x="838200" y="1825625"/>
            <a:ext cx="4667250" cy="4351338"/>
          </a:xfrm>
        </p:spPr>
        <p:txBody>
          <a:bodyPr>
            <a:normAutofit fontScale="55000" lnSpcReduction="20000"/>
          </a:bodyPr>
          <a:lstStyle/>
          <a:p>
            <a:r>
              <a:rPr lang="en-US" b="1" dirty="0"/>
              <a:t>Browsers</a:t>
            </a:r>
            <a:r>
              <a:rPr lang="en-US" dirty="0"/>
              <a:t> are used to retrieve, transmit, and explore information resources, usually on the </a:t>
            </a:r>
            <a:r>
              <a:rPr lang="en-US" b="1" dirty="0"/>
              <a:t>World Wide Web</a:t>
            </a:r>
            <a:r>
              <a:rPr lang="en-US" dirty="0"/>
              <a:t>. Linux users commonly use both graphical and non-graphical browser applications.</a:t>
            </a:r>
          </a:p>
          <a:p>
            <a:r>
              <a:rPr lang="en-US" dirty="0"/>
              <a:t>The common graphical browsers used in Linux are:</a:t>
            </a:r>
          </a:p>
          <a:p>
            <a:r>
              <a:rPr lang="en-US" b="1" dirty="0"/>
              <a:t>Firefox</a:t>
            </a:r>
            <a:endParaRPr lang="en-US" dirty="0"/>
          </a:p>
          <a:p>
            <a:r>
              <a:rPr lang="en-US" b="1" dirty="0"/>
              <a:t>Google Chrome</a:t>
            </a:r>
            <a:endParaRPr lang="en-US" dirty="0"/>
          </a:p>
          <a:p>
            <a:r>
              <a:rPr lang="en-US" b="1" dirty="0"/>
              <a:t>Chromium</a:t>
            </a:r>
            <a:endParaRPr lang="en-US" dirty="0"/>
          </a:p>
          <a:p>
            <a:r>
              <a:rPr lang="en-US" b="1" dirty="0"/>
              <a:t>Epiphany</a:t>
            </a:r>
            <a:endParaRPr lang="en-US" dirty="0"/>
          </a:p>
          <a:p>
            <a:r>
              <a:rPr lang="en-US" b="1" dirty="0"/>
              <a:t>Opera</a:t>
            </a:r>
            <a:r>
              <a:rPr lang="en-US" dirty="0"/>
              <a:t>.</a:t>
            </a:r>
          </a:p>
          <a:p>
            <a:r>
              <a:rPr lang="en-US" dirty="0" err="1"/>
              <a:t>Konqueror</a:t>
            </a:r>
            <a:endParaRPr lang="en-US" dirty="0"/>
          </a:p>
          <a:p>
            <a:r>
              <a:rPr lang="en-US" dirty="0"/>
              <a:t>Sometimes, you either do not have a graphical environment to work in (or have reasons not to use it) but still need to access web resources. In such a case, you can use non-graphical browsers, such as the following:</a:t>
            </a:r>
          </a:p>
          <a:p>
            <a:pPr marL="0" indent="0">
              <a:buNone/>
            </a:pPr>
            <a:endParaRPr lang="en-MT" dirty="0"/>
          </a:p>
        </p:txBody>
      </p:sp>
      <p:sp>
        <p:nvSpPr>
          <p:cNvPr id="4" name="Date Placeholder 3">
            <a:extLst>
              <a:ext uri="{FF2B5EF4-FFF2-40B4-BE49-F238E27FC236}">
                <a16:creationId xmlns:a16="http://schemas.microsoft.com/office/drawing/2014/main" id="{70B8C9C6-BFED-4589-9189-075B81C0B231}"/>
              </a:ext>
            </a:extLst>
          </p:cNvPr>
          <p:cNvSpPr>
            <a:spLocks noGrp="1"/>
          </p:cNvSpPr>
          <p:nvPr>
            <p:ph type="dt" sz="half" idx="10"/>
          </p:nvPr>
        </p:nvSpPr>
        <p:spPr/>
        <p:txBody>
          <a:bodyPr/>
          <a:lstStyle/>
          <a:p>
            <a:fld id="{5BFAC4A2-DE7F-4161-8791-C13E9999A620}" type="datetime1">
              <a:rPr lang="en-US" smtClean="0"/>
              <a:t>5/14/2018</a:t>
            </a:fld>
            <a:endParaRPr lang="en-US"/>
          </a:p>
        </p:txBody>
      </p:sp>
      <p:sp>
        <p:nvSpPr>
          <p:cNvPr id="5" name="Footer Placeholder 4">
            <a:extLst>
              <a:ext uri="{FF2B5EF4-FFF2-40B4-BE49-F238E27FC236}">
                <a16:creationId xmlns:a16="http://schemas.microsoft.com/office/drawing/2014/main" id="{B12C9D3B-5EE3-4F2A-9A09-ABB232D6BEA8}"/>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3E888537-0416-4EA8-ADC6-0E83277E0EAE}"/>
              </a:ext>
            </a:extLst>
          </p:cNvPr>
          <p:cNvSpPr>
            <a:spLocks noGrp="1"/>
          </p:cNvSpPr>
          <p:nvPr>
            <p:ph type="sldNum" sz="quarter" idx="12"/>
          </p:nvPr>
        </p:nvSpPr>
        <p:spPr/>
        <p:txBody>
          <a:bodyPr/>
          <a:lstStyle/>
          <a:p>
            <a:fld id="{08C33CDE-64A6-4F24-B847-CF39CC4CA3AE}" type="slidenum">
              <a:rPr lang="en-US" smtClean="0"/>
              <a:t>27</a:t>
            </a:fld>
            <a:endParaRPr lang="en-US"/>
          </a:p>
        </p:txBody>
      </p:sp>
      <p:graphicFrame>
        <p:nvGraphicFramePr>
          <p:cNvPr id="7" name="Table 6">
            <a:extLst>
              <a:ext uri="{FF2B5EF4-FFF2-40B4-BE49-F238E27FC236}">
                <a16:creationId xmlns:a16="http://schemas.microsoft.com/office/drawing/2014/main" id="{2D7C0CDC-A129-4901-9494-2E403F785ECC}"/>
              </a:ext>
            </a:extLst>
          </p:cNvPr>
          <p:cNvGraphicFramePr>
            <a:graphicFrameLocks noGrp="1"/>
          </p:cNvGraphicFramePr>
          <p:nvPr>
            <p:extLst>
              <p:ext uri="{D42A27DB-BD31-4B8C-83A1-F6EECF244321}">
                <p14:modId xmlns:p14="http://schemas.microsoft.com/office/powerpoint/2010/main" val="822206033"/>
              </p:ext>
            </p:extLst>
          </p:nvPr>
        </p:nvGraphicFramePr>
        <p:xfrm>
          <a:off x="5657851" y="1690688"/>
          <a:ext cx="6229350" cy="3230880"/>
        </p:xfrm>
        <a:graphic>
          <a:graphicData uri="http://schemas.openxmlformats.org/drawingml/2006/table">
            <a:tbl>
              <a:tblPr/>
              <a:tblGrid>
                <a:gridCol w="2336007">
                  <a:extLst>
                    <a:ext uri="{9D8B030D-6E8A-4147-A177-3AD203B41FA5}">
                      <a16:colId xmlns:a16="http://schemas.microsoft.com/office/drawing/2014/main" val="2323342747"/>
                    </a:ext>
                  </a:extLst>
                </a:gridCol>
                <a:gridCol w="3893343">
                  <a:extLst>
                    <a:ext uri="{9D8B030D-6E8A-4147-A177-3AD203B41FA5}">
                      <a16:colId xmlns:a16="http://schemas.microsoft.com/office/drawing/2014/main" val="202991050"/>
                    </a:ext>
                  </a:extLst>
                </a:gridCol>
              </a:tblGrid>
              <a:tr h="0">
                <a:tc>
                  <a:txBody>
                    <a:bodyPr/>
                    <a:lstStyle/>
                    <a:p>
                      <a:pPr algn="ctr" fontAlgn="t"/>
                      <a:r>
                        <a:rPr lang="en-US" b="1">
                          <a:solidFill>
                            <a:srgbClr val="FFFFFF"/>
                          </a:solidFill>
                          <a:effectLst/>
                          <a:latin typeface="inherit"/>
                        </a:rPr>
                        <a:t>Non-Graphical Browsers</a:t>
                      </a:r>
                      <a:endParaRPr lang="en-US">
                        <a:effectLst/>
                      </a:endParaRPr>
                    </a:p>
                  </a:txBody>
                  <a:tcPr marL="95250"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tc>
                  <a:txBody>
                    <a:bodyPr/>
                    <a:lstStyle/>
                    <a:p>
                      <a:pPr algn="ctr" fontAlgn="t"/>
                      <a:r>
                        <a:rPr lang="en-US" b="1">
                          <a:solidFill>
                            <a:srgbClr val="FFFFFF"/>
                          </a:solidFill>
                          <a:effectLst/>
                          <a:latin typeface="inherit"/>
                        </a:rPr>
                        <a:t>Description</a:t>
                      </a:r>
                      <a:endParaRPr lang="en-US">
                        <a:effectLst/>
                      </a:endParaRPr>
                    </a:p>
                  </a:txBody>
                  <a:tcPr marL="95250"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3F60"/>
                    </a:solidFill>
                  </a:tcPr>
                </a:tc>
                <a:extLst>
                  <a:ext uri="{0D108BD9-81ED-4DB2-BD59-A6C34878D82A}">
                    <a16:rowId xmlns:a16="http://schemas.microsoft.com/office/drawing/2014/main" val="841814380"/>
                  </a:ext>
                </a:extLst>
              </a:tr>
              <a:tr h="0">
                <a:tc>
                  <a:txBody>
                    <a:bodyPr/>
                    <a:lstStyle/>
                    <a:p>
                      <a:pPr fontAlgn="t"/>
                      <a:r>
                        <a:rPr lang="en-US" u="sng" strike="noStrike">
                          <a:solidFill>
                            <a:srgbClr val="0000FF"/>
                          </a:solidFill>
                          <a:effectLst/>
                          <a:latin typeface="inherit"/>
                          <a:hlinkClick r:id="rId2"/>
                        </a:rPr>
                        <a:t>lynx</a:t>
                      </a:r>
                      <a:endParaRPr lang="en-US">
                        <a:effectLst/>
                      </a:endParaRP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a:effectLst/>
                        </a:rPr>
                        <a:t>Configurable text-based web browser; the earliest such browser and still in use.</a:t>
                      </a: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99406955"/>
                  </a:ext>
                </a:extLst>
              </a:tr>
              <a:tr h="0">
                <a:tc>
                  <a:txBody>
                    <a:bodyPr/>
                    <a:lstStyle/>
                    <a:p>
                      <a:pPr fontAlgn="t"/>
                      <a:r>
                        <a:rPr lang="en-US" u="sng" strike="noStrike">
                          <a:solidFill>
                            <a:srgbClr val="0000FF"/>
                          </a:solidFill>
                          <a:effectLst/>
                          <a:latin typeface="inherit"/>
                          <a:hlinkClick r:id="rId3"/>
                        </a:rPr>
                        <a:t>links or elinks</a:t>
                      </a:r>
                      <a:endParaRPr lang="en-US">
                        <a:effectLst/>
                      </a:endParaRP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a:effectLst/>
                        </a:rPr>
                        <a:t>Based on</a:t>
                      </a:r>
                      <a:r>
                        <a:rPr lang="en-US" b="1">
                          <a:effectLst/>
                        </a:rPr>
                        <a:t> lynx.</a:t>
                      </a:r>
                      <a:r>
                        <a:rPr lang="en-US">
                          <a:effectLst/>
                        </a:rPr>
                        <a:t> It can display tables and frames.</a:t>
                      </a: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3325362142"/>
                  </a:ext>
                </a:extLst>
              </a:tr>
              <a:tr h="0">
                <a:tc>
                  <a:txBody>
                    <a:bodyPr/>
                    <a:lstStyle/>
                    <a:p>
                      <a:pPr fontAlgn="t"/>
                      <a:r>
                        <a:rPr lang="en-US" u="sng" strike="noStrike">
                          <a:solidFill>
                            <a:srgbClr val="0000FF"/>
                          </a:solidFill>
                          <a:effectLst/>
                          <a:latin typeface="inherit"/>
                          <a:hlinkClick r:id="rId4"/>
                        </a:rPr>
                        <a:t>w3m</a:t>
                      </a:r>
                      <a:endParaRPr lang="en-US">
                        <a:effectLst/>
                      </a:endParaRP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tc>
                  <a:txBody>
                    <a:bodyPr/>
                    <a:lstStyle/>
                    <a:p>
                      <a:pPr fontAlgn="t"/>
                      <a:r>
                        <a:rPr lang="en-US" dirty="0">
                          <a:effectLst/>
                        </a:rPr>
                        <a:t>Another text-based web browser with many features.</a:t>
                      </a:r>
                    </a:p>
                  </a:txBody>
                  <a:tcPr marL="142875" marR="95250" marT="95250" marB="9525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8E8"/>
                    </a:solidFill>
                  </a:tcPr>
                </a:tc>
                <a:extLst>
                  <a:ext uri="{0D108BD9-81ED-4DB2-BD59-A6C34878D82A}">
                    <a16:rowId xmlns:a16="http://schemas.microsoft.com/office/drawing/2014/main" val="1659273379"/>
                  </a:ext>
                </a:extLst>
              </a:tr>
            </a:tbl>
          </a:graphicData>
        </a:graphic>
      </p:graphicFrame>
    </p:spTree>
    <p:extLst>
      <p:ext uri="{BB962C8B-B14F-4D97-AF65-F5344CB8AC3E}">
        <p14:creationId xmlns:p14="http://schemas.microsoft.com/office/powerpoint/2010/main" val="394117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D5A2-B1AA-4EF5-A985-B01301A07893}"/>
              </a:ext>
            </a:extLst>
          </p:cNvPr>
          <p:cNvSpPr>
            <a:spLocks noGrp="1"/>
          </p:cNvSpPr>
          <p:nvPr>
            <p:ph type="title"/>
          </p:nvPr>
        </p:nvSpPr>
        <p:spPr/>
        <p:txBody>
          <a:bodyPr/>
          <a:lstStyle/>
          <a:p>
            <a:r>
              <a:rPr lang="en-US" dirty="0" err="1"/>
              <a:t>wget</a:t>
            </a:r>
            <a:endParaRPr lang="en-MT" dirty="0"/>
          </a:p>
        </p:txBody>
      </p:sp>
      <p:sp>
        <p:nvSpPr>
          <p:cNvPr id="3" name="Content Placeholder 2">
            <a:extLst>
              <a:ext uri="{FF2B5EF4-FFF2-40B4-BE49-F238E27FC236}">
                <a16:creationId xmlns:a16="http://schemas.microsoft.com/office/drawing/2014/main" id="{FA1E8B43-9A3D-4E69-B963-38F7FF551B74}"/>
              </a:ext>
            </a:extLst>
          </p:cNvPr>
          <p:cNvSpPr>
            <a:spLocks noGrp="1"/>
          </p:cNvSpPr>
          <p:nvPr>
            <p:ph idx="1"/>
          </p:nvPr>
        </p:nvSpPr>
        <p:spPr>
          <a:xfrm>
            <a:off x="295993" y="1870075"/>
            <a:ext cx="3780707" cy="2290267"/>
          </a:xfrm>
        </p:spPr>
        <p:txBody>
          <a:bodyPr>
            <a:noAutofit/>
          </a:bodyPr>
          <a:lstStyle/>
          <a:p>
            <a:r>
              <a:rPr lang="en-US" sz="1800" dirty="0"/>
              <a:t>Sometimes, you need to download files and information, but a browser is not the best choice, either because you want to download multiple files and/or directories, or you want to perform the action from a command line or a script. </a:t>
            </a:r>
            <a:r>
              <a:rPr lang="en-US" sz="1800" b="1" dirty="0" err="1"/>
              <a:t>wget</a:t>
            </a:r>
            <a:r>
              <a:rPr lang="en-US" sz="1800" dirty="0"/>
              <a:t> is a command line utility that can capably handle the following types of downloads:</a:t>
            </a:r>
          </a:p>
          <a:p>
            <a:pPr marL="0" indent="0">
              <a:buNone/>
            </a:pPr>
            <a:endParaRPr lang="en-MT" sz="1800" dirty="0"/>
          </a:p>
        </p:txBody>
      </p:sp>
      <p:sp>
        <p:nvSpPr>
          <p:cNvPr id="4" name="Date Placeholder 3">
            <a:extLst>
              <a:ext uri="{FF2B5EF4-FFF2-40B4-BE49-F238E27FC236}">
                <a16:creationId xmlns:a16="http://schemas.microsoft.com/office/drawing/2014/main" id="{F1460EDB-5B95-4614-AEDE-ADFEF75384EA}"/>
              </a:ext>
            </a:extLst>
          </p:cNvPr>
          <p:cNvSpPr>
            <a:spLocks noGrp="1"/>
          </p:cNvSpPr>
          <p:nvPr>
            <p:ph type="dt" sz="half" idx="10"/>
          </p:nvPr>
        </p:nvSpPr>
        <p:spPr/>
        <p:txBody>
          <a:bodyPr/>
          <a:lstStyle/>
          <a:p>
            <a:fld id="{5BFAC4A2-DE7F-4161-8791-C13E9999A620}" type="datetime1">
              <a:rPr lang="en-US" smtClean="0"/>
              <a:t>5/14/2018</a:t>
            </a:fld>
            <a:endParaRPr lang="en-US"/>
          </a:p>
        </p:txBody>
      </p:sp>
      <p:sp>
        <p:nvSpPr>
          <p:cNvPr id="5" name="Footer Placeholder 4">
            <a:extLst>
              <a:ext uri="{FF2B5EF4-FFF2-40B4-BE49-F238E27FC236}">
                <a16:creationId xmlns:a16="http://schemas.microsoft.com/office/drawing/2014/main" id="{2AD8AAAC-2C3B-4256-9681-2A9A25457C4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524BAEC5-EEA5-44CB-AF85-0C88F3F30406}"/>
              </a:ext>
            </a:extLst>
          </p:cNvPr>
          <p:cNvSpPr>
            <a:spLocks noGrp="1"/>
          </p:cNvSpPr>
          <p:nvPr>
            <p:ph type="sldNum" sz="quarter" idx="12"/>
          </p:nvPr>
        </p:nvSpPr>
        <p:spPr/>
        <p:txBody>
          <a:bodyPr/>
          <a:lstStyle/>
          <a:p>
            <a:fld id="{08C33CDE-64A6-4F24-B847-CF39CC4CA3AE}" type="slidenum">
              <a:rPr lang="en-US" smtClean="0"/>
              <a:t>28</a:t>
            </a:fld>
            <a:endParaRPr lang="en-US"/>
          </a:p>
        </p:txBody>
      </p:sp>
      <p:pic>
        <p:nvPicPr>
          <p:cNvPr id="2050" name="Picture 2" descr="https://prod-edxapp.edx-cdn.org/assets/courseware/v1/f9257ce80f059db96201deb30d8ac8b1/asset-v1:LinuxFoundationX+LFS101x+1T2017+type@asset+block/wgethrel7.png">
            <a:extLst>
              <a:ext uri="{FF2B5EF4-FFF2-40B4-BE49-F238E27FC236}">
                <a16:creationId xmlns:a16="http://schemas.microsoft.com/office/drawing/2014/main" id="{10009A66-2D40-412E-AB5A-006AC46CC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759444"/>
            <a:ext cx="7772400" cy="24008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AD73100-073A-4217-9A54-584AE067DDB6}"/>
              </a:ext>
            </a:extLst>
          </p:cNvPr>
          <p:cNvSpPr/>
          <p:nvPr/>
        </p:nvSpPr>
        <p:spPr>
          <a:xfrm>
            <a:off x="319446" y="4339729"/>
            <a:ext cx="11553107" cy="2031325"/>
          </a:xfrm>
          <a:prstGeom prst="rect">
            <a:avLst/>
          </a:prstGeom>
        </p:spPr>
        <p:txBody>
          <a:bodyPr wrap="square">
            <a:spAutoFit/>
          </a:bodyPr>
          <a:lstStyle/>
          <a:p>
            <a:pPr marL="285750" indent="-285750">
              <a:buFont typeface="Arial" panose="020B0604020202020204" pitchFamily="34" charset="0"/>
              <a:buChar char="•"/>
            </a:pPr>
            <a:r>
              <a:rPr lang="en-US" dirty="0"/>
              <a:t>Large file downloads</a:t>
            </a:r>
          </a:p>
          <a:p>
            <a:pPr marL="285750" indent="-285750">
              <a:buFont typeface="Arial" panose="020B0604020202020204" pitchFamily="34" charset="0"/>
              <a:buChar char="•"/>
            </a:pPr>
            <a:r>
              <a:rPr lang="en-US" dirty="0"/>
              <a:t>Recursive downloads, where a web page refers to other web pages and all are downloaded at once</a:t>
            </a:r>
          </a:p>
          <a:p>
            <a:pPr marL="285750" indent="-285750">
              <a:buFont typeface="Arial" panose="020B0604020202020204" pitchFamily="34" charset="0"/>
              <a:buChar char="•"/>
            </a:pPr>
            <a:r>
              <a:rPr lang="en-US" dirty="0"/>
              <a:t>Password-required downloads</a:t>
            </a:r>
          </a:p>
          <a:p>
            <a:pPr marL="285750" indent="-285750">
              <a:buFont typeface="Arial" panose="020B0604020202020204" pitchFamily="34" charset="0"/>
              <a:buChar char="•"/>
            </a:pPr>
            <a:r>
              <a:rPr lang="en-US" dirty="0"/>
              <a:t>Multiple file downloads.</a:t>
            </a:r>
          </a:p>
          <a:p>
            <a:endParaRPr lang="en-US" dirty="0"/>
          </a:p>
          <a:p>
            <a:r>
              <a:rPr lang="en-US" dirty="0"/>
              <a:t>To download a webpage, you can simply type </a:t>
            </a:r>
            <a:r>
              <a:rPr lang="en-US" b="1" dirty="0" err="1"/>
              <a:t>wget</a:t>
            </a:r>
            <a:r>
              <a:rPr lang="en-US" b="1" dirty="0"/>
              <a:t> &lt;</a:t>
            </a:r>
            <a:r>
              <a:rPr lang="en-US" b="1" dirty="0" err="1"/>
              <a:t>url</a:t>
            </a:r>
            <a:r>
              <a:rPr lang="en-US" b="1" dirty="0"/>
              <a:t>&gt;</a:t>
            </a:r>
            <a:r>
              <a:rPr lang="en-US" dirty="0"/>
              <a:t>, and then you can read the downloaded page as a local file using a graphical or non-graphical browser.</a:t>
            </a:r>
          </a:p>
        </p:txBody>
      </p:sp>
    </p:spTree>
    <p:extLst>
      <p:ext uri="{BB962C8B-B14F-4D97-AF65-F5344CB8AC3E}">
        <p14:creationId xmlns:p14="http://schemas.microsoft.com/office/powerpoint/2010/main" val="212744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BD5A2-B1AA-4EF5-A985-B01301A07893}"/>
              </a:ext>
            </a:extLst>
          </p:cNvPr>
          <p:cNvSpPr>
            <a:spLocks noGrp="1"/>
          </p:cNvSpPr>
          <p:nvPr>
            <p:ph type="title"/>
          </p:nvPr>
        </p:nvSpPr>
        <p:spPr/>
        <p:txBody>
          <a:bodyPr/>
          <a:lstStyle/>
          <a:p>
            <a:r>
              <a:rPr lang="en-US" dirty="0"/>
              <a:t>curl</a:t>
            </a:r>
            <a:endParaRPr lang="en-MT" dirty="0"/>
          </a:p>
        </p:txBody>
      </p:sp>
      <p:sp>
        <p:nvSpPr>
          <p:cNvPr id="3" name="Content Placeholder 2">
            <a:extLst>
              <a:ext uri="{FF2B5EF4-FFF2-40B4-BE49-F238E27FC236}">
                <a16:creationId xmlns:a16="http://schemas.microsoft.com/office/drawing/2014/main" id="{FA1E8B43-9A3D-4E69-B963-38F7FF551B74}"/>
              </a:ext>
            </a:extLst>
          </p:cNvPr>
          <p:cNvSpPr>
            <a:spLocks noGrp="1"/>
          </p:cNvSpPr>
          <p:nvPr>
            <p:ph idx="1"/>
          </p:nvPr>
        </p:nvSpPr>
        <p:spPr>
          <a:xfrm>
            <a:off x="295993" y="1870075"/>
            <a:ext cx="3780707" cy="2290267"/>
          </a:xfrm>
        </p:spPr>
        <p:txBody>
          <a:bodyPr>
            <a:noAutofit/>
          </a:bodyPr>
          <a:lstStyle/>
          <a:p>
            <a:pPr marL="0" indent="0">
              <a:buNone/>
            </a:pPr>
            <a:r>
              <a:rPr lang="en-US" sz="1800" dirty="0"/>
              <a:t>Besides downloading, you may want to obtain information about a URL, such as the source code being used. </a:t>
            </a:r>
            <a:r>
              <a:rPr lang="en-US" sz="1800" b="1" dirty="0"/>
              <a:t>curl </a:t>
            </a:r>
            <a:r>
              <a:rPr lang="en-US" sz="1800" dirty="0"/>
              <a:t>can be used from the command line or a script to read such information. </a:t>
            </a:r>
            <a:r>
              <a:rPr lang="en-US" sz="1800" b="1" dirty="0"/>
              <a:t>curl </a:t>
            </a:r>
            <a:r>
              <a:rPr lang="en-US" sz="1800" dirty="0"/>
              <a:t>also allows you to save the contents of a web page to a file, as does </a:t>
            </a:r>
            <a:r>
              <a:rPr lang="en-US" sz="1800" b="1" dirty="0" err="1"/>
              <a:t>wget</a:t>
            </a:r>
            <a:r>
              <a:rPr lang="en-US" sz="1800" b="1" dirty="0"/>
              <a:t>.</a:t>
            </a:r>
            <a:endParaRPr lang="en-MT" sz="1800" dirty="0"/>
          </a:p>
        </p:txBody>
      </p:sp>
      <p:sp>
        <p:nvSpPr>
          <p:cNvPr id="4" name="Date Placeholder 3">
            <a:extLst>
              <a:ext uri="{FF2B5EF4-FFF2-40B4-BE49-F238E27FC236}">
                <a16:creationId xmlns:a16="http://schemas.microsoft.com/office/drawing/2014/main" id="{F1460EDB-5B95-4614-AEDE-ADFEF75384EA}"/>
              </a:ext>
            </a:extLst>
          </p:cNvPr>
          <p:cNvSpPr>
            <a:spLocks noGrp="1"/>
          </p:cNvSpPr>
          <p:nvPr>
            <p:ph type="dt" sz="half" idx="10"/>
          </p:nvPr>
        </p:nvSpPr>
        <p:spPr/>
        <p:txBody>
          <a:bodyPr/>
          <a:lstStyle/>
          <a:p>
            <a:fld id="{5BFAC4A2-DE7F-4161-8791-C13E9999A620}" type="datetime1">
              <a:rPr lang="en-US" smtClean="0"/>
              <a:t>5/14/2018</a:t>
            </a:fld>
            <a:endParaRPr lang="en-US"/>
          </a:p>
        </p:txBody>
      </p:sp>
      <p:sp>
        <p:nvSpPr>
          <p:cNvPr id="5" name="Footer Placeholder 4">
            <a:extLst>
              <a:ext uri="{FF2B5EF4-FFF2-40B4-BE49-F238E27FC236}">
                <a16:creationId xmlns:a16="http://schemas.microsoft.com/office/drawing/2014/main" id="{2AD8AAAC-2C3B-4256-9681-2A9A25457C4C}"/>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524BAEC5-EEA5-44CB-AF85-0C88F3F30406}"/>
              </a:ext>
            </a:extLst>
          </p:cNvPr>
          <p:cNvSpPr>
            <a:spLocks noGrp="1"/>
          </p:cNvSpPr>
          <p:nvPr>
            <p:ph type="sldNum" sz="quarter" idx="12"/>
          </p:nvPr>
        </p:nvSpPr>
        <p:spPr/>
        <p:txBody>
          <a:bodyPr/>
          <a:lstStyle/>
          <a:p>
            <a:fld id="{08C33CDE-64A6-4F24-B847-CF39CC4CA3AE}" type="slidenum">
              <a:rPr lang="en-US" smtClean="0"/>
              <a:t>29</a:t>
            </a:fld>
            <a:endParaRPr lang="en-US"/>
          </a:p>
        </p:txBody>
      </p:sp>
      <p:sp>
        <p:nvSpPr>
          <p:cNvPr id="7" name="Rectangle 6">
            <a:extLst>
              <a:ext uri="{FF2B5EF4-FFF2-40B4-BE49-F238E27FC236}">
                <a16:creationId xmlns:a16="http://schemas.microsoft.com/office/drawing/2014/main" id="{9AD73100-073A-4217-9A54-584AE067DDB6}"/>
              </a:ext>
            </a:extLst>
          </p:cNvPr>
          <p:cNvSpPr/>
          <p:nvPr/>
        </p:nvSpPr>
        <p:spPr>
          <a:xfrm>
            <a:off x="295994" y="4339729"/>
            <a:ext cx="11576560" cy="1477328"/>
          </a:xfrm>
          <a:prstGeom prst="rect">
            <a:avLst/>
          </a:prstGeom>
        </p:spPr>
        <p:txBody>
          <a:bodyPr wrap="square">
            <a:spAutoFit/>
          </a:bodyPr>
          <a:lstStyle/>
          <a:p>
            <a:r>
              <a:rPr lang="en-US" dirty="0"/>
              <a:t>You can read a URL using </a:t>
            </a:r>
            <a:r>
              <a:rPr lang="en-US" b="1" dirty="0"/>
              <a:t>curl &lt;URL&gt;</a:t>
            </a:r>
            <a:r>
              <a:rPr lang="en-US" dirty="0"/>
              <a:t>. For example, if you want to read </a:t>
            </a:r>
            <a:r>
              <a:rPr lang="en-US" u="sng" dirty="0">
                <a:hlinkClick r:id="rId2"/>
              </a:rPr>
              <a:t>http://www.linuxfoundation.org</a:t>
            </a:r>
            <a:r>
              <a:rPr lang="en-US" dirty="0"/>
              <a:t> , type </a:t>
            </a:r>
            <a:r>
              <a:rPr lang="en-US" b="1" dirty="0"/>
              <a:t>curl</a:t>
            </a:r>
            <a:r>
              <a:rPr lang="en-US" dirty="0"/>
              <a:t> </a:t>
            </a:r>
            <a:r>
              <a:rPr lang="en-US" u="sng" dirty="0">
                <a:hlinkClick r:id="rId2"/>
              </a:rPr>
              <a:t>http://www.linuxfoundation.org</a:t>
            </a:r>
            <a:r>
              <a:rPr lang="en-US" dirty="0"/>
              <a:t>.</a:t>
            </a:r>
          </a:p>
          <a:p>
            <a:r>
              <a:rPr lang="en-US" dirty="0"/>
              <a:t>To get the contents of a web page and store it to a file, type </a:t>
            </a:r>
            <a:r>
              <a:rPr lang="en-US" b="1" dirty="0"/>
              <a:t>curl -o </a:t>
            </a:r>
            <a:r>
              <a:rPr lang="en-US" b="1" dirty="0" err="1"/>
              <a:t>saved.html</a:t>
            </a:r>
            <a:r>
              <a:rPr lang="en-US" u="sng" dirty="0" err="1">
                <a:hlinkClick r:id="rId3"/>
              </a:rPr>
              <a:t>http</a:t>
            </a:r>
            <a:r>
              <a:rPr lang="en-US" u="sng" dirty="0">
                <a:hlinkClick r:id="rId3"/>
              </a:rPr>
              <a:t>://www.mysite.com</a:t>
            </a:r>
            <a:r>
              <a:rPr lang="en-US" dirty="0"/>
              <a:t>. The contents of the main index file at the website will be saved in </a:t>
            </a:r>
            <a:r>
              <a:rPr lang="en-US" b="1" dirty="0"/>
              <a:t>saved.html</a:t>
            </a:r>
            <a:r>
              <a:rPr lang="en-US" dirty="0"/>
              <a:t>.</a:t>
            </a:r>
          </a:p>
          <a:p>
            <a:r>
              <a:rPr lang="en-US" b="1" dirty="0"/>
              <a:t>Note: The next screen covers the Try-It-Yourself activity through which you can practice the procedure.</a:t>
            </a:r>
            <a:endParaRPr lang="en-US" dirty="0"/>
          </a:p>
        </p:txBody>
      </p:sp>
      <p:pic>
        <p:nvPicPr>
          <p:cNvPr id="2052" name="Picture 4" descr="https://prod-edxapp.edx-cdn.org/assets/courseware/v1/f82c5e92a716627d3623a7cb1286613d/asset-v1:LinuxFoundationX+LFS101x+1T2017+type@asset+block/curlrhel7.png">
            <a:extLst>
              <a:ext uri="{FF2B5EF4-FFF2-40B4-BE49-F238E27FC236}">
                <a16:creationId xmlns:a16="http://schemas.microsoft.com/office/drawing/2014/main" id="{1D4160F1-385F-4DE6-A294-F29F4B7A4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487" y="1690687"/>
            <a:ext cx="7614519" cy="264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DC4F601-70BB-445D-91DD-5D6EA144305C}"/>
              </a:ext>
            </a:extLst>
          </p:cNvPr>
          <p:cNvSpPr>
            <a:spLocks noGrp="1"/>
          </p:cNvSpPr>
          <p:nvPr>
            <p:ph type="title"/>
          </p:nvPr>
        </p:nvSpPr>
        <p:spPr/>
        <p:txBody>
          <a:bodyPr/>
          <a:lstStyle/>
          <a:p>
            <a:r>
              <a:rPr lang="en-US" dirty="0"/>
              <a:t>Chapter 14: Networking Operations</a:t>
            </a:r>
            <a:endParaRPr lang="en-MT" dirty="0"/>
          </a:p>
        </p:txBody>
      </p:sp>
      <p:sp>
        <p:nvSpPr>
          <p:cNvPr id="9" name="Text Placeholder 8">
            <a:extLst>
              <a:ext uri="{FF2B5EF4-FFF2-40B4-BE49-F238E27FC236}">
                <a16:creationId xmlns:a16="http://schemas.microsoft.com/office/drawing/2014/main" id="{B314A960-3898-4DF9-9DA4-3D1C7A09344E}"/>
              </a:ext>
            </a:extLst>
          </p:cNvPr>
          <p:cNvSpPr>
            <a:spLocks noGrp="1"/>
          </p:cNvSpPr>
          <p:nvPr>
            <p:ph type="body" idx="1"/>
          </p:nvPr>
        </p:nvSpPr>
        <p:spPr/>
        <p:txBody>
          <a:bodyPr/>
          <a:lstStyle/>
          <a:p>
            <a:r>
              <a:rPr lang="en-US" dirty="0"/>
              <a:t>In this lesion we are going to be discussing IP addressing, name resolution, configuration file, remote commands, and trouble shooting.</a:t>
            </a:r>
            <a:endParaRPr lang="en-MT" dirty="0"/>
          </a:p>
        </p:txBody>
      </p:sp>
      <p:sp>
        <p:nvSpPr>
          <p:cNvPr id="5" name="Date Placeholder 4">
            <a:extLst>
              <a:ext uri="{FF2B5EF4-FFF2-40B4-BE49-F238E27FC236}">
                <a16:creationId xmlns:a16="http://schemas.microsoft.com/office/drawing/2014/main" id="{49992D81-959D-4C4D-8B03-01F8C4056C61}"/>
              </a:ext>
            </a:extLst>
          </p:cNvPr>
          <p:cNvSpPr>
            <a:spLocks noGrp="1"/>
          </p:cNvSpPr>
          <p:nvPr>
            <p:ph type="dt" sz="half" idx="10"/>
          </p:nvPr>
        </p:nvSpPr>
        <p:spPr/>
        <p:txBody>
          <a:bodyPr/>
          <a:lstStyle/>
          <a:p>
            <a:fld id="{6A2031C0-182F-44BB-A713-E46B725C9F48}" type="datetime1">
              <a:rPr lang="en-US" smtClean="0"/>
              <a:t>5/14/2018</a:t>
            </a:fld>
            <a:endParaRPr lang="en-US"/>
          </a:p>
        </p:txBody>
      </p:sp>
      <p:sp>
        <p:nvSpPr>
          <p:cNvPr id="6" name="Footer Placeholder 5">
            <a:extLst>
              <a:ext uri="{FF2B5EF4-FFF2-40B4-BE49-F238E27FC236}">
                <a16:creationId xmlns:a16="http://schemas.microsoft.com/office/drawing/2014/main" id="{1ECECB66-278C-467B-853E-AFB195FD487A}"/>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FF2076D5-2FD4-4D23-BB41-21C73899C6EF}"/>
              </a:ext>
            </a:extLst>
          </p:cNvPr>
          <p:cNvSpPr>
            <a:spLocks noGrp="1"/>
          </p:cNvSpPr>
          <p:nvPr>
            <p:ph type="sldNum" sz="quarter" idx="12"/>
          </p:nvPr>
        </p:nvSpPr>
        <p:spPr/>
        <p:txBody>
          <a:bodyPr/>
          <a:lstStyle/>
          <a:p>
            <a:fld id="{08C33CDE-64A6-4F24-B847-CF39CC4CA3AE}" type="slidenum">
              <a:rPr lang="en-US" smtClean="0"/>
              <a:t>3</a:t>
            </a:fld>
            <a:endParaRPr lang="en-US"/>
          </a:p>
        </p:txBody>
      </p:sp>
    </p:spTree>
    <p:extLst>
      <p:ext uri="{BB962C8B-B14F-4D97-AF65-F5344CB8AC3E}">
        <p14:creationId xmlns:p14="http://schemas.microsoft.com/office/powerpoint/2010/main" val="1026272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68CB07-541C-4492-A99D-A5C1CE652EC6}"/>
              </a:ext>
            </a:extLst>
          </p:cNvPr>
          <p:cNvSpPr>
            <a:spLocks noGrp="1"/>
          </p:cNvSpPr>
          <p:nvPr>
            <p:ph type="title"/>
          </p:nvPr>
        </p:nvSpPr>
        <p:spPr/>
        <p:txBody>
          <a:bodyPr>
            <a:normAutofit/>
          </a:bodyPr>
          <a:lstStyle/>
          <a:p>
            <a:r>
              <a:rPr lang="en-US" b="1" dirty="0"/>
              <a:t>Try-It-Yourself: Using </a:t>
            </a:r>
            <a:r>
              <a:rPr lang="en-US" dirty="0" err="1"/>
              <a:t>wget</a:t>
            </a:r>
            <a:r>
              <a:rPr lang="en-US" dirty="0"/>
              <a:t> </a:t>
            </a:r>
            <a:r>
              <a:rPr lang="en-US" b="1" dirty="0"/>
              <a:t>and</a:t>
            </a:r>
            <a:r>
              <a:rPr lang="en-US" dirty="0"/>
              <a:t> curl</a:t>
            </a:r>
            <a:endParaRPr lang="en-MT" dirty="0"/>
          </a:p>
        </p:txBody>
      </p:sp>
      <p:sp>
        <p:nvSpPr>
          <p:cNvPr id="9" name="Content Placeholder 8">
            <a:extLst>
              <a:ext uri="{FF2B5EF4-FFF2-40B4-BE49-F238E27FC236}">
                <a16:creationId xmlns:a16="http://schemas.microsoft.com/office/drawing/2014/main" id="{563BCA46-D9D9-4381-988E-38F2B3E4E853}"/>
              </a:ext>
            </a:extLst>
          </p:cNvPr>
          <p:cNvSpPr>
            <a:spLocks noGrp="1"/>
          </p:cNvSpPr>
          <p:nvPr>
            <p:ph idx="1"/>
          </p:nvPr>
        </p:nvSpPr>
        <p:spPr>
          <a:xfrm>
            <a:off x="838200" y="1825625"/>
            <a:ext cx="10515600" cy="4351338"/>
          </a:xfrm>
        </p:spPr>
        <p:txBody>
          <a:bodyPr>
            <a:normAutofit fontScale="85000" lnSpcReduction="20000"/>
          </a:bodyPr>
          <a:lstStyle/>
          <a:p>
            <a:pPr marL="0" indent="0">
              <a:buNone/>
            </a:pPr>
            <a:r>
              <a:rPr lang="en-US" dirty="0"/>
              <a:t>Let’s try some using some commands to practice.</a:t>
            </a:r>
          </a:p>
          <a:p>
            <a:pPr marL="0" indent="0">
              <a:buNone/>
            </a:pPr>
            <a:endParaRPr lang="en-US" dirty="0"/>
          </a:p>
          <a:p>
            <a:pPr marL="0" indent="0">
              <a:buNone/>
            </a:pPr>
            <a:r>
              <a:rPr lang="en-US" dirty="0"/>
              <a:t>Task to be performed</a:t>
            </a:r>
          </a:p>
          <a:p>
            <a:pPr marL="0" lvl="0" indent="0" eaLnBrk="0" fontAlgn="base" hangingPunct="0">
              <a:lnSpc>
                <a:spcPct val="100000"/>
              </a:lnSpc>
              <a:spcBef>
                <a:spcPct val="0"/>
              </a:spcBef>
              <a:spcAft>
                <a:spcPct val="0"/>
              </a:spcAft>
              <a:buNone/>
            </a:pPr>
            <a:endParaRPr lang="en-MT" altLang="en-MT" dirty="0">
              <a:solidFill>
                <a:srgbClr val="3C3C3C"/>
              </a:solidFill>
            </a:endParaRPr>
          </a:p>
          <a:p>
            <a:pPr marL="0" lvl="0" indent="0" eaLnBrk="0" fontAlgn="base" hangingPunct="0">
              <a:lnSpc>
                <a:spcPct val="100000"/>
              </a:lnSpc>
              <a:spcBef>
                <a:spcPct val="0"/>
              </a:spcBef>
              <a:spcAft>
                <a:spcPct val="0"/>
              </a:spcAft>
              <a:buFontTx/>
              <a:buAutoNum type="arabicPeriod"/>
            </a:pPr>
            <a:r>
              <a:rPr lang="en-MT" altLang="en-MT" dirty="0">
                <a:solidFill>
                  <a:srgbClr val="3C3C3C"/>
                </a:solidFill>
              </a:rPr>
              <a:t>Download the FAQ from the </a:t>
            </a:r>
            <a:r>
              <a:rPr lang="en-MT" altLang="en-MT" b="1" dirty="0">
                <a:solidFill>
                  <a:srgbClr val="3C3C3C"/>
                </a:solidFill>
              </a:rPr>
              <a:t>Linux Foundation</a:t>
            </a:r>
            <a:r>
              <a:rPr lang="en-MT" altLang="en-MT" dirty="0">
                <a:solidFill>
                  <a:srgbClr val="3C3C3C"/>
                </a:solidFill>
              </a:rPr>
              <a:t> website </a:t>
            </a:r>
            <a:r>
              <a:rPr lang="en-MT" altLang="en-MT" dirty="0">
                <a:solidFill>
                  <a:srgbClr val="3C3C3C"/>
                </a:solidFill>
                <a:hlinkClick r:id="rId2"/>
              </a:rPr>
              <a:t>(http://www.linuxfoundation.org/about/faq)</a:t>
            </a:r>
            <a:r>
              <a:rPr lang="en-MT" altLang="en-MT" dirty="0">
                <a:solidFill>
                  <a:srgbClr val="3C3C3C"/>
                </a:solidFill>
              </a:rPr>
              <a:t> using </a:t>
            </a:r>
            <a:r>
              <a:rPr lang="en-MT" altLang="en-MT" b="1" dirty="0" err="1">
                <a:solidFill>
                  <a:srgbClr val="3C3C3C"/>
                </a:solidFill>
              </a:rPr>
              <a:t>wget</a:t>
            </a:r>
            <a:r>
              <a:rPr lang="en-MT" altLang="en-MT" dirty="0">
                <a:solidFill>
                  <a:srgbClr val="3C3C3C"/>
                </a:solidFill>
              </a:rPr>
              <a:t>.</a:t>
            </a:r>
            <a:endParaRPr lang="en-US" altLang="en-MT" dirty="0">
              <a:solidFill>
                <a:srgbClr val="3C3C3C"/>
              </a:solidFill>
            </a:endParaRPr>
          </a:p>
          <a:p>
            <a:pPr marL="0" lvl="0" indent="0" eaLnBrk="0" fontAlgn="base" hangingPunct="0">
              <a:lnSpc>
                <a:spcPct val="100000"/>
              </a:lnSpc>
              <a:spcBef>
                <a:spcPct val="0"/>
              </a:spcBef>
              <a:spcAft>
                <a:spcPct val="0"/>
              </a:spcAft>
              <a:buFontTx/>
              <a:buAutoNum type="arabicPeriod"/>
            </a:pPr>
            <a:endParaRPr lang="en-US" altLang="en-MT" dirty="0">
              <a:solidFill>
                <a:srgbClr val="3C3C3C"/>
              </a:solidFill>
            </a:endParaRPr>
          </a:p>
          <a:p>
            <a:pPr marL="0" lvl="0" indent="0" eaLnBrk="0" fontAlgn="base" hangingPunct="0">
              <a:lnSpc>
                <a:spcPct val="100000"/>
              </a:lnSpc>
              <a:spcBef>
                <a:spcPct val="0"/>
              </a:spcBef>
              <a:spcAft>
                <a:spcPct val="0"/>
              </a:spcAft>
              <a:buNone/>
            </a:pPr>
            <a:r>
              <a:rPr lang="en-US" altLang="en-MT" dirty="0">
                <a:solidFill>
                  <a:srgbClr val="3C3C3C"/>
                </a:solidFill>
              </a:rPr>
              <a:t>$</a:t>
            </a:r>
            <a:r>
              <a:rPr lang="en-US" altLang="en-MT" b="1" dirty="0">
                <a:solidFill>
                  <a:srgbClr val="FF0000"/>
                </a:solidFill>
              </a:rPr>
              <a:t>curl</a:t>
            </a:r>
            <a:r>
              <a:rPr lang="en-US" altLang="en-MT" dirty="0">
                <a:solidFill>
                  <a:srgbClr val="3C3C3C"/>
                </a:solidFill>
              </a:rPr>
              <a:t> </a:t>
            </a:r>
            <a:r>
              <a:rPr lang="en-MT" altLang="en-MT" dirty="0">
                <a:solidFill>
                  <a:srgbClr val="3C3C3C"/>
                </a:solidFill>
              </a:rPr>
              <a:t>http://www.linuxfoundation.org/about/faq</a:t>
            </a:r>
            <a:endParaRPr lang="en-US" altLang="en-MT" dirty="0">
              <a:solidFill>
                <a:srgbClr val="3C3C3C"/>
              </a:solidFill>
            </a:endParaRPr>
          </a:p>
          <a:p>
            <a:pPr marL="0" lvl="0" indent="0" eaLnBrk="0" fontAlgn="base" hangingPunct="0">
              <a:lnSpc>
                <a:spcPct val="100000"/>
              </a:lnSpc>
              <a:spcBef>
                <a:spcPct val="0"/>
              </a:spcBef>
              <a:spcAft>
                <a:spcPct val="0"/>
              </a:spcAft>
              <a:buFontTx/>
              <a:buAutoNum type="arabicPeriod"/>
            </a:pPr>
            <a:endParaRPr lang="en-MT" altLang="en-MT" dirty="0">
              <a:solidFill>
                <a:srgbClr val="3C3C3C"/>
              </a:solidFill>
            </a:endParaRPr>
          </a:p>
          <a:p>
            <a:pPr marL="0" lvl="0" indent="0" eaLnBrk="0" fontAlgn="base" hangingPunct="0">
              <a:lnSpc>
                <a:spcPct val="100000"/>
              </a:lnSpc>
              <a:spcBef>
                <a:spcPct val="0"/>
              </a:spcBef>
              <a:spcAft>
                <a:spcPct val="0"/>
              </a:spcAft>
              <a:buFontTx/>
              <a:buAutoNum type="arabicPeriod" startAt="2"/>
            </a:pPr>
            <a:r>
              <a:rPr lang="en-MT" altLang="en-MT" dirty="0">
                <a:solidFill>
                  <a:srgbClr val="3C3C3C"/>
                </a:solidFill>
              </a:rPr>
              <a:t>Read information about </a:t>
            </a:r>
            <a:r>
              <a:rPr lang="en-MT" altLang="en-MT" dirty="0">
                <a:solidFill>
                  <a:srgbClr val="3C3C3C"/>
                </a:solidFill>
                <a:hlinkClick r:id="rId3"/>
              </a:rPr>
              <a:t>https://lwn.net</a:t>
            </a:r>
            <a:r>
              <a:rPr lang="en-MT" altLang="en-MT" dirty="0">
                <a:solidFill>
                  <a:srgbClr val="3C3C3C"/>
                </a:solidFill>
              </a:rPr>
              <a:t> using </a:t>
            </a:r>
            <a:r>
              <a:rPr lang="en-MT" altLang="en-MT" b="1" dirty="0">
                <a:solidFill>
                  <a:srgbClr val="3C3C3C"/>
                </a:solidFill>
              </a:rPr>
              <a:t>curl</a:t>
            </a:r>
            <a:r>
              <a:rPr lang="en-MT" altLang="en-MT" dirty="0">
                <a:solidFill>
                  <a:srgbClr val="3C3C3C"/>
                </a:solidFill>
              </a:rPr>
              <a:t> and place the output in a file named </a:t>
            </a:r>
            <a:r>
              <a:rPr lang="en-MT" altLang="en-MT" b="1" dirty="0" err="1">
                <a:solidFill>
                  <a:srgbClr val="3C3C3C"/>
                </a:solidFill>
              </a:rPr>
              <a:t>lwn.out</a:t>
            </a:r>
            <a:r>
              <a:rPr lang="en-MT" altLang="en-MT" dirty="0">
                <a:solidFill>
                  <a:srgbClr val="3C3C3C"/>
                </a:solidFill>
              </a:rPr>
              <a:t>.</a:t>
            </a:r>
          </a:p>
          <a:p>
            <a:pPr marL="0" lvl="0" indent="0" eaLnBrk="0" fontAlgn="base" hangingPunct="0">
              <a:lnSpc>
                <a:spcPct val="100000"/>
              </a:lnSpc>
              <a:spcBef>
                <a:spcPct val="0"/>
              </a:spcBef>
              <a:spcAft>
                <a:spcPct val="0"/>
              </a:spcAft>
              <a:buNone/>
            </a:pPr>
            <a:endParaRPr lang="en-US" altLang="en-MT" dirty="0"/>
          </a:p>
          <a:p>
            <a:pPr marL="0" lvl="0" indent="0" eaLnBrk="0" fontAlgn="base" hangingPunct="0">
              <a:lnSpc>
                <a:spcPct val="100000"/>
              </a:lnSpc>
              <a:spcBef>
                <a:spcPct val="0"/>
              </a:spcBef>
              <a:spcAft>
                <a:spcPct val="0"/>
              </a:spcAft>
              <a:buNone/>
            </a:pPr>
            <a:r>
              <a:rPr lang="en-US" altLang="en-MT" dirty="0"/>
              <a:t>$</a:t>
            </a:r>
            <a:r>
              <a:rPr lang="en-US" altLang="en-MT" b="1" dirty="0">
                <a:solidFill>
                  <a:srgbClr val="FF0000"/>
                </a:solidFill>
              </a:rPr>
              <a:t>curl –o </a:t>
            </a:r>
            <a:r>
              <a:rPr lang="en-US" altLang="en-MT" dirty="0" err="1"/>
              <a:t>lwn.out</a:t>
            </a:r>
            <a:r>
              <a:rPr lang="en-US" altLang="en-MT" dirty="0"/>
              <a:t> </a:t>
            </a:r>
            <a:r>
              <a:rPr lang="en-MT" dirty="0"/>
              <a:t>https://lwn.net/</a:t>
            </a:r>
            <a:br>
              <a:rPr lang="en-MT" altLang="en-MT" sz="2400" dirty="0"/>
            </a:br>
            <a:r>
              <a:rPr lang="en-US" dirty="0"/>
              <a:t> </a:t>
            </a:r>
            <a:endParaRPr lang="en-MT" dirty="0"/>
          </a:p>
        </p:txBody>
      </p:sp>
      <p:sp>
        <p:nvSpPr>
          <p:cNvPr id="5" name="Date Placeholder 4">
            <a:extLst>
              <a:ext uri="{FF2B5EF4-FFF2-40B4-BE49-F238E27FC236}">
                <a16:creationId xmlns:a16="http://schemas.microsoft.com/office/drawing/2014/main" id="{B6967F3A-C9CE-42AB-A409-75C72E17CC68}"/>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B54807B4-FA99-4167-8507-F293CDC08F78}"/>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40472834-A7B2-4032-9AEF-1A0705B9206C}"/>
              </a:ext>
            </a:extLst>
          </p:cNvPr>
          <p:cNvSpPr>
            <a:spLocks noGrp="1"/>
          </p:cNvSpPr>
          <p:nvPr>
            <p:ph type="sldNum" sz="quarter" idx="12"/>
          </p:nvPr>
        </p:nvSpPr>
        <p:spPr/>
        <p:txBody>
          <a:bodyPr/>
          <a:lstStyle/>
          <a:p>
            <a:fld id="{08C33CDE-64A6-4F24-B847-CF39CC4CA3AE}" type="slidenum">
              <a:rPr lang="en-US" smtClean="0"/>
              <a:t>30</a:t>
            </a:fld>
            <a:endParaRPr lang="en-US"/>
          </a:p>
        </p:txBody>
      </p:sp>
    </p:spTree>
    <p:extLst>
      <p:ext uri="{BB962C8B-B14F-4D97-AF65-F5344CB8AC3E}">
        <p14:creationId xmlns:p14="http://schemas.microsoft.com/office/powerpoint/2010/main" val="249793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5E55C4-0D07-40EC-B026-5377C2C605CD}"/>
              </a:ext>
            </a:extLst>
          </p:cNvPr>
          <p:cNvSpPr>
            <a:spLocks noGrp="1"/>
          </p:cNvSpPr>
          <p:nvPr>
            <p:ph type="title"/>
          </p:nvPr>
        </p:nvSpPr>
        <p:spPr/>
        <p:txBody>
          <a:bodyPr/>
          <a:lstStyle/>
          <a:p>
            <a:r>
              <a:rPr lang="en-US" dirty="0"/>
              <a:t>Transferring Files</a:t>
            </a:r>
            <a:br>
              <a:rPr lang="en-US" dirty="0"/>
            </a:br>
            <a:r>
              <a:rPr lang="en-US" dirty="0"/>
              <a:t>Section 4</a:t>
            </a:r>
          </a:p>
        </p:txBody>
      </p:sp>
      <p:sp>
        <p:nvSpPr>
          <p:cNvPr id="9" name="Text Placeholder 8">
            <a:extLst>
              <a:ext uri="{FF2B5EF4-FFF2-40B4-BE49-F238E27FC236}">
                <a16:creationId xmlns:a16="http://schemas.microsoft.com/office/drawing/2014/main" id="{29E90F11-F120-4638-9CA5-660CDFCC1C9C}"/>
              </a:ext>
            </a:extLst>
          </p:cNvPr>
          <p:cNvSpPr>
            <a:spLocks noGrp="1"/>
          </p:cNvSpPr>
          <p:nvPr>
            <p:ph type="body" idx="1"/>
          </p:nvPr>
        </p:nvSpPr>
        <p:spPr/>
        <p:txBody>
          <a:bodyPr/>
          <a:lstStyle/>
          <a:p>
            <a:endParaRPr lang="en-MT" dirty="0"/>
          </a:p>
        </p:txBody>
      </p:sp>
      <p:sp>
        <p:nvSpPr>
          <p:cNvPr id="5" name="Date Placeholder 4">
            <a:extLst>
              <a:ext uri="{FF2B5EF4-FFF2-40B4-BE49-F238E27FC236}">
                <a16:creationId xmlns:a16="http://schemas.microsoft.com/office/drawing/2014/main" id="{21281B99-29F6-4A32-9E0A-F43808B8F5EA}"/>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23B2C723-D081-463D-B8AD-1D49B20ECE3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85526589-0A08-4FA5-A73D-A844D8E7C1B5}"/>
              </a:ext>
            </a:extLst>
          </p:cNvPr>
          <p:cNvSpPr>
            <a:spLocks noGrp="1"/>
          </p:cNvSpPr>
          <p:nvPr>
            <p:ph type="sldNum" sz="quarter" idx="12"/>
          </p:nvPr>
        </p:nvSpPr>
        <p:spPr/>
        <p:txBody>
          <a:bodyPr/>
          <a:lstStyle/>
          <a:p>
            <a:fld id="{08C33CDE-64A6-4F24-B847-CF39CC4CA3AE}" type="slidenum">
              <a:rPr lang="en-US" smtClean="0"/>
              <a:t>31</a:t>
            </a:fld>
            <a:endParaRPr lang="en-US"/>
          </a:p>
        </p:txBody>
      </p:sp>
    </p:spTree>
    <p:extLst>
      <p:ext uri="{BB962C8B-B14F-4D97-AF65-F5344CB8AC3E}">
        <p14:creationId xmlns:p14="http://schemas.microsoft.com/office/powerpoint/2010/main" val="293118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132B2F-9905-4BF0-8F8B-12D4488293AD}"/>
              </a:ext>
            </a:extLst>
          </p:cNvPr>
          <p:cNvSpPr>
            <a:spLocks noGrp="1"/>
          </p:cNvSpPr>
          <p:nvPr>
            <p:ph type="title"/>
          </p:nvPr>
        </p:nvSpPr>
        <p:spPr/>
        <p:txBody>
          <a:bodyPr>
            <a:normAutofit fontScale="90000"/>
          </a:bodyPr>
          <a:lstStyle/>
          <a:p>
            <a:r>
              <a:rPr lang="en-US" dirty="0"/>
              <a:t>Chapter 14: Networking Operations</a:t>
            </a:r>
            <a:br>
              <a:rPr lang="en-US" dirty="0"/>
            </a:br>
            <a:r>
              <a:rPr lang="en-US" dirty="0"/>
              <a:t>Sections </a:t>
            </a:r>
            <a:endParaRPr lang="en-MT" dirty="0"/>
          </a:p>
        </p:txBody>
      </p:sp>
      <p:sp>
        <p:nvSpPr>
          <p:cNvPr id="8" name="Content Placeholder 7">
            <a:extLst>
              <a:ext uri="{FF2B5EF4-FFF2-40B4-BE49-F238E27FC236}">
                <a16:creationId xmlns:a16="http://schemas.microsoft.com/office/drawing/2014/main" id="{0212A2CE-9F54-4973-93A4-CF3CA9F00643}"/>
              </a:ext>
            </a:extLst>
          </p:cNvPr>
          <p:cNvSpPr>
            <a:spLocks noGrp="1"/>
          </p:cNvSpPr>
          <p:nvPr>
            <p:ph idx="1"/>
          </p:nvPr>
        </p:nvSpPr>
        <p:spPr/>
        <p:txBody>
          <a:bodyPr/>
          <a:lstStyle/>
          <a:p>
            <a:pPr marL="0" indent="0">
              <a:buNone/>
            </a:pPr>
            <a:r>
              <a:rPr lang="en-US" dirty="0"/>
              <a:t>Introduction / learning objectives</a:t>
            </a:r>
          </a:p>
          <a:p>
            <a:pPr marL="514350" indent="-514350">
              <a:buFont typeface="+mj-lt"/>
              <a:buAutoNum type="arabicPeriod"/>
            </a:pPr>
            <a:r>
              <a:rPr lang="en-US" dirty="0"/>
              <a:t>Network Addresses and DNS </a:t>
            </a:r>
          </a:p>
          <a:p>
            <a:pPr marL="514350" indent="-514350">
              <a:buFont typeface="+mj-lt"/>
              <a:buAutoNum type="arabicPeriod"/>
            </a:pPr>
            <a:r>
              <a:rPr lang="en-US" dirty="0"/>
              <a:t>Networking Configuration and Tools</a:t>
            </a:r>
          </a:p>
          <a:p>
            <a:pPr marL="514350" indent="-514350">
              <a:buFont typeface="+mj-lt"/>
              <a:buAutoNum type="arabicPeriod"/>
            </a:pPr>
            <a:r>
              <a:rPr lang="en-US" dirty="0"/>
              <a:t>Browser</a:t>
            </a:r>
          </a:p>
          <a:p>
            <a:pPr marL="514350" indent="-514350">
              <a:buFont typeface="+mj-lt"/>
              <a:buAutoNum type="arabicPeriod"/>
            </a:pPr>
            <a:r>
              <a:rPr lang="en-US" dirty="0"/>
              <a:t>Transferring Files</a:t>
            </a:r>
          </a:p>
          <a:p>
            <a:pPr marL="0" indent="0">
              <a:buNone/>
            </a:pPr>
            <a:r>
              <a:rPr lang="en-US" dirty="0"/>
              <a:t>Summary</a:t>
            </a:r>
          </a:p>
        </p:txBody>
      </p:sp>
      <p:sp>
        <p:nvSpPr>
          <p:cNvPr id="4" name="Date Placeholder 3">
            <a:extLst>
              <a:ext uri="{FF2B5EF4-FFF2-40B4-BE49-F238E27FC236}">
                <a16:creationId xmlns:a16="http://schemas.microsoft.com/office/drawing/2014/main" id="{956AC191-7329-4AA4-AF6B-3F36B2CA05D9}"/>
              </a:ext>
            </a:extLst>
          </p:cNvPr>
          <p:cNvSpPr>
            <a:spLocks noGrp="1"/>
          </p:cNvSpPr>
          <p:nvPr>
            <p:ph type="dt" sz="half" idx="10"/>
          </p:nvPr>
        </p:nvSpPr>
        <p:spPr/>
        <p:txBody>
          <a:bodyPr/>
          <a:lstStyle/>
          <a:p>
            <a:fld id="{6CAF422A-02D9-43F7-86AC-C20A3546C971}" type="datetime1">
              <a:rPr lang="en-US" smtClean="0"/>
              <a:t>5/14/2018</a:t>
            </a:fld>
            <a:endParaRPr lang="en-US"/>
          </a:p>
        </p:txBody>
      </p:sp>
      <p:sp>
        <p:nvSpPr>
          <p:cNvPr id="5" name="Footer Placeholder 4">
            <a:extLst>
              <a:ext uri="{FF2B5EF4-FFF2-40B4-BE49-F238E27FC236}">
                <a16:creationId xmlns:a16="http://schemas.microsoft.com/office/drawing/2014/main" id="{8BE049D0-860F-4E41-8E36-28A671902F36}"/>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3046EB24-828A-4AA5-A7D1-902AEA403FA0}"/>
              </a:ext>
            </a:extLst>
          </p:cNvPr>
          <p:cNvSpPr>
            <a:spLocks noGrp="1"/>
          </p:cNvSpPr>
          <p:nvPr>
            <p:ph type="sldNum" sz="quarter" idx="12"/>
          </p:nvPr>
        </p:nvSpPr>
        <p:spPr/>
        <p:txBody>
          <a:bodyPr/>
          <a:lstStyle/>
          <a:p>
            <a:fld id="{08C33CDE-64A6-4F24-B847-CF39CC4CA3AE}" type="slidenum">
              <a:rPr lang="en-US" smtClean="0"/>
              <a:t>4</a:t>
            </a:fld>
            <a:endParaRPr lang="en-US"/>
          </a:p>
        </p:txBody>
      </p:sp>
    </p:spTree>
    <p:extLst>
      <p:ext uri="{BB962C8B-B14F-4D97-AF65-F5344CB8AC3E}">
        <p14:creationId xmlns:p14="http://schemas.microsoft.com/office/powerpoint/2010/main" val="4096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039607-FA26-4E29-B7C7-781379C82D76}"/>
              </a:ext>
            </a:extLst>
          </p:cNvPr>
          <p:cNvSpPr>
            <a:spLocks noGrp="1"/>
          </p:cNvSpPr>
          <p:nvPr>
            <p:ph type="title"/>
          </p:nvPr>
        </p:nvSpPr>
        <p:spPr/>
        <p:txBody>
          <a:bodyPr/>
          <a:lstStyle/>
          <a:p>
            <a:r>
              <a:rPr lang="en-US" dirty="0"/>
              <a:t>Learning Objectives</a:t>
            </a:r>
            <a:endParaRPr lang="en-MT" dirty="0"/>
          </a:p>
        </p:txBody>
      </p:sp>
      <p:sp>
        <p:nvSpPr>
          <p:cNvPr id="8" name="Content Placeholder 7">
            <a:extLst>
              <a:ext uri="{FF2B5EF4-FFF2-40B4-BE49-F238E27FC236}">
                <a16:creationId xmlns:a16="http://schemas.microsoft.com/office/drawing/2014/main" id="{E2709C64-0A60-455C-A477-01AB2A9BA059}"/>
              </a:ext>
            </a:extLst>
          </p:cNvPr>
          <p:cNvSpPr>
            <a:spLocks noGrp="1"/>
          </p:cNvSpPr>
          <p:nvPr>
            <p:ph idx="1"/>
          </p:nvPr>
        </p:nvSpPr>
        <p:spPr/>
        <p:txBody>
          <a:bodyPr/>
          <a:lstStyle/>
          <a:p>
            <a:r>
              <a:rPr lang="en-US" dirty="0"/>
              <a:t>Explain basic networking concepts, including types of networks and addressing  issues.</a:t>
            </a:r>
          </a:p>
          <a:p>
            <a:r>
              <a:rPr lang="en-US" dirty="0"/>
              <a:t>Configure networking interfaces and use basic networking utilities, such as </a:t>
            </a:r>
            <a:r>
              <a:rPr lang="en-US" b="1" dirty="0"/>
              <a:t>ifconfig, </a:t>
            </a:r>
            <a:r>
              <a:rPr lang="en-US" b="1" dirty="0" err="1"/>
              <a:t>ip</a:t>
            </a:r>
            <a:r>
              <a:rPr lang="en-US" b="1" dirty="0"/>
              <a:t>, ping, route, &amp; traceroute</a:t>
            </a:r>
            <a:r>
              <a:rPr lang="en-US" dirty="0"/>
              <a:t>.</a:t>
            </a:r>
          </a:p>
          <a:p>
            <a:r>
              <a:rPr lang="en-US" dirty="0"/>
              <a:t>Use graphical and non-graphical browser, such as </a:t>
            </a:r>
            <a:r>
              <a:rPr lang="en-US" b="1" dirty="0"/>
              <a:t>Lynx, w3w, Firefox, Chrome </a:t>
            </a:r>
            <a:r>
              <a:rPr lang="en-US" dirty="0"/>
              <a:t>and </a:t>
            </a:r>
            <a:r>
              <a:rPr lang="en-US" b="1" dirty="0"/>
              <a:t>Epiphany. </a:t>
            </a:r>
          </a:p>
          <a:p>
            <a:r>
              <a:rPr lang="en-US" dirty="0"/>
              <a:t>Transfer files to and from clients  and servers using both graphical and text mode application such as </a:t>
            </a:r>
            <a:r>
              <a:rPr lang="en-US" b="1" dirty="0" err="1"/>
              <a:t>Filezilla</a:t>
            </a:r>
            <a:r>
              <a:rPr lang="en-US" b="1" dirty="0"/>
              <a:t>, ftp, sftp, </a:t>
            </a:r>
            <a:r>
              <a:rPr lang="en-US" dirty="0"/>
              <a:t>and </a:t>
            </a:r>
            <a:r>
              <a:rPr lang="en-US" b="1" dirty="0" err="1"/>
              <a:t>wget</a:t>
            </a:r>
            <a:r>
              <a:rPr lang="en-US" b="1" dirty="0"/>
              <a:t>.</a:t>
            </a:r>
            <a:endParaRPr lang="en-MT" dirty="0"/>
          </a:p>
        </p:txBody>
      </p:sp>
      <p:sp>
        <p:nvSpPr>
          <p:cNvPr id="4" name="Date Placeholder 3">
            <a:extLst>
              <a:ext uri="{FF2B5EF4-FFF2-40B4-BE49-F238E27FC236}">
                <a16:creationId xmlns:a16="http://schemas.microsoft.com/office/drawing/2014/main" id="{8DDFECEA-4ED6-46C1-B473-6895BC64F73B}"/>
              </a:ext>
            </a:extLst>
          </p:cNvPr>
          <p:cNvSpPr>
            <a:spLocks noGrp="1"/>
          </p:cNvSpPr>
          <p:nvPr>
            <p:ph type="dt" sz="half" idx="10"/>
          </p:nvPr>
        </p:nvSpPr>
        <p:spPr/>
        <p:txBody>
          <a:bodyPr/>
          <a:lstStyle/>
          <a:p>
            <a:fld id="{6CAF422A-02D9-43F7-86AC-C20A3546C971}" type="datetime1">
              <a:rPr lang="en-US" smtClean="0"/>
              <a:t>5/14/2018</a:t>
            </a:fld>
            <a:endParaRPr lang="en-US"/>
          </a:p>
        </p:txBody>
      </p:sp>
      <p:sp>
        <p:nvSpPr>
          <p:cNvPr id="5" name="Footer Placeholder 4">
            <a:extLst>
              <a:ext uri="{FF2B5EF4-FFF2-40B4-BE49-F238E27FC236}">
                <a16:creationId xmlns:a16="http://schemas.microsoft.com/office/drawing/2014/main" id="{887BA339-88D7-4B5D-B1C5-C1ABA72701D5}"/>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1FD7CEFA-B367-48C9-BD3F-9A9D3B179DE9}"/>
              </a:ext>
            </a:extLst>
          </p:cNvPr>
          <p:cNvSpPr>
            <a:spLocks noGrp="1"/>
          </p:cNvSpPr>
          <p:nvPr>
            <p:ph type="sldNum" sz="quarter" idx="12"/>
          </p:nvPr>
        </p:nvSpPr>
        <p:spPr/>
        <p:txBody>
          <a:bodyPr/>
          <a:lstStyle/>
          <a:p>
            <a:fld id="{08C33CDE-64A6-4F24-B847-CF39CC4CA3AE}" type="slidenum">
              <a:rPr lang="en-US" smtClean="0"/>
              <a:t>5</a:t>
            </a:fld>
            <a:endParaRPr lang="en-US"/>
          </a:p>
        </p:txBody>
      </p:sp>
    </p:spTree>
    <p:extLst>
      <p:ext uri="{BB962C8B-B14F-4D97-AF65-F5344CB8AC3E}">
        <p14:creationId xmlns:p14="http://schemas.microsoft.com/office/powerpoint/2010/main" val="276703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Introduction to Networking</a:t>
            </a:r>
          </a:p>
        </p:txBody>
      </p:sp>
      <p:pic>
        <p:nvPicPr>
          <p:cNvPr id="10" name="Content Placeholder 9">
            <a:extLst>
              <a:ext uri="{FF2B5EF4-FFF2-40B4-BE49-F238E27FC236}">
                <a16:creationId xmlns:a16="http://schemas.microsoft.com/office/drawing/2014/main" id="{1AD5CB4F-5061-47B5-AB03-6DCF1FFF3E4E}"/>
              </a:ext>
            </a:extLst>
          </p:cNvPr>
          <p:cNvPicPr>
            <a:picLocks noGrp="1" noChangeAspect="1"/>
          </p:cNvPicPr>
          <p:nvPr>
            <p:ph idx="1"/>
          </p:nvPr>
        </p:nvPicPr>
        <p:blipFill>
          <a:blip r:embed="rId2"/>
          <a:stretch>
            <a:fillRect/>
          </a:stretch>
        </p:blipFill>
        <p:spPr>
          <a:xfrm>
            <a:off x="8259097" y="2057400"/>
            <a:ext cx="3674422" cy="2755817"/>
          </a:xfrm>
          <a:prstGeom prst="rect">
            <a:avLst/>
          </a:prstGeom>
        </p:spPr>
      </p:pic>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7" y="2057400"/>
            <a:ext cx="7313613" cy="3782961"/>
          </a:xfrm>
        </p:spPr>
        <p:txBody>
          <a:bodyPr>
            <a:normAutofit fontScale="92500" lnSpcReduction="10000"/>
          </a:bodyPr>
          <a:lstStyle/>
          <a:p>
            <a:r>
              <a:rPr lang="en-US" sz="1900" dirty="0"/>
              <a:t>A network is a group of computers and computing devices connected together through communication channels, such as cables or wireless media. The computers connected over a network may be located in the same geographical area or spread across the world.</a:t>
            </a:r>
          </a:p>
          <a:p>
            <a:r>
              <a:rPr lang="en-US" sz="1900" dirty="0"/>
              <a:t>A network is used to:</a:t>
            </a:r>
          </a:p>
          <a:p>
            <a:r>
              <a:rPr lang="en-US" sz="1900" dirty="0"/>
              <a:t>Allow the connected devices to communicate with each other</a:t>
            </a:r>
          </a:p>
          <a:p>
            <a:r>
              <a:rPr lang="en-US" sz="1900" dirty="0"/>
              <a:t>Enable multiple users to share devices over the network, such as printers and scanners</a:t>
            </a:r>
          </a:p>
          <a:p>
            <a:r>
              <a:rPr lang="en-US" sz="1900" dirty="0"/>
              <a:t>Share and manage information across computers easily.</a:t>
            </a:r>
          </a:p>
          <a:p>
            <a:r>
              <a:rPr lang="en-US" sz="1900" dirty="0"/>
              <a:t>Most organizations have both an internal network and an Internet connection for users to communicate with machines and people outside the organization. The Internet is the largest network in the world and is often called "the network of networks".</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6</a:t>
            </a:fld>
            <a:endParaRPr lang="en-US"/>
          </a:p>
        </p:txBody>
      </p:sp>
    </p:spTree>
    <p:extLst>
      <p:ext uri="{BB962C8B-B14F-4D97-AF65-F5344CB8AC3E}">
        <p14:creationId xmlns:p14="http://schemas.microsoft.com/office/powerpoint/2010/main" val="1256411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5E55C4-0D07-40EC-B026-5377C2C605CD}"/>
              </a:ext>
            </a:extLst>
          </p:cNvPr>
          <p:cNvSpPr>
            <a:spLocks noGrp="1"/>
          </p:cNvSpPr>
          <p:nvPr>
            <p:ph type="title"/>
          </p:nvPr>
        </p:nvSpPr>
        <p:spPr/>
        <p:txBody>
          <a:bodyPr/>
          <a:lstStyle/>
          <a:p>
            <a:r>
              <a:rPr lang="en-US" dirty="0"/>
              <a:t>Network Addresses and DNS </a:t>
            </a:r>
            <a:br>
              <a:rPr lang="en-US" dirty="0"/>
            </a:br>
            <a:r>
              <a:rPr lang="en-US" dirty="0"/>
              <a:t>Section 1</a:t>
            </a:r>
            <a:endParaRPr lang="en-MT" dirty="0"/>
          </a:p>
        </p:txBody>
      </p:sp>
      <p:sp>
        <p:nvSpPr>
          <p:cNvPr id="9" name="Text Placeholder 8">
            <a:extLst>
              <a:ext uri="{FF2B5EF4-FFF2-40B4-BE49-F238E27FC236}">
                <a16:creationId xmlns:a16="http://schemas.microsoft.com/office/drawing/2014/main" id="{29E90F11-F120-4638-9CA5-660CDFCC1C9C}"/>
              </a:ext>
            </a:extLst>
          </p:cNvPr>
          <p:cNvSpPr>
            <a:spLocks noGrp="1"/>
          </p:cNvSpPr>
          <p:nvPr>
            <p:ph type="body" idx="1"/>
          </p:nvPr>
        </p:nvSpPr>
        <p:spPr/>
        <p:txBody>
          <a:bodyPr/>
          <a:lstStyle/>
          <a:p>
            <a:endParaRPr lang="en-MT" dirty="0"/>
          </a:p>
        </p:txBody>
      </p:sp>
      <p:sp>
        <p:nvSpPr>
          <p:cNvPr id="5" name="Date Placeholder 4">
            <a:extLst>
              <a:ext uri="{FF2B5EF4-FFF2-40B4-BE49-F238E27FC236}">
                <a16:creationId xmlns:a16="http://schemas.microsoft.com/office/drawing/2014/main" id="{21281B99-29F6-4A32-9E0A-F43808B8F5EA}"/>
              </a:ext>
            </a:extLst>
          </p:cNvPr>
          <p:cNvSpPr>
            <a:spLocks noGrp="1"/>
          </p:cNvSpPr>
          <p:nvPr>
            <p:ph type="dt" sz="half" idx="10"/>
          </p:nvPr>
        </p:nvSpPr>
        <p:spPr/>
        <p:txBody>
          <a:bodyPr/>
          <a:lstStyle/>
          <a:p>
            <a:fld id="{C36B5AA4-D164-440D-93F2-CF0B0A7B2E70}" type="datetime1">
              <a:rPr lang="en-US" smtClean="0"/>
              <a:t>5/14/2018</a:t>
            </a:fld>
            <a:endParaRPr lang="en-US"/>
          </a:p>
        </p:txBody>
      </p:sp>
      <p:sp>
        <p:nvSpPr>
          <p:cNvPr id="6" name="Footer Placeholder 5">
            <a:extLst>
              <a:ext uri="{FF2B5EF4-FFF2-40B4-BE49-F238E27FC236}">
                <a16:creationId xmlns:a16="http://schemas.microsoft.com/office/drawing/2014/main" id="{23B2C723-D081-463D-B8AD-1D49B20ECE32}"/>
              </a:ext>
            </a:extLst>
          </p:cNvPr>
          <p:cNvSpPr>
            <a:spLocks noGrp="1"/>
          </p:cNvSpPr>
          <p:nvPr>
            <p:ph type="ftr" sz="quarter" idx="11"/>
          </p:nvPr>
        </p:nvSpPr>
        <p:spPr/>
        <p:txBody>
          <a:bodyPr/>
          <a:lstStyle/>
          <a:p>
            <a:r>
              <a:rPr lang="en-US"/>
              <a:t>Florida International University</a:t>
            </a:r>
          </a:p>
        </p:txBody>
      </p:sp>
      <p:sp>
        <p:nvSpPr>
          <p:cNvPr id="7" name="Slide Number Placeholder 6">
            <a:extLst>
              <a:ext uri="{FF2B5EF4-FFF2-40B4-BE49-F238E27FC236}">
                <a16:creationId xmlns:a16="http://schemas.microsoft.com/office/drawing/2014/main" id="{85526589-0A08-4FA5-A73D-A844D8E7C1B5}"/>
              </a:ext>
            </a:extLst>
          </p:cNvPr>
          <p:cNvSpPr>
            <a:spLocks noGrp="1"/>
          </p:cNvSpPr>
          <p:nvPr>
            <p:ph type="sldNum" sz="quarter" idx="12"/>
          </p:nvPr>
        </p:nvSpPr>
        <p:spPr/>
        <p:txBody>
          <a:bodyPr/>
          <a:lstStyle/>
          <a:p>
            <a:fld id="{08C33CDE-64A6-4F24-B847-CF39CC4CA3AE}" type="slidenum">
              <a:rPr lang="en-US" smtClean="0"/>
              <a:t>7</a:t>
            </a:fld>
            <a:endParaRPr lang="en-US"/>
          </a:p>
        </p:txBody>
      </p:sp>
    </p:spTree>
    <p:extLst>
      <p:ext uri="{BB962C8B-B14F-4D97-AF65-F5344CB8AC3E}">
        <p14:creationId xmlns:p14="http://schemas.microsoft.com/office/powerpoint/2010/main" val="405495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IP Addresses</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8" y="2057400"/>
            <a:ext cx="6767988" cy="3803650"/>
          </a:xfrm>
        </p:spPr>
        <p:txBody>
          <a:bodyPr>
            <a:normAutofit/>
          </a:bodyPr>
          <a:lstStyle/>
          <a:p>
            <a:r>
              <a:rPr lang="en-US" sz="1800" dirty="0"/>
              <a:t>Devices attached to a network must have at least one unique network address identifier known as the IP (</a:t>
            </a:r>
            <a:r>
              <a:rPr lang="en-US" sz="1800" b="1" dirty="0"/>
              <a:t>Internet Protocol) </a:t>
            </a:r>
            <a:r>
              <a:rPr lang="en-US" sz="1800" dirty="0"/>
              <a:t>address. The address is essential for routing </a:t>
            </a:r>
            <a:r>
              <a:rPr lang="en-US" sz="1800" b="1" dirty="0"/>
              <a:t>packets </a:t>
            </a:r>
            <a:r>
              <a:rPr lang="en-US" sz="1800" dirty="0"/>
              <a:t>of information through the network.</a:t>
            </a:r>
          </a:p>
          <a:p>
            <a:r>
              <a:rPr lang="en-US" sz="1800" dirty="0"/>
              <a:t>Exchanging information across the network requires using streams of small packets, each of which contains a piece of the information going from one machine to another. These packets contain </a:t>
            </a:r>
            <a:r>
              <a:rPr lang="en-US" sz="1800" b="1" dirty="0"/>
              <a:t>data buffers</a:t>
            </a:r>
            <a:r>
              <a:rPr lang="en-US" sz="1800" dirty="0"/>
              <a:t> together with </a:t>
            </a:r>
            <a:r>
              <a:rPr lang="en-US" sz="1800" b="1" dirty="0"/>
              <a:t>headers</a:t>
            </a:r>
            <a:r>
              <a:rPr lang="en-US" sz="1800" dirty="0"/>
              <a:t> which contain information about where the packet is going to and coming from, and where it fits in the sequence of packets that constitute the stream. Networking protocols and software are rather complicated due to the diversity of machines and operating systems they must deal with, as well as the fact that even very old standards must be supported.</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8</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1026" name="Picture 2" descr="https://prod-edxapp.edx-cdn.org/assets/courseware/v1/6aefe557b5aedfc43e2983372dd202d0/asset-v1:LinuxFoundationX+LFS101x+1T2017+type@asset+block/LFS01_ch11_screen04.jpg">
            <a:extLst>
              <a:ext uri="{FF2B5EF4-FFF2-40B4-BE49-F238E27FC236}">
                <a16:creationId xmlns:a16="http://schemas.microsoft.com/office/drawing/2014/main" id="{67D87498-86CD-40AE-B04E-90E6A86C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966" y="2057400"/>
            <a:ext cx="4412468" cy="211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3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A2AE6-4CE1-4C69-B522-5DE40CCDE522}"/>
              </a:ext>
            </a:extLst>
          </p:cNvPr>
          <p:cNvSpPr>
            <a:spLocks noGrp="1"/>
          </p:cNvSpPr>
          <p:nvPr>
            <p:ph type="title"/>
          </p:nvPr>
        </p:nvSpPr>
        <p:spPr>
          <a:xfrm>
            <a:off x="839788" y="457200"/>
            <a:ext cx="7419309" cy="1600200"/>
          </a:xfrm>
        </p:spPr>
        <p:txBody>
          <a:bodyPr/>
          <a:lstStyle/>
          <a:p>
            <a:r>
              <a:rPr lang="en-US" b="1" dirty="0"/>
              <a:t>IPv4 and IPv6</a:t>
            </a:r>
          </a:p>
        </p:txBody>
      </p:sp>
      <p:sp>
        <p:nvSpPr>
          <p:cNvPr id="9" name="Text Placeholder 8">
            <a:extLst>
              <a:ext uri="{FF2B5EF4-FFF2-40B4-BE49-F238E27FC236}">
                <a16:creationId xmlns:a16="http://schemas.microsoft.com/office/drawing/2014/main" id="{36928D2D-2E98-479C-825B-0346A1B83B20}"/>
              </a:ext>
            </a:extLst>
          </p:cNvPr>
          <p:cNvSpPr>
            <a:spLocks noGrp="1"/>
          </p:cNvSpPr>
          <p:nvPr>
            <p:ph type="body" sz="half" idx="2"/>
          </p:nvPr>
        </p:nvSpPr>
        <p:spPr>
          <a:xfrm>
            <a:off x="839788" y="2057400"/>
            <a:ext cx="6150948" cy="3803650"/>
          </a:xfrm>
        </p:spPr>
        <p:txBody>
          <a:bodyPr>
            <a:normAutofit lnSpcReduction="10000"/>
          </a:bodyPr>
          <a:lstStyle/>
          <a:p>
            <a:r>
              <a:rPr lang="en-US" dirty="0"/>
              <a:t>There are two different types of IP addresses available: </a:t>
            </a:r>
            <a:r>
              <a:rPr lang="en-US" b="1" dirty="0"/>
              <a:t>IPv4</a:t>
            </a:r>
            <a:r>
              <a:rPr lang="en-US" dirty="0"/>
              <a:t> (version 4) and </a:t>
            </a:r>
            <a:r>
              <a:rPr lang="en-US" b="1" dirty="0"/>
              <a:t>IPv6</a:t>
            </a:r>
            <a:r>
              <a:rPr lang="en-US" dirty="0"/>
              <a:t> (version 6). </a:t>
            </a:r>
            <a:r>
              <a:rPr lang="en-US" b="1" dirty="0"/>
              <a:t>IPv4</a:t>
            </a:r>
            <a:r>
              <a:rPr lang="en-US" dirty="0"/>
              <a:t> is older and by far the more widely used, while </a:t>
            </a:r>
            <a:r>
              <a:rPr lang="en-US" b="1" dirty="0"/>
              <a:t>IPv6</a:t>
            </a:r>
            <a:r>
              <a:rPr lang="en-US" dirty="0"/>
              <a:t> is newer and is designed to get past the limitations of the older standard and furnish many more possible addresses.</a:t>
            </a:r>
          </a:p>
          <a:p>
            <a:r>
              <a:rPr lang="en-US" b="1" dirty="0"/>
              <a:t>IPv4</a:t>
            </a:r>
            <a:r>
              <a:rPr lang="en-US" dirty="0"/>
              <a:t> uses 32-bits for addresses; there are </a:t>
            </a:r>
            <a:r>
              <a:rPr lang="en-US" b="1" i="1" dirty="0"/>
              <a:t>only</a:t>
            </a:r>
            <a:r>
              <a:rPr lang="en-US" dirty="0"/>
              <a:t> 4.3 billion unique addresses available. Furthermore, many addresses are allotted and reserved, but not actually used. </a:t>
            </a:r>
            <a:r>
              <a:rPr lang="en-US" b="1" dirty="0"/>
              <a:t>IPv4</a:t>
            </a:r>
            <a:r>
              <a:rPr lang="en-US" dirty="0"/>
              <a:t> is considered inadequate for meeting future needs because the number of devices available on the global network has increased enormously in recent years.</a:t>
            </a:r>
          </a:p>
          <a:p>
            <a:r>
              <a:rPr lang="en-US" b="1" dirty="0"/>
              <a:t>IPv6</a:t>
            </a:r>
            <a:r>
              <a:rPr lang="en-US" dirty="0"/>
              <a:t> uses 128-bits for addresses; this allows for 3.4 X 10</a:t>
            </a:r>
            <a:r>
              <a:rPr lang="en-US" baseline="30000" dirty="0"/>
              <a:t>38</a:t>
            </a:r>
            <a:r>
              <a:rPr lang="en-US" dirty="0"/>
              <a:t> unique addresses. If you have a larger network of computers and want to add more, you may want to move to </a:t>
            </a:r>
            <a:r>
              <a:rPr lang="en-US" b="1" dirty="0"/>
              <a:t>IPv6</a:t>
            </a:r>
            <a:r>
              <a:rPr lang="en-US" dirty="0"/>
              <a:t>, because it provides more unique addresses. However, it can be complex to migrate to </a:t>
            </a:r>
            <a:r>
              <a:rPr lang="en-US" b="1" dirty="0"/>
              <a:t>IPv6; </a:t>
            </a:r>
            <a:r>
              <a:rPr lang="en-US" dirty="0"/>
              <a:t>the two protocols do not always inter-operate well. Thus, moving equipment and addresses to </a:t>
            </a:r>
            <a:r>
              <a:rPr lang="en-US" b="1" dirty="0"/>
              <a:t>IPv6</a:t>
            </a:r>
            <a:r>
              <a:rPr lang="en-US" dirty="0"/>
              <a:t> requires significant effort and has not been quite as fast as was originally intended. We will discuss </a:t>
            </a:r>
            <a:r>
              <a:rPr lang="en-US" b="1" dirty="0"/>
              <a:t>IPv4</a:t>
            </a:r>
            <a:r>
              <a:rPr lang="en-US" dirty="0"/>
              <a:t> more than </a:t>
            </a:r>
            <a:r>
              <a:rPr lang="en-US" b="1" dirty="0"/>
              <a:t>IPv6</a:t>
            </a:r>
            <a:r>
              <a:rPr lang="en-US" dirty="0"/>
              <a:t> as you are more likely to deal with it.</a:t>
            </a:r>
          </a:p>
          <a:p>
            <a:endParaRPr lang="en-MT" dirty="0"/>
          </a:p>
        </p:txBody>
      </p:sp>
      <p:sp>
        <p:nvSpPr>
          <p:cNvPr id="4" name="Date Placeholder 3">
            <a:extLst>
              <a:ext uri="{FF2B5EF4-FFF2-40B4-BE49-F238E27FC236}">
                <a16:creationId xmlns:a16="http://schemas.microsoft.com/office/drawing/2014/main" id="{823A1691-7D69-4CAA-8C0D-B94371B39587}"/>
              </a:ext>
            </a:extLst>
          </p:cNvPr>
          <p:cNvSpPr>
            <a:spLocks noGrp="1"/>
          </p:cNvSpPr>
          <p:nvPr>
            <p:ph type="dt" sz="half" idx="10"/>
          </p:nvPr>
        </p:nvSpPr>
        <p:spPr/>
        <p:txBody>
          <a:bodyPr/>
          <a:lstStyle/>
          <a:p>
            <a:fld id="{5BFAC4A2-DE7F-4161-8791-C13E9999A620}" type="datetime1">
              <a:rPr lang="en-US" smtClean="0"/>
              <a:t>5/14/2018</a:t>
            </a:fld>
            <a:endParaRPr lang="en-US" dirty="0"/>
          </a:p>
        </p:txBody>
      </p:sp>
      <p:sp>
        <p:nvSpPr>
          <p:cNvPr id="5" name="Footer Placeholder 4">
            <a:extLst>
              <a:ext uri="{FF2B5EF4-FFF2-40B4-BE49-F238E27FC236}">
                <a16:creationId xmlns:a16="http://schemas.microsoft.com/office/drawing/2014/main" id="{2A2AB981-5F1C-41FC-BF48-A55F685BD2CE}"/>
              </a:ext>
            </a:extLst>
          </p:cNvPr>
          <p:cNvSpPr>
            <a:spLocks noGrp="1"/>
          </p:cNvSpPr>
          <p:nvPr>
            <p:ph type="ftr" sz="quarter" idx="11"/>
          </p:nvPr>
        </p:nvSpPr>
        <p:spPr/>
        <p:txBody>
          <a:bodyPr/>
          <a:lstStyle/>
          <a:p>
            <a:r>
              <a:rPr lang="en-US"/>
              <a:t>Florida International University</a:t>
            </a:r>
          </a:p>
        </p:txBody>
      </p:sp>
      <p:sp>
        <p:nvSpPr>
          <p:cNvPr id="6" name="Slide Number Placeholder 5">
            <a:extLst>
              <a:ext uri="{FF2B5EF4-FFF2-40B4-BE49-F238E27FC236}">
                <a16:creationId xmlns:a16="http://schemas.microsoft.com/office/drawing/2014/main" id="{EB7EB6E6-212B-40B6-8607-9B5BD19A2E23}"/>
              </a:ext>
            </a:extLst>
          </p:cNvPr>
          <p:cNvSpPr>
            <a:spLocks noGrp="1"/>
          </p:cNvSpPr>
          <p:nvPr>
            <p:ph type="sldNum" sz="quarter" idx="12"/>
          </p:nvPr>
        </p:nvSpPr>
        <p:spPr/>
        <p:txBody>
          <a:bodyPr/>
          <a:lstStyle/>
          <a:p>
            <a:fld id="{08C33CDE-64A6-4F24-B847-CF39CC4CA3AE}" type="slidenum">
              <a:rPr lang="en-US" smtClean="0"/>
              <a:t>9</a:t>
            </a:fld>
            <a:endParaRPr lang="en-US"/>
          </a:p>
        </p:txBody>
      </p:sp>
      <p:sp>
        <p:nvSpPr>
          <p:cNvPr id="3" name="Content Placeholder 2">
            <a:extLst>
              <a:ext uri="{FF2B5EF4-FFF2-40B4-BE49-F238E27FC236}">
                <a16:creationId xmlns:a16="http://schemas.microsoft.com/office/drawing/2014/main" id="{617A5F5E-F401-4B44-BC62-199C9650AA86}"/>
              </a:ext>
            </a:extLst>
          </p:cNvPr>
          <p:cNvSpPr>
            <a:spLocks noGrp="1"/>
          </p:cNvSpPr>
          <p:nvPr>
            <p:ph idx="1"/>
          </p:nvPr>
        </p:nvSpPr>
        <p:spPr>
          <a:xfrm>
            <a:off x="8937522" y="987425"/>
            <a:ext cx="2417865" cy="4873625"/>
          </a:xfrm>
        </p:spPr>
        <p:txBody>
          <a:bodyPr/>
          <a:lstStyle/>
          <a:p>
            <a:endParaRPr lang="en-MT" dirty="0"/>
          </a:p>
        </p:txBody>
      </p:sp>
      <p:pic>
        <p:nvPicPr>
          <p:cNvPr id="1028" name="Picture 4" descr="https://prod-edxapp.edx-cdn.org/assets/courseware/v1/fa98328f7ff2e180a79cead9ee3e433f/asset-v1:LinuxFoundationX+LFS101x+1T2017+type@asset+block/LFS01_ch11_screen05.jpg">
            <a:extLst>
              <a:ext uri="{FF2B5EF4-FFF2-40B4-BE49-F238E27FC236}">
                <a16:creationId xmlns:a16="http://schemas.microsoft.com/office/drawing/2014/main" id="{01F28FE7-C435-48D6-8D03-19AC4AD81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215" y="1668923"/>
            <a:ext cx="5162785" cy="253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6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1446</Words>
  <Application>Microsoft Office PowerPoint</Application>
  <PresentationFormat>Widescreen</PresentationFormat>
  <Paragraphs>307</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courier new</vt:lpstr>
      <vt:lpstr>inherit</vt:lpstr>
      <vt:lpstr>Office Theme</vt:lpstr>
      <vt:lpstr>LFS101: Introduction to Linux </vt:lpstr>
      <vt:lpstr>Chapters</vt:lpstr>
      <vt:lpstr>Chapter 14: Networking Operations</vt:lpstr>
      <vt:lpstr>Chapter 14: Networking Operations Sections </vt:lpstr>
      <vt:lpstr>Learning Objectives</vt:lpstr>
      <vt:lpstr>Introduction to Networking</vt:lpstr>
      <vt:lpstr>Network Addresses and DNS  Section 1</vt:lpstr>
      <vt:lpstr>IP Addresses</vt:lpstr>
      <vt:lpstr>IPv4 and IPv6</vt:lpstr>
      <vt:lpstr>Decoding IPv4 Addresses</vt:lpstr>
      <vt:lpstr>Class A Network Addresses</vt:lpstr>
      <vt:lpstr>Class B Network Addresses</vt:lpstr>
      <vt:lpstr>Class C Network Addresses</vt:lpstr>
      <vt:lpstr>IP Address Allocation</vt:lpstr>
      <vt:lpstr>Name Resolution</vt:lpstr>
      <vt:lpstr>Using Domain Name System (DNS) and Name Resolution</vt:lpstr>
      <vt:lpstr>Networking Configuration and Tools Section 2</vt:lpstr>
      <vt:lpstr>Network Interfaces</vt:lpstr>
      <vt:lpstr>The ip Utility</vt:lpstr>
      <vt:lpstr>ping</vt:lpstr>
      <vt:lpstr>route</vt:lpstr>
      <vt:lpstr>traceroute</vt:lpstr>
      <vt:lpstr>Try-It-Yourself: Using ping, route, and traceroute </vt:lpstr>
      <vt:lpstr>More Networking Tools</vt:lpstr>
      <vt:lpstr>Using More Networking Tools</vt:lpstr>
      <vt:lpstr>Graphical and Non-Graphical Browsers Section 3</vt:lpstr>
      <vt:lpstr>PowerPoint Presentation</vt:lpstr>
      <vt:lpstr>wget</vt:lpstr>
      <vt:lpstr>curl</vt:lpstr>
      <vt:lpstr>Try-It-Yourself: Using wget and curl</vt:lpstr>
      <vt:lpstr>Transferring Files Section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steven martinez</dc:creator>
  <cp:lastModifiedBy>Joseph Martinez</cp:lastModifiedBy>
  <cp:revision>38</cp:revision>
  <dcterms:created xsi:type="dcterms:W3CDTF">2018-05-11T18:30:34Z</dcterms:created>
  <dcterms:modified xsi:type="dcterms:W3CDTF">2018-05-14T22:50:04Z</dcterms:modified>
</cp:coreProperties>
</file>