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4" r:id="rId3"/>
    <p:sldId id="268" r:id="rId4"/>
    <p:sldId id="269" r:id="rId5"/>
    <p:sldId id="270" r:id="rId6"/>
    <p:sldId id="271" r:id="rId7"/>
    <p:sldId id="272" r:id="rId8"/>
    <p:sldId id="273" r:id="rId9"/>
    <p:sldId id="257" r:id="rId10"/>
    <p:sldId id="263" r:id="rId11"/>
    <p:sldId id="258" r:id="rId12"/>
    <p:sldId id="259" r:id="rId13"/>
    <p:sldId id="261" r:id="rId14"/>
    <p:sldId id="262" r:id="rId15"/>
    <p:sldId id="267" r:id="rId16"/>
    <p:sldId id="265" r:id="rId17"/>
    <p:sldId id="260" r:id="rId18"/>
    <p:sldId id="266" r:id="rId19"/>
    <p:sldId id="280" r:id="rId20"/>
    <p:sldId id="281" r:id="rId21"/>
    <p:sldId id="282" r:id="rId22"/>
    <p:sldId id="284" r:id="rId23"/>
    <p:sldId id="287" r:id="rId24"/>
    <p:sldId id="285" r:id="rId25"/>
    <p:sldId id="286" r:id="rId26"/>
    <p:sldId id="283" r:id="rId27"/>
    <p:sldId id="276" r:id="rId28"/>
    <p:sldId id="277" r:id="rId29"/>
    <p:sldId id="278" r:id="rId30"/>
    <p:sldId id="274" r:id="rId31"/>
    <p:sldId id="275"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2963" autoAdjust="0"/>
  </p:normalViewPr>
  <p:slideViewPr>
    <p:cSldViewPr snapToGrid="0">
      <p:cViewPr varScale="1">
        <p:scale>
          <a:sx n="60" d="100"/>
          <a:sy n="60" d="100"/>
        </p:scale>
        <p:origin x="96" y="852"/>
      </p:cViewPr>
      <p:guideLst/>
    </p:cSldViewPr>
  </p:slideViewPr>
  <p:notesTextViewPr>
    <p:cViewPr>
      <p:scale>
        <a:sx n="3" d="2"/>
        <a:sy n="3" d="2"/>
      </p:scale>
      <p:origin x="0" y="0"/>
    </p:cViewPr>
  </p:notesTextViewPr>
  <p:notesViewPr>
    <p:cSldViewPr snapToGrid="0">
      <p:cViewPr varScale="1">
        <p:scale>
          <a:sx n="69" d="100"/>
          <a:sy n="69" d="100"/>
        </p:scale>
        <p:origin x="326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409D3-E444-4991-865C-D254C8628A52}" type="datetimeFigureOut">
              <a:rPr lang="aa-ET" smtClean="0"/>
              <a:t>06/11/2018</a:t>
            </a:fld>
            <a:endParaRPr lang="aa-E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a-E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7E1545-1B07-4039-9AB8-FC32C57F4E7F}" type="slidenum">
              <a:rPr lang="aa-ET" smtClean="0"/>
              <a:t>‹#›</a:t>
            </a:fld>
            <a:endParaRPr lang="aa-ET"/>
          </a:p>
        </p:txBody>
      </p:sp>
    </p:spTree>
    <p:extLst>
      <p:ext uri="{BB962C8B-B14F-4D97-AF65-F5344CB8AC3E}">
        <p14:creationId xmlns:p14="http://schemas.microsoft.com/office/powerpoint/2010/main" val="949372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a-ET" dirty="0"/>
          </a:p>
        </p:txBody>
      </p:sp>
      <p:sp>
        <p:nvSpPr>
          <p:cNvPr id="4" name="Slide Number Placeholder 3"/>
          <p:cNvSpPr>
            <a:spLocks noGrp="1"/>
          </p:cNvSpPr>
          <p:nvPr>
            <p:ph type="sldNum" sz="quarter" idx="10"/>
          </p:nvPr>
        </p:nvSpPr>
        <p:spPr/>
        <p:txBody>
          <a:bodyPr/>
          <a:lstStyle/>
          <a:p>
            <a:fld id="{707E1545-1B07-4039-9AB8-FC32C57F4E7F}" type="slidenum">
              <a:rPr lang="aa-ET" smtClean="0"/>
              <a:t>2</a:t>
            </a:fld>
            <a:endParaRPr lang="aa-ET"/>
          </a:p>
        </p:txBody>
      </p:sp>
    </p:spTree>
    <p:extLst>
      <p:ext uri="{BB962C8B-B14F-4D97-AF65-F5344CB8AC3E}">
        <p14:creationId xmlns:p14="http://schemas.microsoft.com/office/powerpoint/2010/main" val="1549275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a-ET" dirty="0"/>
          </a:p>
        </p:txBody>
      </p:sp>
      <p:sp>
        <p:nvSpPr>
          <p:cNvPr id="4" name="Slide Number Placeholder 3"/>
          <p:cNvSpPr>
            <a:spLocks noGrp="1"/>
          </p:cNvSpPr>
          <p:nvPr>
            <p:ph type="sldNum" sz="quarter" idx="10"/>
          </p:nvPr>
        </p:nvSpPr>
        <p:spPr/>
        <p:txBody>
          <a:bodyPr/>
          <a:lstStyle/>
          <a:p>
            <a:fld id="{707E1545-1B07-4039-9AB8-FC32C57F4E7F}" type="slidenum">
              <a:rPr lang="aa-ET" smtClean="0"/>
              <a:t>3</a:t>
            </a:fld>
            <a:endParaRPr lang="aa-ET"/>
          </a:p>
        </p:txBody>
      </p:sp>
    </p:spTree>
    <p:extLst>
      <p:ext uri="{BB962C8B-B14F-4D97-AF65-F5344CB8AC3E}">
        <p14:creationId xmlns:p14="http://schemas.microsoft.com/office/powerpoint/2010/main" val="1001548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7E1545-1B07-4039-9AB8-FC32C57F4E7F}" type="slidenum">
              <a:rPr lang="aa-ET" smtClean="0"/>
              <a:t>32</a:t>
            </a:fld>
            <a:endParaRPr lang="aa-ET"/>
          </a:p>
        </p:txBody>
      </p:sp>
    </p:spTree>
    <p:extLst>
      <p:ext uri="{BB962C8B-B14F-4D97-AF65-F5344CB8AC3E}">
        <p14:creationId xmlns:p14="http://schemas.microsoft.com/office/powerpoint/2010/main" val="893723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0F0304C-5437-49FD-BA3C-7DF2C217AC71}" type="datetime1">
              <a:rPr lang="en-US" smtClean="0"/>
              <a:t>6/11/2018</a:t>
            </a:fld>
            <a:endParaRPr lang="en-US"/>
          </a:p>
        </p:txBody>
      </p:sp>
      <p:sp>
        <p:nvSpPr>
          <p:cNvPr id="5" name="Footer Placeholder 4"/>
          <p:cNvSpPr>
            <a:spLocks noGrp="1"/>
          </p:cNvSpPr>
          <p:nvPr>
            <p:ph type="ftr" sz="quarter" idx="11"/>
          </p:nvPr>
        </p:nvSpPr>
        <p:spPr/>
        <p:txBody>
          <a:bodyPr/>
          <a:lstStyle/>
          <a:p>
            <a:r>
              <a:rPr lang="en-US"/>
              <a:t>Florida International University</a:t>
            </a:r>
          </a:p>
        </p:txBody>
      </p:sp>
      <p:sp>
        <p:nvSpPr>
          <p:cNvPr id="6" name="Slide Number Placeholder 5"/>
          <p:cNvSpPr>
            <a:spLocks noGrp="1"/>
          </p:cNvSpPr>
          <p:nvPr>
            <p:ph type="sldNum" sz="quarter" idx="12"/>
          </p:nvPr>
        </p:nvSpPr>
        <p:spPr/>
        <p:txBody>
          <a:bodyPr/>
          <a:lstStyle/>
          <a:p>
            <a:fld id="{08C33CDE-64A6-4F24-B847-CF39CC4CA3AE}" type="slidenum">
              <a:rPr lang="en-US" smtClean="0"/>
              <a:t>‹#›</a:t>
            </a:fld>
            <a:endParaRPr lang="en-US"/>
          </a:p>
        </p:txBody>
      </p:sp>
    </p:spTree>
    <p:extLst>
      <p:ext uri="{BB962C8B-B14F-4D97-AF65-F5344CB8AC3E}">
        <p14:creationId xmlns:p14="http://schemas.microsoft.com/office/powerpoint/2010/main" val="2322512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FB2CDC-825D-4F52-BEBF-4A45CE016C7F}" type="datetime1">
              <a:rPr lang="en-US" smtClean="0"/>
              <a:t>6/11/2018</a:t>
            </a:fld>
            <a:endParaRPr lang="en-US"/>
          </a:p>
        </p:txBody>
      </p:sp>
      <p:sp>
        <p:nvSpPr>
          <p:cNvPr id="5" name="Footer Placeholder 4"/>
          <p:cNvSpPr>
            <a:spLocks noGrp="1"/>
          </p:cNvSpPr>
          <p:nvPr>
            <p:ph type="ftr" sz="quarter" idx="11"/>
          </p:nvPr>
        </p:nvSpPr>
        <p:spPr/>
        <p:txBody>
          <a:bodyPr/>
          <a:lstStyle/>
          <a:p>
            <a:r>
              <a:rPr lang="en-US"/>
              <a:t>Florida International University</a:t>
            </a:r>
          </a:p>
        </p:txBody>
      </p:sp>
      <p:sp>
        <p:nvSpPr>
          <p:cNvPr id="6" name="Slide Number Placeholder 5"/>
          <p:cNvSpPr>
            <a:spLocks noGrp="1"/>
          </p:cNvSpPr>
          <p:nvPr>
            <p:ph type="sldNum" sz="quarter" idx="12"/>
          </p:nvPr>
        </p:nvSpPr>
        <p:spPr/>
        <p:txBody>
          <a:bodyPr/>
          <a:lstStyle/>
          <a:p>
            <a:fld id="{08C33CDE-64A6-4F24-B847-CF39CC4CA3AE}" type="slidenum">
              <a:rPr lang="en-US" smtClean="0"/>
              <a:t>‹#›</a:t>
            </a:fld>
            <a:endParaRPr lang="en-US"/>
          </a:p>
        </p:txBody>
      </p:sp>
    </p:spTree>
    <p:extLst>
      <p:ext uri="{BB962C8B-B14F-4D97-AF65-F5344CB8AC3E}">
        <p14:creationId xmlns:p14="http://schemas.microsoft.com/office/powerpoint/2010/main" val="1243334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8088D4-E6EC-417B-A51C-E22FF1BABD0B}" type="datetime1">
              <a:rPr lang="en-US" smtClean="0"/>
              <a:t>6/11/2018</a:t>
            </a:fld>
            <a:endParaRPr lang="en-US"/>
          </a:p>
        </p:txBody>
      </p:sp>
      <p:sp>
        <p:nvSpPr>
          <p:cNvPr id="5" name="Footer Placeholder 4"/>
          <p:cNvSpPr>
            <a:spLocks noGrp="1"/>
          </p:cNvSpPr>
          <p:nvPr>
            <p:ph type="ftr" sz="quarter" idx="11"/>
          </p:nvPr>
        </p:nvSpPr>
        <p:spPr/>
        <p:txBody>
          <a:bodyPr/>
          <a:lstStyle/>
          <a:p>
            <a:r>
              <a:rPr lang="en-US"/>
              <a:t>Florida International University</a:t>
            </a:r>
          </a:p>
        </p:txBody>
      </p:sp>
      <p:sp>
        <p:nvSpPr>
          <p:cNvPr id="6" name="Slide Number Placeholder 5"/>
          <p:cNvSpPr>
            <a:spLocks noGrp="1"/>
          </p:cNvSpPr>
          <p:nvPr>
            <p:ph type="sldNum" sz="quarter" idx="12"/>
          </p:nvPr>
        </p:nvSpPr>
        <p:spPr/>
        <p:txBody>
          <a:bodyPr/>
          <a:lstStyle/>
          <a:p>
            <a:fld id="{08C33CDE-64A6-4F24-B847-CF39CC4CA3AE}" type="slidenum">
              <a:rPr lang="en-US" smtClean="0"/>
              <a:t>‹#›</a:t>
            </a:fld>
            <a:endParaRPr lang="en-US"/>
          </a:p>
        </p:txBody>
      </p:sp>
    </p:spTree>
    <p:extLst>
      <p:ext uri="{BB962C8B-B14F-4D97-AF65-F5344CB8AC3E}">
        <p14:creationId xmlns:p14="http://schemas.microsoft.com/office/powerpoint/2010/main" val="388990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FAC4A2-DE7F-4161-8791-C13E9999A620}" type="datetime1">
              <a:rPr lang="en-US" smtClean="0"/>
              <a:t>6/11/2018</a:t>
            </a:fld>
            <a:endParaRPr lang="en-US"/>
          </a:p>
        </p:txBody>
      </p:sp>
      <p:sp>
        <p:nvSpPr>
          <p:cNvPr id="5" name="Footer Placeholder 4"/>
          <p:cNvSpPr>
            <a:spLocks noGrp="1"/>
          </p:cNvSpPr>
          <p:nvPr>
            <p:ph type="ftr" sz="quarter" idx="11"/>
          </p:nvPr>
        </p:nvSpPr>
        <p:spPr/>
        <p:txBody>
          <a:bodyPr/>
          <a:lstStyle/>
          <a:p>
            <a:r>
              <a:rPr lang="en-US"/>
              <a:t>Florida International University</a:t>
            </a:r>
          </a:p>
        </p:txBody>
      </p:sp>
      <p:sp>
        <p:nvSpPr>
          <p:cNvPr id="6" name="Slide Number Placeholder 5"/>
          <p:cNvSpPr>
            <a:spLocks noGrp="1"/>
          </p:cNvSpPr>
          <p:nvPr>
            <p:ph type="sldNum" sz="quarter" idx="12"/>
          </p:nvPr>
        </p:nvSpPr>
        <p:spPr/>
        <p:txBody>
          <a:bodyPr/>
          <a:lstStyle/>
          <a:p>
            <a:fld id="{08C33CDE-64A6-4F24-B847-CF39CC4CA3AE}" type="slidenum">
              <a:rPr lang="en-US" smtClean="0"/>
              <a:t>‹#›</a:t>
            </a:fld>
            <a:endParaRPr lang="en-US"/>
          </a:p>
        </p:txBody>
      </p:sp>
    </p:spTree>
    <p:extLst>
      <p:ext uri="{BB962C8B-B14F-4D97-AF65-F5344CB8AC3E}">
        <p14:creationId xmlns:p14="http://schemas.microsoft.com/office/powerpoint/2010/main" val="2525393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F422A-02D9-43F7-86AC-C20A3546C971}" type="datetime1">
              <a:rPr lang="en-US" smtClean="0"/>
              <a:t>6/11/2018</a:t>
            </a:fld>
            <a:endParaRPr lang="en-US"/>
          </a:p>
        </p:txBody>
      </p:sp>
      <p:sp>
        <p:nvSpPr>
          <p:cNvPr id="5" name="Footer Placeholder 4"/>
          <p:cNvSpPr>
            <a:spLocks noGrp="1"/>
          </p:cNvSpPr>
          <p:nvPr>
            <p:ph type="ftr" sz="quarter" idx="11"/>
          </p:nvPr>
        </p:nvSpPr>
        <p:spPr/>
        <p:txBody>
          <a:bodyPr/>
          <a:lstStyle/>
          <a:p>
            <a:r>
              <a:rPr lang="en-US"/>
              <a:t>Florida International University</a:t>
            </a:r>
          </a:p>
        </p:txBody>
      </p:sp>
      <p:sp>
        <p:nvSpPr>
          <p:cNvPr id="6" name="Slide Number Placeholder 5"/>
          <p:cNvSpPr>
            <a:spLocks noGrp="1"/>
          </p:cNvSpPr>
          <p:nvPr>
            <p:ph type="sldNum" sz="quarter" idx="12"/>
          </p:nvPr>
        </p:nvSpPr>
        <p:spPr/>
        <p:txBody>
          <a:bodyPr/>
          <a:lstStyle/>
          <a:p>
            <a:fld id="{08C33CDE-64A6-4F24-B847-CF39CC4CA3AE}" type="slidenum">
              <a:rPr lang="en-US" smtClean="0"/>
              <a:t>‹#›</a:t>
            </a:fld>
            <a:endParaRPr lang="en-US"/>
          </a:p>
        </p:txBody>
      </p:sp>
    </p:spTree>
    <p:extLst>
      <p:ext uri="{BB962C8B-B14F-4D97-AF65-F5344CB8AC3E}">
        <p14:creationId xmlns:p14="http://schemas.microsoft.com/office/powerpoint/2010/main" val="238947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2031C0-182F-44BB-A713-E46B725C9F48}" type="datetime1">
              <a:rPr lang="en-US" smtClean="0"/>
              <a:t>6/11/2018</a:t>
            </a:fld>
            <a:endParaRPr lang="en-US"/>
          </a:p>
        </p:txBody>
      </p:sp>
      <p:sp>
        <p:nvSpPr>
          <p:cNvPr id="6" name="Footer Placeholder 5"/>
          <p:cNvSpPr>
            <a:spLocks noGrp="1"/>
          </p:cNvSpPr>
          <p:nvPr>
            <p:ph type="ftr" sz="quarter" idx="11"/>
          </p:nvPr>
        </p:nvSpPr>
        <p:spPr/>
        <p:txBody>
          <a:bodyPr/>
          <a:lstStyle/>
          <a:p>
            <a:r>
              <a:rPr lang="en-US"/>
              <a:t>Florida International University</a:t>
            </a:r>
          </a:p>
        </p:txBody>
      </p:sp>
      <p:sp>
        <p:nvSpPr>
          <p:cNvPr id="7" name="Slide Number Placeholder 6"/>
          <p:cNvSpPr>
            <a:spLocks noGrp="1"/>
          </p:cNvSpPr>
          <p:nvPr>
            <p:ph type="sldNum" sz="quarter" idx="12"/>
          </p:nvPr>
        </p:nvSpPr>
        <p:spPr/>
        <p:txBody>
          <a:bodyPr/>
          <a:lstStyle/>
          <a:p>
            <a:fld id="{08C33CDE-64A6-4F24-B847-CF39CC4CA3AE}" type="slidenum">
              <a:rPr lang="en-US" smtClean="0"/>
              <a:t>‹#›</a:t>
            </a:fld>
            <a:endParaRPr lang="en-US"/>
          </a:p>
        </p:txBody>
      </p:sp>
    </p:spTree>
    <p:extLst>
      <p:ext uri="{BB962C8B-B14F-4D97-AF65-F5344CB8AC3E}">
        <p14:creationId xmlns:p14="http://schemas.microsoft.com/office/powerpoint/2010/main" val="1365507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BE7531-1E7A-40DA-AC95-1CFB6C58E4CE}" type="datetime1">
              <a:rPr lang="en-US" smtClean="0"/>
              <a:t>6/11/2018</a:t>
            </a:fld>
            <a:endParaRPr lang="en-US"/>
          </a:p>
        </p:txBody>
      </p:sp>
      <p:sp>
        <p:nvSpPr>
          <p:cNvPr id="8" name="Footer Placeholder 7"/>
          <p:cNvSpPr>
            <a:spLocks noGrp="1"/>
          </p:cNvSpPr>
          <p:nvPr>
            <p:ph type="ftr" sz="quarter" idx="11"/>
          </p:nvPr>
        </p:nvSpPr>
        <p:spPr/>
        <p:txBody>
          <a:bodyPr/>
          <a:lstStyle/>
          <a:p>
            <a:r>
              <a:rPr lang="en-US"/>
              <a:t>Florida International University</a:t>
            </a:r>
          </a:p>
        </p:txBody>
      </p:sp>
      <p:sp>
        <p:nvSpPr>
          <p:cNvPr id="9" name="Slide Number Placeholder 8"/>
          <p:cNvSpPr>
            <a:spLocks noGrp="1"/>
          </p:cNvSpPr>
          <p:nvPr>
            <p:ph type="sldNum" sz="quarter" idx="12"/>
          </p:nvPr>
        </p:nvSpPr>
        <p:spPr/>
        <p:txBody>
          <a:bodyPr/>
          <a:lstStyle/>
          <a:p>
            <a:fld id="{08C33CDE-64A6-4F24-B847-CF39CC4CA3AE}" type="slidenum">
              <a:rPr lang="en-US" smtClean="0"/>
              <a:t>‹#›</a:t>
            </a:fld>
            <a:endParaRPr lang="en-US"/>
          </a:p>
        </p:txBody>
      </p:sp>
    </p:spTree>
    <p:extLst>
      <p:ext uri="{BB962C8B-B14F-4D97-AF65-F5344CB8AC3E}">
        <p14:creationId xmlns:p14="http://schemas.microsoft.com/office/powerpoint/2010/main" val="3380088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6BF1BE-0BC7-48D0-A727-A3B28645BF2C}" type="datetime1">
              <a:rPr lang="en-US" smtClean="0"/>
              <a:t>6/11/2018</a:t>
            </a:fld>
            <a:endParaRPr lang="en-US"/>
          </a:p>
        </p:txBody>
      </p:sp>
      <p:sp>
        <p:nvSpPr>
          <p:cNvPr id="4" name="Footer Placeholder 3"/>
          <p:cNvSpPr>
            <a:spLocks noGrp="1"/>
          </p:cNvSpPr>
          <p:nvPr>
            <p:ph type="ftr" sz="quarter" idx="11"/>
          </p:nvPr>
        </p:nvSpPr>
        <p:spPr/>
        <p:txBody>
          <a:bodyPr/>
          <a:lstStyle/>
          <a:p>
            <a:r>
              <a:rPr lang="en-US"/>
              <a:t>Florida International University</a:t>
            </a:r>
          </a:p>
        </p:txBody>
      </p:sp>
      <p:sp>
        <p:nvSpPr>
          <p:cNvPr id="5" name="Slide Number Placeholder 4"/>
          <p:cNvSpPr>
            <a:spLocks noGrp="1"/>
          </p:cNvSpPr>
          <p:nvPr>
            <p:ph type="sldNum" sz="quarter" idx="12"/>
          </p:nvPr>
        </p:nvSpPr>
        <p:spPr/>
        <p:txBody>
          <a:bodyPr/>
          <a:lstStyle/>
          <a:p>
            <a:fld id="{08C33CDE-64A6-4F24-B847-CF39CC4CA3AE}" type="slidenum">
              <a:rPr lang="en-US" smtClean="0"/>
              <a:t>‹#›</a:t>
            </a:fld>
            <a:endParaRPr lang="en-US"/>
          </a:p>
        </p:txBody>
      </p:sp>
    </p:spTree>
    <p:extLst>
      <p:ext uri="{BB962C8B-B14F-4D97-AF65-F5344CB8AC3E}">
        <p14:creationId xmlns:p14="http://schemas.microsoft.com/office/powerpoint/2010/main" val="1217573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4D64C-C760-4A26-8EB6-5131DC8A0821}" type="datetime1">
              <a:rPr lang="en-US" smtClean="0"/>
              <a:t>6/11/2018</a:t>
            </a:fld>
            <a:endParaRPr lang="en-US"/>
          </a:p>
        </p:txBody>
      </p:sp>
      <p:sp>
        <p:nvSpPr>
          <p:cNvPr id="3" name="Footer Placeholder 2"/>
          <p:cNvSpPr>
            <a:spLocks noGrp="1"/>
          </p:cNvSpPr>
          <p:nvPr>
            <p:ph type="ftr" sz="quarter" idx="11"/>
          </p:nvPr>
        </p:nvSpPr>
        <p:spPr/>
        <p:txBody>
          <a:bodyPr/>
          <a:lstStyle/>
          <a:p>
            <a:r>
              <a:rPr lang="en-US"/>
              <a:t>Florida International University</a:t>
            </a:r>
          </a:p>
        </p:txBody>
      </p:sp>
      <p:sp>
        <p:nvSpPr>
          <p:cNvPr id="4" name="Slide Number Placeholder 3"/>
          <p:cNvSpPr>
            <a:spLocks noGrp="1"/>
          </p:cNvSpPr>
          <p:nvPr>
            <p:ph type="sldNum" sz="quarter" idx="12"/>
          </p:nvPr>
        </p:nvSpPr>
        <p:spPr/>
        <p:txBody>
          <a:bodyPr/>
          <a:lstStyle/>
          <a:p>
            <a:fld id="{08C33CDE-64A6-4F24-B847-CF39CC4CA3AE}" type="slidenum">
              <a:rPr lang="en-US" smtClean="0"/>
              <a:t>‹#›</a:t>
            </a:fld>
            <a:endParaRPr lang="en-US"/>
          </a:p>
        </p:txBody>
      </p:sp>
    </p:spTree>
    <p:extLst>
      <p:ext uri="{BB962C8B-B14F-4D97-AF65-F5344CB8AC3E}">
        <p14:creationId xmlns:p14="http://schemas.microsoft.com/office/powerpoint/2010/main" val="242143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6B5AA4-D164-440D-93F2-CF0B0A7B2E70}" type="datetime1">
              <a:rPr lang="en-US" smtClean="0"/>
              <a:t>6/11/2018</a:t>
            </a:fld>
            <a:endParaRPr lang="en-US"/>
          </a:p>
        </p:txBody>
      </p:sp>
      <p:sp>
        <p:nvSpPr>
          <p:cNvPr id="6" name="Footer Placeholder 5"/>
          <p:cNvSpPr>
            <a:spLocks noGrp="1"/>
          </p:cNvSpPr>
          <p:nvPr>
            <p:ph type="ftr" sz="quarter" idx="11"/>
          </p:nvPr>
        </p:nvSpPr>
        <p:spPr/>
        <p:txBody>
          <a:bodyPr/>
          <a:lstStyle/>
          <a:p>
            <a:r>
              <a:rPr lang="en-US"/>
              <a:t>Florida International University</a:t>
            </a:r>
          </a:p>
        </p:txBody>
      </p:sp>
      <p:sp>
        <p:nvSpPr>
          <p:cNvPr id="7" name="Slide Number Placeholder 6"/>
          <p:cNvSpPr>
            <a:spLocks noGrp="1"/>
          </p:cNvSpPr>
          <p:nvPr>
            <p:ph type="sldNum" sz="quarter" idx="12"/>
          </p:nvPr>
        </p:nvSpPr>
        <p:spPr/>
        <p:txBody>
          <a:bodyPr/>
          <a:lstStyle/>
          <a:p>
            <a:fld id="{08C33CDE-64A6-4F24-B847-CF39CC4CA3AE}" type="slidenum">
              <a:rPr lang="en-US" smtClean="0"/>
              <a:t>‹#›</a:t>
            </a:fld>
            <a:endParaRPr lang="en-US"/>
          </a:p>
        </p:txBody>
      </p:sp>
    </p:spTree>
    <p:extLst>
      <p:ext uri="{BB962C8B-B14F-4D97-AF65-F5344CB8AC3E}">
        <p14:creationId xmlns:p14="http://schemas.microsoft.com/office/powerpoint/2010/main" val="777263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B62B66-31DC-4832-A5B7-B417AB95F458}" type="datetime1">
              <a:rPr lang="en-US" smtClean="0"/>
              <a:t>6/11/2018</a:t>
            </a:fld>
            <a:endParaRPr lang="en-US"/>
          </a:p>
        </p:txBody>
      </p:sp>
      <p:sp>
        <p:nvSpPr>
          <p:cNvPr id="6" name="Footer Placeholder 5"/>
          <p:cNvSpPr>
            <a:spLocks noGrp="1"/>
          </p:cNvSpPr>
          <p:nvPr>
            <p:ph type="ftr" sz="quarter" idx="11"/>
          </p:nvPr>
        </p:nvSpPr>
        <p:spPr/>
        <p:txBody>
          <a:bodyPr/>
          <a:lstStyle/>
          <a:p>
            <a:r>
              <a:rPr lang="en-US"/>
              <a:t>Florida International University</a:t>
            </a:r>
          </a:p>
        </p:txBody>
      </p:sp>
      <p:sp>
        <p:nvSpPr>
          <p:cNvPr id="7" name="Slide Number Placeholder 6"/>
          <p:cNvSpPr>
            <a:spLocks noGrp="1"/>
          </p:cNvSpPr>
          <p:nvPr>
            <p:ph type="sldNum" sz="quarter" idx="12"/>
          </p:nvPr>
        </p:nvSpPr>
        <p:spPr/>
        <p:txBody>
          <a:bodyPr/>
          <a:lstStyle/>
          <a:p>
            <a:fld id="{08C33CDE-64A6-4F24-B847-CF39CC4CA3AE}" type="slidenum">
              <a:rPr lang="en-US" smtClean="0"/>
              <a:t>‹#›</a:t>
            </a:fld>
            <a:endParaRPr lang="en-US"/>
          </a:p>
        </p:txBody>
      </p:sp>
    </p:spTree>
    <p:extLst>
      <p:ext uri="{BB962C8B-B14F-4D97-AF65-F5344CB8AC3E}">
        <p14:creationId xmlns:p14="http://schemas.microsoft.com/office/powerpoint/2010/main" val="928745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81037"/>
            <a:ext cx="10453590" cy="100965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BFDAC-46B8-4865-BD70-56225B096452}" type="datetime1">
              <a:rPr lang="en-US" smtClean="0"/>
              <a:t>6/11/2018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Florida International University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C33CDE-64A6-4F24-B847-CF39CC4CA3AE}" type="slidenum">
              <a:rPr lang="en-US" smtClean="0"/>
              <a:t>‹#›</a:t>
            </a:fld>
            <a:endParaRPr lang="en-US"/>
          </a:p>
        </p:txBody>
      </p:sp>
      <p:sp>
        <p:nvSpPr>
          <p:cNvPr id="10" name="Rectangle 9">
            <a:extLst>
              <a:ext uri="{FF2B5EF4-FFF2-40B4-BE49-F238E27FC236}">
                <a16:creationId xmlns:a16="http://schemas.microsoft.com/office/drawing/2014/main" id="{132F7836-4769-4359-AE16-4FA31D482831}"/>
              </a:ext>
            </a:extLst>
          </p:cNvPr>
          <p:cNvSpPr/>
          <p:nvPr userDrawn="1"/>
        </p:nvSpPr>
        <p:spPr>
          <a:xfrm>
            <a:off x="1671402" y="449099"/>
            <a:ext cx="9816662" cy="525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a:p>
        </p:txBody>
      </p:sp>
      <p:pic>
        <p:nvPicPr>
          <p:cNvPr id="1026" name="Picture 2" descr="Image result for Essential of Linux System Administration Linux Foundation">
            <a:extLst>
              <a:ext uri="{FF2B5EF4-FFF2-40B4-BE49-F238E27FC236}">
                <a16:creationId xmlns:a16="http://schemas.microsoft.com/office/drawing/2014/main" id="{7AB63757-4BE6-41AE-9213-CD2D0EAA59F0}"/>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3800" y="0"/>
            <a:ext cx="900209" cy="78033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08980493-643B-40A4-8228-7E90CBC7602A}"/>
              </a:ext>
            </a:extLst>
          </p:cNvPr>
          <p:cNvSpPr/>
          <p:nvPr userDrawn="1"/>
        </p:nvSpPr>
        <p:spPr>
          <a:xfrm>
            <a:off x="165539" y="636587"/>
            <a:ext cx="65690" cy="6213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a:p>
        </p:txBody>
      </p:sp>
      <p:pic>
        <p:nvPicPr>
          <p:cNvPr id="1032" name="Picture 8" descr="Related image">
            <a:extLst>
              <a:ext uri="{FF2B5EF4-FFF2-40B4-BE49-F238E27FC236}">
                <a16:creationId xmlns:a16="http://schemas.microsoft.com/office/drawing/2014/main" id="{C45E895D-6D64-4DC1-AC56-E86C38AA85F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7938"/>
            <a:ext cx="1805666" cy="780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608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josephsmartinez.com/linux" TargetMode="External"/><Relationship Id="rId2" Type="http://schemas.openxmlformats.org/officeDocument/2006/relationships/hyperlink" Target="http://www.linuxfoundation.org/"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training.linuxfoundation.org/linux-courses/system-administration-training/introduction-to-linu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LFS201: Essential of Linux System Administration</a:t>
            </a:r>
          </a:p>
        </p:txBody>
      </p:sp>
      <p:sp>
        <p:nvSpPr>
          <p:cNvPr id="3" name="Subtitle 2"/>
          <p:cNvSpPr>
            <a:spLocks noGrp="1"/>
          </p:cNvSpPr>
          <p:nvPr>
            <p:ph type="subTitle" idx="1"/>
          </p:nvPr>
        </p:nvSpPr>
        <p:spPr>
          <a:xfrm>
            <a:off x="1524000" y="3602037"/>
            <a:ext cx="9144000" cy="2133599"/>
          </a:xfrm>
        </p:spPr>
        <p:txBody>
          <a:bodyPr>
            <a:normAutofit fontScale="70000" lnSpcReduction="20000"/>
          </a:bodyPr>
          <a:lstStyle/>
          <a:p>
            <a:r>
              <a:rPr lang="en-US" dirty="0"/>
              <a:t>Instructor: Jerry </a:t>
            </a:r>
            <a:r>
              <a:rPr lang="en-US" dirty="0" err="1"/>
              <a:t>Cooperstein</a:t>
            </a:r>
            <a:endParaRPr lang="en-US" dirty="0"/>
          </a:p>
          <a:p>
            <a:r>
              <a:rPr lang="en-US" dirty="0"/>
              <a:t>Program Director at The Linux Foundation</a:t>
            </a:r>
          </a:p>
          <a:p>
            <a:r>
              <a:rPr lang="en-US" dirty="0">
                <a:hlinkClick r:id="rId2"/>
              </a:rPr>
              <a:t>www.linuxfoundation.org</a:t>
            </a:r>
            <a:endParaRPr lang="en-US" dirty="0"/>
          </a:p>
          <a:p>
            <a:endParaRPr lang="en-US" dirty="0"/>
          </a:p>
          <a:p>
            <a:r>
              <a:rPr lang="en-US" dirty="0"/>
              <a:t>Student: Joseph Steven Martinez</a:t>
            </a:r>
          </a:p>
          <a:p>
            <a:r>
              <a:rPr lang="en-US" dirty="0"/>
              <a:t>Information Technology / CS</a:t>
            </a:r>
          </a:p>
          <a:p>
            <a:r>
              <a:rPr lang="en-US" dirty="0">
                <a:hlinkClick r:id="rId3"/>
              </a:rPr>
              <a:t>www.josephsmartinez.com/linux</a:t>
            </a:r>
            <a:endParaRPr lang="en-US" dirty="0"/>
          </a:p>
        </p:txBody>
      </p:sp>
      <p:pic>
        <p:nvPicPr>
          <p:cNvPr id="2050" name="Picture 2" descr="Related image">
            <a:extLst>
              <a:ext uri="{FF2B5EF4-FFF2-40B4-BE49-F238E27FC236}">
                <a16:creationId xmlns:a16="http://schemas.microsoft.com/office/drawing/2014/main" id="{590BE3C5-7D0A-4698-8B0B-6475EC5260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8800" y="3713957"/>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93A6C633-5D56-4150-9EF9-DD5AC41BBBE0}"/>
              </a:ext>
            </a:extLst>
          </p:cNvPr>
          <p:cNvSpPr>
            <a:spLocks noGrp="1"/>
          </p:cNvSpPr>
          <p:nvPr>
            <p:ph type="dt" sz="half" idx="10"/>
          </p:nvPr>
        </p:nvSpPr>
        <p:spPr/>
        <p:txBody>
          <a:bodyPr/>
          <a:lstStyle/>
          <a:p>
            <a:fld id="{CC5A160B-3657-44AB-A901-F8AA2041C7BE}" type="datetime1">
              <a:rPr lang="en-US" smtClean="0"/>
              <a:t>6/11/2018</a:t>
            </a:fld>
            <a:endParaRPr lang="en-US"/>
          </a:p>
        </p:txBody>
      </p:sp>
      <p:sp>
        <p:nvSpPr>
          <p:cNvPr id="6" name="Footer Placeholder 5">
            <a:extLst>
              <a:ext uri="{FF2B5EF4-FFF2-40B4-BE49-F238E27FC236}">
                <a16:creationId xmlns:a16="http://schemas.microsoft.com/office/drawing/2014/main" id="{438CB902-7085-4F53-A659-3CB6F380B672}"/>
              </a:ext>
            </a:extLst>
          </p:cNvPr>
          <p:cNvSpPr>
            <a:spLocks noGrp="1"/>
          </p:cNvSpPr>
          <p:nvPr>
            <p:ph type="ftr" sz="quarter" idx="11"/>
          </p:nvPr>
        </p:nvSpPr>
        <p:spPr/>
        <p:txBody>
          <a:bodyPr/>
          <a:lstStyle/>
          <a:p>
            <a:r>
              <a:rPr lang="en-US"/>
              <a:t>Florida International University</a:t>
            </a:r>
          </a:p>
        </p:txBody>
      </p:sp>
      <p:sp>
        <p:nvSpPr>
          <p:cNvPr id="7" name="Slide Number Placeholder 6">
            <a:extLst>
              <a:ext uri="{FF2B5EF4-FFF2-40B4-BE49-F238E27FC236}">
                <a16:creationId xmlns:a16="http://schemas.microsoft.com/office/drawing/2014/main" id="{B3E992D2-3CE3-4D8D-8BC1-73299B95D120}"/>
              </a:ext>
            </a:extLst>
          </p:cNvPr>
          <p:cNvSpPr>
            <a:spLocks noGrp="1"/>
          </p:cNvSpPr>
          <p:nvPr>
            <p:ph type="sldNum" sz="quarter" idx="12"/>
          </p:nvPr>
        </p:nvSpPr>
        <p:spPr/>
        <p:txBody>
          <a:bodyPr/>
          <a:lstStyle/>
          <a:p>
            <a:fld id="{08C33CDE-64A6-4F24-B847-CF39CC4CA3AE}" type="slidenum">
              <a:rPr lang="en-US" smtClean="0"/>
              <a:t>1</a:t>
            </a:fld>
            <a:endParaRPr lang="en-US"/>
          </a:p>
        </p:txBody>
      </p:sp>
    </p:spTree>
    <p:extLst>
      <p:ext uri="{BB962C8B-B14F-4D97-AF65-F5344CB8AC3E}">
        <p14:creationId xmlns:p14="http://schemas.microsoft.com/office/powerpoint/2010/main" val="413694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3.1 Processes – Introduction</a:t>
            </a:r>
          </a:p>
        </p:txBody>
      </p:sp>
      <p:sp>
        <p:nvSpPr>
          <p:cNvPr id="5" name="Content Placeholder 4"/>
          <p:cNvSpPr>
            <a:spLocks noGrp="1"/>
          </p:cNvSpPr>
          <p:nvPr>
            <p:ph idx="1"/>
          </p:nvPr>
        </p:nvSpPr>
        <p:spPr/>
        <p:txBody>
          <a:bodyPr/>
          <a:lstStyle/>
          <a:p>
            <a:pPr marL="0" indent="0">
              <a:buNone/>
            </a:pPr>
            <a:r>
              <a:rPr lang="en-US" dirty="0"/>
              <a:t>Any computer which is doing more than one thing at a time is running multiple processes. These process all require recourses, such as CPU time, memory, and access to peripheral equipment, and other hardware devices, such as networking cards, mice, etc. An important function of the operating system us to control the competition between processes, and to schedule time for each process on the central processing unit, etc.</a:t>
            </a:r>
          </a:p>
          <a:p>
            <a:pPr marL="0" indent="0">
              <a:buNone/>
            </a:pPr>
            <a:endParaRPr lang="en-US" dirty="0"/>
          </a:p>
          <a:p>
            <a:pPr marL="0" indent="0">
              <a:buNone/>
            </a:pPr>
            <a:endParaRPr lang="en-US" dirty="0"/>
          </a:p>
        </p:txBody>
      </p:sp>
      <p:sp>
        <p:nvSpPr>
          <p:cNvPr id="2" name="Date Placeholder 1">
            <a:extLst>
              <a:ext uri="{FF2B5EF4-FFF2-40B4-BE49-F238E27FC236}">
                <a16:creationId xmlns:a16="http://schemas.microsoft.com/office/drawing/2014/main" id="{FC4BC53E-B860-44A4-8FAC-0C564C3F9BD4}"/>
              </a:ext>
            </a:extLst>
          </p:cNvPr>
          <p:cNvSpPr>
            <a:spLocks noGrp="1"/>
          </p:cNvSpPr>
          <p:nvPr>
            <p:ph type="dt" sz="half" idx="10"/>
          </p:nvPr>
        </p:nvSpPr>
        <p:spPr/>
        <p:txBody>
          <a:bodyPr/>
          <a:lstStyle/>
          <a:p>
            <a:fld id="{904FCBDD-FA6D-433D-8D89-3B10CF689906}" type="datetime1">
              <a:rPr lang="en-US" smtClean="0"/>
              <a:t>6/11/2018</a:t>
            </a:fld>
            <a:endParaRPr lang="en-US"/>
          </a:p>
        </p:txBody>
      </p:sp>
      <p:sp>
        <p:nvSpPr>
          <p:cNvPr id="3" name="Footer Placeholder 2">
            <a:extLst>
              <a:ext uri="{FF2B5EF4-FFF2-40B4-BE49-F238E27FC236}">
                <a16:creationId xmlns:a16="http://schemas.microsoft.com/office/drawing/2014/main" id="{EAE06AAB-DDC7-4CE2-AF25-D511C3468CF5}"/>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824BFE9E-6143-44D7-93E5-14A665E10E0E}"/>
              </a:ext>
            </a:extLst>
          </p:cNvPr>
          <p:cNvSpPr>
            <a:spLocks noGrp="1"/>
          </p:cNvSpPr>
          <p:nvPr>
            <p:ph type="sldNum" sz="quarter" idx="12"/>
          </p:nvPr>
        </p:nvSpPr>
        <p:spPr/>
        <p:txBody>
          <a:bodyPr/>
          <a:lstStyle/>
          <a:p>
            <a:fld id="{08C33CDE-64A6-4F24-B847-CF39CC4CA3AE}" type="slidenum">
              <a:rPr lang="en-US" smtClean="0"/>
              <a:t>10</a:t>
            </a:fld>
            <a:endParaRPr lang="en-US" dirty="0"/>
          </a:p>
        </p:txBody>
      </p:sp>
    </p:spTree>
    <p:extLst>
      <p:ext uri="{BB962C8B-B14F-4D97-AF65-F5344CB8AC3E}">
        <p14:creationId xmlns:p14="http://schemas.microsoft.com/office/powerpoint/2010/main" val="1590935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3.2 Learning Objectives	</a:t>
            </a:r>
          </a:p>
        </p:txBody>
      </p:sp>
      <p:sp>
        <p:nvSpPr>
          <p:cNvPr id="5" name="Content Placeholder 4"/>
          <p:cNvSpPr>
            <a:spLocks noGrp="1"/>
          </p:cNvSpPr>
          <p:nvPr>
            <p:ph idx="1"/>
          </p:nvPr>
        </p:nvSpPr>
        <p:spPr/>
        <p:txBody>
          <a:bodyPr/>
          <a:lstStyle/>
          <a:p>
            <a:r>
              <a:rPr lang="en-US" dirty="0"/>
              <a:t>Describe a process and the resources associated with it. </a:t>
            </a:r>
          </a:p>
          <a:p>
            <a:r>
              <a:rPr lang="en-US" dirty="0"/>
              <a:t>Distinguish between process, programs and threads.</a:t>
            </a:r>
          </a:p>
          <a:p>
            <a:r>
              <a:rPr lang="en-US" dirty="0"/>
              <a:t>Understand process attributes, permissions, and states.</a:t>
            </a:r>
          </a:p>
          <a:p>
            <a:r>
              <a:rPr lang="en-US" dirty="0"/>
              <a:t>Know the differences between running in user and kernel modes.</a:t>
            </a:r>
          </a:p>
          <a:p>
            <a:r>
              <a:rPr lang="en-US" dirty="0"/>
              <a:t>Describe </a:t>
            </a:r>
            <a:r>
              <a:rPr lang="en-US" b="1" dirty="0"/>
              <a:t>daemon</a:t>
            </a:r>
            <a:r>
              <a:rPr lang="en-US" dirty="0"/>
              <a:t> processes.</a:t>
            </a:r>
          </a:p>
          <a:p>
            <a:r>
              <a:rPr lang="en-US" dirty="0"/>
              <a:t>Understand how new process are forked (created)</a:t>
            </a:r>
          </a:p>
          <a:p>
            <a:r>
              <a:rPr lang="en-US" dirty="0"/>
              <a:t>Use </a:t>
            </a:r>
            <a:r>
              <a:rPr lang="en-US" b="1" dirty="0"/>
              <a:t>nice </a:t>
            </a:r>
            <a:r>
              <a:rPr lang="en-US" dirty="0"/>
              <a:t>and </a:t>
            </a:r>
            <a:r>
              <a:rPr lang="en-US" b="1" dirty="0" err="1"/>
              <a:t>renice</a:t>
            </a:r>
            <a:r>
              <a:rPr lang="en-US" b="1" dirty="0"/>
              <a:t> </a:t>
            </a:r>
            <a:r>
              <a:rPr lang="en-US" dirty="0"/>
              <a:t>to set and modify priorities.</a:t>
            </a:r>
          </a:p>
        </p:txBody>
      </p:sp>
      <p:sp>
        <p:nvSpPr>
          <p:cNvPr id="2" name="Date Placeholder 1">
            <a:extLst>
              <a:ext uri="{FF2B5EF4-FFF2-40B4-BE49-F238E27FC236}">
                <a16:creationId xmlns:a16="http://schemas.microsoft.com/office/drawing/2014/main" id="{7B00A533-E7FC-439C-A863-1EECE6302188}"/>
              </a:ext>
            </a:extLst>
          </p:cNvPr>
          <p:cNvSpPr>
            <a:spLocks noGrp="1"/>
          </p:cNvSpPr>
          <p:nvPr>
            <p:ph type="dt" sz="half" idx="10"/>
          </p:nvPr>
        </p:nvSpPr>
        <p:spPr/>
        <p:txBody>
          <a:bodyPr/>
          <a:lstStyle/>
          <a:p>
            <a:fld id="{9CA04850-5CF5-45EB-A1D1-0EAC03A94222}" type="datetime1">
              <a:rPr lang="en-US" smtClean="0"/>
              <a:t>6/11/2018</a:t>
            </a:fld>
            <a:endParaRPr lang="en-US"/>
          </a:p>
        </p:txBody>
      </p:sp>
      <p:sp>
        <p:nvSpPr>
          <p:cNvPr id="3" name="Footer Placeholder 2">
            <a:extLst>
              <a:ext uri="{FF2B5EF4-FFF2-40B4-BE49-F238E27FC236}">
                <a16:creationId xmlns:a16="http://schemas.microsoft.com/office/drawing/2014/main" id="{A17DED39-67A8-43D9-9284-09FE3C1185B3}"/>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C0724EDB-DCCF-4043-BC14-BC2DDD8CC1F0}"/>
              </a:ext>
            </a:extLst>
          </p:cNvPr>
          <p:cNvSpPr>
            <a:spLocks noGrp="1"/>
          </p:cNvSpPr>
          <p:nvPr>
            <p:ph type="sldNum" sz="quarter" idx="12"/>
          </p:nvPr>
        </p:nvSpPr>
        <p:spPr/>
        <p:txBody>
          <a:bodyPr/>
          <a:lstStyle/>
          <a:p>
            <a:fld id="{08C33CDE-64A6-4F24-B847-CF39CC4CA3AE}" type="slidenum">
              <a:rPr lang="en-US" smtClean="0"/>
              <a:t>11</a:t>
            </a:fld>
            <a:endParaRPr lang="en-US"/>
          </a:p>
        </p:txBody>
      </p:sp>
    </p:spTree>
    <p:extLst>
      <p:ext uri="{BB962C8B-B14F-4D97-AF65-F5344CB8AC3E}">
        <p14:creationId xmlns:p14="http://schemas.microsoft.com/office/powerpoint/2010/main" val="2269880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 Processes, Programs, and Threads</a:t>
            </a:r>
          </a:p>
        </p:txBody>
      </p:sp>
      <p:sp>
        <p:nvSpPr>
          <p:cNvPr id="3" name="Content Placeholder 2"/>
          <p:cNvSpPr>
            <a:spLocks noGrp="1"/>
          </p:cNvSpPr>
          <p:nvPr>
            <p:ph idx="1"/>
          </p:nvPr>
        </p:nvSpPr>
        <p:spPr/>
        <p:txBody>
          <a:bodyPr>
            <a:normAutofit fontScale="85000" lnSpcReduction="20000"/>
          </a:bodyPr>
          <a:lstStyle/>
          <a:p>
            <a:r>
              <a:rPr lang="en-US" b="1" dirty="0"/>
              <a:t>A process is an executing program </a:t>
            </a:r>
            <a:r>
              <a:rPr lang="en-US" dirty="0"/>
              <a:t>and associate resources, including environment, open files, signal handler, etc. The same program may be executing more than once simultaneously, and thus, be responsible for multiple processes. </a:t>
            </a:r>
          </a:p>
          <a:p>
            <a:r>
              <a:rPr lang="en-US" dirty="0"/>
              <a:t>At the same time, two, or more task, or threads of execution, can share various resources, such as their entire memory spaces, open files, etc. When there is an </a:t>
            </a:r>
            <a:r>
              <a:rPr lang="en-US" b="1" dirty="0"/>
              <a:t>everything shared </a:t>
            </a:r>
            <a:r>
              <a:rPr lang="en-US" dirty="0"/>
              <a:t> circumstance, one speaks of </a:t>
            </a:r>
            <a:r>
              <a:rPr lang="en-US" b="1" dirty="0"/>
              <a:t>multi-threading </a:t>
            </a:r>
            <a:r>
              <a:rPr lang="en-US" dirty="0"/>
              <a:t>process.</a:t>
            </a:r>
          </a:p>
          <a:p>
            <a:r>
              <a:rPr lang="en-US" dirty="0"/>
              <a:t>In</a:t>
            </a:r>
            <a:r>
              <a:rPr lang="en-US" b="1" dirty="0"/>
              <a:t> Linux</a:t>
            </a:r>
            <a:r>
              <a:rPr lang="en-US" dirty="0"/>
              <a:t>, the situation is quite different. Each thread of execution is considered individually, the difference between heavy and light having to do only with sharing of resources and somewhat faster context switching between thread of execution. </a:t>
            </a:r>
          </a:p>
          <a:p>
            <a:r>
              <a:rPr lang="en-US" dirty="0"/>
              <a:t>At the same time, </a:t>
            </a:r>
            <a:r>
              <a:rPr lang="en-US" b="1" dirty="0"/>
              <a:t>Linux </a:t>
            </a:r>
            <a:r>
              <a:rPr lang="en-US" dirty="0"/>
              <a:t>respects </a:t>
            </a:r>
            <a:r>
              <a:rPr lang="en-US" b="1" dirty="0"/>
              <a:t>POSIX</a:t>
            </a:r>
            <a:r>
              <a:rPr lang="en-US" dirty="0"/>
              <a:t> and other standards for multi-threading processes; e.g., each thread returns the same process ID (called the thread group ID internally), while returning a distinct thread ID (called the process ID internally).</a:t>
            </a:r>
          </a:p>
        </p:txBody>
      </p:sp>
      <p:sp>
        <p:nvSpPr>
          <p:cNvPr id="4" name="Date Placeholder 3">
            <a:extLst>
              <a:ext uri="{FF2B5EF4-FFF2-40B4-BE49-F238E27FC236}">
                <a16:creationId xmlns:a16="http://schemas.microsoft.com/office/drawing/2014/main" id="{FD584459-0074-4B5B-8B1A-0F974D646C64}"/>
              </a:ext>
            </a:extLst>
          </p:cNvPr>
          <p:cNvSpPr>
            <a:spLocks noGrp="1"/>
          </p:cNvSpPr>
          <p:nvPr>
            <p:ph type="dt" sz="half" idx="10"/>
          </p:nvPr>
        </p:nvSpPr>
        <p:spPr/>
        <p:txBody>
          <a:bodyPr/>
          <a:lstStyle/>
          <a:p>
            <a:fld id="{0DFB86BE-FCCF-4F7E-AE15-7978B57AB86A}" type="datetime1">
              <a:rPr lang="en-US" smtClean="0"/>
              <a:t>6/11/2018</a:t>
            </a:fld>
            <a:endParaRPr lang="en-US"/>
          </a:p>
        </p:txBody>
      </p:sp>
      <p:sp>
        <p:nvSpPr>
          <p:cNvPr id="5" name="Footer Placeholder 4">
            <a:extLst>
              <a:ext uri="{FF2B5EF4-FFF2-40B4-BE49-F238E27FC236}">
                <a16:creationId xmlns:a16="http://schemas.microsoft.com/office/drawing/2014/main" id="{D2A5E47B-6810-40BE-8C29-89E1497F70E4}"/>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E1771EAA-67D6-4B0F-916B-7412CEA70FBB}"/>
              </a:ext>
            </a:extLst>
          </p:cNvPr>
          <p:cNvSpPr>
            <a:spLocks noGrp="1"/>
          </p:cNvSpPr>
          <p:nvPr>
            <p:ph type="sldNum" sz="quarter" idx="12"/>
          </p:nvPr>
        </p:nvSpPr>
        <p:spPr/>
        <p:txBody>
          <a:bodyPr/>
          <a:lstStyle/>
          <a:p>
            <a:fld id="{08C33CDE-64A6-4F24-B847-CF39CC4CA3AE}" type="slidenum">
              <a:rPr lang="en-US" smtClean="0"/>
              <a:t>12</a:t>
            </a:fld>
            <a:endParaRPr lang="en-US"/>
          </a:p>
        </p:txBody>
      </p:sp>
    </p:spTree>
    <p:extLst>
      <p:ext uri="{BB962C8B-B14F-4D97-AF65-F5344CB8AC3E}">
        <p14:creationId xmlns:p14="http://schemas.microsoft.com/office/powerpoint/2010/main" val="2396971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3.4 The </a:t>
            </a:r>
            <a:r>
              <a:rPr lang="en-US" dirty="0" err="1"/>
              <a:t>init</a:t>
            </a:r>
            <a:r>
              <a:rPr lang="en-US" dirty="0"/>
              <a:t> Process</a:t>
            </a:r>
          </a:p>
        </p:txBody>
      </p:sp>
      <p:sp>
        <p:nvSpPr>
          <p:cNvPr id="3" name="Content Placeholder 2"/>
          <p:cNvSpPr>
            <a:spLocks noGrp="1"/>
          </p:cNvSpPr>
          <p:nvPr>
            <p:ph idx="1"/>
          </p:nvPr>
        </p:nvSpPr>
        <p:spPr/>
        <p:txBody>
          <a:bodyPr/>
          <a:lstStyle/>
          <a:p>
            <a:r>
              <a:rPr lang="en-US" dirty="0"/>
              <a:t>The first user process on the system is </a:t>
            </a:r>
            <a:r>
              <a:rPr lang="en-US" b="1" dirty="0" err="1"/>
              <a:t>init</a:t>
            </a:r>
            <a:r>
              <a:rPr lang="en-US" dirty="0"/>
              <a:t> which has a </a:t>
            </a:r>
            <a:r>
              <a:rPr lang="en-US" b="1" dirty="0"/>
              <a:t>process ID = 1</a:t>
            </a:r>
            <a:r>
              <a:rPr lang="en-US" dirty="0"/>
              <a:t>. It is started as soon as the kernel is initialized and has mounted the root filesystem.</a:t>
            </a:r>
          </a:p>
          <a:p>
            <a:r>
              <a:rPr lang="en-US" b="1" dirty="0" err="1"/>
              <a:t>Init</a:t>
            </a:r>
            <a:r>
              <a:rPr lang="en-US" b="1" dirty="0"/>
              <a:t> </a:t>
            </a:r>
            <a:r>
              <a:rPr lang="en-US" dirty="0"/>
              <a:t>will run until the system is shut down; it will be the last process to be terminated at that point. It server as the ancestral parent of all other user processes, both directly and indirectly.</a:t>
            </a:r>
          </a:p>
          <a:p>
            <a:pPr marL="0" indent="0">
              <a:buNone/>
            </a:pPr>
            <a:endParaRPr lang="en-US" b="1" dirty="0"/>
          </a:p>
        </p:txBody>
      </p:sp>
      <p:sp>
        <p:nvSpPr>
          <p:cNvPr id="4" name="Date Placeholder 3">
            <a:extLst>
              <a:ext uri="{FF2B5EF4-FFF2-40B4-BE49-F238E27FC236}">
                <a16:creationId xmlns:a16="http://schemas.microsoft.com/office/drawing/2014/main" id="{39D7F1A4-165C-4878-B63F-442F4ABC90C9}"/>
              </a:ext>
            </a:extLst>
          </p:cNvPr>
          <p:cNvSpPr>
            <a:spLocks noGrp="1"/>
          </p:cNvSpPr>
          <p:nvPr>
            <p:ph type="dt" sz="half" idx="10"/>
          </p:nvPr>
        </p:nvSpPr>
        <p:spPr/>
        <p:txBody>
          <a:bodyPr/>
          <a:lstStyle/>
          <a:p>
            <a:fld id="{A4B16AF1-E26E-43D4-97DB-906249009663}" type="datetime1">
              <a:rPr lang="en-US" smtClean="0"/>
              <a:t>6/11/2018</a:t>
            </a:fld>
            <a:endParaRPr lang="en-US"/>
          </a:p>
        </p:txBody>
      </p:sp>
      <p:sp>
        <p:nvSpPr>
          <p:cNvPr id="5" name="Footer Placeholder 4">
            <a:extLst>
              <a:ext uri="{FF2B5EF4-FFF2-40B4-BE49-F238E27FC236}">
                <a16:creationId xmlns:a16="http://schemas.microsoft.com/office/drawing/2014/main" id="{6E24F9A8-62C3-4125-87B9-EFB9781C5206}"/>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AF48A711-655F-4280-9A6B-60C472345A10}"/>
              </a:ext>
            </a:extLst>
          </p:cNvPr>
          <p:cNvSpPr>
            <a:spLocks noGrp="1"/>
          </p:cNvSpPr>
          <p:nvPr>
            <p:ph type="sldNum" sz="quarter" idx="12"/>
          </p:nvPr>
        </p:nvSpPr>
        <p:spPr/>
        <p:txBody>
          <a:bodyPr/>
          <a:lstStyle/>
          <a:p>
            <a:fld id="{08C33CDE-64A6-4F24-B847-CF39CC4CA3AE}" type="slidenum">
              <a:rPr lang="en-US" smtClean="0"/>
              <a:t>13</a:t>
            </a:fld>
            <a:endParaRPr lang="en-US"/>
          </a:p>
        </p:txBody>
      </p:sp>
    </p:spTree>
    <p:extLst>
      <p:ext uri="{BB962C8B-B14F-4D97-AF65-F5344CB8AC3E}">
        <p14:creationId xmlns:p14="http://schemas.microsoft.com/office/powerpoint/2010/main" val="1080758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3.5 Processes</a:t>
            </a:r>
          </a:p>
        </p:txBody>
      </p:sp>
      <p:sp>
        <p:nvSpPr>
          <p:cNvPr id="3" name="Content Placeholder 2"/>
          <p:cNvSpPr>
            <a:spLocks noGrp="1"/>
          </p:cNvSpPr>
          <p:nvPr>
            <p:ph idx="1"/>
          </p:nvPr>
        </p:nvSpPr>
        <p:spPr/>
        <p:txBody>
          <a:bodyPr>
            <a:normAutofit fontScale="92500" lnSpcReduction="20000"/>
          </a:bodyPr>
          <a:lstStyle/>
          <a:p>
            <a:r>
              <a:rPr lang="en-US" b="1" dirty="0"/>
              <a:t>A process is an instance of a program in execution. </a:t>
            </a:r>
            <a:r>
              <a:rPr lang="en-US" dirty="0"/>
              <a:t>It may be in a number of different states, such as running or sleeping. Every process has a </a:t>
            </a:r>
            <a:r>
              <a:rPr lang="en-US" b="1" dirty="0" err="1"/>
              <a:t>pid</a:t>
            </a:r>
            <a:r>
              <a:rPr lang="en-US" b="1" dirty="0"/>
              <a:t> </a:t>
            </a:r>
            <a:r>
              <a:rPr lang="en-US" dirty="0"/>
              <a:t>(Process ID), a </a:t>
            </a:r>
            <a:r>
              <a:rPr lang="en-US" b="1" dirty="0" err="1"/>
              <a:t>ppid</a:t>
            </a:r>
            <a:r>
              <a:rPr lang="en-US" b="1" dirty="0"/>
              <a:t> </a:t>
            </a:r>
            <a:r>
              <a:rPr lang="en-US" dirty="0"/>
              <a:t>(Parent Process ID), and a </a:t>
            </a:r>
            <a:r>
              <a:rPr lang="en-US" b="1" dirty="0" err="1"/>
              <a:t>pgid</a:t>
            </a:r>
            <a:r>
              <a:rPr lang="en-US" b="1" dirty="0"/>
              <a:t> </a:t>
            </a:r>
            <a:r>
              <a:rPr lang="en-US" dirty="0"/>
              <a:t>(Process Group ID). In addition, every process has program code, data variables file descriptors, and an environment. </a:t>
            </a:r>
          </a:p>
          <a:p>
            <a:r>
              <a:rPr lang="en-US" b="1" dirty="0"/>
              <a:t>Init </a:t>
            </a:r>
            <a:r>
              <a:rPr lang="en-US" dirty="0"/>
              <a:t>is usually the first user process run on a system, and thus becomes the ancestor of all subsequent processes running on the system, except for those initiated directly from the kernel (which how up with [] around their name in a </a:t>
            </a:r>
            <a:r>
              <a:rPr lang="en-US" b="1" dirty="0" err="1"/>
              <a:t>ps</a:t>
            </a:r>
            <a:r>
              <a:rPr lang="en-US" b="1" dirty="0"/>
              <a:t> </a:t>
            </a:r>
            <a:r>
              <a:rPr lang="en-US" dirty="0"/>
              <a:t>listing).</a:t>
            </a:r>
          </a:p>
          <a:p>
            <a:r>
              <a:rPr lang="en-US" dirty="0"/>
              <a:t>If the parent process dies before the child, the </a:t>
            </a:r>
            <a:r>
              <a:rPr lang="en-US" b="1" dirty="0" err="1"/>
              <a:t>ppid</a:t>
            </a:r>
            <a:r>
              <a:rPr lang="en-US" dirty="0"/>
              <a:t> of the child is set to 1; </a:t>
            </a:r>
            <a:r>
              <a:rPr lang="en-US" dirty="0" err="1"/>
              <a:t>ie</a:t>
            </a:r>
            <a:r>
              <a:rPr lang="en-US" dirty="0"/>
              <a:t>., the process is adopted by </a:t>
            </a:r>
            <a:r>
              <a:rPr lang="en-US" b="1" dirty="0" err="1"/>
              <a:t>init.</a:t>
            </a:r>
            <a:r>
              <a:rPr lang="en-US" b="1" dirty="0"/>
              <a:t> </a:t>
            </a:r>
            <a:r>
              <a:rPr lang="en-US" dirty="0"/>
              <a:t>(Note: in recent</a:t>
            </a:r>
            <a:r>
              <a:rPr lang="en-US" b="1" dirty="0"/>
              <a:t> Linux </a:t>
            </a:r>
            <a:r>
              <a:rPr lang="en-US" dirty="0"/>
              <a:t> systems using </a:t>
            </a:r>
            <a:r>
              <a:rPr lang="en-US" b="1" dirty="0"/>
              <a:t>system</a:t>
            </a:r>
            <a:r>
              <a:rPr lang="en-US" dirty="0"/>
              <a:t>, the </a:t>
            </a:r>
            <a:r>
              <a:rPr lang="en-US" b="1" dirty="0" err="1"/>
              <a:t>ppid</a:t>
            </a:r>
            <a:r>
              <a:rPr lang="en-US" dirty="0"/>
              <a:t> will be set to 2, which has taken over from </a:t>
            </a:r>
            <a:r>
              <a:rPr lang="en-US" b="1" dirty="0" err="1"/>
              <a:t>init</a:t>
            </a:r>
            <a:r>
              <a:rPr lang="en-US" dirty="0"/>
              <a:t> the role of adopter of orphaned children.)</a:t>
            </a:r>
          </a:p>
          <a:p>
            <a:endParaRPr lang="en-US" dirty="0"/>
          </a:p>
        </p:txBody>
      </p:sp>
      <p:sp>
        <p:nvSpPr>
          <p:cNvPr id="4" name="Date Placeholder 3">
            <a:extLst>
              <a:ext uri="{FF2B5EF4-FFF2-40B4-BE49-F238E27FC236}">
                <a16:creationId xmlns:a16="http://schemas.microsoft.com/office/drawing/2014/main" id="{DB0B06DE-402C-43B2-94E5-1FBA4683C8D3}"/>
              </a:ext>
            </a:extLst>
          </p:cNvPr>
          <p:cNvSpPr>
            <a:spLocks noGrp="1"/>
          </p:cNvSpPr>
          <p:nvPr>
            <p:ph type="dt" sz="half" idx="10"/>
          </p:nvPr>
        </p:nvSpPr>
        <p:spPr/>
        <p:txBody>
          <a:bodyPr/>
          <a:lstStyle/>
          <a:p>
            <a:fld id="{F2E911E1-3673-417D-84BF-527539D77A24}" type="datetime1">
              <a:rPr lang="en-US" smtClean="0"/>
              <a:t>6/11/2018</a:t>
            </a:fld>
            <a:endParaRPr lang="en-US"/>
          </a:p>
        </p:txBody>
      </p:sp>
      <p:sp>
        <p:nvSpPr>
          <p:cNvPr id="5" name="Footer Placeholder 4">
            <a:extLst>
              <a:ext uri="{FF2B5EF4-FFF2-40B4-BE49-F238E27FC236}">
                <a16:creationId xmlns:a16="http://schemas.microsoft.com/office/drawing/2014/main" id="{E02471A9-8F57-4F77-853F-32FE8F28258C}"/>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AED0A52C-5CB1-4234-BE5E-BE23F933CAD0}"/>
              </a:ext>
            </a:extLst>
          </p:cNvPr>
          <p:cNvSpPr>
            <a:spLocks noGrp="1"/>
          </p:cNvSpPr>
          <p:nvPr>
            <p:ph type="sldNum" sz="quarter" idx="12"/>
          </p:nvPr>
        </p:nvSpPr>
        <p:spPr/>
        <p:txBody>
          <a:bodyPr/>
          <a:lstStyle/>
          <a:p>
            <a:fld id="{08C33CDE-64A6-4F24-B847-CF39CC4CA3AE}" type="slidenum">
              <a:rPr lang="en-US" smtClean="0"/>
              <a:t>14</a:t>
            </a:fld>
            <a:endParaRPr lang="en-US"/>
          </a:p>
        </p:txBody>
      </p:sp>
    </p:spTree>
    <p:extLst>
      <p:ext uri="{BB962C8B-B14F-4D97-AF65-F5344CB8AC3E}">
        <p14:creationId xmlns:p14="http://schemas.microsoft.com/office/powerpoint/2010/main" val="303906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4F702-9C3A-4AA4-9819-0F08E4881067}"/>
              </a:ext>
            </a:extLst>
          </p:cNvPr>
          <p:cNvSpPr>
            <a:spLocks noGrp="1"/>
          </p:cNvSpPr>
          <p:nvPr>
            <p:ph type="title"/>
          </p:nvPr>
        </p:nvSpPr>
        <p:spPr/>
        <p:txBody>
          <a:bodyPr/>
          <a:lstStyle/>
          <a:p>
            <a:r>
              <a:rPr lang="en-US" dirty="0"/>
              <a:t>3.5 Processes continued…</a:t>
            </a:r>
            <a:endParaRPr lang="aa-ET" dirty="0"/>
          </a:p>
        </p:txBody>
      </p:sp>
      <p:sp>
        <p:nvSpPr>
          <p:cNvPr id="3" name="Content Placeholder 2">
            <a:extLst>
              <a:ext uri="{FF2B5EF4-FFF2-40B4-BE49-F238E27FC236}">
                <a16:creationId xmlns:a16="http://schemas.microsoft.com/office/drawing/2014/main" id="{BFEF6373-1B4B-4B03-822A-0974F69E0967}"/>
              </a:ext>
            </a:extLst>
          </p:cNvPr>
          <p:cNvSpPr>
            <a:spLocks noGrp="1"/>
          </p:cNvSpPr>
          <p:nvPr>
            <p:ph idx="1"/>
          </p:nvPr>
        </p:nvSpPr>
        <p:spPr>
          <a:xfrm>
            <a:off x="838200" y="1825625"/>
            <a:ext cx="10515600" cy="4351338"/>
          </a:xfrm>
        </p:spPr>
        <p:txBody>
          <a:bodyPr>
            <a:normAutofit fontScale="92500" lnSpcReduction="20000"/>
          </a:bodyPr>
          <a:lstStyle/>
          <a:p>
            <a:r>
              <a:rPr lang="en-US" dirty="0">
                <a:highlight>
                  <a:srgbClr val="00FFFF"/>
                </a:highlight>
              </a:rPr>
              <a:t>A child process which terminates (either normally or abnormally) before its parent, which has not waited for it and examined its exit code, is know as a </a:t>
            </a:r>
            <a:r>
              <a:rPr lang="en-US" b="1" dirty="0">
                <a:highlight>
                  <a:srgbClr val="00FFFF"/>
                </a:highlight>
              </a:rPr>
              <a:t>zombie</a:t>
            </a:r>
            <a:r>
              <a:rPr lang="en-US" dirty="0">
                <a:highlight>
                  <a:srgbClr val="00FFFF"/>
                </a:highlight>
              </a:rPr>
              <a:t> </a:t>
            </a:r>
            <a:r>
              <a:rPr lang="en-US" dirty="0"/>
              <a:t>(of defunct). Zombies have released almost all resource and remain only to convey their exit status. One function of </a:t>
            </a:r>
            <a:r>
              <a:rPr lang="en-US" b="1" dirty="0" err="1"/>
              <a:t>init</a:t>
            </a:r>
            <a:r>
              <a:rPr lang="en-US" b="1" dirty="0"/>
              <a:t> </a:t>
            </a:r>
            <a:r>
              <a:rPr lang="en-US" dirty="0"/>
              <a:t> process is to check on its adopted children and let those who have terminated die gracefully. Hence, it is sometimes known as the </a:t>
            </a:r>
            <a:r>
              <a:rPr lang="en-US" b="1" dirty="0"/>
              <a:t>zombie killer</a:t>
            </a:r>
            <a:r>
              <a:rPr lang="en-US" dirty="0"/>
              <a:t>, or more grimly, the </a:t>
            </a:r>
            <a:r>
              <a:rPr lang="en-US" b="1" dirty="0"/>
              <a:t>child reaper</a:t>
            </a:r>
            <a:r>
              <a:rPr lang="en-US" dirty="0"/>
              <a:t>.</a:t>
            </a:r>
          </a:p>
          <a:p>
            <a:r>
              <a:rPr lang="en-US" dirty="0"/>
              <a:t>Process are controlled by </a:t>
            </a:r>
            <a:r>
              <a:rPr lang="en-US" b="1" dirty="0"/>
              <a:t>scheduling</a:t>
            </a:r>
            <a:r>
              <a:rPr lang="en-US" dirty="0"/>
              <a:t>, which is completely preemptive. Only the kernel has the right to preempt a process; they cannot do it each other. </a:t>
            </a:r>
          </a:p>
          <a:p>
            <a:r>
              <a:rPr lang="en-US" dirty="0"/>
              <a:t>For historical reasons, the largest PIS has been limited to a 16-bit number, or 32768. It is possible to alter this value by changing </a:t>
            </a:r>
            <a:r>
              <a:rPr lang="en-US" i="1" dirty="0">
                <a:solidFill>
                  <a:srgbClr val="FF0000"/>
                </a:solidFill>
              </a:rPr>
              <a:t>/proc/sys/kernel/</a:t>
            </a:r>
            <a:r>
              <a:rPr lang="en-US" i="1" dirty="0" err="1">
                <a:solidFill>
                  <a:srgbClr val="FF0000"/>
                </a:solidFill>
              </a:rPr>
              <a:t>pid_max</a:t>
            </a:r>
            <a:r>
              <a:rPr lang="en-US" i="1" dirty="0">
                <a:solidFill>
                  <a:srgbClr val="FF0000"/>
                </a:solidFill>
              </a:rPr>
              <a:t> </a:t>
            </a:r>
            <a:r>
              <a:rPr lang="en-US" dirty="0"/>
              <a:t>, since it may be inadequate for larger servers. As processes are created, eventually they reach </a:t>
            </a:r>
            <a:r>
              <a:rPr lang="en-US" dirty="0" err="1"/>
              <a:t>pid_max</a:t>
            </a:r>
            <a:r>
              <a:rPr lang="en-US" dirty="0"/>
              <a:t> , at which point they will start again at PID = 300.</a:t>
            </a:r>
          </a:p>
          <a:p>
            <a:endParaRPr lang="en-US" dirty="0"/>
          </a:p>
          <a:p>
            <a:endParaRPr lang="aa-ET" dirty="0"/>
          </a:p>
        </p:txBody>
      </p:sp>
      <p:sp>
        <p:nvSpPr>
          <p:cNvPr id="4" name="Date Placeholder 3">
            <a:extLst>
              <a:ext uri="{FF2B5EF4-FFF2-40B4-BE49-F238E27FC236}">
                <a16:creationId xmlns:a16="http://schemas.microsoft.com/office/drawing/2014/main" id="{AA48B70E-8B44-4DC0-BBD7-FEE6E3972572}"/>
              </a:ext>
            </a:extLst>
          </p:cNvPr>
          <p:cNvSpPr>
            <a:spLocks noGrp="1"/>
          </p:cNvSpPr>
          <p:nvPr>
            <p:ph type="dt" sz="half" idx="10"/>
          </p:nvPr>
        </p:nvSpPr>
        <p:spPr/>
        <p:txBody>
          <a:bodyPr/>
          <a:lstStyle/>
          <a:p>
            <a:fld id="{5BFAC4A2-DE7F-4161-8791-C13E9999A620}" type="datetime1">
              <a:rPr lang="en-US" smtClean="0"/>
              <a:t>6/11/2018</a:t>
            </a:fld>
            <a:endParaRPr lang="en-US"/>
          </a:p>
        </p:txBody>
      </p:sp>
      <p:sp>
        <p:nvSpPr>
          <p:cNvPr id="5" name="Footer Placeholder 4">
            <a:extLst>
              <a:ext uri="{FF2B5EF4-FFF2-40B4-BE49-F238E27FC236}">
                <a16:creationId xmlns:a16="http://schemas.microsoft.com/office/drawing/2014/main" id="{48DA2BB0-27AF-4E35-A198-E162294F360E}"/>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1D3BD12D-AE4E-4863-B03F-716811511CF5}"/>
              </a:ext>
            </a:extLst>
          </p:cNvPr>
          <p:cNvSpPr>
            <a:spLocks noGrp="1"/>
          </p:cNvSpPr>
          <p:nvPr>
            <p:ph type="sldNum" sz="quarter" idx="12"/>
          </p:nvPr>
        </p:nvSpPr>
        <p:spPr/>
        <p:txBody>
          <a:bodyPr/>
          <a:lstStyle/>
          <a:p>
            <a:fld id="{08C33CDE-64A6-4F24-B847-CF39CC4CA3AE}" type="slidenum">
              <a:rPr lang="en-US" smtClean="0"/>
              <a:t>15</a:t>
            </a:fld>
            <a:endParaRPr lang="en-US"/>
          </a:p>
        </p:txBody>
      </p:sp>
    </p:spTree>
    <p:extLst>
      <p:ext uri="{BB962C8B-B14F-4D97-AF65-F5344CB8AC3E}">
        <p14:creationId xmlns:p14="http://schemas.microsoft.com/office/powerpoint/2010/main" val="1700279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3.5 Processes</a:t>
            </a:r>
          </a:p>
        </p:txBody>
      </p:sp>
      <p:sp>
        <p:nvSpPr>
          <p:cNvPr id="3" name="Content Placeholder 2"/>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DB0B06DE-402C-43B2-94E5-1FBA4683C8D3}"/>
              </a:ext>
            </a:extLst>
          </p:cNvPr>
          <p:cNvSpPr>
            <a:spLocks noGrp="1"/>
          </p:cNvSpPr>
          <p:nvPr>
            <p:ph type="dt" sz="half" idx="10"/>
          </p:nvPr>
        </p:nvSpPr>
        <p:spPr/>
        <p:txBody>
          <a:bodyPr/>
          <a:lstStyle/>
          <a:p>
            <a:fld id="{F2E911E1-3673-417D-84BF-527539D77A24}" type="datetime1">
              <a:rPr lang="en-US" smtClean="0"/>
              <a:t>6/11/2018</a:t>
            </a:fld>
            <a:endParaRPr lang="en-US"/>
          </a:p>
        </p:txBody>
      </p:sp>
      <p:sp>
        <p:nvSpPr>
          <p:cNvPr id="5" name="Footer Placeholder 4">
            <a:extLst>
              <a:ext uri="{FF2B5EF4-FFF2-40B4-BE49-F238E27FC236}">
                <a16:creationId xmlns:a16="http://schemas.microsoft.com/office/drawing/2014/main" id="{E02471A9-8F57-4F77-853F-32FE8F28258C}"/>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AED0A52C-5CB1-4234-BE5E-BE23F933CAD0}"/>
              </a:ext>
            </a:extLst>
          </p:cNvPr>
          <p:cNvSpPr>
            <a:spLocks noGrp="1"/>
          </p:cNvSpPr>
          <p:nvPr>
            <p:ph type="sldNum" sz="quarter" idx="12"/>
          </p:nvPr>
        </p:nvSpPr>
        <p:spPr/>
        <p:txBody>
          <a:bodyPr/>
          <a:lstStyle/>
          <a:p>
            <a:fld id="{08C33CDE-64A6-4F24-B847-CF39CC4CA3AE}" type="slidenum">
              <a:rPr lang="en-US" smtClean="0"/>
              <a:t>16</a:t>
            </a:fld>
            <a:endParaRPr lang="en-US"/>
          </a:p>
        </p:txBody>
      </p:sp>
    </p:spTree>
    <p:extLst>
      <p:ext uri="{BB962C8B-B14F-4D97-AF65-F5344CB8AC3E}">
        <p14:creationId xmlns:p14="http://schemas.microsoft.com/office/powerpoint/2010/main" val="3371796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Terms</a:t>
            </a:r>
          </a:p>
        </p:txBody>
      </p:sp>
      <p:sp>
        <p:nvSpPr>
          <p:cNvPr id="3" name="Content Placeholder 2"/>
          <p:cNvSpPr>
            <a:spLocks noGrp="1"/>
          </p:cNvSpPr>
          <p:nvPr>
            <p:ph idx="1"/>
          </p:nvPr>
        </p:nvSpPr>
        <p:spPr/>
        <p:txBody>
          <a:bodyPr/>
          <a:lstStyle/>
          <a:p>
            <a:r>
              <a:rPr lang="en-US" dirty="0"/>
              <a:t>Everything shared Circumstance</a:t>
            </a:r>
          </a:p>
          <a:p>
            <a:r>
              <a:rPr lang="en-US" dirty="0"/>
              <a:t>Multi-Threading</a:t>
            </a:r>
          </a:p>
          <a:p>
            <a:r>
              <a:rPr lang="en-US" dirty="0"/>
              <a:t>Heavy weight processes and Light weight processes</a:t>
            </a:r>
          </a:p>
          <a:p>
            <a:r>
              <a:rPr lang="en-US" dirty="0"/>
              <a:t>POSIX</a:t>
            </a:r>
          </a:p>
          <a:p>
            <a:r>
              <a:rPr lang="en-US" dirty="0"/>
              <a:t>Init </a:t>
            </a:r>
          </a:p>
          <a:p>
            <a:endParaRPr lang="en-US" dirty="0"/>
          </a:p>
          <a:p>
            <a:endParaRPr lang="en-US" dirty="0"/>
          </a:p>
        </p:txBody>
      </p:sp>
      <p:sp>
        <p:nvSpPr>
          <p:cNvPr id="4" name="Date Placeholder 3">
            <a:extLst>
              <a:ext uri="{FF2B5EF4-FFF2-40B4-BE49-F238E27FC236}">
                <a16:creationId xmlns:a16="http://schemas.microsoft.com/office/drawing/2014/main" id="{80B7943A-7056-447F-A331-F878A9346D94}"/>
              </a:ext>
            </a:extLst>
          </p:cNvPr>
          <p:cNvSpPr>
            <a:spLocks noGrp="1"/>
          </p:cNvSpPr>
          <p:nvPr>
            <p:ph type="dt" sz="half" idx="10"/>
          </p:nvPr>
        </p:nvSpPr>
        <p:spPr/>
        <p:txBody>
          <a:bodyPr/>
          <a:lstStyle/>
          <a:p>
            <a:fld id="{28D20AC7-F74E-47FA-955B-4F47174438AC}" type="datetime1">
              <a:rPr lang="en-US" smtClean="0"/>
              <a:t>6/11/2018</a:t>
            </a:fld>
            <a:endParaRPr lang="en-US"/>
          </a:p>
        </p:txBody>
      </p:sp>
      <p:sp>
        <p:nvSpPr>
          <p:cNvPr id="5" name="Footer Placeholder 4">
            <a:extLst>
              <a:ext uri="{FF2B5EF4-FFF2-40B4-BE49-F238E27FC236}">
                <a16:creationId xmlns:a16="http://schemas.microsoft.com/office/drawing/2014/main" id="{84F86CD6-B777-4EAB-8C5D-E3F4F6247281}"/>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9AC69500-9BFD-4FE9-ABB3-053DCBED38A7}"/>
              </a:ext>
            </a:extLst>
          </p:cNvPr>
          <p:cNvSpPr>
            <a:spLocks noGrp="1"/>
          </p:cNvSpPr>
          <p:nvPr>
            <p:ph type="sldNum" sz="quarter" idx="12"/>
          </p:nvPr>
        </p:nvSpPr>
        <p:spPr/>
        <p:txBody>
          <a:bodyPr/>
          <a:lstStyle/>
          <a:p>
            <a:fld id="{08C33CDE-64A6-4F24-B847-CF39CC4CA3AE}" type="slidenum">
              <a:rPr lang="en-US" smtClean="0"/>
              <a:t>17</a:t>
            </a:fld>
            <a:endParaRPr lang="en-US"/>
          </a:p>
        </p:txBody>
      </p:sp>
    </p:spTree>
    <p:extLst>
      <p:ext uri="{BB962C8B-B14F-4D97-AF65-F5344CB8AC3E}">
        <p14:creationId xmlns:p14="http://schemas.microsoft.com/office/powerpoint/2010/main" val="3832372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8B327-2DA5-4904-BAAA-1F20C4FC17A6}"/>
              </a:ext>
            </a:extLst>
          </p:cNvPr>
          <p:cNvSpPr>
            <a:spLocks noGrp="1"/>
          </p:cNvSpPr>
          <p:nvPr>
            <p:ph type="title"/>
          </p:nvPr>
        </p:nvSpPr>
        <p:spPr/>
        <p:txBody>
          <a:bodyPr/>
          <a:lstStyle/>
          <a:p>
            <a:r>
              <a:rPr lang="en-US" dirty="0"/>
              <a:t>Chapter 3 Questions</a:t>
            </a:r>
            <a:endParaRPr lang="aa-ET" dirty="0"/>
          </a:p>
        </p:txBody>
      </p:sp>
      <p:sp>
        <p:nvSpPr>
          <p:cNvPr id="3" name="Content Placeholder 2">
            <a:extLst>
              <a:ext uri="{FF2B5EF4-FFF2-40B4-BE49-F238E27FC236}">
                <a16:creationId xmlns:a16="http://schemas.microsoft.com/office/drawing/2014/main" id="{5E2C5963-503C-4A7F-BC1F-C26392C61B8E}"/>
              </a:ext>
            </a:extLst>
          </p:cNvPr>
          <p:cNvSpPr>
            <a:spLocks noGrp="1"/>
          </p:cNvSpPr>
          <p:nvPr>
            <p:ph idx="1"/>
          </p:nvPr>
        </p:nvSpPr>
        <p:spPr/>
        <p:txBody>
          <a:bodyPr/>
          <a:lstStyle/>
          <a:p>
            <a:endParaRPr lang="aa-ET" dirty="0"/>
          </a:p>
        </p:txBody>
      </p:sp>
      <p:sp>
        <p:nvSpPr>
          <p:cNvPr id="4" name="Date Placeholder 3">
            <a:extLst>
              <a:ext uri="{FF2B5EF4-FFF2-40B4-BE49-F238E27FC236}">
                <a16:creationId xmlns:a16="http://schemas.microsoft.com/office/drawing/2014/main" id="{45170A68-C934-4B50-AB02-ACF6BBD26979}"/>
              </a:ext>
            </a:extLst>
          </p:cNvPr>
          <p:cNvSpPr>
            <a:spLocks noGrp="1"/>
          </p:cNvSpPr>
          <p:nvPr>
            <p:ph type="dt" sz="half" idx="10"/>
          </p:nvPr>
        </p:nvSpPr>
        <p:spPr/>
        <p:txBody>
          <a:bodyPr/>
          <a:lstStyle/>
          <a:p>
            <a:fld id="{5BFAC4A2-DE7F-4161-8791-C13E9999A620}" type="datetime1">
              <a:rPr lang="en-US" smtClean="0"/>
              <a:t>6/11/2018</a:t>
            </a:fld>
            <a:endParaRPr lang="en-US"/>
          </a:p>
        </p:txBody>
      </p:sp>
      <p:sp>
        <p:nvSpPr>
          <p:cNvPr id="5" name="Footer Placeholder 4">
            <a:extLst>
              <a:ext uri="{FF2B5EF4-FFF2-40B4-BE49-F238E27FC236}">
                <a16:creationId xmlns:a16="http://schemas.microsoft.com/office/drawing/2014/main" id="{B66328ED-97EB-428E-9DE1-2AEE52ABBE75}"/>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FA50E759-C658-493E-8114-AC42AA621E8D}"/>
              </a:ext>
            </a:extLst>
          </p:cNvPr>
          <p:cNvSpPr>
            <a:spLocks noGrp="1"/>
          </p:cNvSpPr>
          <p:nvPr>
            <p:ph type="sldNum" sz="quarter" idx="12"/>
          </p:nvPr>
        </p:nvSpPr>
        <p:spPr/>
        <p:txBody>
          <a:bodyPr/>
          <a:lstStyle/>
          <a:p>
            <a:fld id="{08C33CDE-64A6-4F24-B847-CF39CC4CA3AE}" type="slidenum">
              <a:rPr lang="en-US" smtClean="0"/>
              <a:t>18</a:t>
            </a:fld>
            <a:endParaRPr lang="en-US"/>
          </a:p>
        </p:txBody>
      </p:sp>
    </p:spTree>
    <p:extLst>
      <p:ext uri="{BB962C8B-B14F-4D97-AF65-F5344CB8AC3E}">
        <p14:creationId xmlns:p14="http://schemas.microsoft.com/office/powerpoint/2010/main" val="2239869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30 User Account Management </a:t>
            </a:r>
          </a:p>
        </p:txBody>
      </p:sp>
      <p:sp>
        <p:nvSpPr>
          <p:cNvPr id="5" name="Text Placeholder 4"/>
          <p:cNvSpPr>
            <a:spLocks noGrp="1"/>
          </p:cNvSpPr>
          <p:nvPr>
            <p:ph type="body" idx="1"/>
          </p:nvPr>
        </p:nvSpPr>
        <p:spPr/>
        <p:txBody>
          <a:bodyPr/>
          <a:lstStyle/>
          <a:p>
            <a:r>
              <a:rPr lang="en-US" dirty="0"/>
              <a:t>Most Linux systems have multiple user which are then also grouped into what are known as groups. </a:t>
            </a:r>
          </a:p>
        </p:txBody>
      </p:sp>
      <p:sp>
        <p:nvSpPr>
          <p:cNvPr id="2" name="Date Placeholder 1">
            <a:extLst>
              <a:ext uri="{FF2B5EF4-FFF2-40B4-BE49-F238E27FC236}">
                <a16:creationId xmlns:a16="http://schemas.microsoft.com/office/drawing/2014/main" id="{C0BA16DC-902F-42B0-A303-DA398C95CB1D}"/>
              </a:ext>
            </a:extLst>
          </p:cNvPr>
          <p:cNvSpPr>
            <a:spLocks noGrp="1"/>
          </p:cNvSpPr>
          <p:nvPr>
            <p:ph type="dt" sz="half" idx="10"/>
          </p:nvPr>
        </p:nvSpPr>
        <p:spPr/>
        <p:txBody>
          <a:bodyPr/>
          <a:lstStyle/>
          <a:p>
            <a:fld id="{D55D0DD7-4855-4F69-9E2B-7840BD3AA7CE}" type="datetime1">
              <a:rPr lang="en-US" smtClean="0"/>
              <a:t>6/11/2018</a:t>
            </a:fld>
            <a:endParaRPr lang="en-US"/>
          </a:p>
        </p:txBody>
      </p:sp>
      <p:sp>
        <p:nvSpPr>
          <p:cNvPr id="3" name="Footer Placeholder 2">
            <a:extLst>
              <a:ext uri="{FF2B5EF4-FFF2-40B4-BE49-F238E27FC236}">
                <a16:creationId xmlns:a16="http://schemas.microsoft.com/office/drawing/2014/main" id="{C9C3932A-7352-4519-A2B1-CC24A2E6938C}"/>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A85F00FC-30C5-4A70-8C32-E64EC9BD69FB}"/>
              </a:ext>
            </a:extLst>
          </p:cNvPr>
          <p:cNvSpPr>
            <a:spLocks noGrp="1"/>
          </p:cNvSpPr>
          <p:nvPr>
            <p:ph type="sldNum" sz="quarter" idx="12"/>
          </p:nvPr>
        </p:nvSpPr>
        <p:spPr/>
        <p:txBody>
          <a:bodyPr/>
          <a:lstStyle/>
          <a:p>
            <a:fld id="{08C33CDE-64A6-4F24-B847-CF39CC4CA3AE}" type="slidenum">
              <a:rPr lang="en-US" smtClean="0"/>
              <a:t>19</a:t>
            </a:fld>
            <a:endParaRPr lang="en-US"/>
          </a:p>
        </p:txBody>
      </p:sp>
    </p:spTree>
    <p:extLst>
      <p:ext uri="{BB962C8B-B14F-4D97-AF65-F5344CB8AC3E}">
        <p14:creationId xmlns:p14="http://schemas.microsoft.com/office/powerpoint/2010/main" val="2096146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54032-B963-4985-A63C-B349A479E52C}"/>
              </a:ext>
            </a:extLst>
          </p:cNvPr>
          <p:cNvSpPr>
            <a:spLocks noGrp="1"/>
          </p:cNvSpPr>
          <p:nvPr>
            <p:ph type="title"/>
          </p:nvPr>
        </p:nvSpPr>
        <p:spPr/>
        <p:txBody>
          <a:bodyPr/>
          <a:lstStyle/>
          <a:p>
            <a:r>
              <a:rPr lang="en-US" dirty="0"/>
              <a:t>Chapters</a:t>
            </a:r>
            <a:endParaRPr lang="aa-ET" dirty="0"/>
          </a:p>
        </p:txBody>
      </p:sp>
      <p:sp>
        <p:nvSpPr>
          <p:cNvPr id="3" name="Content Placeholder 2">
            <a:extLst>
              <a:ext uri="{FF2B5EF4-FFF2-40B4-BE49-F238E27FC236}">
                <a16:creationId xmlns:a16="http://schemas.microsoft.com/office/drawing/2014/main" id="{2D13E05F-DC91-4A11-9984-AAE3EBE89E4E}"/>
              </a:ext>
            </a:extLst>
          </p:cNvPr>
          <p:cNvSpPr>
            <a:spLocks noGrp="1"/>
          </p:cNvSpPr>
          <p:nvPr>
            <p:ph sz="half" idx="1"/>
          </p:nvPr>
        </p:nvSpPr>
        <p:spPr>
          <a:xfrm>
            <a:off x="838200" y="1587500"/>
            <a:ext cx="5181600" cy="4589463"/>
          </a:xfrm>
        </p:spPr>
        <p:txBody>
          <a:bodyPr>
            <a:normAutofit fontScale="85000" lnSpcReduction="20000"/>
          </a:bodyPr>
          <a:lstStyle/>
          <a:p>
            <a:pPr marL="514350" indent="-514350">
              <a:buFont typeface="+mj-lt"/>
              <a:buAutoNum type="arabicPeriod"/>
            </a:pPr>
            <a:r>
              <a:rPr lang="en-US" dirty="0"/>
              <a:t>Course Introduction</a:t>
            </a:r>
          </a:p>
          <a:p>
            <a:pPr marL="514350" indent="-514350">
              <a:buFont typeface="+mj-lt"/>
              <a:buAutoNum type="arabicPeriod"/>
            </a:pPr>
            <a:r>
              <a:rPr lang="en-US" dirty="0"/>
              <a:t>The Linux Filesystem Tree Layout</a:t>
            </a:r>
          </a:p>
          <a:p>
            <a:pPr marL="514350" indent="-514350">
              <a:buFont typeface="+mj-lt"/>
              <a:buAutoNum type="arabicPeriod"/>
            </a:pPr>
            <a:r>
              <a:rPr lang="en-US" dirty="0"/>
              <a:t>Processes</a:t>
            </a:r>
          </a:p>
          <a:p>
            <a:pPr marL="514350" indent="-514350">
              <a:buFont typeface="+mj-lt"/>
              <a:buAutoNum type="arabicPeriod"/>
            </a:pPr>
            <a:r>
              <a:rPr lang="en-US" dirty="0"/>
              <a:t>Signals</a:t>
            </a:r>
          </a:p>
          <a:p>
            <a:pPr marL="514350" indent="-514350">
              <a:buFont typeface="+mj-lt"/>
              <a:buAutoNum type="arabicPeriod"/>
            </a:pPr>
            <a:r>
              <a:rPr lang="en-US" dirty="0"/>
              <a:t>Package Management System</a:t>
            </a:r>
          </a:p>
          <a:p>
            <a:pPr marL="514350" indent="-514350">
              <a:buFont typeface="+mj-lt"/>
              <a:buAutoNum type="arabicPeriod"/>
            </a:pPr>
            <a:r>
              <a:rPr lang="en-US" dirty="0"/>
              <a:t>RPM</a:t>
            </a:r>
          </a:p>
          <a:p>
            <a:pPr marL="514350" indent="-514350">
              <a:buFont typeface="+mj-lt"/>
              <a:buAutoNum type="arabicPeriod"/>
            </a:pPr>
            <a:r>
              <a:rPr lang="en-US" dirty="0"/>
              <a:t>DPKG</a:t>
            </a:r>
          </a:p>
          <a:p>
            <a:pPr marL="514350" indent="-514350">
              <a:buFont typeface="+mj-lt"/>
              <a:buAutoNum type="arabicPeriod"/>
            </a:pPr>
            <a:r>
              <a:rPr lang="en-US" dirty="0"/>
              <a:t>yum</a:t>
            </a:r>
          </a:p>
          <a:p>
            <a:pPr marL="514350" indent="-514350">
              <a:buFont typeface="+mj-lt"/>
              <a:buAutoNum type="arabicPeriod"/>
            </a:pPr>
            <a:r>
              <a:rPr lang="en-US" dirty="0" err="1"/>
              <a:t>Zypper</a:t>
            </a:r>
            <a:r>
              <a:rPr lang="en-US" dirty="0"/>
              <a:t> </a:t>
            </a:r>
          </a:p>
          <a:p>
            <a:pPr marL="514350" indent="-514350">
              <a:buFont typeface="+mj-lt"/>
              <a:buAutoNum type="arabicPeriod"/>
            </a:pPr>
            <a:r>
              <a:rPr lang="en-US" dirty="0"/>
              <a:t>ADT</a:t>
            </a:r>
          </a:p>
          <a:p>
            <a:pPr marL="514350" indent="-514350">
              <a:buFont typeface="+mj-lt"/>
              <a:buAutoNum type="arabicPeriod" startAt="11"/>
            </a:pPr>
            <a:r>
              <a:rPr lang="en-US" dirty="0"/>
              <a:t>System Monitoring</a:t>
            </a:r>
          </a:p>
          <a:p>
            <a:pPr marL="514350" indent="-514350">
              <a:buFont typeface="+mj-lt"/>
              <a:buAutoNum type="arabicPeriod" startAt="11"/>
            </a:pPr>
            <a:r>
              <a:rPr lang="en-US" dirty="0"/>
              <a:t>Process Monitoring</a:t>
            </a:r>
          </a:p>
          <a:p>
            <a:pPr marL="514350" indent="-514350">
              <a:buFont typeface="+mj-lt"/>
              <a:buAutoNum type="arabicPeriod"/>
            </a:pPr>
            <a:endParaRPr lang="en-US" dirty="0"/>
          </a:p>
        </p:txBody>
      </p:sp>
      <p:sp>
        <p:nvSpPr>
          <p:cNvPr id="7" name="Content Placeholder 6">
            <a:extLst>
              <a:ext uri="{FF2B5EF4-FFF2-40B4-BE49-F238E27FC236}">
                <a16:creationId xmlns:a16="http://schemas.microsoft.com/office/drawing/2014/main" id="{77BE0890-9041-4817-92E2-C8F1FCEF3A7A}"/>
              </a:ext>
            </a:extLst>
          </p:cNvPr>
          <p:cNvSpPr>
            <a:spLocks noGrp="1"/>
          </p:cNvSpPr>
          <p:nvPr>
            <p:ph sz="half" idx="2"/>
          </p:nvPr>
        </p:nvSpPr>
        <p:spPr>
          <a:xfrm>
            <a:off x="6172200" y="1587500"/>
            <a:ext cx="5181600" cy="4589463"/>
          </a:xfrm>
        </p:spPr>
        <p:txBody>
          <a:bodyPr>
            <a:normAutofit fontScale="85000" lnSpcReduction="20000"/>
          </a:bodyPr>
          <a:lstStyle/>
          <a:p>
            <a:pPr marL="514350" indent="-514350">
              <a:buFont typeface="+mj-lt"/>
              <a:buAutoNum type="arabicPeriod" startAt="13"/>
            </a:pPr>
            <a:r>
              <a:rPr lang="en-US" dirty="0"/>
              <a:t>Memory: Monitoring Usage and Tuning </a:t>
            </a:r>
          </a:p>
          <a:p>
            <a:pPr marL="514350" indent="-514350">
              <a:buFont typeface="+mj-lt"/>
              <a:buAutoNum type="arabicPeriod" startAt="13"/>
            </a:pPr>
            <a:r>
              <a:rPr lang="en-US" dirty="0"/>
              <a:t>I/O Monitoring and Tuning </a:t>
            </a:r>
          </a:p>
          <a:p>
            <a:pPr marL="514350" indent="-514350">
              <a:buFont typeface="+mj-lt"/>
              <a:buAutoNum type="arabicPeriod" startAt="13"/>
            </a:pPr>
            <a:r>
              <a:rPr lang="en-US" dirty="0"/>
              <a:t>I/O Scheduling</a:t>
            </a:r>
          </a:p>
          <a:p>
            <a:pPr marL="514350" indent="-514350">
              <a:buFont typeface="+mj-lt"/>
              <a:buAutoNum type="arabicPeriod" startAt="13"/>
            </a:pPr>
            <a:r>
              <a:rPr lang="en-US" dirty="0"/>
              <a:t>Linux Filesystem and VFS</a:t>
            </a:r>
          </a:p>
          <a:p>
            <a:pPr marL="514350" indent="-514350">
              <a:buFont typeface="+mj-lt"/>
              <a:buAutoNum type="arabicPeriod" startAt="13"/>
            </a:pPr>
            <a:r>
              <a:rPr lang="en-US" dirty="0"/>
              <a:t>Disk Partitioning </a:t>
            </a:r>
          </a:p>
          <a:p>
            <a:pPr marL="514350" indent="-514350">
              <a:buFont typeface="+mj-lt"/>
              <a:buAutoNum type="arabicPeriod" startAt="13"/>
            </a:pPr>
            <a:r>
              <a:rPr lang="en-US" dirty="0"/>
              <a:t>Filesystem Features: Attributes, Creating, Checking, Mounting</a:t>
            </a:r>
          </a:p>
          <a:p>
            <a:pPr marL="514350" indent="-514350">
              <a:buFont typeface="+mj-lt"/>
              <a:buAutoNum type="arabicPeriod" startAt="13"/>
            </a:pPr>
            <a:r>
              <a:rPr lang="en-US" dirty="0"/>
              <a:t>File System Features Swap, Quotas Usage</a:t>
            </a:r>
          </a:p>
          <a:p>
            <a:pPr marL="514350" indent="-514350">
              <a:buFont typeface="+mj-lt"/>
              <a:buAutoNum type="arabicPeriod" startAt="13"/>
            </a:pPr>
            <a:r>
              <a:rPr lang="en-US" dirty="0"/>
              <a:t>The Ext2/Ext3/Ext4 Filesystem</a:t>
            </a:r>
          </a:p>
          <a:p>
            <a:pPr marL="514350" indent="-514350">
              <a:buFont typeface="+mj-lt"/>
              <a:buAutoNum type="arabicPeriod" startAt="13"/>
            </a:pPr>
            <a:r>
              <a:rPr lang="en-US" dirty="0"/>
              <a:t>The XSF and </a:t>
            </a:r>
            <a:r>
              <a:rPr lang="en-US" dirty="0" err="1"/>
              <a:t>btrs</a:t>
            </a:r>
            <a:r>
              <a:rPr lang="en-US" dirty="0"/>
              <a:t> Filesystem</a:t>
            </a:r>
          </a:p>
          <a:p>
            <a:pPr marL="514350" indent="-514350">
              <a:buFont typeface="+mj-lt"/>
              <a:buAutoNum type="arabicPeriod" startAt="13"/>
            </a:pPr>
            <a:r>
              <a:rPr lang="en-US" dirty="0"/>
              <a:t>Disk Encryption </a:t>
            </a:r>
          </a:p>
        </p:txBody>
      </p:sp>
      <p:sp>
        <p:nvSpPr>
          <p:cNvPr id="4" name="Date Placeholder 3">
            <a:extLst>
              <a:ext uri="{FF2B5EF4-FFF2-40B4-BE49-F238E27FC236}">
                <a16:creationId xmlns:a16="http://schemas.microsoft.com/office/drawing/2014/main" id="{384D2928-2574-45E1-AA60-A15FBE25F9F0}"/>
              </a:ext>
            </a:extLst>
          </p:cNvPr>
          <p:cNvSpPr>
            <a:spLocks noGrp="1"/>
          </p:cNvSpPr>
          <p:nvPr>
            <p:ph type="dt" sz="half" idx="10"/>
          </p:nvPr>
        </p:nvSpPr>
        <p:spPr/>
        <p:txBody>
          <a:bodyPr/>
          <a:lstStyle/>
          <a:p>
            <a:fld id="{5BFAC4A2-DE7F-4161-8791-C13E9999A620}" type="datetime1">
              <a:rPr lang="en-US" smtClean="0"/>
              <a:t>6/11/2018</a:t>
            </a:fld>
            <a:endParaRPr lang="en-US"/>
          </a:p>
        </p:txBody>
      </p:sp>
      <p:sp>
        <p:nvSpPr>
          <p:cNvPr id="5" name="Footer Placeholder 4">
            <a:extLst>
              <a:ext uri="{FF2B5EF4-FFF2-40B4-BE49-F238E27FC236}">
                <a16:creationId xmlns:a16="http://schemas.microsoft.com/office/drawing/2014/main" id="{FCA05C5A-CD32-46A1-ACC0-58E4783FDBDF}"/>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DCBF1A56-7D09-4176-8D43-1F8A4DFE2EBE}"/>
              </a:ext>
            </a:extLst>
          </p:cNvPr>
          <p:cNvSpPr>
            <a:spLocks noGrp="1"/>
          </p:cNvSpPr>
          <p:nvPr>
            <p:ph type="sldNum" sz="quarter" idx="12"/>
          </p:nvPr>
        </p:nvSpPr>
        <p:spPr/>
        <p:txBody>
          <a:bodyPr/>
          <a:lstStyle/>
          <a:p>
            <a:fld id="{08C33CDE-64A6-4F24-B847-CF39CC4CA3AE}" type="slidenum">
              <a:rPr lang="en-US" smtClean="0"/>
              <a:t>2</a:t>
            </a:fld>
            <a:endParaRPr lang="en-US"/>
          </a:p>
        </p:txBody>
      </p:sp>
    </p:spTree>
    <p:extLst>
      <p:ext uri="{BB962C8B-B14F-4D97-AF65-F5344CB8AC3E}">
        <p14:creationId xmlns:p14="http://schemas.microsoft.com/office/powerpoint/2010/main" val="2246631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 30.1 User Account Management – Introduction</a:t>
            </a:r>
          </a:p>
        </p:txBody>
      </p:sp>
      <p:sp>
        <p:nvSpPr>
          <p:cNvPr id="5" name="Content Placeholder 4"/>
          <p:cNvSpPr>
            <a:spLocks noGrp="1"/>
          </p:cNvSpPr>
          <p:nvPr>
            <p:ph idx="1"/>
          </p:nvPr>
        </p:nvSpPr>
        <p:spPr/>
        <p:txBody>
          <a:bodyPr/>
          <a:lstStyle/>
          <a:p>
            <a:pPr marL="0" indent="0">
              <a:buNone/>
            </a:pPr>
            <a:r>
              <a:rPr lang="en-US" dirty="0"/>
              <a:t>In our next two section, we will discuss the various administrative tools which are used to control user and group accounts, and control things such as password, the expiring of accounts controlling of permission for what various users can do, etc. </a:t>
            </a:r>
          </a:p>
          <a:p>
            <a:pPr marL="0" indent="0">
              <a:buNone/>
            </a:pPr>
            <a:endParaRPr lang="en-US" dirty="0"/>
          </a:p>
          <a:p>
            <a:pPr marL="0" indent="0">
              <a:buNone/>
            </a:pPr>
            <a:r>
              <a:rPr lang="en-US" dirty="0"/>
              <a:t>We will discuss what are know as restricted accounts and restricted shell which have less privileges than usually user, and we also discuss ‘SSH’, Secure Shell, which let you log into remote systems and copy file between one system and another.</a:t>
            </a:r>
          </a:p>
        </p:txBody>
      </p:sp>
      <p:sp>
        <p:nvSpPr>
          <p:cNvPr id="2" name="Date Placeholder 1">
            <a:extLst>
              <a:ext uri="{FF2B5EF4-FFF2-40B4-BE49-F238E27FC236}">
                <a16:creationId xmlns:a16="http://schemas.microsoft.com/office/drawing/2014/main" id="{FC4BC53E-B860-44A4-8FAC-0C564C3F9BD4}"/>
              </a:ext>
            </a:extLst>
          </p:cNvPr>
          <p:cNvSpPr>
            <a:spLocks noGrp="1"/>
          </p:cNvSpPr>
          <p:nvPr>
            <p:ph type="dt" sz="half" idx="10"/>
          </p:nvPr>
        </p:nvSpPr>
        <p:spPr/>
        <p:txBody>
          <a:bodyPr/>
          <a:lstStyle/>
          <a:p>
            <a:fld id="{904FCBDD-FA6D-433D-8D89-3B10CF689906}" type="datetime1">
              <a:rPr lang="en-US" smtClean="0"/>
              <a:t>6/11/2018</a:t>
            </a:fld>
            <a:endParaRPr lang="en-US"/>
          </a:p>
        </p:txBody>
      </p:sp>
      <p:sp>
        <p:nvSpPr>
          <p:cNvPr id="3" name="Footer Placeholder 2">
            <a:extLst>
              <a:ext uri="{FF2B5EF4-FFF2-40B4-BE49-F238E27FC236}">
                <a16:creationId xmlns:a16="http://schemas.microsoft.com/office/drawing/2014/main" id="{EAE06AAB-DDC7-4CE2-AF25-D511C3468CF5}"/>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824BFE9E-6143-44D7-93E5-14A665E10E0E}"/>
              </a:ext>
            </a:extLst>
          </p:cNvPr>
          <p:cNvSpPr>
            <a:spLocks noGrp="1"/>
          </p:cNvSpPr>
          <p:nvPr>
            <p:ph type="sldNum" sz="quarter" idx="12"/>
          </p:nvPr>
        </p:nvSpPr>
        <p:spPr/>
        <p:txBody>
          <a:bodyPr/>
          <a:lstStyle/>
          <a:p>
            <a:fld id="{08C33CDE-64A6-4F24-B847-CF39CC4CA3AE}" type="slidenum">
              <a:rPr lang="en-US" smtClean="0"/>
              <a:t>20</a:t>
            </a:fld>
            <a:endParaRPr lang="en-US" dirty="0"/>
          </a:p>
        </p:txBody>
      </p:sp>
    </p:spTree>
    <p:extLst>
      <p:ext uri="{BB962C8B-B14F-4D97-AF65-F5344CB8AC3E}">
        <p14:creationId xmlns:p14="http://schemas.microsoft.com/office/powerpoint/2010/main" val="964024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30.2 Learning Objectives	</a:t>
            </a:r>
          </a:p>
        </p:txBody>
      </p:sp>
      <p:sp>
        <p:nvSpPr>
          <p:cNvPr id="5" name="Content Placeholder 4"/>
          <p:cNvSpPr>
            <a:spLocks noGrp="1"/>
          </p:cNvSpPr>
          <p:nvPr>
            <p:ph idx="1"/>
          </p:nvPr>
        </p:nvSpPr>
        <p:spPr/>
        <p:txBody>
          <a:bodyPr>
            <a:normAutofit lnSpcReduction="10000"/>
          </a:bodyPr>
          <a:lstStyle/>
          <a:p>
            <a:pPr marL="0" indent="0">
              <a:buNone/>
            </a:pPr>
            <a:r>
              <a:rPr lang="en-US" dirty="0"/>
              <a:t>By the end of this chapter, you should be able to: </a:t>
            </a:r>
          </a:p>
          <a:p>
            <a:r>
              <a:rPr lang="en-US" dirty="0"/>
              <a:t>Explain the purpose of individual accounts and list their main attributes.</a:t>
            </a:r>
          </a:p>
          <a:p>
            <a:r>
              <a:rPr lang="en-US" dirty="0"/>
              <a:t>Create new user accounts and modify existing account properties, as well as remove or lock account.</a:t>
            </a:r>
          </a:p>
          <a:p>
            <a:r>
              <a:rPr lang="en-US" dirty="0"/>
              <a:t>Understand how user passwords are set, encrypted and stored, and how to required changes in passwords over time for security purposes.</a:t>
            </a:r>
          </a:p>
          <a:p>
            <a:r>
              <a:rPr lang="en-US" dirty="0"/>
              <a:t>Explain how restricted shells and restricted accounts work</a:t>
            </a:r>
          </a:p>
          <a:p>
            <a:r>
              <a:rPr lang="en-US" dirty="0"/>
              <a:t>Understand the role of the root account and when to use it. </a:t>
            </a:r>
          </a:p>
        </p:txBody>
      </p:sp>
      <p:sp>
        <p:nvSpPr>
          <p:cNvPr id="2" name="Date Placeholder 1">
            <a:extLst>
              <a:ext uri="{FF2B5EF4-FFF2-40B4-BE49-F238E27FC236}">
                <a16:creationId xmlns:a16="http://schemas.microsoft.com/office/drawing/2014/main" id="{7B00A533-E7FC-439C-A863-1EECE6302188}"/>
              </a:ext>
            </a:extLst>
          </p:cNvPr>
          <p:cNvSpPr>
            <a:spLocks noGrp="1"/>
          </p:cNvSpPr>
          <p:nvPr>
            <p:ph type="dt" sz="half" idx="10"/>
          </p:nvPr>
        </p:nvSpPr>
        <p:spPr/>
        <p:txBody>
          <a:bodyPr/>
          <a:lstStyle/>
          <a:p>
            <a:fld id="{9CA04850-5CF5-45EB-A1D1-0EAC03A94222}" type="datetime1">
              <a:rPr lang="en-US" smtClean="0"/>
              <a:t>6/11/2018</a:t>
            </a:fld>
            <a:endParaRPr lang="en-US"/>
          </a:p>
        </p:txBody>
      </p:sp>
      <p:sp>
        <p:nvSpPr>
          <p:cNvPr id="3" name="Footer Placeholder 2">
            <a:extLst>
              <a:ext uri="{FF2B5EF4-FFF2-40B4-BE49-F238E27FC236}">
                <a16:creationId xmlns:a16="http://schemas.microsoft.com/office/drawing/2014/main" id="{A17DED39-67A8-43D9-9284-09FE3C1185B3}"/>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C0724EDB-DCCF-4043-BC14-BC2DDD8CC1F0}"/>
              </a:ext>
            </a:extLst>
          </p:cNvPr>
          <p:cNvSpPr>
            <a:spLocks noGrp="1"/>
          </p:cNvSpPr>
          <p:nvPr>
            <p:ph type="sldNum" sz="quarter" idx="12"/>
          </p:nvPr>
        </p:nvSpPr>
        <p:spPr/>
        <p:txBody>
          <a:bodyPr/>
          <a:lstStyle/>
          <a:p>
            <a:fld id="{08C33CDE-64A6-4F24-B847-CF39CC4CA3AE}" type="slidenum">
              <a:rPr lang="en-US" smtClean="0"/>
              <a:t>21</a:t>
            </a:fld>
            <a:endParaRPr lang="en-US"/>
          </a:p>
        </p:txBody>
      </p:sp>
    </p:spTree>
    <p:extLst>
      <p:ext uri="{BB962C8B-B14F-4D97-AF65-F5344CB8AC3E}">
        <p14:creationId xmlns:p14="http://schemas.microsoft.com/office/powerpoint/2010/main" val="3823032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Accounts</a:t>
            </a:r>
            <a:endParaRPr lang="en-US" dirty="0"/>
          </a:p>
        </p:txBody>
      </p:sp>
      <p:sp>
        <p:nvSpPr>
          <p:cNvPr id="3" name="Content Placeholder 2"/>
          <p:cNvSpPr>
            <a:spLocks noGrp="1"/>
          </p:cNvSpPr>
          <p:nvPr>
            <p:ph idx="1"/>
          </p:nvPr>
        </p:nvSpPr>
        <p:spPr/>
        <p:txBody>
          <a:bodyPr/>
          <a:lstStyle/>
          <a:p>
            <a:pPr marL="0" indent="0">
              <a:buNone/>
            </a:pPr>
            <a:r>
              <a:rPr lang="en-US" b="1" dirty="0" smtClean="0"/>
              <a:t>Linux </a:t>
            </a:r>
            <a:r>
              <a:rPr lang="en-US" dirty="0" smtClean="0"/>
              <a:t>system provides a </a:t>
            </a:r>
            <a:r>
              <a:rPr lang="en-US" b="1" dirty="0" smtClean="0"/>
              <a:t>multi-user </a:t>
            </a:r>
            <a:r>
              <a:rPr lang="en-US" dirty="0" smtClean="0"/>
              <a:t>environment which permits people and processes to have separate simultaneous working environments.</a:t>
            </a:r>
          </a:p>
          <a:p>
            <a:pPr marL="0" indent="0">
              <a:buNone/>
            </a:pPr>
            <a:r>
              <a:rPr lang="en-US" dirty="0" smtClean="0"/>
              <a:t>The purpose of having individual accounts include: </a:t>
            </a:r>
          </a:p>
          <a:p>
            <a:r>
              <a:rPr lang="en-US" dirty="0" smtClean="0"/>
              <a:t>Providing each user with their own private space.</a:t>
            </a:r>
          </a:p>
          <a:p>
            <a:r>
              <a:rPr lang="en-US" dirty="0" smtClean="0"/>
              <a:t>Creating user accounts for specific dedicated purposes.</a:t>
            </a:r>
          </a:p>
          <a:p>
            <a:r>
              <a:rPr lang="en-US" dirty="0" smtClean="0"/>
              <a:t>Distinguishing privileges among user.</a:t>
            </a:r>
          </a:p>
          <a:p>
            <a:pPr marL="0" indent="0">
              <a:buNone/>
            </a:pPr>
            <a:r>
              <a:rPr lang="en-US" dirty="0" smtClean="0"/>
              <a:t>The </a:t>
            </a:r>
            <a:r>
              <a:rPr lang="en-US" b="1" dirty="0" smtClean="0"/>
              <a:t>root</a:t>
            </a:r>
            <a:r>
              <a:rPr lang="en-US" dirty="0" smtClean="0"/>
              <a:t> is the super user able to do anything within the system. To avoid making costly mistakes, and for security, the root account should only be used when necessary.</a:t>
            </a:r>
            <a:endParaRPr lang="en-US" dirty="0"/>
          </a:p>
        </p:txBody>
      </p:sp>
      <p:sp>
        <p:nvSpPr>
          <p:cNvPr id="4" name="Date Placeholder 3"/>
          <p:cNvSpPr>
            <a:spLocks noGrp="1"/>
          </p:cNvSpPr>
          <p:nvPr>
            <p:ph type="dt" sz="half" idx="10"/>
          </p:nvPr>
        </p:nvSpPr>
        <p:spPr/>
        <p:txBody>
          <a:bodyPr/>
          <a:lstStyle/>
          <a:p>
            <a:fld id="{5BFAC4A2-DE7F-4161-8791-C13E9999A620}" type="datetime1">
              <a:rPr lang="en-US" smtClean="0"/>
              <a:t>6/11/2018</a:t>
            </a:fld>
            <a:endParaRPr lang="en-US"/>
          </a:p>
        </p:txBody>
      </p:sp>
      <p:sp>
        <p:nvSpPr>
          <p:cNvPr id="5" name="Footer Placeholder 4"/>
          <p:cNvSpPr>
            <a:spLocks noGrp="1"/>
          </p:cNvSpPr>
          <p:nvPr>
            <p:ph type="ftr" sz="quarter" idx="11"/>
          </p:nvPr>
        </p:nvSpPr>
        <p:spPr/>
        <p:txBody>
          <a:bodyPr/>
          <a:lstStyle/>
          <a:p>
            <a:r>
              <a:rPr lang="en-US" smtClean="0"/>
              <a:t>Florida International University</a:t>
            </a:r>
            <a:endParaRPr lang="en-US"/>
          </a:p>
        </p:txBody>
      </p:sp>
      <p:sp>
        <p:nvSpPr>
          <p:cNvPr id="6" name="Slide Number Placeholder 5"/>
          <p:cNvSpPr>
            <a:spLocks noGrp="1"/>
          </p:cNvSpPr>
          <p:nvPr>
            <p:ph type="sldNum" sz="quarter" idx="12"/>
          </p:nvPr>
        </p:nvSpPr>
        <p:spPr/>
        <p:txBody>
          <a:bodyPr/>
          <a:lstStyle/>
          <a:p>
            <a:fld id="{08C33CDE-64A6-4F24-B847-CF39CC4CA3AE}" type="slidenum">
              <a:rPr lang="en-US" smtClean="0"/>
              <a:t>22</a:t>
            </a:fld>
            <a:endParaRPr lang="en-US"/>
          </a:p>
        </p:txBody>
      </p:sp>
    </p:spTree>
    <p:extLst>
      <p:ext uri="{BB962C8B-B14F-4D97-AF65-F5344CB8AC3E}">
        <p14:creationId xmlns:p14="http://schemas.microsoft.com/office/powerpoint/2010/main" val="676465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a User Account	</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Date Placeholder 3"/>
          <p:cNvSpPr>
            <a:spLocks noGrp="1"/>
          </p:cNvSpPr>
          <p:nvPr>
            <p:ph type="dt" sz="half" idx="10"/>
          </p:nvPr>
        </p:nvSpPr>
        <p:spPr/>
        <p:txBody>
          <a:bodyPr/>
          <a:lstStyle/>
          <a:p>
            <a:fld id="{5BFAC4A2-DE7F-4161-8791-C13E9999A620}" type="datetime1">
              <a:rPr lang="en-US" smtClean="0"/>
              <a:t>6/11/2018</a:t>
            </a:fld>
            <a:endParaRPr lang="en-US"/>
          </a:p>
        </p:txBody>
      </p:sp>
      <p:sp>
        <p:nvSpPr>
          <p:cNvPr id="5" name="Footer Placeholder 4"/>
          <p:cNvSpPr>
            <a:spLocks noGrp="1"/>
          </p:cNvSpPr>
          <p:nvPr>
            <p:ph type="ftr" sz="quarter" idx="11"/>
          </p:nvPr>
        </p:nvSpPr>
        <p:spPr/>
        <p:txBody>
          <a:bodyPr/>
          <a:lstStyle/>
          <a:p>
            <a:r>
              <a:rPr lang="en-US" smtClean="0"/>
              <a:t>Florida International University</a:t>
            </a:r>
            <a:endParaRPr lang="en-US"/>
          </a:p>
        </p:txBody>
      </p:sp>
      <p:sp>
        <p:nvSpPr>
          <p:cNvPr id="6" name="Slide Number Placeholder 5"/>
          <p:cNvSpPr>
            <a:spLocks noGrp="1"/>
          </p:cNvSpPr>
          <p:nvPr>
            <p:ph type="sldNum" sz="quarter" idx="12"/>
          </p:nvPr>
        </p:nvSpPr>
        <p:spPr/>
        <p:txBody>
          <a:bodyPr/>
          <a:lstStyle/>
          <a:p>
            <a:fld id="{08C33CDE-64A6-4F24-B847-CF39CC4CA3AE}" type="slidenum">
              <a:rPr lang="en-US" smtClean="0"/>
              <a:t>23</a:t>
            </a:fld>
            <a:endParaRPr lang="en-US"/>
          </a:p>
        </p:txBody>
      </p:sp>
    </p:spTree>
    <p:extLst>
      <p:ext uri="{BB962C8B-B14F-4D97-AF65-F5344CB8AC3E}">
        <p14:creationId xmlns:p14="http://schemas.microsoft.com/office/powerpoint/2010/main" val="3415634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 for Chapter 30</a:t>
            </a:r>
            <a:endParaRPr lang="en-US" dirty="0"/>
          </a:p>
        </p:txBody>
      </p:sp>
      <p:sp>
        <p:nvSpPr>
          <p:cNvPr id="3" name="Content Placeholder 2"/>
          <p:cNvSpPr>
            <a:spLocks noGrp="1"/>
          </p:cNvSpPr>
          <p:nvPr>
            <p:ph idx="1"/>
          </p:nvPr>
        </p:nvSpPr>
        <p:spPr/>
        <p:txBody>
          <a:bodyPr/>
          <a:lstStyle/>
          <a:p>
            <a:r>
              <a:rPr lang="en-US" dirty="0" smtClean="0"/>
              <a:t>root</a:t>
            </a:r>
          </a:p>
          <a:p>
            <a:r>
              <a:rPr lang="en-US" dirty="0" smtClean="0"/>
              <a:t>Daemon account</a:t>
            </a:r>
          </a:p>
          <a:p>
            <a:r>
              <a:rPr lang="en-US" dirty="0"/>
              <a:t>g</a:t>
            </a:r>
            <a:r>
              <a:rPr lang="en-US" dirty="0" smtClean="0"/>
              <a:t>roups</a:t>
            </a:r>
          </a:p>
          <a:p>
            <a:endParaRPr lang="en-US" dirty="0"/>
          </a:p>
        </p:txBody>
      </p:sp>
      <p:sp>
        <p:nvSpPr>
          <p:cNvPr id="4" name="Date Placeholder 3"/>
          <p:cNvSpPr>
            <a:spLocks noGrp="1"/>
          </p:cNvSpPr>
          <p:nvPr>
            <p:ph type="dt" sz="half" idx="10"/>
          </p:nvPr>
        </p:nvSpPr>
        <p:spPr/>
        <p:txBody>
          <a:bodyPr/>
          <a:lstStyle/>
          <a:p>
            <a:fld id="{5BFAC4A2-DE7F-4161-8791-C13E9999A620}" type="datetime1">
              <a:rPr lang="en-US" smtClean="0"/>
              <a:t>6/11/2018</a:t>
            </a:fld>
            <a:endParaRPr lang="en-US"/>
          </a:p>
        </p:txBody>
      </p:sp>
      <p:sp>
        <p:nvSpPr>
          <p:cNvPr id="5" name="Footer Placeholder 4"/>
          <p:cNvSpPr>
            <a:spLocks noGrp="1"/>
          </p:cNvSpPr>
          <p:nvPr>
            <p:ph type="ftr" sz="quarter" idx="11"/>
          </p:nvPr>
        </p:nvSpPr>
        <p:spPr/>
        <p:txBody>
          <a:bodyPr/>
          <a:lstStyle/>
          <a:p>
            <a:r>
              <a:rPr lang="en-US" smtClean="0"/>
              <a:t>Florida International University</a:t>
            </a:r>
            <a:endParaRPr lang="en-US"/>
          </a:p>
        </p:txBody>
      </p:sp>
      <p:sp>
        <p:nvSpPr>
          <p:cNvPr id="6" name="Slide Number Placeholder 5"/>
          <p:cNvSpPr>
            <a:spLocks noGrp="1"/>
          </p:cNvSpPr>
          <p:nvPr>
            <p:ph type="sldNum" sz="quarter" idx="12"/>
          </p:nvPr>
        </p:nvSpPr>
        <p:spPr/>
        <p:txBody>
          <a:bodyPr/>
          <a:lstStyle/>
          <a:p>
            <a:fld id="{08C33CDE-64A6-4F24-B847-CF39CC4CA3AE}" type="slidenum">
              <a:rPr lang="en-US" smtClean="0"/>
              <a:t>24</a:t>
            </a:fld>
            <a:endParaRPr lang="en-US"/>
          </a:p>
        </p:txBody>
      </p:sp>
    </p:spTree>
    <p:extLst>
      <p:ext uri="{BB962C8B-B14F-4D97-AF65-F5344CB8AC3E}">
        <p14:creationId xmlns:p14="http://schemas.microsoft.com/office/powerpoint/2010/main" val="3343367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5BFAC4A2-DE7F-4161-8791-C13E9999A620}" type="datetime1">
              <a:rPr lang="en-US" smtClean="0"/>
              <a:t>6/11/2018</a:t>
            </a:fld>
            <a:endParaRPr lang="en-US"/>
          </a:p>
        </p:txBody>
      </p:sp>
      <p:sp>
        <p:nvSpPr>
          <p:cNvPr id="5" name="Footer Placeholder 4"/>
          <p:cNvSpPr>
            <a:spLocks noGrp="1"/>
          </p:cNvSpPr>
          <p:nvPr>
            <p:ph type="ftr" sz="quarter" idx="11"/>
          </p:nvPr>
        </p:nvSpPr>
        <p:spPr/>
        <p:txBody>
          <a:bodyPr/>
          <a:lstStyle/>
          <a:p>
            <a:r>
              <a:rPr lang="en-US" smtClean="0"/>
              <a:t>Florida International University</a:t>
            </a:r>
            <a:endParaRPr lang="en-US"/>
          </a:p>
        </p:txBody>
      </p:sp>
      <p:sp>
        <p:nvSpPr>
          <p:cNvPr id="6" name="Slide Number Placeholder 5"/>
          <p:cNvSpPr>
            <a:spLocks noGrp="1"/>
          </p:cNvSpPr>
          <p:nvPr>
            <p:ph type="sldNum" sz="quarter" idx="12"/>
          </p:nvPr>
        </p:nvSpPr>
        <p:spPr/>
        <p:txBody>
          <a:bodyPr/>
          <a:lstStyle/>
          <a:p>
            <a:fld id="{08C33CDE-64A6-4F24-B847-CF39CC4CA3AE}" type="slidenum">
              <a:rPr lang="en-US" smtClean="0"/>
              <a:t>25</a:t>
            </a:fld>
            <a:endParaRPr lang="en-US"/>
          </a:p>
        </p:txBody>
      </p:sp>
    </p:spTree>
    <p:extLst>
      <p:ext uri="{BB962C8B-B14F-4D97-AF65-F5344CB8AC3E}">
        <p14:creationId xmlns:p14="http://schemas.microsoft.com/office/powerpoint/2010/main" val="461182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FDE6-6C52-4FBE-9E9E-DCE3821BCD1B}"/>
              </a:ext>
            </a:extLst>
          </p:cNvPr>
          <p:cNvSpPr>
            <a:spLocks noGrp="1"/>
          </p:cNvSpPr>
          <p:nvPr>
            <p:ph type="title"/>
          </p:nvPr>
        </p:nvSpPr>
        <p:spPr/>
        <p:txBody>
          <a:bodyPr/>
          <a:lstStyle/>
          <a:p>
            <a:r>
              <a:rPr lang="en-US" dirty="0"/>
              <a:t>Lab Assignment</a:t>
            </a:r>
            <a:endParaRPr lang="en-MT" dirty="0"/>
          </a:p>
        </p:txBody>
      </p:sp>
      <p:sp>
        <p:nvSpPr>
          <p:cNvPr id="3" name="Content Placeholder 2">
            <a:extLst>
              <a:ext uri="{FF2B5EF4-FFF2-40B4-BE49-F238E27FC236}">
                <a16:creationId xmlns:a16="http://schemas.microsoft.com/office/drawing/2014/main" id="{A5A0E708-7074-4786-BAED-27D1B71E3CE1}"/>
              </a:ext>
            </a:extLst>
          </p:cNvPr>
          <p:cNvSpPr>
            <a:spLocks noGrp="1"/>
          </p:cNvSpPr>
          <p:nvPr>
            <p:ph idx="1"/>
          </p:nvPr>
        </p:nvSpPr>
        <p:spPr/>
        <p:txBody>
          <a:bodyPr/>
          <a:lstStyle/>
          <a:p>
            <a:r>
              <a:rPr lang="en-US" dirty="0"/>
              <a:t>Create a user account</a:t>
            </a:r>
          </a:p>
          <a:p>
            <a:r>
              <a:rPr lang="en-US" dirty="0"/>
              <a:t>Update the password</a:t>
            </a:r>
          </a:p>
          <a:p>
            <a:endParaRPr lang="en-MT" dirty="0"/>
          </a:p>
        </p:txBody>
      </p:sp>
      <p:sp>
        <p:nvSpPr>
          <p:cNvPr id="4" name="Date Placeholder 3">
            <a:extLst>
              <a:ext uri="{FF2B5EF4-FFF2-40B4-BE49-F238E27FC236}">
                <a16:creationId xmlns:a16="http://schemas.microsoft.com/office/drawing/2014/main" id="{B72EE675-9DC9-43ED-9B08-C1258742C25C}"/>
              </a:ext>
            </a:extLst>
          </p:cNvPr>
          <p:cNvSpPr>
            <a:spLocks noGrp="1"/>
          </p:cNvSpPr>
          <p:nvPr>
            <p:ph type="dt" sz="half" idx="10"/>
          </p:nvPr>
        </p:nvSpPr>
        <p:spPr/>
        <p:txBody>
          <a:bodyPr/>
          <a:lstStyle/>
          <a:p>
            <a:fld id="{5BFAC4A2-DE7F-4161-8791-C13E9999A620}" type="datetime1">
              <a:rPr lang="en-US" smtClean="0"/>
              <a:t>6/11/2018</a:t>
            </a:fld>
            <a:endParaRPr lang="en-US"/>
          </a:p>
        </p:txBody>
      </p:sp>
      <p:sp>
        <p:nvSpPr>
          <p:cNvPr id="5" name="Footer Placeholder 4">
            <a:extLst>
              <a:ext uri="{FF2B5EF4-FFF2-40B4-BE49-F238E27FC236}">
                <a16:creationId xmlns:a16="http://schemas.microsoft.com/office/drawing/2014/main" id="{E28BBAF3-62B3-4C3B-A706-66A9504C7C7C}"/>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D12A3170-3CEF-4381-BC01-4F05D33C4EFC}"/>
              </a:ext>
            </a:extLst>
          </p:cNvPr>
          <p:cNvSpPr>
            <a:spLocks noGrp="1"/>
          </p:cNvSpPr>
          <p:nvPr>
            <p:ph type="sldNum" sz="quarter" idx="12"/>
          </p:nvPr>
        </p:nvSpPr>
        <p:spPr/>
        <p:txBody>
          <a:bodyPr/>
          <a:lstStyle/>
          <a:p>
            <a:fld id="{08C33CDE-64A6-4F24-B847-CF39CC4CA3AE}" type="slidenum">
              <a:rPr lang="en-US" smtClean="0"/>
              <a:t>26</a:t>
            </a:fld>
            <a:endParaRPr lang="en-US"/>
          </a:p>
        </p:txBody>
      </p:sp>
    </p:spTree>
    <p:extLst>
      <p:ext uri="{BB962C8B-B14F-4D97-AF65-F5344CB8AC3E}">
        <p14:creationId xmlns:p14="http://schemas.microsoft.com/office/powerpoint/2010/main" val="1135554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35 Network Device and Configuration</a:t>
            </a:r>
          </a:p>
        </p:txBody>
      </p:sp>
      <p:sp>
        <p:nvSpPr>
          <p:cNvPr id="5" name="Text Placeholder 4"/>
          <p:cNvSpPr>
            <a:spLocks noGrp="1"/>
          </p:cNvSpPr>
          <p:nvPr>
            <p:ph type="body" idx="1"/>
          </p:nvPr>
        </p:nvSpPr>
        <p:spPr/>
        <p:txBody>
          <a:bodyPr/>
          <a:lstStyle/>
          <a:p>
            <a:r>
              <a:rPr lang="en-US" dirty="0"/>
              <a:t>Any device connected to a network required configuration. </a:t>
            </a:r>
          </a:p>
        </p:txBody>
      </p:sp>
      <p:sp>
        <p:nvSpPr>
          <p:cNvPr id="2" name="Date Placeholder 1">
            <a:extLst>
              <a:ext uri="{FF2B5EF4-FFF2-40B4-BE49-F238E27FC236}">
                <a16:creationId xmlns:a16="http://schemas.microsoft.com/office/drawing/2014/main" id="{C0BA16DC-902F-42B0-A303-DA398C95CB1D}"/>
              </a:ext>
            </a:extLst>
          </p:cNvPr>
          <p:cNvSpPr>
            <a:spLocks noGrp="1"/>
          </p:cNvSpPr>
          <p:nvPr>
            <p:ph type="dt" sz="half" idx="10"/>
          </p:nvPr>
        </p:nvSpPr>
        <p:spPr/>
        <p:txBody>
          <a:bodyPr/>
          <a:lstStyle/>
          <a:p>
            <a:fld id="{D55D0DD7-4855-4F69-9E2B-7840BD3AA7CE}" type="datetime1">
              <a:rPr lang="en-US" smtClean="0"/>
              <a:t>6/11/2018</a:t>
            </a:fld>
            <a:endParaRPr lang="en-US"/>
          </a:p>
        </p:txBody>
      </p:sp>
      <p:sp>
        <p:nvSpPr>
          <p:cNvPr id="3" name="Footer Placeholder 2">
            <a:extLst>
              <a:ext uri="{FF2B5EF4-FFF2-40B4-BE49-F238E27FC236}">
                <a16:creationId xmlns:a16="http://schemas.microsoft.com/office/drawing/2014/main" id="{C9C3932A-7352-4519-A2B1-CC24A2E6938C}"/>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A85F00FC-30C5-4A70-8C32-E64EC9BD69FB}"/>
              </a:ext>
            </a:extLst>
          </p:cNvPr>
          <p:cNvSpPr>
            <a:spLocks noGrp="1"/>
          </p:cNvSpPr>
          <p:nvPr>
            <p:ph type="sldNum" sz="quarter" idx="12"/>
          </p:nvPr>
        </p:nvSpPr>
        <p:spPr/>
        <p:txBody>
          <a:bodyPr/>
          <a:lstStyle/>
          <a:p>
            <a:fld id="{08C33CDE-64A6-4F24-B847-CF39CC4CA3AE}" type="slidenum">
              <a:rPr lang="en-US" smtClean="0"/>
              <a:t>27</a:t>
            </a:fld>
            <a:endParaRPr lang="en-US"/>
          </a:p>
        </p:txBody>
      </p:sp>
    </p:spTree>
    <p:extLst>
      <p:ext uri="{BB962C8B-B14F-4D97-AF65-F5344CB8AC3E}">
        <p14:creationId xmlns:p14="http://schemas.microsoft.com/office/powerpoint/2010/main" val="485775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 35.1 Network Devices and Configuration – Introduction</a:t>
            </a:r>
          </a:p>
        </p:txBody>
      </p:sp>
      <p:sp>
        <p:nvSpPr>
          <p:cNvPr id="5" name="Content Placeholder 4"/>
          <p:cNvSpPr>
            <a:spLocks noGrp="1"/>
          </p:cNvSpPr>
          <p:nvPr>
            <p:ph idx="1"/>
          </p:nvPr>
        </p:nvSpPr>
        <p:spPr/>
        <p:txBody>
          <a:bodyPr/>
          <a:lstStyle/>
          <a:p>
            <a:pPr marL="0" indent="0">
              <a:buNone/>
            </a:pPr>
            <a:r>
              <a:rPr lang="en-US" dirty="0"/>
              <a:t>Networking devices such as </a:t>
            </a:r>
            <a:r>
              <a:rPr lang="en-US" b="1" dirty="0"/>
              <a:t>Ethernet</a:t>
            </a:r>
            <a:r>
              <a:rPr lang="en-US" dirty="0"/>
              <a:t> and wireless connection require careful configuration, especially when their are multiple devices of the dame type. The question od consistent and persistent device naming can become tricky in such circumstance. Recently, the adoption of new schemes has made the naming more predictable. A number od important utilities are used to bring devices up and sown, configure their properties establish routes, etc., and system administrator must become adept tat their use.</a:t>
            </a:r>
          </a:p>
        </p:txBody>
      </p:sp>
      <p:sp>
        <p:nvSpPr>
          <p:cNvPr id="2" name="Date Placeholder 1">
            <a:extLst>
              <a:ext uri="{FF2B5EF4-FFF2-40B4-BE49-F238E27FC236}">
                <a16:creationId xmlns:a16="http://schemas.microsoft.com/office/drawing/2014/main" id="{FC4BC53E-B860-44A4-8FAC-0C564C3F9BD4}"/>
              </a:ext>
            </a:extLst>
          </p:cNvPr>
          <p:cNvSpPr>
            <a:spLocks noGrp="1"/>
          </p:cNvSpPr>
          <p:nvPr>
            <p:ph type="dt" sz="half" idx="10"/>
          </p:nvPr>
        </p:nvSpPr>
        <p:spPr/>
        <p:txBody>
          <a:bodyPr/>
          <a:lstStyle/>
          <a:p>
            <a:fld id="{904FCBDD-FA6D-433D-8D89-3B10CF689906}" type="datetime1">
              <a:rPr lang="en-US" smtClean="0"/>
              <a:t>6/11/2018</a:t>
            </a:fld>
            <a:endParaRPr lang="en-US"/>
          </a:p>
        </p:txBody>
      </p:sp>
      <p:sp>
        <p:nvSpPr>
          <p:cNvPr id="3" name="Footer Placeholder 2">
            <a:extLst>
              <a:ext uri="{FF2B5EF4-FFF2-40B4-BE49-F238E27FC236}">
                <a16:creationId xmlns:a16="http://schemas.microsoft.com/office/drawing/2014/main" id="{EAE06AAB-DDC7-4CE2-AF25-D511C3468CF5}"/>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824BFE9E-6143-44D7-93E5-14A665E10E0E}"/>
              </a:ext>
            </a:extLst>
          </p:cNvPr>
          <p:cNvSpPr>
            <a:spLocks noGrp="1"/>
          </p:cNvSpPr>
          <p:nvPr>
            <p:ph type="sldNum" sz="quarter" idx="12"/>
          </p:nvPr>
        </p:nvSpPr>
        <p:spPr/>
        <p:txBody>
          <a:bodyPr/>
          <a:lstStyle/>
          <a:p>
            <a:fld id="{08C33CDE-64A6-4F24-B847-CF39CC4CA3AE}" type="slidenum">
              <a:rPr lang="en-US" smtClean="0"/>
              <a:t>28</a:t>
            </a:fld>
            <a:endParaRPr lang="en-US" dirty="0"/>
          </a:p>
        </p:txBody>
      </p:sp>
    </p:spTree>
    <p:extLst>
      <p:ext uri="{BB962C8B-B14F-4D97-AF65-F5344CB8AC3E}">
        <p14:creationId xmlns:p14="http://schemas.microsoft.com/office/powerpoint/2010/main" val="1067463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35.2 Learning Objectives	</a:t>
            </a:r>
          </a:p>
        </p:txBody>
      </p:sp>
      <p:sp>
        <p:nvSpPr>
          <p:cNvPr id="5" name="Content Placeholder 4"/>
          <p:cNvSpPr>
            <a:spLocks noGrp="1"/>
          </p:cNvSpPr>
          <p:nvPr>
            <p:ph idx="1"/>
          </p:nvPr>
        </p:nvSpPr>
        <p:spPr/>
        <p:txBody>
          <a:bodyPr/>
          <a:lstStyle/>
          <a:p>
            <a:endParaRPr lang="en-US" dirty="0"/>
          </a:p>
        </p:txBody>
      </p:sp>
      <p:sp>
        <p:nvSpPr>
          <p:cNvPr id="2" name="Date Placeholder 1">
            <a:extLst>
              <a:ext uri="{FF2B5EF4-FFF2-40B4-BE49-F238E27FC236}">
                <a16:creationId xmlns:a16="http://schemas.microsoft.com/office/drawing/2014/main" id="{7B00A533-E7FC-439C-A863-1EECE6302188}"/>
              </a:ext>
            </a:extLst>
          </p:cNvPr>
          <p:cNvSpPr>
            <a:spLocks noGrp="1"/>
          </p:cNvSpPr>
          <p:nvPr>
            <p:ph type="dt" sz="half" idx="10"/>
          </p:nvPr>
        </p:nvSpPr>
        <p:spPr/>
        <p:txBody>
          <a:bodyPr/>
          <a:lstStyle/>
          <a:p>
            <a:fld id="{9CA04850-5CF5-45EB-A1D1-0EAC03A94222}" type="datetime1">
              <a:rPr lang="en-US" smtClean="0"/>
              <a:t>6/11/2018</a:t>
            </a:fld>
            <a:endParaRPr lang="en-US"/>
          </a:p>
        </p:txBody>
      </p:sp>
      <p:sp>
        <p:nvSpPr>
          <p:cNvPr id="3" name="Footer Placeholder 2">
            <a:extLst>
              <a:ext uri="{FF2B5EF4-FFF2-40B4-BE49-F238E27FC236}">
                <a16:creationId xmlns:a16="http://schemas.microsoft.com/office/drawing/2014/main" id="{A17DED39-67A8-43D9-9284-09FE3C1185B3}"/>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C0724EDB-DCCF-4043-BC14-BC2DDD8CC1F0}"/>
              </a:ext>
            </a:extLst>
          </p:cNvPr>
          <p:cNvSpPr>
            <a:spLocks noGrp="1"/>
          </p:cNvSpPr>
          <p:nvPr>
            <p:ph type="sldNum" sz="quarter" idx="12"/>
          </p:nvPr>
        </p:nvSpPr>
        <p:spPr/>
        <p:txBody>
          <a:bodyPr/>
          <a:lstStyle/>
          <a:p>
            <a:fld id="{08C33CDE-64A6-4F24-B847-CF39CC4CA3AE}" type="slidenum">
              <a:rPr lang="en-US" smtClean="0"/>
              <a:t>29</a:t>
            </a:fld>
            <a:endParaRPr lang="en-US"/>
          </a:p>
        </p:txBody>
      </p:sp>
    </p:spTree>
    <p:extLst>
      <p:ext uri="{BB962C8B-B14F-4D97-AF65-F5344CB8AC3E}">
        <p14:creationId xmlns:p14="http://schemas.microsoft.com/office/powerpoint/2010/main" val="37944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54032-B963-4985-A63C-B349A479E52C}"/>
              </a:ext>
            </a:extLst>
          </p:cNvPr>
          <p:cNvSpPr>
            <a:spLocks noGrp="1"/>
          </p:cNvSpPr>
          <p:nvPr>
            <p:ph type="title"/>
          </p:nvPr>
        </p:nvSpPr>
        <p:spPr/>
        <p:txBody>
          <a:bodyPr/>
          <a:lstStyle/>
          <a:p>
            <a:r>
              <a:rPr lang="en-US" dirty="0"/>
              <a:t>Chapters</a:t>
            </a:r>
            <a:endParaRPr lang="aa-ET" dirty="0"/>
          </a:p>
        </p:txBody>
      </p:sp>
      <p:sp>
        <p:nvSpPr>
          <p:cNvPr id="3" name="Content Placeholder 2">
            <a:extLst>
              <a:ext uri="{FF2B5EF4-FFF2-40B4-BE49-F238E27FC236}">
                <a16:creationId xmlns:a16="http://schemas.microsoft.com/office/drawing/2014/main" id="{2D13E05F-DC91-4A11-9984-AAE3EBE89E4E}"/>
              </a:ext>
            </a:extLst>
          </p:cNvPr>
          <p:cNvSpPr>
            <a:spLocks noGrp="1"/>
          </p:cNvSpPr>
          <p:nvPr>
            <p:ph sz="half" idx="1"/>
          </p:nvPr>
        </p:nvSpPr>
        <p:spPr>
          <a:xfrm>
            <a:off x="838200" y="1587500"/>
            <a:ext cx="5181600" cy="4589463"/>
          </a:xfrm>
        </p:spPr>
        <p:txBody>
          <a:bodyPr>
            <a:normAutofit fontScale="85000" lnSpcReduction="20000"/>
          </a:bodyPr>
          <a:lstStyle/>
          <a:p>
            <a:pPr marL="514350" indent="-514350">
              <a:buFont typeface="+mj-lt"/>
              <a:buAutoNum type="arabicPeriod" startAt="23"/>
            </a:pPr>
            <a:r>
              <a:rPr lang="en-US" dirty="0"/>
              <a:t>Logical Volume Management(LVM) </a:t>
            </a:r>
          </a:p>
          <a:p>
            <a:pPr marL="514350" indent="-514350">
              <a:buFont typeface="+mj-lt"/>
              <a:buAutoNum type="arabicPeriod" startAt="23"/>
            </a:pPr>
            <a:r>
              <a:rPr lang="en-US" dirty="0"/>
              <a:t>RAID</a:t>
            </a:r>
          </a:p>
          <a:p>
            <a:pPr marL="514350" indent="-514350">
              <a:buFont typeface="+mj-lt"/>
              <a:buAutoNum type="arabicPeriod" startAt="23"/>
            </a:pPr>
            <a:r>
              <a:rPr lang="en-US" dirty="0"/>
              <a:t>Kernel Service and Configuration</a:t>
            </a:r>
          </a:p>
          <a:p>
            <a:pPr marL="514350" indent="-514350">
              <a:buFont typeface="+mj-lt"/>
              <a:buAutoNum type="arabicPeriod" startAt="23"/>
            </a:pPr>
            <a:r>
              <a:rPr lang="en-US" dirty="0"/>
              <a:t>Kernel Modules</a:t>
            </a:r>
          </a:p>
          <a:p>
            <a:pPr marL="514350" indent="-514350">
              <a:buFont typeface="+mj-lt"/>
              <a:buAutoNum type="arabicPeriod" startAt="23"/>
            </a:pPr>
            <a:r>
              <a:rPr lang="en-US" dirty="0"/>
              <a:t>Devices and </a:t>
            </a:r>
            <a:r>
              <a:rPr lang="en-US" dirty="0" err="1"/>
              <a:t>udev</a:t>
            </a:r>
            <a:endParaRPr lang="en-US" dirty="0"/>
          </a:p>
          <a:p>
            <a:pPr marL="514350" indent="-514350">
              <a:buFont typeface="+mj-lt"/>
              <a:buAutoNum type="arabicPeriod" startAt="23"/>
            </a:pPr>
            <a:r>
              <a:rPr lang="en-US" dirty="0"/>
              <a:t>Virtualization Overview</a:t>
            </a:r>
          </a:p>
          <a:p>
            <a:pPr marL="514350" indent="-514350">
              <a:buFont typeface="+mj-lt"/>
              <a:buAutoNum type="arabicPeriod" startAt="23"/>
            </a:pPr>
            <a:r>
              <a:rPr lang="en-US" dirty="0"/>
              <a:t>Containers Overviews</a:t>
            </a:r>
          </a:p>
          <a:p>
            <a:pPr marL="514350" indent="-514350">
              <a:buFont typeface="+mj-lt"/>
              <a:buAutoNum type="arabicPeriod" startAt="23"/>
            </a:pPr>
            <a:r>
              <a:rPr lang="en-US" dirty="0"/>
              <a:t>User Account Management</a:t>
            </a:r>
          </a:p>
          <a:p>
            <a:pPr marL="514350" indent="-514350">
              <a:buFont typeface="+mj-lt"/>
              <a:buAutoNum type="arabicPeriod" startAt="23"/>
            </a:pPr>
            <a:r>
              <a:rPr lang="en-US" dirty="0"/>
              <a:t>Group Managements</a:t>
            </a:r>
          </a:p>
          <a:p>
            <a:pPr marL="514350" indent="-514350">
              <a:buFont typeface="+mj-lt"/>
              <a:buAutoNum type="arabicPeriod" startAt="23"/>
            </a:pPr>
            <a:r>
              <a:rPr lang="en-US" dirty="0"/>
              <a:t>File Permissions and Ownership</a:t>
            </a:r>
          </a:p>
          <a:p>
            <a:pPr marL="514350" indent="-514350">
              <a:buFont typeface="+mj-lt"/>
              <a:buAutoNum type="arabicPeriod" startAt="23"/>
            </a:pPr>
            <a:r>
              <a:rPr lang="en-US" dirty="0"/>
              <a:t>Pluggable Authentication Modules</a:t>
            </a:r>
          </a:p>
        </p:txBody>
      </p:sp>
      <p:sp>
        <p:nvSpPr>
          <p:cNvPr id="7" name="Content Placeholder 6">
            <a:extLst>
              <a:ext uri="{FF2B5EF4-FFF2-40B4-BE49-F238E27FC236}">
                <a16:creationId xmlns:a16="http://schemas.microsoft.com/office/drawing/2014/main" id="{77BE0890-9041-4817-92E2-C8F1FCEF3A7A}"/>
              </a:ext>
            </a:extLst>
          </p:cNvPr>
          <p:cNvSpPr>
            <a:spLocks noGrp="1"/>
          </p:cNvSpPr>
          <p:nvPr>
            <p:ph sz="half" idx="2"/>
          </p:nvPr>
        </p:nvSpPr>
        <p:spPr>
          <a:xfrm>
            <a:off x="6172200" y="1587500"/>
            <a:ext cx="5181600" cy="4589463"/>
          </a:xfrm>
        </p:spPr>
        <p:txBody>
          <a:bodyPr>
            <a:normAutofit fontScale="85000" lnSpcReduction="20000"/>
          </a:bodyPr>
          <a:lstStyle/>
          <a:p>
            <a:pPr marL="514350" indent="-514350">
              <a:buFont typeface="+mj-lt"/>
              <a:buAutoNum type="arabicPeriod" startAt="34"/>
            </a:pPr>
            <a:r>
              <a:rPr lang="en-US" dirty="0"/>
              <a:t>Network Address</a:t>
            </a:r>
          </a:p>
          <a:p>
            <a:pPr marL="514350" indent="-514350">
              <a:buFont typeface="+mj-lt"/>
              <a:buAutoNum type="arabicPeriod" startAt="34"/>
            </a:pPr>
            <a:r>
              <a:rPr lang="en-US" dirty="0"/>
              <a:t>Network Devices and Configurations</a:t>
            </a:r>
          </a:p>
          <a:p>
            <a:pPr marL="514350" indent="-514350">
              <a:buFont typeface="+mj-lt"/>
              <a:buAutoNum type="arabicPeriod" startAt="34"/>
            </a:pPr>
            <a:r>
              <a:rPr lang="en-US" dirty="0"/>
              <a:t>Firewalls</a:t>
            </a:r>
          </a:p>
          <a:p>
            <a:pPr marL="514350" indent="-514350">
              <a:buFont typeface="+mj-lt"/>
              <a:buAutoNum type="arabicPeriod" startAt="34"/>
            </a:pPr>
            <a:r>
              <a:rPr lang="en-US" dirty="0"/>
              <a:t>System Startup and Shutdown</a:t>
            </a:r>
          </a:p>
          <a:p>
            <a:pPr marL="514350" indent="-514350">
              <a:buFont typeface="+mj-lt"/>
              <a:buAutoNum type="arabicPeriod" startAt="34"/>
            </a:pPr>
            <a:r>
              <a:rPr lang="en-US" dirty="0"/>
              <a:t>GRUB</a:t>
            </a:r>
          </a:p>
          <a:p>
            <a:pPr marL="514350" indent="-514350">
              <a:buFont typeface="+mj-lt"/>
              <a:buAutoNum type="arabicPeriod" startAt="34"/>
            </a:pPr>
            <a:r>
              <a:rPr lang="en-US" dirty="0"/>
              <a:t>Inti: </a:t>
            </a:r>
            <a:r>
              <a:rPr lang="en-US" dirty="0" err="1"/>
              <a:t>SystemV</a:t>
            </a:r>
            <a:r>
              <a:rPr lang="en-US" dirty="0"/>
              <a:t>, Upstart, </a:t>
            </a:r>
            <a:r>
              <a:rPr lang="en-US" dirty="0" err="1"/>
              <a:t>systemd</a:t>
            </a:r>
            <a:endParaRPr lang="en-US" dirty="0"/>
          </a:p>
          <a:p>
            <a:pPr marL="514350" indent="-514350">
              <a:buFont typeface="+mj-lt"/>
              <a:buAutoNum type="arabicPeriod" startAt="34"/>
            </a:pPr>
            <a:r>
              <a:rPr lang="en-US" dirty="0"/>
              <a:t>Back and Recovery Method</a:t>
            </a:r>
          </a:p>
          <a:p>
            <a:pPr marL="514350" indent="-514350">
              <a:buFont typeface="+mj-lt"/>
              <a:buAutoNum type="arabicPeriod" startAt="34"/>
            </a:pPr>
            <a:r>
              <a:rPr lang="en-US" dirty="0"/>
              <a:t>Linux Security Modules</a:t>
            </a:r>
          </a:p>
          <a:p>
            <a:pPr marL="514350" indent="-514350">
              <a:buFont typeface="+mj-lt"/>
              <a:buAutoNum type="arabicPeriod" startAt="34"/>
            </a:pPr>
            <a:r>
              <a:rPr lang="en-US" dirty="0"/>
              <a:t>Local System Security</a:t>
            </a:r>
          </a:p>
          <a:p>
            <a:pPr marL="514350" indent="-514350">
              <a:buFont typeface="+mj-lt"/>
              <a:buAutoNum type="arabicPeriod" startAt="34"/>
            </a:pPr>
            <a:r>
              <a:rPr lang="en-US" dirty="0"/>
              <a:t>Basic Trouble Shooting</a:t>
            </a:r>
          </a:p>
          <a:p>
            <a:pPr marL="514350" indent="-514350">
              <a:buFont typeface="+mj-lt"/>
              <a:buAutoNum type="arabicPeriod" startAt="34"/>
            </a:pPr>
            <a:r>
              <a:rPr lang="en-US" dirty="0"/>
              <a:t>System Rescue</a:t>
            </a:r>
          </a:p>
          <a:p>
            <a:pPr marL="514350" indent="-514350">
              <a:buFont typeface="+mj-lt"/>
              <a:buAutoNum type="arabicPeriod" startAt="34"/>
            </a:pPr>
            <a:endParaRPr lang="en-US" dirty="0"/>
          </a:p>
        </p:txBody>
      </p:sp>
      <p:sp>
        <p:nvSpPr>
          <p:cNvPr id="4" name="Date Placeholder 3">
            <a:extLst>
              <a:ext uri="{FF2B5EF4-FFF2-40B4-BE49-F238E27FC236}">
                <a16:creationId xmlns:a16="http://schemas.microsoft.com/office/drawing/2014/main" id="{384D2928-2574-45E1-AA60-A15FBE25F9F0}"/>
              </a:ext>
            </a:extLst>
          </p:cNvPr>
          <p:cNvSpPr>
            <a:spLocks noGrp="1"/>
          </p:cNvSpPr>
          <p:nvPr>
            <p:ph type="dt" sz="half" idx="10"/>
          </p:nvPr>
        </p:nvSpPr>
        <p:spPr/>
        <p:txBody>
          <a:bodyPr/>
          <a:lstStyle/>
          <a:p>
            <a:fld id="{5BFAC4A2-DE7F-4161-8791-C13E9999A620}" type="datetime1">
              <a:rPr lang="en-US" smtClean="0"/>
              <a:t>6/11/2018</a:t>
            </a:fld>
            <a:endParaRPr lang="en-US"/>
          </a:p>
        </p:txBody>
      </p:sp>
      <p:sp>
        <p:nvSpPr>
          <p:cNvPr id="5" name="Footer Placeholder 4">
            <a:extLst>
              <a:ext uri="{FF2B5EF4-FFF2-40B4-BE49-F238E27FC236}">
                <a16:creationId xmlns:a16="http://schemas.microsoft.com/office/drawing/2014/main" id="{FCA05C5A-CD32-46A1-ACC0-58E4783FDBDF}"/>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DCBF1A56-7D09-4176-8D43-1F8A4DFE2EBE}"/>
              </a:ext>
            </a:extLst>
          </p:cNvPr>
          <p:cNvSpPr>
            <a:spLocks noGrp="1"/>
          </p:cNvSpPr>
          <p:nvPr>
            <p:ph type="sldNum" sz="quarter" idx="12"/>
          </p:nvPr>
        </p:nvSpPr>
        <p:spPr/>
        <p:txBody>
          <a:bodyPr/>
          <a:lstStyle/>
          <a:p>
            <a:fld id="{08C33CDE-64A6-4F24-B847-CF39CC4CA3AE}" type="slidenum">
              <a:rPr lang="en-US" smtClean="0"/>
              <a:t>3</a:t>
            </a:fld>
            <a:endParaRPr lang="en-US"/>
          </a:p>
        </p:txBody>
      </p:sp>
    </p:spTree>
    <p:extLst>
      <p:ext uri="{BB962C8B-B14F-4D97-AF65-F5344CB8AC3E}">
        <p14:creationId xmlns:p14="http://schemas.microsoft.com/office/powerpoint/2010/main" val="2193132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35.3 Network Devices</a:t>
            </a:r>
          </a:p>
        </p:txBody>
      </p:sp>
      <p:sp>
        <p:nvSpPr>
          <p:cNvPr id="3" name="Content Placeholder 2"/>
          <p:cNvSpPr>
            <a:spLocks noGrp="1"/>
          </p:cNvSpPr>
          <p:nvPr>
            <p:ph idx="1"/>
          </p:nvPr>
        </p:nvSpPr>
        <p:spPr/>
        <p:txBody>
          <a:bodyPr>
            <a:normAutofit fontScale="92500"/>
          </a:bodyPr>
          <a:lstStyle/>
          <a:p>
            <a:pPr marL="0" indent="0">
              <a:buNone/>
            </a:pPr>
            <a:r>
              <a:rPr lang="en-US" dirty="0"/>
              <a:t>Unlike block and character devices, network devices are not associated with </a:t>
            </a:r>
            <a:r>
              <a:rPr lang="en-US" b="1" dirty="0"/>
              <a:t>special device file</a:t>
            </a:r>
            <a:r>
              <a:rPr lang="en-US" dirty="0"/>
              <a:t>, also known as </a:t>
            </a:r>
            <a:r>
              <a:rPr lang="en-US" b="1" dirty="0"/>
              <a:t>device nodes</a:t>
            </a:r>
            <a:r>
              <a:rPr lang="en-US" dirty="0"/>
              <a:t>. Rather than having associated entries in the </a:t>
            </a:r>
            <a:r>
              <a:rPr lang="en-US" dirty="0">
                <a:solidFill>
                  <a:srgbClr val="FF0000"/>
                </a:solidFill>
              </a:rPr>
              <a:t>/dev </a:t>
            </a:r>
            <a:r>
              <a:rPr lang="en-US" dirty="0"/>
              <a:t>directory, they are know by their name. </a:t>
            </a:r>
          </a:p>
          <a:p>
            <a:pPr marL="0" indent="0">
              <a:buNone/>
            </a:pPr>
            <a:r>
              <a:rPr lang="en-US" dirty="0"/>
              <a:t>These names consist of a type identifier following by a number as in: </a:t>
            </a:r>
          </a:p>
          <a:p>
            <a:r>
              <a:rPr lang="en-US" sz="1900" i="1" dirty="0"/>
              <a:t>eth0, eth1, eno1, eno2 			</a:t>
            </a:r>
            <a:r>
              <a:rPr lang="en-US" dirty="0"/>
              <a:t>etc. for Ethernet devices.  </a:t>
            </a:r>
          </a:p>
          <a:p>
            <a:r>
              <a:rPr lang="en-US" sz="1900" i="1" dirty="0"/>
              <a:t>wlan0, wlan1, wlan2, wlap3s0, wlp3s2 	</a:t>
            </a:r>
            <a:r>
              <a:rPr lang="en-US" dirty="0"/>
              <a:t>etc. for wireless devices.</a:t>
            </a:r>
          </a:p>
          <a:p>
            <a:r>
              <a:rPr lang="en-US" sz="1900" i="1" dirty="0"/>
              <a:t>br0, br1, br2 				</a:t>
            </a:r>
            <a:r>
              <a:rPr lang="en-US" dirty="0"/>
              <a:t>etc. for bridge interfaces.</a:t>
            </a:r>
          </a:p>
          <a:p>
            <a:r>
              <a:rPr lang="en-US" dirty="0"/>
              <a:t>vmnet0, vmnet1, vmnet2 </a:t>
            </a:r>
            <a:r>
              <a:rPr lang="en-US" dirty="0" err="1"/>
              <a:t>etc</a:t>
            </a:r>
            <a:r>
              <a:rPr lang="en-US" dirty="0"/>
              <a:t> for virtual device for communicating with virtual clients. Sometime multiple virtual device can be associated with single physical devices. </a:t>
            </a:r>
          </a:p>
          <a:p>
            <a:pPr marL="0" indent="0">
              <a:buNone/>
            </a:pPr>
            <a:endParaRPr lang="en-US" dirty="0"/>
          </a:p>
        </p:txBody>
      </p:sp>
      <p:sp>
        <p:nvSpPr>
          <p:cNvPr id="4" name="Date Placeholder 3"/>
          <p:cNvSpPr>
            <a:spLocks noGrp="1"/>
          </p:cNvSpPr>
          <p:nvPr>
            <p:ph type="dt" sz="half" idx="10"/>
          </p:nvPr>
        </p:nvSpPr>
        <p:spPr/>
        <p:txBody>
          <a:bodyPr/>
          <a:lstStyle/>
          <a:p>
            <a:fld id="{5BFAC4A2-DE7F-4161-8791-C13E9999A620}" type="datetime1">
              <a:rPr lang="en-US" smtClean="0"/>
              <a:t>6/11/2018</a:t>
            </a:fld>
            <a:endParaRPr lang="en-US"/>
          </a:p>
        </p:txBody>
      </p:sp>
      <p:sp>
        <p:nvSpPr>
          <p:cNvPr id="5" name="Footer Placeholder 4"/>
          <p:cNvSpPr>
            <a:spLocks noGrp="1"/>
          </p:cNvSpPr>
          <p:nvPr>
            <p:ph type="ftr" sz="quarter" idx="11"/>
          </p:nvPr>
        </p:nvSpPr>
        <p:spPr/>
        <p:txBody>
          <a:bodyPr/>
          <a:lstStyle/>
          <a:p>
            <a:r>
              <a:rPr lang="en-US"/>
              <a:t>Florida International University</a:t>
            </a:r>
          </a:p>
        </p:txBody>
      </p:sp>
      <p:sp>
        <p:nvSpPr>
          <p:cNvPr id="6" name="Slide Number Placeholder 5"/>
          <p:cNvSpPr>
            <a:spLocks noGrp="1"/>
          </p:cNvSpPr>
          <p:nvPr>
            <p:ph type="sldNum" sz="quarter" idx="12"/>
          </p:nvPr>
        </p:nvSpPr>
        <p:spPr/>
        <p:txBody>
          <a:bodyPr/>
          <a:lstStyle/>
          <a:p>
            <a:fld id="{08C33CDE-64A6-4F24-B847-CF39CC4CA3AE}" type="slidenum">
              <a:rPr lang="en-US" smtClean="0"/>
              <a:t>30</a:t>
            </a:fld>
            <a:endParaRPr lang="en-US"/>
          </a:p>
        </p:txBody>
      </p:sp>
    </p:spTree>
    <p:extLst>
      <p:ext uri="{BB962C8B-B14F-4D97-AF65-F5344CB8AC3E}">
        <p14:creationId xmlns:p14="http://schemas.microsoft.com/office/powerpoint/2010/main" val="3723430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35.4 Problems with Network Device Names</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 classic device naming conventions described earlier encountered difficulties, particularly when multiple interfaces of the same type were present. For example, suppose one has two network cards; one would be named eth0 and the other et1. However, which physical device should be associated with each name?</a:t>
            </a:r>
          </a:p>
          <a:p>
            <a:pPr marL="0" indent="0">
              <a:buNone/>
            </a:pPr>
            <a:r>
              <a:rPr lang="en-US" dirty="0"/>
              <a:t>The simplest method would be to have the first device found be eth0, the eth1 etc. Unfortunately, probing for devices is not deterministic for modern systems, and device may be located or plugged in an unpredictable order. Thus, one might wind up with the internet interface swapped with the local interfaces. Even if hardware doesn’t change, the order in which interfaces are located has been known to vary with kernel version and configuration.</a:t>
            </a:r>
          </a:p>
          <a:p>
            <a:pPr marL="0" indent="0">
              <a:buNone/>
            </a:pPr>
            <a:r>
              <a:rPr lang="en-US" dirty="0"/>
              <a:t>Many system administrators have solved this problem in a simple manner, by hardcoding association between hardware (MAC) addresses and device names in system configuration files and startup scripts. While this method has worked for years it requited manual tuning and had other problems, such as when MAC addresses were not fixed; this can happen in both embedded and virtualized system. </a:t>
            </a:r>
          </a:p>
        </p:txBody>
      </p:sp>
      <p:sp>
        <p:nvSpPr>
          <p:cNvPr id="4" name="Date Placeholder 3"/>
          <p:cNvSpPr>
            <a:spLocks noGrp="1"/>
          </p:cNvSpPr>
          <p:nvPr>
            <p:ph type="dt" sz="half" idx="10"/>
          </p:nvPr>
        </p:nvSpPr>
        <p:spPr/>
        <p:txBody>
          <a:bodyPr/>
          <a:lstStyle/>
          <a:p>
            <a:fld id="{5BFAC4A2-DE7F-4161-8791-C13E9999A620}" type="datetime1">
              <a:rPr lang="en-US" smtClean="0"/>
              <a:t>6/11/2018</a:t>
            </a:fld>
            <a:endParaRPr lang="en-US"/>
          </a:p>
        </p:txBody>
      </p:sp>
      <p:sp>
        <p:nvSpPr>
          <p:cNvPr id="5" name="Footer Placeholder 4"/>
          <p:cNvSpPr>
            <a:spLocks noGrp="1"/>
          </p:cNvSpPr>
          <p:nvPr>
            <p:ph type="ftr" sz="quarter" idx="11"/>
          </p:nvPr>
        </p:nvSpPr>
        <p:spPr/>
        <p:txBody>
          <a:bodyPr/>
          <a:lstStyle/>
          <a:p>
            <a:r>
              <a:rPr lang="en-US"/>
              <a:t>Florida International University</a:t>
            </a:r>
          </a:p>
        </p:txBody>
      </p:sp>
      <p:sp>
        <p:nvSpPr>
          <p:cNvPr id="6" name="Slide Number Placeholder 5"/>
          <p:cNvSpPr>
            <a:spLocks noGrp="1"/>
          </p:cNvSpPr>
          <p:nvPr>
            <p:ph type="sldNum" sz="quarter" idx="12"/>
          </p:nvPr>
        </p:nvSpPr>
        <p:spPr/>
        <p:txBody>
          <a:bodyPr/>
          <a:lstStyle/>
          <a:p>
            <a:fld id="{08C33CDE-64A6-4F24-B847-CF39CC4CA3AE}" type="slidenum">
              <a:rPr lang="en-US" smtClean="0"/>
              <a:t>31</a:t>
            </a:fld>
            <a:endParaRPr lang="en-US"/>
          </a:p>
        </p:txBody>
      </p:sp>
    </p:spTree>
    <p:extLst>
      <p:ext uri="{BB962C8B-B14F-4D97-AF65-F5344CB8AC3E}">
        <p14:creationId xmlns:p14="http://schemas.microsoft.com/office/powerpoint/2010/main" val="962894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35.5 Predictable Network Interface Device Names</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 </a:t>
            </a:r>
            <a:r>
              <a:rPr lang="en-US" b="1" dirty="0"/>
              <a:t>Predictable Network Interface Device Names (PNIDN) </a:t>
            </a:r>
            <a:r>
              <a:rPr lang="en-US" dirty="0"/>
              <a:t>is strongly correlated with the use do </a:t>
            </a:r>
            <a:r>
              <a:rPr lang="en-US" b="1" dirty="0" err="1"/>
              <a:t>udev</a:t>
            </a:r>
            <a:r>
              <a:rPr lang="en-US" b="1" dirty="0"/>
              <a:t> </a:t>
            </a:r>
            <a:r>
              <a:rPr lang="en-US" dirty="0"/>
              <a:t> and integration with </a:t>
            </a:r>
            <a:r>
              <a:rPr lang="en-US" b="1" dirty="0"/>
              <a:t>system</a:t>
            </a:r>
            <a:r>
              <a:rPr lang="en-US" dirty="0"/>
              <a:t>. There are now 5 types of names that devices can be given: </a:t>
            </a:r>
          </a:p>
          <a:p>
            <a:pPr marL="514350" indent="-514350">
              <a:buFont typeface="+mj-lt"/>
              <a:buAutoNum type="arabicPeriod"/>
            </a:pPr>
            <a:r>
              <a:rPr lang="en-US" b="1" dirty="0"/>
              <a:t>Incorporating Firmware or BIOS provided index numbers for on-board devices: </a:t>
            </a:r>
          </a:p>
          <a:p>
            <a:pPr marL="457200" lvl="1" indent="0">
              <a:buNone/>
            </a:pPr>
            <a:r>
              <a:rPr lang="en-US" dirty="0"/>
              <a:t>Example: eno1</a:t>
            </a:r>
          </a:p>
          <a:p>
            <a:pPr marL="457200" indent="-457200">
              <a:buFont typeface="+mj-lt"/>
              <a:buAutoNum type="arabicPeriod"/>
            </a:pPr>
            <a:r>
              <a:rPr lang="en-US" b="1" dirty="0"/>
              <a:t>Incorporating Firmware or BIOS provided PCI Express </a:t>
            </a:r>
            <a:r>
              <a:rPr lang="en-US" b="1" dirty="0" err="1"/>
              <a:t>hotplug</a:t>
            </a:r>
            <a:r>
              <a:rPr lang="en-US" b="1" dirty="0"/>
              <a:t> </a:t>
            </a:r>
            <a:r>
              <a:rPr lang="en-US" b="1" dirty="0" err="1"/>
              <a:t>solt</a:t>
            </a:r>
            <a:r>
              <a:rPr lang="en-US" b="1" dirty="0"/>
              <a:t> index numbers: </a:t>
            </a:r>
          </a:p>
          <a:p>
            <a:pPr marL="457200" lvl="1" indent="0">
              <a:buNone/>
            </a:pPr>
            <a:r>
              <a:rPr lang="en-US" dirty="0"/>
              <a:t>Example: ens1</a:t>
            </a:r>
          </a:p>
          <a:p>
            <a:pPr marL="457200" indent="-457200">
              <a:buFont typeface="+mj-lt"/>
              <a:buAutoNum type="arabicPeriod"/>
            </a:pPr>
            <a:r>
              <a:rPr lang="en-US" b="1" dirty="0"/>
              <a:t>Incorporating physical and/or geographical location of the hardware connection: </a:t>
            </a:r>
          </a:p>
          <a:p>
            <a:pPr marL="457200" lvl="1" indent="0">
              <a:buNone/>
            </a:pPr>
            <a:r>
              <a:rPr lang="en-US" dirty="0"/>
              <a:t>Example: enp2s0</a:t>
            </a:r>
          </a:p>
          <a:p>
            <a:pPr marL="457200" indent="-457200">
              <a:buFont typeface="+mj-lt"/>
              <a:buAutoNum type="arabicPeriod"/>
            </a:pPr>
            <a:r>
              <a:rPr lang="en-US" b="1" dirty="0"/>
              <a:t>Incorporating the MAC address: </a:t>
            </a:r>
          </a:p>
          <a:p>
            <a:pPr marL="457200" lvl="1" indent="0">
              <a:buNone/>
            </a:pPr>
            <a:r>
              <a:rPr lang="en-US" dirty="0"/>
              <a:t>Example: enx7837d1ea46da</a:t>
            </a:r>
          </a:p>
          <a:p>
            <a:pPr marL="457200" indent="-457200">
              <a:buFont typeface="+mj-lt"/>
              <a:buAutoNum type="arabicPeriod"/>
            </a:pPr>
            <a:r>
              <a:rPr lang="en-US" b="1" dirty="0"/>
              <a:t>Using the old classic method: </a:t>
            </a:r>
          </a:p>
          <a:p>
            <a:pPr marL="457200" lvl="1" indent="0">
              <a:buNone/>
            </a:pPr>
            <a:r>
              <a:rPr lang="en-US" dirty="0"/>
              <a:t>Example: eth0</a:t>
            </a:r>
          </a:p>
        </p:txBody>
      </p:sp>
      <p:sp>
        <p:nvSpPr>
          <p:cNvPr id="4" name="Date Placeholder 3"/>
          <p:cNvSpPr>
            <a:spLocks noGrp="1"/>
          </p:cNvSpPr>
          <p:nvPr>
            <p:ph type="dt" sz="half" idx="10"/>
          </p:nvPr>
        </p:nvSpPr>
        <p:spPr/>
        <p:txBody>
          <a:bodyPr/>
          <a:lstStyle/>
          <a:p>
            <a:fld id="{5BFAC4A2-DE7F-4161-8791-C13E9999A620}" type="datetime1">
              <a:rPr lang="en-US" smtClean="0"/>
              <a:t>6/11/2018</a:t>
            </a:fld>
            <a:endParaRPr lang="en-US"/>
          </a:p>
        </p:txBody>
      </p:sp>
      <p:sp>
        <p:nvSpPr>
          <p:cNvPr id="5" name="Footer Placeholder 4"/>
          <p:cNvSpPr>
            <a:spLocks noGrp="1"/>
          </p:cNvSpPr>
          <p:nvPr>
            <p:ph type="ftr" sz="quarter" idx="11"/>
          </p:nvPr>
        </p:nvSpPr>
        <p:spPr/>
        <p:txBody>
          <a:bodyPr/>
          <a:lstStyle/>
          <a:p>
            <a:r>
              <a:rPr lang="en-US"/>
              <a:t>Florida International University</a:t>
            </a:r>
          </a:p>
        </p:txBody>
      </p:sp>
      <p:sp>
        <p:nvSpPr>
          <p:cNvPr id="6" name="Slide Number Placeholder 5"/>
          <p:cNvSpPr>
            <a:spLocks noGrp="1"/>
          </p:cNvSpPr>
          <p:nvPr>
            <p:ph type="sldNum" sz="quarter" idx="12"/>
          </p:nvPr>
        </p:nvSpPr>
        <p:spPr/>
        <p:txBody>
          <a:bodyPr/>
          <a:lstStyle/>
          <a:p>
            <a:fld id="{08C33CDE-64A6-4F24-B847-CF39CC4CA3AE}" type="slidenum">
              <a:rPr lang="en-US" smtClean="0"/>
              <a:t>32</a:t>
            </a:fld>
            <a:endParaRPr lang="en-US"/>
          </a:p>
        </p:txBody>
      </p:sp>
    </p:spTree>
    <p:extLst>
      <p:ext uri="{BB962C8B-B14F-4D97-AF65-F5344CB8AC3E}">
        <p14:creationId xmlns:p14="http://schemas.microsoft.com/office/powerpoint/2010/main" val="1319781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62E639A-DBA2-48A1-AB3F-5FB37A612883}"/>
              </a:ext>
            </a:extLst>
          </p:cNvPr>
          <p:cNvSpPr>
            <a:spLocks noGrp="1"/>
          </p:cNvSpPr>
          <p:nvPr>
            <p:ph type="title"/>
          </p:nvPr>
        </p:nvSpPr>
        <p:spPr/>
        <p:txBody>
          <a:bodyPr/>
          <a:lstStyle/>
          <a:p>
            <a:r>
              <a:rPr lang="en-US" dirty="0"/>
              <a:t>Chapter 1 Course Introduction</a:t>
            </a:r>
            <a:endParaRPr lang="aa-ET" dirty="0"/>
          </a:p>
        </p:txBody>
      </p:sp>
      <p:sp>
        <p:nvSpPr>
          <p:cNvPr id="15" name="Text Placeholder 14">
            <a:extLst>
              <a:ext uri="{FF2B5EF4-FFF2-40B4-BE49-F238E27FC236}">
                <a16:creationId xmlns:a16="http://schemas.microsoft.com/office/drawing/2014/main" id="{DE90A000-5EE9-4BE8-81DC-E0BB7C4BC394}"/>
              </a:ext>
            </a:extLst>
          </p:cNvPr>
          <p:cNvSpPr>
            <a:spLocks noGrp="1"/>
          </p:cNvSpPr>
          <p:nvPr>
            <p:ph type="body" idx="1"/>
          </p:nvPr>
        </p:nvSpPr>
        <p:spPr/>
        <p:txBody>
          <a:bodyPr/>
          <a:lstStyle/>
          <a:p>
            <a:r>
              <a:rPr lang="en-US" dirty="0"/>
              <a:t>This course works with all three major Linux distribution families – that is Red Hat, Debian / Ubuntu, and SUSE. You should be fully prepared to work with any other recent enterprise Linux distribution. </a:t>
            </a:r>
            <a:endParaRPr lang="aa-ET" dirty="0"/>
          </a:p>
        </p:txBody>
      </p:sp>
      <p:sp>
        <p:nvSpPr>
          <p:cNvPr id="5" name="Date Placeholder 4">
            <a:extLst>
              <a:ext uri="{FF2B5EF4-FFF2-40B4-BE49-F238E27FC236}">
                <a16:creationId xmlns:a16="http://schemas.microsoft.com/office/drawing/2014/main" id="{E1546E88-3643-4337-9F57-163E64969733}"/>
              </a:ext>
            </a:extLst>
          </p:cNvPr>
          <p:cNvSpPr>
            <a:spLocks noGrp="1"/>
          </p:cNvSpPr>
          <p:nvPr>
            <p:ph type="dt" sz="half" idx="10"/>
          </p:nvPr>
        </p:nvSpPr>
        <p:spPr/>
        <p:txBody>
          <a:bodyPr/>
          <a:lstStyle/>
          <a:p>
            <a:fld id="{6A2031C0-182F-44BB-A713-E46B725C9F48}" type="datetime1">
              <a:rPr lang="en-US" smtClean="0"/>
              <a:pPr/>
              <a:t>6/11/2018</a:t>
            </a:fld>
            <a:endParaRPr lang="en-US"/>
          </a:p>
        </p:txBody>
      </p:sp>
      <p:sp>
        <p:nvSpPr>
          <p:cNvPr id="6" name="Footer Placeholder 5">
            <a:extLst>
              <a:ext uri="{FF2B5EF4-FFF2-40B4-BE49-F238E27FC236}">
                <a16:creationId xmlns:a16="http://schemas.microsoft.com/office/drawing/2014/main" id="{63956CC3-4C63-4988-B8DC-0D2871CE0481}"/>
              </a:ext>
            </a:extLst>
          </p:cNvPr>
          <p:cNvSpPr>
            <a:spLocks noGrp="1"/>
          </p:cNvSpPr>
          <p:nvPr>
            <p:ph type="ftr" sz="quarter" idx="11"/>
          </p:nvPr>
        </p:nvSpPr>
        <p:spPr/>
        <p:txBody>
          <a:bodyPr/>
          <a:lstStyle/>
          <a:p>
            <a:r>
              <a:rPr lang="en-US"/>
              <a:t>Florida International University</a:t>
            </a:r>
          </a:p>
        </p:txBody>
      </p:sp>
      <p:sp>
        <p:nvSpPr>
          <p:cNvPr id="7" name="Slide Number Placeholder 6">
            <a:extLst>
              <a:ext uri="{FF2B5EF4-FFF2-40B4-BE49-F238E27FC236}">
                <a16:creationId xmlns:a16="http://schemas.microsoft.com/office/drawing/2014/main" id="{64877933-6E49-4806-BC3B-219DC8EB76BA}"/>
              </a:ext>
            </a:extLst>
          </p:cNvPr>
          <p:cNvSpPr>
            <a:spLocks noGrp="1"/>
          </p:cNvSpPr>
          <p:nvPr>
            <p:ph type="sldNum" sz="quarter" idx="12"/>
          </p:nvPr>
        </p:nvSpPr>
        <p:spPr/>
        <p:txBody>
          <a:bodyPr/>
          <a:lstStyle/>
          <a:p>
            <a:fld id="{08C33CDE-64A6-4F24-B847-CF39CC4CA3AE}" type="slidenum">
              <a:rPr lang="en-US" smtClean="0"/>
              <a:pPr/>
              <a:t>4</a:t>
            </a:fld>
            <a:endParaRPr lang="en-US"/>
          </a:p>
        </p:txBody>
      </p:sp>
    </p:spTree>
    <p:extLst>
      <p:ext uri="{BB962C8B-B14F-4D97-AF65-F5344CB8AC3E}">
        <p14:creationId xmlns:p14="http://schemas.microsoft.com/office/powerpoint/2010/main" val="1316985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736216C-58C4-4D3B-894C-346AF868371B}"/>
              </a:ext>
            </a:extLst>
          </p:cNvPr>
          <p:cNvSpPr>
            <a:spLocks noGrp="1"/>
          </p:cNvSpPr>
          <p:nvPr>
            <p:ph type="title"/>
          </p:nvPr>
        </p:nvSpPr>
        <p:spPr/>
        <p:txBody>
          <a:bodyPr/>
          <a:lstStyle/>
          <a:p>
            <a:r>
              <a:rPr lang="en-US" dirty="0"/>
              <a:t>Preparation</a:t>
            </a:r>
            <a:endParaRPr lang="aa-ET" dirty="0"/>
          </a:p>
        </p:txBody>
      </p:sp>
      <p:sp>
        <p:nvSpPr>
          <p:cNvPr id="8" name="Content Placeholder 7">
            <a:extLst>
              <a:ext uri="{FF2B5EF4-FFF2-40B4-BE49-F238E27FC236}">
                <a16:creationId xmlns:a16="http://schemas.microsoft.com/office/drawing/2014/main" id="{A7EE841C-F03D-4768-BF43-3EBDB756FD7F}"/>
              </a:ext>
            </a:extLst>
          </p:cNvPr>
          <p:cNvSpPr>
            <a:spLocks noGrp="1"/>
          </p:cNvSpPr>
          <p:nvPr>
            <p:ph idx="1"/>
          </p:nvPr>
        </p:nvSpPr>
        <p:spPr/>
        <p:txBody>
          <a:bodyPr/>
          <a:lstStyle/>
          <a:p>
            <a:r>
              <a:rPr lang="en-US" dirty="0"/>
              <a:t>There are some essential skills that you should learn, which are not included in this class in as much detail as they are in LFS101 at </a:t>
            </a:r>
            <a:r>
              <a:rPr lang="en-US" dirty="0">
                <a:hlinkClick r:id="rId2"/>
              </a:rPr>
              <a:t>https://training.linuxfoundation.org/linux-courses/system-administration-training/introduction-to-linux</a:t>
            </a:r>
            <a:r>
              <a:rPr lang="en-US" dirty="0"/>
              <a:t> which is found on The Linux Foundation website. </a:t>
            </a:r>
          </a:p>
          <a:p>
            <a:endParaRPr lang="en-US" dirty="0"/>
          </a:p>
        </p:txBody>
      </p:sp>
      <p:sp>
        <p:nvSpPr>
          <p:cNvPr id="4" name="Date Placeholder 3">
            <a:extLst>
              <a:ext uri="{FF2B5EF4-FFF2-40B4-BE49-F238E27FC236}">
                <a16:creationId xmlns:a16="http://schemas.microsoft.com/office/drawing/2014/main" id="{8EB1A3ED-25CE-46A1-9545-CCCA0D5EA4BA}"/>
              </a:ext>
            </a:extLst>
          </p:cNvPr>
          <p:cNvSpPr>
            <a:spLocks noGrp="1"/>
          </p:cNvSpPr>
          <p:nvPr>
            <p:ph type="dt" sz="half" idx="10"/>
          </p:nvPr>
        </p:nvSpPr>
        <p:spPr/>
        <p:txBody>
          <a:bodyPr/>
          <a:lstStyle/>
          <a:p>
            <a:fld id="{6CAF422A-02D9-43F7-86AC-C20A3546C971}" type="datetime1">
              <a:rPr lang="en-US" smtClean="0"/>
              <a:t>6/11/2018</a:t>
            </a:fld>
            <a:endParaRPr lang="en-US"/>
          </a:p>
        </p:txBody>
      </p:sp>
      <p:sp>
        <p:nvSpPr>
          <p:cNvPr id="5" name="Footer Placeholder 4">
            <a:extLst>
              <a:ext uri="{FF2B5EF4-FFF2-40B4-BE49-F238E27FC236}">
                <a16:creationId xmlns:a16="http://schemas.microsoft.com/office/drawing/2014/main" id="{4CB5242C-F813-4447-8A0E-0C04CA072C0E}"/>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4FF1E39A-A22C-46D3-BA8D-8C2AE7BCEA40}"/>
              </a:ext>
            </a:extLst>
          </p:cNvPr>
          <p:cNvSpPr>
            <a:spLocks noGrp="1"/>
          </p:cNvSpPr>
          <p:nvPr>
            <p:ph type="sldNum" sz="quarter" idx="12"/>
          </p:nvPr>
        </p:nvSpPr>
        <p:spPr/>
        <p:txBody>
          <a:bodyPr/>
          <a:lstStyle/>
          <a:p>
            <a:fld id="{08C33CDE-64A6-4F24-B847-CF39CC4CA3AE}" type="slidenum">
              <a:rPr lang="en-US" smtClean="0"/>
              <a:t>5</a:t>
            </a:fld>
            <a:endParaRPr lang="en-US"/>
          </a:p>
        </p:txBody>
      </p:sp>
    </p:spTree>
    <p:extLst>
      <p:ext uri="{BB962C8B-B14F-4D97-AF65-F5344CB8AC3E}">
        <p14:creationId xmlns:p14="http://schemas.microsoft.com/office/powerpoint/2010/main" val="2362126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62E639A-DBA2-48A1-AB3F-5FB37A612883}"/>
              </a:ext>
            </a:extLst>
          </p:cNvPr>
          <p:cNvSpPr>
            <a:spLocks noGrp="1"/>
          </p:cNvSpPr>
          <p:nvPr>
            <p:ph type="title"/>
          </p:nvPr>
        </p:nvSpPr>
        <p:spPr/>
        <p:txBody>
          <a:bodyPr/>
          <a:lstStyle/>
          <a:p>
            <a:r>
              <a:rPr lang="en-US" dirty="0"/>
              <a:t>Chapter 2 Linux Filesystem Tree Layout</a:t>
            </a:r>
            <a:endParaRPr lang="aa-ET" dirty="0"/>
          </a:p>
        </p:txBody>
      </p:sp>
      <p:sp>
        <p:nvSpPr>
          <p:cNvPr id="15" name="Text Placeholder 14">
            <a:extLst>
              <a:ext uri="{FF2B5EF4-FFF2-40B4-BE49-F238E27FC236}">
                <a16:creationId xmlns:a16="http://schemas.microsoft.com/office/drawing/2014/main" id="{DE90A000-5EE9-4BE8-81DC-E0BB7C4BC394}"/>
              </a:ext>
            </a:extLst>
          </p:cNvPr>
          <p:cNvSpPr>
            <a:spLocks noGrp="1"/>
          </p:cNvSpPr>
          <p:nvPr>
            <p:ph type="body" idx="1"/>
          </p:nvPr>
        </p:nvSpPr>
        <p:spPr/>
        <p:txBody>
          <a:bodyPr>
            <a:normAutofit/>
          </a:bodyPr>
          <a:lstStyle/>
          <a:p>
            <a:r>
              <a:rPr lang="en-US" dirty="0"/>
              <a:t>Let us take a look into the Linux Filesystem tree layout. </a:t>
            </a:r>
            <a:endParaRPr lang="aa-ET" dirty="0"/>
          </a:p>
        </p:txBody>
      </p:sp>
      <p:sp>
        <p:nvSpPr>
          <p:cNvPr id="5" name="Date Placeholder 4">
            <a:extLst>
              <a:ext uri="{FF2B5EF4-FFF2-40B4-BE49-F238E27FC236}">
                <a16:creationId xmlns:a16="http://schemas.microsoft.com/office/drawing/2014/main" id="{E1546E88-3643-4337-9F57-163E64969733}"/>
              </a:ext>
            </a:extLst>
          </p:cNvPr>
          <p:cNvSpPr>
            <a:spLocks noGrp="1"/>
          </p:cNvSpPr>
          <p:nvPr>
            <p:ph type="dt" sz="half" idx="10"/>
          </p:nvPr>
        </p:nvSpPr>
        <p:spPr/>
        <p:txBody>
          <a:bodyPr/>
          <a:lstStyle/>
          <a:p>
            <a:fld id="{6A2031C0-182F-44BB-A713-E46B725C9F48}" type="datetime1">
              <a:rPr lang="en-US" smtClean="0"/>
              <a:pPr/>
              <a:t>6/11/2018</a:t>
            </a:fld>
            <a:endParaRPr lang="en-US"/>
          </a:p>
        </p:txBody>
      </p:sp>
      <p:sp>
        <p:nvSpPr>
          <p:cNvPr id="6" name="Footer Placeholder 5">
            <a:extLst>
              <a:ext uri="{FF2B5EF4-FFF2-40B4-BE49-F238E27FC236}">
                <a16:creationId xmlns:a16="http://schemas.microsoft.com/office/drawing/2014/main" id="{63956CC3-4C63-4988-B8DC-0D2871CE0481}"/>
              </a:ext>
            </a:extLst>
          </p:cNvPr>
          <p:cNvSpPr>
            <a:spLocks noGrp="1"/>
          </p:cNvSpPr>
          <p:nvPr>
            <p:ph type="ftr" sz="quarter" idx="11"/>
          </p:nvPr>
        </p:nvSpPr>
        <p:spPr/>
        <p:txBody>
          <a:bodyPr/>
          <a:lstStyle/>
          <a:p>
            <a:r>
              <a:rPr lang="en-US"/>
              <a:t>Florida International University</a:t>
            </a:r>
          </a:p>
        </p:txBody>
      </p:sp>
      <p:sp>
        <p:nvSpPr>
          <p:cNvPr id="7" name="Slide Number Placeholder 6">
            <a:extLst>
              <a:ext uri="{FF2B5EF4-FFF2-40B4-BE49-F238E27FC236}">
                <a16:creationId xmlns:a16="http://schemas.microsoft.com/office/drawing/2014/main" id="{64877933-6E49-4806-BC3B-219DC8EB76BA}"/>
              </a:ext>
            </a:extLst>
          </p:cNvPr>
          <p:cNvSpPr>
            <a:spLocks noGrp="1"/>
          </p:cNvSpPr>
          <p:nvPr>
            <p:ph type="sldNum" sz="quarter" idx="12"/>
          </p:nvPr>
        </p:nvSpPr>
        <p:spPr/>
        <p:txBody>
          <a:bodyPr/>
          <a:lstStyle/>
          <a:p>
            <a:fld id="{08C33CDE-64A6-4F24-B847-CF39CC4CA3AE}" type="slidenum">
              <a:rPr lang="en-US" smtClean="0"/>
              <a:pPr/>
              <a:t>6</a:t>
            </a:fld>
            <a:endParaRPr lang="en-US"/>
          </a:p>
        </p:txBody>
      </p:sp>
    </p:spTree>
    <p:extLst>
      <p:ext uri="{BB962C8B-B14F-4D97-AF65-F5344CB8AC3E}">
        <p14:creationId xmlns:p14="http://schemas.microsoft.com/office/powerpoint/2010/main" val="2596428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2.1 Linux File System – Introduction</a:t>
            </a:r>
          </a:p>
        </p:txBody>
      </p:sp>
      <p:sp>
        <p:nvSpPr>
          <p:cNvPr id="5" name="Content Placeholder 4"/>
          <p:cNvSpPr>
            <a:spLocks noGrp="1"/>
          </p:cNvSpPr>
          <p:nvPr>
            <p:ph idx="1"/>
          </p:nvPr>
        </p:nvSpPr>
        <p:spPr/>
        <p:txBody>
          <a:bodyPr/>
          <a:lstStyle/>
          <a:p>
            <a:pPr marL="0" indent="0">
              <a:buNone/>
            </a:pPr>
            <a:r>
              <a:rPr lang="en-US" dirty="0"/>
              <a:t>There are many branch on this tree and they retain many types of files. Some files rarely change. They are static. Other files change all the time. They are very volatile. Some files are owned by individual users, and other are owned by the system, and individual users can use them, but not change them. Some file contain programs which need to run. Other contain documentation and  other resources. It is important to standardize where things are in the system. </a:t>
            </a:r>
          </a:p>
          <a:p>
            <a:pPr marL="0" indent="0">
              <a:buNone/>
            </a:pPr>
            <a:endParaRPr lang="en-US" dirty="0"/>
          </a:p>
        </p:txBody>
      </p:sp>
      <p:sp>
        <p:nvSpPr>
          <p:cNvPr id="2" name="Date Placeholder 1">
            <a:extLst>
              <a:ext uri="{FF2B5EF4-FFF2-40B4-BE49-F238E27FC236}">
                <a16:creationId xmlns:a16="http://schemas.microsoft.com/office/drawing/2014/main" id="{FC4BC53E-B860-44A4-8FAC-0C564C3F9BD4}"/>
              </a:ext>
            </a:extLst>
          </p:cNvPr>
          <p:cNvSpPr>
            <a:spLocks noGrp="1"/>
          </p:cNvSpPr>
          <p:nvPr>
            <p:ph type="dt" sz="half" idx="10"/>
          </p:nvPr>
        </p:nvSpPr>
        <p:spPr/>
        <p:txBody>
          <a:bodyPr/>
          <a:lstStyle/>
          <a:p>
            <a:fld id="{904FCBDD-FA6D-433D-8D89-3B10CF689906}" type="datetime1">
              <a:rPr lang="en-US" smtClean="0"/>
              <a:t>6/11/2018</a:t>
            </a:fld>
            <a:endParaRPr lang="en-US"/>
          </a:p>
        </p:txBody>
      </p:sp>
      <p:sp>
        <p:nvSpPr>
          <p:cNvPr id="3" name="Footer Placeholder 2">
            <a:extLst>
              <a:ext uri="{FF2B5EF4-FFF2-40B4-BE49-F238E27FC236}">
                <a16:creationId xmlns:a16="http://schemas.microsoft.com/office/drawing/2014/main" id="{EAE06AAB-DDC7-4CE2-AF25-D511C3468CF5}"/>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824BFE9E-6143-44D7-93E5-14A665E10E0E}"/>
              </a:ext>
            </a:extLst>
          </p:cNvPr>
          <p:cNvSpPr>
            <a:spLocks noGrp="1"/>
          </p:cNvSpPr>
          <p:nvPr>
            <p:ph type="sldNum" sz="quarter" idx="12"/>
          </p:nvPr>
        </p:nvSpPr>
        <p:spPr/>
        <p:txBody>
          <a:bodyPr/>
          <a:lstStyle/>
          <a:p>
            <a:fld id="{08C33CDE-64A6-4F24-B847-CF39CC4CA3AE}" type="slidenum">
              <a:rPr lang="en-US" smtClean="0"/>
              <a:t>7</a:t>
            </a:fld>
            <a:endParaRPr lang="en-US" dirty="0"/>
          </a:p>
        </p:txBody>
      </p:sp>
    </p:spTree>
    <p:extLst>
      <p:ext uri="{BB962C8B-B14F-4D97-AF65-F5344CB8AC3E}">
        <p14:creationId xmlns:p14="http://schemas.microsoft.com/office/powerpoint/2010/main" val="2063787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2.2 Learning Objectives	</a:t>
            </a:r>
          </a:p>
        </p:txBody>
      </p:sp>
      <p:sp>
        <p:nvSpPr>
          <p:cNvPr id="5" name="Content Placeholder 4"/>
          <p:cNvSpPr>
            <a:spLocks noGrp="1"/>
          </p:cNvSpPr>
          <p:nvPr>
            <p:ph idx="1"/>
          </p:nvPr>
        </p:nvSpPr>
        <p:spPr/>
        <p:txBody>
          <a:bodyPr/>
          <a:lstStyle/>
          <a:p>
            <a:r>
              <a:rPr lang="en-US" dirty="0"/>
              <a:t>Explain why </a:t>
            </a:r>
            <a:r>
              <a:rPr lang="en-US" b="1" dirty="0"/>
              <a:t>Linux </a:t>
            </a:r>
            <a:r>
              <a:rPr lang="en-US" dirty="0"/>
              <a:t>requires the organization of one big filesystem tree, and what the major consideration are for how it is done.</a:t>
            </a:r>
          </a:p>
          <a:p>
            <a:r>
              <a:rPr lang="en-US" dirty="0"/>
              <a:t>Know the role played by the </a:t>
            </a:r>
            <a:r>
              <a:rPr lang="en-US" b="1" dirty="0"/>
              <a:t>Filesystem Hierarchy Standard.</a:t>
            </a:r>
            <a:endParaRPr lang="en-US" dirty="0"/>
          </a:p>
          <a:p>
            <a:r>
              <a:rPr lang="en-US" dirty="0"/>
              <a:t>Describe what must be available at boot in the root (/) directory, and what can be available only once the system has started.</a:t>
            </a:r>
          </a:p>
          <a:p>
            <a:r>
              <a:rPr lang="en-US" dirty="0"/>
              <a:t>Explain each of the main subdirectory trees in term od purpose and contexts.</a:t>
            </a:r>
          </a:p>
        </p:txBody>
      </p:sp>
      <p:sp>
        <p:nvSpPr>
          <p:cNvPr id="2" name="Date Placeholder 1">
            <a:extLst>
              <a:ext uri="{FF2B5EF4-FFF2-40B4-BE49-F238E27FC236}">
                <a16:creationId xmlns:a16="http://schemas.microsoft.com/office/drawing/2014/main" id="{7B00A533-E7FC-439C-A863-1EECE6302188}"/>
              </a:ext>
            </a:extLst>
          </p:cNvPr>
          <p:cNvSpPr>
            <a:spLocks noGrp="1"/>
          </p:cNvSpPr>
          <p:nvPr>
            <p:ph type="dt" sz="half" idx="10"/>
          </p:nvPr>
        </p:nvSpPr>
        <p:spPr/>
        <p:txBody>
          <a:bodyPr/>
          <a:lstStyle/>
          <a:p>
            <a:fld id="{9CA04850-5CF5-45EB-A1D1-0EAC03A94222}" type="datetime1">
              <a:rPr lang="en-US" smtClean="0"/>
              <a:t>6/11/2018</a:t>
            </a:fld>
            <a:endParaRPr lang="en-US"/>
          </a:p>
        </p:txBody>
      </p:sp>
      <p:sp>
        <p:nvSpPr>
          <p:cNvPr id="3" name="Footer Placeholder 2">
            <a:extLst>
              <a:ext uri="{FF2B5EF4-FFF2-40B4-BE49-F238E27FC236}">
                <a16:creationId xmlns:a16="http://schemas.microsoft.com/office/drawing/2014/main" id="{A17DED39-67A8-43D9-9284-09FE3C1185B3}"/>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C0724EDB-DCCF-4043-BC14-BC2DDD8CC1F0}"/>
              </a:ext>
            </a:extLst>
          </p:cNvPr>
          <p:cNvSpPr>
            <a:spLocks noGrp="1"/>
          </p:cNvSpPr>
          <p:nvPr>
            <p:ph type="sldNum" sz="quarter" idx="12"/>
          </p:nvPr>
        </p:nvSpPr>
        <p:spPr/>
        <p:txBody>
          <a:bodyPr/>
          <a:lstStyle/>
          <a:p>
            <a:fld id="{08C33CDE-64A6-4F24-B847-CF39CC4CA3AE}" type="slidenum">
              <a:rPr lang="en-US" smtClean="0"/>
              <a:t>8</a:t>
            </a:fld>
            <a:endParaRPr lang="en-US"/>
          </a:p>
        </p:txBody>
      </p:sp>
    </p:spTree>
    <p:extLst>
      <p:ext uri="{BB962C8B-B14F-4D97-AF65-F5344CB8AC3E}">
        <p14:creationId xmlns:p14="http://schemas.microsoft.com/office/powerpoint/2010/main" val="643344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3 Process</a:t>
            </a:r>
          </a:p>
        </p:txBody>
      </p:sp>
      <p:sp>
        <p:nvSpPr>
          <p:cNvPr id="5" name="Text Placeholder 4"/>
          <p:cNvSpPr>
            <a:spLocks noGrp="1"/>
          </p:cNvSpPr>
          <p:nvPr>
            <p:ph type="body" idx="1"/>
          </p:nvPr>
        </p:nvSpPr>
        <p:spPr/>
        <p:txBody>
          <a:bodyPr/>
          <a:lstStyle/>
          <a:p>
            <a:r>
              <a:rPr lang="en-US" dirty="0"/>
              <a:t>In this section we will discuss the different attributes of a process and how to control them. </a:t>
            </a:r>
          </a:p>
        </p:txBody>
      </p:sp>
      <p:sp>
        <p:nvSpPr>
          <p:cNvPr id="2" name="Date Placeholder 1">
            <a:extLst>
              <a:ext uri="{FF2B5EF4-FFF2-40B4-BE49-F238E27FC236}">
                <a16:creationId xmlns:a16="http://schemas.microsoft.com/office/drawing/2014/main" id="{C0BA16DC-902F-42B0-A303-DA398C95CB1D}"/>
              </a:ext>
            </a:extLst>
          </p:cNvPr>
          <p:cNvSpPr>
            <a:spLocks noGrp="1"/>
          </p:cNvSpPr>
          <p:nvPr>
            <p:ph type="dt" sz="half" idx="10"/>
          </p:nvPr>
        </p:nvSpPr>
        <p:spPr/>
        <p:txBody>
          <a:bodyPr/>
          <a:lstStyle/>
          <a:p>
            <a:fld id="{D55D0DD7-4855-4F69-9E2B-7840BD3AA7CE}" type="datetime1">
              <a:rPr lang="en-US" smtClean="0"/>
              <a:t>6/11/2018</a:t>
            </a:fld>
            <a:endParaRPr lang="en-US"/>
          </a:p>
        </p:txBody>
      </p:sp>
      <p:sp>
        <p:nvSpPr>
          <p:cNvPr id="3" name="Footer Placeholder 2">
            <a:extLst>
              <a:ext uri="{FF2B5EF4-FFF2-40B4-BE49-F238E27FC236}">
                <a16:creationId xmlns:a16="http://schemas.microsoft.com/office/drawing/2014/main" id="{C9C3932A-7352-4519-A2B1-CC24A2E6938C}"/>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A85F00FC-30C5-4A70-8C32-E64EC9BD69FB}"/>
              </a:ext>
            </a:extLst>
          </p:cNvPr>
          <p:cNvSpPr>
            <a:spLocks noGrp="1"/>
          </p:cNvSpPr>
          <p:nvPr>
            <p:ph type="sldNum" sz="quarter" idx="12"/>
          </p:nvPr>
        </p:nvSpPr>
        <p:spPr/>
        <p:txBody>
          <a:bodyPr/>
          <a:lstStyle/>
          <a:p>
            <a:fld id="{08C33CDE-64A6-4F24-B847-CF39CC4CA3AE}" type="slidenum">
              <a:rPr lang="en-US" smtClean="0"/>
              <a:t>9</a:t>
            </a:fld>
            <a:endParaRPr lang="en-US"/>
          </a:p>
        </p:txBody>
      </p:sp>
    </p:spTree>
    <p:extLst>
      <p:ext uri="{BB962C8B-B14F-4D97-AF65-F5344CB8AC3E}">
        <p14:creationId xmlns:p14="http://schemas.microsoft.com/office/powerpoint/2010/main" val="1816955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1767</TotalTime>
  <Words>2213</Words>
  <Application>Microsoft Office PowerPoint</Application>
  <PresentationFormat>Widescreen</PresentationFormat>
  <Paragraphs>258</Paragraphs>
  <Slides>32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LFS201: Essential of Linux System Administration</vt:lpstr>
      <vt:lpstr>Chapters</vt:lpstr>
      <vt:lpstr>Chapters</vt:lpstr>
      <vt:lpstr>Chapter 1 Course Introduction</vt:lpstr>
      <vt:lpstr>Preparation</vt:lpstr>
      <vt:lpstr>Chapter 2 Linux Filesystem Tree Layout</vt:lpstr>
      <vt:lpstr> 2.1 Linux File System – Introduction</vt:lpstr>
      <vt:lpstr>2.2 Learning Objectives </vt:lpstr>
      <vt:lpstr>Chapter 3 Process</vt:lpstr>
      <vt:lpstr> 3.1 Processes – Introduction</vt:lpstr>
      <vt:lpstr>3.2 Learning Objectives </vt:lpstr>
      <vt:lpstr>3.3 Processes, Programs, and Threads</vt:lpstr>
      <vt:lpstr>3.4 The init Process</vt:lpstr>
      <vt:lpstr>3.5 Processes</vt:lpstr>
      <vt:lpstr>3.5 Processes continued…</vt:lpstr>
      <vt:lpstr>3.5 Processes</vt:lpstr>
      <vt:lpstr>Key Terms</vt:lpstr>
      <vt:lpstr>Chapter 3 Questions</vt:lpstr>
      <vt:lpstr>Chapter 30 User Account Management </vt:lpstr>
      <vt:lpstr> 30.1 User Account Management – Introduction</vt:lpstr>
      <vt:lpstr>30.2 Learning Objectives </vt:lpstr>
      <vt:lpstr>User Accounts</vt:lpstr>
      <vt:lpstr>Attributes of a User Account </vt:lpstr>
      <vt:lpstr>Key terms for Chapter 30</vt:lpstr>
      <vt:lpstr>PowerPoint Presentation</vt:lpstr>
      <vt:lpstr>Lab Assignment</vt:lpstr>
      <vt:lpstr>Chapter 35 Network Device and Configuration</vt:lpstr>
      <vt:lpstr> 35.1 Network Devices and Configuration – Introduction</vt:lpstr>
      <vt:lpstr>35.2 Learning Objectives </vt:lpstr>
      <vt:lpstr>35.3 Network Devices</vt:lpstr>
      <vt:lpstr>35.4 Problems with Network Device Names</vt:lpstr>
      <vt:lpstr>35.5 Predictable Network Interface Device Names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steven martinez</dc:creator>
  <cp:lastModifiedBy>Joseph Martinez</cp:lastModifiedBy>
  <cp:revision>32</cp:revision>
  <dcterms:created xsi:type="dcterms:W3CDTF">2018-05-11T18:30:34Z</dcterms:created>
  <dcterms:modified xsi:type="dcterms:W3CDTF">2018-06-12T19:30:25Z</dcterms:modified>
</cp:coreProperties>
</file>