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3" r:id="rId7"/>
    <p:sldId id="266" r:id="rId8"/>
    <p:sldId id="268" r:id="rId9"/>
    <p:sldId id="269" r:id="rId10"/>
    <p:sldId id="270" r:id="rId11"/>
    <p:sldId id="273" r:id="rId12"/>
    <p:sldId id="274" r:id="rId13"/>
    <p:sldId id="275" r:id="rId14"/>
    <p:sldId id="276" r:id="rId15"/>
    <p:sldId id="277" r:id="rId16"/>
    <p:sldId id="278" r:id="rId17"/>
    <p:sldId id="279" r:id="rId18"/>
    <p:sldId id="2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305802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808257D-09DD-4B35-94E4-24D648983A0F}"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40164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251186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775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3774672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43342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349678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952726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456422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cSld name="1_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371600" y="312738"/>
            <a:ext cx="457200" cy="441325"/>
          </a:xfrm>
        </p:spPr>
        <p:txBody>
          <a:bodyPr/>
          <a:lstStyle/>
          <a:p>
            <a:fld id="{BD36FE0C-D465-419A-A516-A53436E7BD8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5788152" y="6404984"/>
            <a:ext cx="3044952" cy="365760"/>
          </a:xfrm>
        </p:spPr>
        <p:txBody>
          <a:bodyPr/>
          <a:lstStyle/>
          <a:p>
            <a:fld id="{C808257D-09DD-4B35-94E4-24D648983A0F}" type="datetimeFigureOut">
              <a:rPr lang="en-US" smtClean="0"/>
              <a:pPr/>
              <a:t>10/9/2022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extLst>
      <p:ext uri="{BB962C8B-B14F-4D97-AF65-F5344CB8AC3E}">
        <p14:creationId xmlns:p14="http://schemas.microsoft.com/office/powerpoint/2010/main" val="3863823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808257D-09DD-4B35-94E4-24D648983A0F}"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835690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87197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8257D-09DD-4B35-94E4-24D648983A0F}"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411001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8257D-09DD-4B35-94E4-24D648983A0F}"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81730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8257D-09DD-4B35-94E4-24D648983A0F}" type="datetimeFigureOut">
              <a:rPr lang="en-US" smtClean="0"/>
              <a:pPr/>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20967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8257D-09DD-4B35-94E4-24D648983A0F}"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94433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8257D-09DD-4B35-94E4-24D648983A0F}" type="datetimeFigureOut">
              <a:rPr lang="en-US" smtClean="0"/>
              <a:pPr/>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416584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8257D-09DD-4B35-94E4-24D648983A0F}"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165505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8257D-09DD-4B35-94E4-24D648983A0F}" type="datetimeFigureOut">
              <a:rPr lang="en-US" smtClean="0"/>
              <a:pPr/>
              <a:t>10/9/2022</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Tree>
    <p:extLst>
      <p:ext uri="{BB962C8B-B14F-4D97-AF65-F5344CB8AC3E}">
        <p14:creationId xmlns:p14="http://schemas.microsoft.com/office/powerpoint/2010/main" val="31479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808257D-09DD-4B35-94E4-24D648983A0F}" type="datetimeFigureOut">
              <a:rPr lang="en-US" smtClean="0"/>
              <a:pPr/>
              <a:t>10/9/2022</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D36FE0C-D465-419A-A516-A53436E7BD8F}" type="slidenum">
              <a:rPr lang="en-US" smtClean="0"/>
              <a:pPr/>
              <a:t>‹#›</a:t>
            </a:fld>
            <a:endParaRPr lang="en-US"/>
          </a:p>
        </p:txBody>
      </p:sp>
    </p:spTree>
    <p:extLst>
      <p:ext uri="{BB962C8B-B14F-4D97-AF65-F5344CB8AC3E}">
        <p14:creationId xmlns:p14="http://schemas.microsoft.com/office/powerpoint/2010/main" val="23100737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3214686"/>
            <a:ext cx="4849756" cy="2571768"/>
          </a:xfrm>
        </p:spPr>
        <p:txBody>
          <a:bodyPr>
            <a:normAutofit/>
          </a:bodyPr>
          <a:lstStyle/>
          <a:p>
            <a:r>
              <a:rPr dirty="0"/>
              <a:t>Hotel Booking status </a:t>
            </a:r>
            <a:r>
              <a:rPr lang="en-US" dirty="0"/>
              <a:t>prediction</a:t>
            </a:r>
          </a:p>
        </p:txBody>
      </p:sp>
      <p:sp>
        <p:nvSpPr>
          <p:cNvPr id="3" name="Subtitle 2"/>
          <p:cNvSpPr>
            <a:spLocks noGrp="1"/>
          </p:cNvSpPr>
          <p:nvPr>
            <p:ph type="subTitle" idx="1"/>
          </p:nvPr>
        </p:nvSpPr>
        <p:spPr>
          <a:xfrm>
            <a:off x="6357950" y="5072074"/>
            <a:ext cx="2428892" cy="1214446"/>
          </a:xfrm>
        </p:spPr>
        <p:txBody>
          <a:bodyPr>
            <a:normAutofit/>
          </a:bodyPr>
          <a:lstStyle/>
          <a:p>
            <a:endParaRPr lang="en-US" dirty="0"/>
          </a:p>
        </p:txBody>
      </p:sp>
      <p:pic>
        <p:nvPicPr>
          <p:cNvPr id="4" name="Picture 3" descr="Indian_Institute_of_Information_Technology_Design_and_Manufacturing,_Kurnool_logo.png"/>
          <p:cNvPicPr>
            <a:picLocks noChangeAspect="1"/>
          </p:cNvPicPr>
          <p:nvPr/>
        </p:nvPicPr>
        <p:blipFill>
          <a:blip r:embed="rId2"/>
          <a:stretch>
            <a:fillRect/>
          </a:stretch>
        </p:blipFill>
        <p:spPr>
          <a:xfrm>
            <a:off x="3643306" y="214290"/>
            <a:ext cx="1828958" cy="1685109"/>
          </a:xfrm>
          <a:prstGeom prst="rect">
            <a:avLst/>
          </a:prstGeom>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489856"/>
            <a:ext cx="5972651" cy="1008112"/>
          </a:xfrm>
        </p:spPr>
        <p:txBody>
          <a:bodyPr>
            <a:normAutofit/>
          </a:bodyPr>
          <a:lstStyle/>
          <a:p>
            <a:r>
              <a:rPr lang="en-US" sz="4400" dirty="0"/>
              <a:t>4)</a:t>
            </a:r>
            <a:r>
              <a:rPr lang="en-US" sz="4400" dirty="0" err="1"/>
              <a:t>ModeLs</a:t>
            </a:r>
            <a:endParaRPr lang="en-US" dirty="0"/>
          </a:p>
        </p:txBody>
      </p:sp>
      <p:sp>
        <p:nvSpPr>
          <p:cNvPr id="3" name="Text Placeholder 2"/>
          <p:cNvSpPr>
            <a:spLocks noGrp="1"/>
          </p:cNvSpPr>
          <p:nvPr>
            <p:ph type="body" idx="1"/>
          </p:nvPr>
        </p:nvSpPr>
        <p:spPr>
          <a:xfrm>
            <a:off x="763073" y="1497968"/>
            <a:ext cx="4040188" cy="742936"/>
          </a:xfrm>
        </p:spPr>
        <p:txBody>
          <a:bodyPr>
            <a:normAutofit fontScale="70000" lnSpcReduction="20000"/>
          </a:bodyPr>
          <a:lstStyle/>
          <a:p>
            <a:endParaRPr lang="en-US" dirty="0"/>
          </a:p>
          <a:p>
            <a:r>
              <a:rPr lang="en-US" dirty="0"/>
              <a:t>logistic regression</a:t>
            </a:r>
          </a:p>
          <a:p>
            <a:endParaRPr lang="en-US" sz="900" dirty="0">
              <a:solidFill>
                <a:schemeClr val="tx1"/>
              </a:solidFill>
            </a:endParaRPr>
          </a:p>
        </p:txBody>
      </p:sp>
      <p:pic>
        <p:nvPicPr>
          <p:cNvPr id="9" name="Content Placeholder 11" descr="Screenshot (1077).png"/>
          <p:cNvPicPr>
            <a:picLocks noGrp="1" noChangeAspect="1"/>
          </p:cNvPicPr>
          <p:nvPr>
            <p:ph sz="half" idx="2"/>
          </p:nvPr>
        </p:nvPicPr>
        <p:blipFill>
          <a:blip r:embed="rId2"/>
          <a:srcRect t="33925" r="59793" b="27778"/>
          <a:stretch>
            <a:fillRect/>
          </a:stretch>
        </p:blipFill>
        <p:spPr>
          <a:xfrm>
            <a:off x="501621" y="2436170"/>
            <a:ext cx="3991872" cy="36360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 Placeholder 3"/>
          <p:cNvSpPr>
            <a:spLocks noGrp="1"/>
          </p:cNvSpPr>
          <p:nvPr>
            <p:ph type="body" sz="quarter" idx="3"/>
          </p:nvPr>
        </p:nvSpPr>
        <p:spPr>
          <a:xfrm>
            <a:off x="5206241" y="1484784"/>
            <a:ext cx="3764051" cy="576262"/>
          </a:xfrm>
        </p:spPr>
        <p:txBody>
          <a:bodyPr/>
          <a:lstStyle/>
          <a:p>
            <a:r>
              <a:rPr lang="en-US" dirty="0" err="1"/>
              <a:t>DecisionTree</a:t>
            </a:r>
            <a:endParaRPr lang="en-US" dirty="0"/>
          </a:p>
        </p:txBody>
      </p:sp>
      <p:pic>
        <p:nvPicPr>
          <p:cNvPr id="10" name="Content Placeholder 12" descr="Screenshot (1078).png"/>
          <p:cNvPicPr>
            <a:picLocks noGrp="1" noChangeAspect="1"/>
          </p:cNvPicPr>
          <p:nvPr>
            <p:ph sz="quarter" idx="4"/>
          </p:nvPr>
        </p:nvPicPr>
        <p:blipFill>
          <a:blip r:embed="rId3"/>
          <a:srcRect t="32857" r="61232" b="31321"/>
          <a:stretch>
            <a:fillRect/>
          </a:stretch>
        </p:blipFill>
        <p:spPr>
          <a:xfrm>
            <a:off x="5072066" y="2428868"/>
            <a:ext cx="3570313" cy="3643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a:t>Bagging</a:t>
            </a:r>
          </a:p>
          <a:p>
            <a:endParaRPr lang="en-US" dirty="0"/>
          </a:p>
        </p:txBody>
      </p:sp>
      <p:pic>
        <p:nvPicPr>
          <p:cNvPr id="7" name="Content Placeholder 6" descr="download (4).png"/>
          <p:cNvPicPr>
            <a:picLocks noGrp="1" noChangeAspect="1"/>
          </p:cNvPicPr>
          <p:nvPr>
            <p:ph sz="half" idx="2"/>
          </p:nvPr>
        </p:nvPicPr>
        <p:blipFill>
          <a:blip r:embed="rId2"/>
          <a:stretch>
            <a:fillRect/>
          </a:stretch>
        </p:blipFill>
        <p:spPr>
          <a:xfrm>
            <a:off x="533400" y="1281629"/>
            <a:ext cx="3944938" cy="2880280"/>
          </a:xfrm>
        </p:spPr>
      </p:pic>
      <p:sp>
        <p:nvSpPr>
          <p:cNvPr id="4" name="Text Placeholder 3"/>
          <p:cNvSpPr>
            <a:spLocks noGrp="1"/>
          </p:cNvSpPr>
          <p:nvPr>
            <p:ph type="body" sz="quarter" idx="3"/>
          </p:nvPr>
        </p:nvSpPr>
        <p:spPr/>
        <p:txBody>
          <a:bodyPr/>
          <a:lstStyle/>
          <a:p>
            <a:r>
              <a:rPr lang="en-US" dirty="0" err="1"/>
              <a:t>AdaBoost</a:t>
            </a:r>
            <a:endParaRPr lang="en-US" dirty="0"/>
          </a:p>
          <a:p>
            <a:endParaRPr lang="en-US" dirty="0"/>
          </a:p>
        </p:txBody>
      </p:sp>
      <p:pic>
        <p:nvPicPr>
          <p:cNvPr id="8" name="Content Placeholder 7" descr="download (5).png"/>
          <p:cNvPicPr>
            <a:picLocks noGrp="1" noChangeAspect="1"/>
          </p:cNvPicPr>
          <p:nvPr>
            <p:ph sz="quarter" idx="4"/>
          </p:nvPr>
        </p:nvPicPr>
        <p:blipFill>
          <a:blip r:embed="rId2"/>
          <a:stretch>
            <a:fillRect/>
          </a:stretch>
        </p:blipFill>
        <p:spPr>
          <a:xfrm>
            <a:off x="4662488" y="1273603"/>
            <a:ext cx="3956050" cy="2888393"/>
          </a:xfrm>
        </p:spPr>
      </p:pic>
    </p:spTree>
  </p:cSld>
  <p:clrMapOvr>
    <a:masterClrMapping/>
  </p:clrMapOvr>
  <p:transition>
    <p:cover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2003" y="0"/>
            <a:ext cx="6554867" cy="1524000"/>
          </a:xfrm>
        </p:spPr>
        <p:txBody>
          <a:bodyPr>
            <a:normAutofit/>
          </a:bodyPr>
          <a:lstStyle/>
          <a:p>
            <a:r>
              <a:rPr lang="en-US" sz="2800" dirty="0"/>
              <a:t>Gradient Boosting Classifier</a:t>
            </a:r>
          </a:p>
        </p:txBody>
      </p:sp>
      <p:pic>
        <p:nvPicPr>
          <p:cNvPr id="4" name="Content Placeholder 3" descr="download (6).png"/>
          <p:cNvPicPr>
            <a:picLocks noGrp="1" noChangeAspect="1"/>
          </p:cNvPicPr>
          <p:nvPr>
            <p:ph idx="1"/>
          </p:nvPr>
        </p:nvPicPr>
        <p:blipFill>
          <a:blip r:embed="rId2"/>
          <a:stretch>
            <a:fillRect/>
          </a:stretch>
        </p:blipFill>
        <p:spPr>
          <a:xfrm>
            <a:off x="1763688" y="1772816"/>
            <a:ext cx="5159611" cy="3767138"/>
          </a:xfrm>
        </p:spPr>
      </p:pic>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9952"/>
            <a:ext cx="6554867" cy="1524000"/>
          </a:xfrm>
        </p:spPr>
        <p:txBody>
          <a:bodyPr>
            <a:noAutofit/>
          </a:bodyPr>
          <a:lstStyle/>
          <a:p>
            <a:r>
              <a:rPr lang="en-US" sz="2800" dirty="0"/>
              <a:t>5)suitable choice of the Models</a:t>
            </a:r>
          </a:p>
        </p:txBody>
      </p:sp>
      <p:sp>
        <p:nvSpPr>
          <p:cNvPr id="2" name="Content Placeholder 1"/>
          <p:cNvSpPr>
            <a:spLocks noGrp="1"/>
          </p:cNvSpPr>
          <p:nvPr>
            <p:ph idx="1"/>
          </p:nvPr>
        </p:nvSpPr>
        <p:spPr>
          <a:xfrm>
            <a:off x="1043608" y="2060848"/>
            <a:ext cx="6554867" cy="3767670"/>
          </a:xfrm>
        </p:spPr>
        <p:txBody>
          <a:bodyPr>
            <a:normAutofit fontScale="92500" lnSpcReduction="20000"/>
          </a:bodyPr>
          <a:lstStyle/>
          <a:p>
            <a:r>
              <a:rPr lang="en-US" sz="2800" dirty="0"/>
              <a:t>I experimented with all five of the </a:t>
            </a:r>
            <a:r>
              <a:rPr lang="en-US" sz="2800" dirty="0" err="1"/>
              <a:t>categorised</a:t>
            </a:r>
            <a:r>
              <a:rPr lang="en-US" sz="2800" dirty="0"/>
              <a:t> ML algorithms, but in the end I settled on the Gradient Boosting classifier because it runs quickly, has a 100% accuracy rate, and has no confusion matrices (Q1 and Q3).</a:t>
            </a:r>
          </a:p>
          <a:p>
            <a:r>
              <a:rPr lang="en-US" sz="2800" dirty="0"/>
              <a:t>It is based on the hypothesis that the overall prediction error is </a:t>
            </a:r>
            <a:r>
              <a:rPr lang="en-US" sz="2800" dirty="0" err="1"/>
              <a:t>minimised</a:t>
            </a:r>
            <a:r>
              <a:rPr lang="en-US" sz="2800" dirty="0"/>
              <a:t> when past models are combined with the best viable upcoming model.</a:t>
            </a:r>
            <a:endParaRPr lang="en-US" dirty="0"/>
          </a:p>
        </p:txBody>
      </p:sp>
    </p:spTree>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60648"/>
            <a:ext cx="6554867" cy="1524000"/>
          </a:xfrm>
        </p:spPr>
        <p:txBody>
          <a:bodyPr>
            <a:normAutofit/>
          </a:bodyPr>
          <a:lstStyle/>
          <a:p>
            <a:r>
              <a:rPr lang="en-US" sz="4400" dirty="0"/>
              <a:t>6) Conclusion</a:t>
            </a:r>
            <a:endParaRPr lang="en-US" dirty="0"/>
          </a:p>
        </p:txBody>
      </p:sp>
      <p:sp>
        <p:nvSpPr>
          <p:cNvPr id="2" name="Content Placeholder 1"/>
          <p:cNvSpPr>
            <a:spLocks noGrp="1"/>
          </p:cNvSpPr>
          <p:nvPr>
            <p:ph idx="1"/>
          </p:nvPr>
        </p:nvSpPr>
        <p:spPr>
          <a:xfrm>
            <a:off x="683568" y="1897027"/>
            <a:ext cx="6554867" cy="3176326"/>
          </a:xfrm>
        </p:spPr>
        <p:txBody>
          <a:bodyPr/>
          <a:lstStyle/>
          <a:p>
            <a:r>
              <a:rPr lang="en-US" dirty="0"/>
              <a:t>Following the </a:t>
            </a:r>
            <a:r>
              <a:rPr lang="en-US" dirty="0" err="1"/>
              <a:t>visualisation</a:t>
            </a:r>
            <a:r>
              <a:rPr lang="en-US" dirty="0"/>
              <a:t> of features in the data set using training and testing data.</a:t>
            </a:r>
          </a:p>
          <a:p>
            <a:r>
              <a:rPr lang="en-US" dirty="0"/>
              <a:t>For logistic regression</a:t>
            </a:r>
          </a:p>
          <a:p>
            <a:pPr>
              <a:buNone/>
            </a:pPr>
            <a:r>
              <a:rPr lang="en-US" dirty="0"/>
              <a:t>Training:0.990053605829634</a:t>
            </a:r>
          </a:p>
          <a:p>
            <a:pPr>
              <a:buNone/>
            </a:pPr>
            <a:r>
              <a:rPr lang="en-US" dirty="0"/>
              <a:t>Testing: 0.9892369545188039</a:t>
            </a:r>
          </a:p>
          <a:p>
            <a:pPr>
              <a:buNone/>
            </a:pPr>
            <a:endParaRPr lang="en-US" dirty="0"/>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normAutofit/>
          </a:bodyPr>
          <a:lstStyle/>
          <a:p>
            <a:r>
              <a:rPr lang="en-US" dirty="0" err="1"/>
              <a:t>DecisionTree</a:t>
            </a:r>
            <a:endParaRPr lang="en-US" dirty="0"/>
          </a:p>
          <a:p>
            <a:pPr>
              <a:buNone/>
            </a:pPr>
            <a:r>
              <a:rPr lang="en-US" dirty="0"/>
              <a:t>Training:0.990053605829634</a:t>
            </a:r>
          </a:p>
          <a:p>
            <a:pPr>
              <a:buNone/>
            </a:pPr>
            <a:r>
              <a:rPr lang="en-US" dirty="0"/>
              <a:t> Testing:0.9892369545188039</a:t>
            </a:r>
          </a:p>
          <a:p>
            <a:pPr>
              <a:buNone/>
            </a:pPr>
            <a:endParaRPr lang="en-US" dirty="0"/>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24744"/>
            <a:ext cx="6554867" cy="3176326"/>
          </a:xfrm>
        </p:spPr>
        <p:txBody>
          <a:bodyPr>
            <a:normAutofit/>
          </a:bodyPr>
          <a:lstStyle/>
          <a:p>
            <a:pPr>
              <a:buNone/>
            </a:pPr>
            <a:r>
              <a:rPr lang="en-US" dirty="0"/>
              <a:t>Random Forest</a:t>
            </a:r>
          </a:p>
          <a:p>
            <a:pPr>
              <a:buNone/>
            </a:pPr>
            <a:r>
              <a:rPr lang="en-US" dirty="0"/>
              <a:t>Training: 0.9999895301113996</a:t>
            </a:r>
          </a:p>
          <a:p>
            <a:pPr>
              <a:buNone/>
            </a:pPr>
            <a:r>
              <a:rPr lang="en-US" dirty="0"/>
              <a:t>Testing: 0.9997487226735907</a:t>
            </a:r>
          </a:p>
          <a:p>
            <a:pPr>
              <a:buNone/>
            </a:pPr>
            <a:r>
              <a:rPr lang="en-US" dirty="0"/>
              <a:t>Bagging</a:t>
            </a:r>
          </a:p>
          <a:p>
            <a:pPr>
              <a:buNone/>
            </a:pPr>
            <a:r>
              <a:rPr lang="en-US" dirty="0"/>
              <a:t>Training:1.0</a:t>
            </a:r>
          </a:p>
          <a:p>
            <a:pPr>
              <a:buNone/>
            </a:pPr>
            <a:r>
              <a:rPr lang="en-US" dirty="0"/>
              <a:t>Testing:1.0</a:t>
            </a:r>
          </a:p>
          <a:p>
            <a:pPr>
              <a:buNone/>
            </a:pPr>
            <a:endParaRPr lang="en-US" dirty="0"/>
          </a:p>
          <a:p>
            <a:pPr>
              <a:buNone/>
            </a:pPr>
            <a:endParaRPr lang="en-US" dirty="0"/>
          </a:p>
          <a:p>
            <a:pPr>
              <a:buNone/>
            </a:pPr>
            <a:endParaRPr lang="en-US" dirty="0"/>
          </a:p>
          <a:p>
            <a:pPr>
              <a:buNone/>
            </a:pPr>
            <a:endParaRPr lang="en-US" dirty="0"/>
          </a:p>
        </p:txBody>
      </p:sp>
      <p:sp>
        <p:nvSpPr>
          <p:cNvPr id="5" name="Title 4">
            <a:extLst>
              <a:ext uri="{FF2B5EF4-FFF2-40B4-BE49-F238E27FC236}">
                <a16:creationId xmlns:a16="http://schemas.microsoft.com/office/drawing/2014/main" id="{1F87491D-F4BB-BC1C-7368-7E52EC881907}"/>
              </a:ext>
            </a:extLst>
          </p:cNvPr>
          <p:cNvSpPr>
            <a:spLocks noGrp="1"/>
          </p:cNvSpPr>
          <p:nvPr>
            <p:ph type="title"/>
          </p:nvPr>
        </p:nvSpPr>
        <p:spPr/>
        <p:txBody>
          <a:bodyPr/>
          <a:lstStyle/>
          <a:p>
            <a:endParaRPr lang="en-US"/>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Ada</a:t>
            </a:r>
            <a:r>
              <a:rPr lang="en-US" dirty="0"/>
              <a:t> Boosting</a:t>
            </a:r>
          </a:p>
          <a:p>
            <a:pPr>
              <a:buNone/>
            </a:pPr>
            <a:r>
              <a:rPr lang="en-US" dirty="0"/>
              <a:t>Training:1.0</a:t>
            </a:r>
          </a:p>
          <a:p>
            <a:pPr>
              <a:buNone/>
            </a:pPr>
            <a:r>
              <a:rPr lang="en-US" dirty="0"/>
              <a:t>Testing:1.0</a:t>
            </a:r>
          </a:p>
          <a:p>
            <a:r>
              <a:rPr lang="en-US" dirty="0"/>
              <a:t>Gradient Boosting</a:t>
            </a:r>
          </a:p>
          <a:p>
            <a:pPr>
              <a:buNone/>
            </a:pPr>
            <a:r>
              <a:rPr lang="en-US" dirty="0"/>
              <a:t>Training:1.0</a:t>
            </a:r>
          </a:p>
          <a:p>
            <a:pPr>
              <a:buNone/>
            </a:pPr>
            <a:r>
              <a:rPr lang="en-US" dirty="0"/>
              <a:t>Testing:1.0</a:t>
            </a:r>
          </a:p>
          <a:p>
            <a:pPr marL="0" indent="0">
              <a:buNone/>
            </a:pPr>
            <a:endParaRPr lang="en-US" dirty="0"/>
          </a:p>
        </p:txBody>
      </p:sp>
      <p:sp>
        <p:nvSpPr>
          <p:cNvPr id="5" name="Title 4">
            <a:extLst>
              <a:ext uri="{FF2B5EF4-FFF2-40B4-BE49-F238E27FC236}">
                <a16:creationId xmlns:a16="http://schemas.microsoft.com/office/drawing/2014/main" id="{A7CD7DDF-4ED4-5A89-9F73-30D66D453D76}"/>
              </a:ext>
            </a:extLst>
          </p:cNvPr>
          <p:cNvSpPr>
            <a:spLocks noGrp="1"/>
          </p:cNvSpPr>
          <p:nvPr>
            <p:ph type="title"/>
          </p:nvPr>
        </p:nvSpPr>
        <p:spPr/>
        <p:txBody>
          <a:bodyPr/>
          <a:lstStyle/>
          <a:p>
            <a:endParaRPr lang="en-US"/>
          </a:p>
        </p:txBody>
      </p:sp>
    </p:spTree>
  </p:cSld>
  <p:clrMapOvr>
    <a:masterClrMapping/>
  </p:clrMapOvr>
  <p:transition>
    <p:plu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Thankyou</a:t>
            </a:r>
            <a:endParaRPr lang="en-US" dirty="0"/>
          </a:p>
        </p:txBody>
      </p:sp>
      <p:sp>
        <p:nvSpPr>
          <p:cNvPr id="3" name="Subtitle 2"/>
          <p:cNvSpPr>
            <a:spLocks noGrp="1"/>
          </p:cNvSpPr>
          <p:nvPr>
            <p:ph type="subTitle" idx="1"/>
          </p:nvPr>
        </p:nvSpPr>
        <p:spPr/>
        <p:txBody>
          <a:bodyPr>
            <a:normAutofit/>
          </a:bodyPr>
          <a:lstStyle/>
          <a:p>
            <a:r>
              <a:rPr lang="en-US" dirty="0"/>
              <a:t>By:</a:t>
            </a:r>
          </a:p>
          <a:p>
            <a:r>
              <a:rPr lang="en-US" dirty="0"/>
              <a:t>Joseph </a:t>
            </a:r>
            <a:r>
              <a:rPr lang="en-US" dirty="0" err="1"/>
              <a:t>Srujan</a:t>
            </a:r>
            <a:r>
              <a:rPr lang="en-US" dirty="0"/>
              <a:t> Eda</a:t>
            </a:r>
          </a:p>
          <a:p>
            <a:r>
              <a:rPr lang="en-US" dirty="0"/>
              <a:t>119EC0026</a:t>
            </a:r>
          </a:p>
        </p:txBody>
      </p:sp>
    </p:spTree>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CONTEXT</a:t>
            </a:r>
          </a:p>
        </p:txBody>
      </p:sp>
      <p:sp>
        <p:nvSpPr>
          <p:cNvPr id="3" name="Text Placeholder 2"/>
          <p:cNvSpPr>
            <a:spLocks noGrp="1"/>
          </p:cNvSpPr>
          <p:nvPr>
            <p:ph type="body" idx="1"/>
          </p:nvPr>
        </p:nvSpPr>
        <p:spPr>
          <a:xfrm>
            <a:off x="3922713" y="2931712"/>
            <a:ext cx="4572000" cy="2997618"/>
          </a:xfrm>
        </p:spPr>
        <p:txBody>
          <a:bodyPr>
            <a:noAutofit/>
          </a:bodyPr>
          <a:lstStyle/>
          <a:p>
            <a:pPr marL="514350" indent="-514350">
              <a:buAutoNum type="arabicParenR"/>
            </a:pPr>
            <a:r>
              <a:rPr lang="en-US" sz="2000" dirty="0"/>
              <a:t>Problem statement </a:t>
            </a:r>
          </a:p>
          <a:p>
            <a:pPr marL="514350" indent="-514350">
              <a:buAutoNum type="arabicParenR"/>
            </a:pPr>
            <a:r>
              <a:rPr lang="en-US" sz="2000" dirty="0"/>
              <a:t>Visualization</a:t>
            </a:r>
          </a:p>
          <a:p>
            <a:pPr marL="514350" indent="-514350">
              <a:buAutoNum type="arabicParenR"/>
            </a:pPr>
            <a:r>
              <a:rPr lang="en-US" sz="2000" dirty="0"/>
              <a:t>Procedure</a:t>
            </a:r>
          </a:p>
          <a:p>
            <a:pPr marL="514350" indent="-514350">
              <a:buAutoNum type="arabicParenR"/>
            </a:pPr>
            <a:r>
              <a:rPr lang="en-US" sz="2000" dirty="0"/>
              <a:t>Models </a:t>
            </a:r>
          </a:p>
          <a:p>
            <a:pPr marL="514350" indent="-514350">
              <a:buAutoNum type="arabicParenR"/>
            </a:pPr>
            <a:r>
              <a:rPr lang="en-US" sz="2000" dirty="0"/>
              <a:t>Suitable choice of the Models </a:t>
            </a:r>
          </a:p>
          <a:p>
            <a:pPr marL="514350" indent="-514350">
              <a:buAutoNum type="arabicParenR"/>
            </a:pPr>
            <a:r>
              <a:rPr lang="en-US" sz="2000" dirty="0"/>
              <a:t>Conclusion</a:t>
            </a:r>
          </a:p>
          <a:p>
            <a:endParaRPr lang="en-US" sz="20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88640"/>
            <a:ext cx="6554867" cy="1524000"/>
          </a:xfrm>
        </p:spPr>
        <p:txBody>
          <a:bodyPr>
            <a:noAutofit/>
          </a:bodyPr>
          <a:lstStyle/>
          <a:p>
            <a:r>
              <a:rPr lang="en-US" sz="2400" dirty="0"/>
              <a:t>1)Problem statement:</a:t>
            </a:r>
          </a:p>
        </p:txBody>
      </p:sp>
      <p:sp>
        <p:nvSpPr>
          <p:cNvPr id="2" name="Content Placeholder 1"/>
          <p:cNvSpPr>
            <a:spLocks noGrp="1"/>
          </p:cNvSpPr>
          <p:nvPr>
            <p:ph idx="1"/>
          </p:nvPr>
        </p:nvSpPr>
        <p:spPr>
          <a:xfrm>
            <a:off x="1043608" y="1545165"/>
            <a:ext cx="6554867" cy="3767670"/>
          </a:xfrm>
        </p:spPr>
        <p:txBody>
          <a:bodyPr>
            <a:normAutofit fontScale="77500" lnSpcReduction="20000"/>
          </a:bodyPr>
          <a:lstStyle/>
          <a:p>
            <a:r>
              <a:rPr lang="en-US" sz="2800" dirty="0">
                <a:cs typeface="Arial" panose="020B0604020202020204" pitchFamily="34" charset="0"/>
              </a:rPr>
              <a:t>In addition to some additional criteria that were included in our data set, this issue statement discusses the hostel status, which basically displays how many people are cancelling their bookings at various locations.</a:t>
            </a:r>
          </a:p>
          <a:p>
            <a:r>
              <a:rPr lang="en-US" sz="2800" dirty="0">
                <a:cs typeface="Arial" panose="020B0604020202020204" pitchFamily="34" charset="0"/>
              </a:rPr>
              <a:t>Now we must </a:t>
            </a:r>
            <a:r>
              <a:rPr lang="en-US" sz="2800" dirty="0" err="1">
                <a:cs typeface="Arial" panose="020B0604020202020204" pitchFamily="34" charset="0"/>
              </a:rPr>
              <a:t>analyse</a:t>
            </a:r>
            <a:r>
              <a:rPr lang="en-US" sz="2800" dirty="0">
                <a:cs typeface="Arial" panose="020B0604020202020204" pitchFamily="34" charset="0"/>
              </a:rPr>
              <a:t> the supplied data and develop a classification model.</a:t>
            </a:r>
          </a:p>
          <a:p>
            <a:r>
              <a:rPr lang="en-US" sz="2800" dirty="0"/>
              <a:t>The Link  of the data set is :https://raw.githubusercontent.com/Premalatha-success/Datasets/main/hotel_bookings.csv</a:t>
            </a:r>
          </a:p>
          <a:p>
            <a:endParaRPr lang="en-US" sz="1800" dirty="0"/>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19" y="116632"/>
            <a:ext cx="3200400" cy="1524000"/>
          </a:xfrm>
        </p:spPr>
        <p:txBody>
          <a:bodyPr/>
          <a:lstStyle/>
          <a:p>
            <a:r>
              <a:rPr lang="en-US" dirty="0"/>
              <a:t> Data SET:-</a:t>
            </a:r>
          </a:p>
        </p:txBody>
      </p:sp>
      <p:sp>
        <p:nvSpPr>
          <p:cNvPr id="3" name="Text Placeholder 2"/>
          <p:cNvSpPr>
            <a:spLocks noGrp="1"/>
          </p:cNvSpPr>
          <p:nvPr>
            <p:ph type="body" sz="half" idx="2"/>
          </p:nvPr>
        </p:nvSpPr>
        <p:spPr/>
        <p:txBody>
          <a:bodyPr/>
          <a:lstStyle/>
          <a:p>
            <a:endParaRPr lang="en-US" dirty="0"/>
          </a:p>
        </p:txBody>
      </p:sp>
      <p:pic>
        <p:nvPicPr>
          <p:cNvPr id="8" name="Content Placeholder 7">
            <a:extLst>
              <a:ext uri="{FF2B5EF4-FFF2-40B4-BE49-F238E27FC236}">
                <a16:creationId xmlns:a16="http://schemas.microsoft.com/office/drawing/2014/main" id="{C37C02C6-E783-D697-96C7-13AA3D2104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7565" y="1772816"/>
            <a:ext cx="7808869" cy="4392488"/>
          </a:xfrm>
        </p:spPr>
      </p:pic>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36712"/>
            <a:ext cx="3359670" cy="1219200"/>
          </a:xfrm>
        </p:spPr>
        <p:txBody>
          <a:bodyPr/>
          <a:lstStyle/>
          <a:p>
            <a:r>
              <a:rPr lang="en-US" dirty="0">
                <a:solidFill>
                  <a:schemeClr val="tx1"/>
                </a:solidFill>
              </a:rPr>
              <a:t>Data Discussion</a:t>
            </a:r>
          </a:p>
        </p:txBody>
      </p:sp>
      <p:sp>
        <p:nvSpPr>
          <p:cNvPr id="2" name="Text Placeholder 1"/>
          <p:cNvSpPr>
            <a:spLocks noGrp="1"/>
          </p:cNvSpPr>
          <p:nvPr>
            <p:ph type="body" sz="half" idx="2"/>
          </p:nvPr>
        </p:nvSpPr>
        <p:spPr>
          <a:xfrm>
            <a:off x="364468" y="2420888"/>
            <a:ext cx="2438400" cy="1667272"/>
          </a:xfrm>
        </p:spPr>
        <p:txBody>
          <a:bodyPr/>
          <a:lstStyle/>
          <a:p>
            <a:r>
              <a:rPr lang="en-US" dirty="0"/>
              <a:t>Formatting the data set</a:t>
            </a:r>
          </a:p>
        </p:txBody>
      </p:sp>
      <p:pic>
        <p:nvPicPr>
          <p:cNvPr id="12" name="Picture Placeholder 11">
            <a:extLst>
              <a:ext uri="{FF2B5EF4-FFF2-40B4-BE49-F238E27FC236}">
                <a16:creationId xmlns:a16="http://schemas.microsoft.com/office/drawing/2014/main" id="{3B0E04DF-BDE8-5A44-CC3E-A335B1BFCBE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326" b="26326"/>
          <a:stretch>
            <a:fillRect/>
          </a:stretch>
        </p:blipFill>
        <p:spPr>
          <a:xfrm>
            <a:off x="3059832" y="1632248"/>
            <a:ext cx="5867400" cy="4616152"/>
          </a:xfrm>
        </p:spPr>
      </p:pic>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11684"/>
          </a:xfrm>
        </p:spPr>
        <p:txBody>
          <a:bodyPr>
            <a:normAutofit/>
          </a:bodyPr>
          <a:lstStyle/>
          <a:p>
            <a:r>
              <a:rPr lang="en-US" sz="4800" dirty="0"/>
              <a:t>2)Visualization</a:t>
            </a:r>
            <a:r>
              <a:rPr lang="en-US" sz="4400" dirty="0"/>
              <a:t>.</a:t>
            </a:r>
            <a:endParaRPr lang="en-US" dirty="0"/>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US" dirty="0"/>
          </a:p>
        </p:txBody>
      </p:sp>
      <p:sp>
        <p:nvSpPr>
          <p:cNvPr id="2" name="Text Placeholder 1"/>
          <p:cNvSpPr>
            <a:spLocks noGrp="1"/>
          </p:cNvSpPr>
          <p:nvPr>
            <p:ph type="body" sz="half" idx="2"/>
          </p:nvPr>
        </p:nvSpPr>
        <p:spPr/>
        <p:txBody>
          <a:bodyPr>
            <a:normAutofit/>
          </a:bodyPr>
          <a:lstStyle/>
          <a:p>
            <a:r>
              <a:rPr lang="en-US" sz="3200" dirty="0"/>
              <a:t>Correlation of the given data set </a:t>
            </a:r>
          </a:p>
        </p:txBody>
      </p:sp>
      <p:pic>
        <p:nvPicPr>
          <p:cNvPr id="8" name="Picture Placeholder 7">
            <a:extLst>
              <a:ext uri="{FF2B5EF4-FFF2-40B4-BE49-F238E27FC236}">
                <a16:creationId xmlns:a16="http://schemas.microsoft.com/office/drawing/2014/main" id="{03FF9691-5896-4ED4-0FE3-DB225579806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64" r="2364"/>
          <a:stretch>
            <a:fillRect/>
          </a:stretch>
        </p:blipFill>
        <p:spPr>
          <a:xfrm>
            <a:off x="3025080" y="609600"/>
            <a:ext cx="5867400" cy="4267200"/>
          </a:xfrm>
        </p:spPr>
      </p:pic>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228600"/>
            <a:ext cx="8534400" cy="628632"/>
          </a:xfrm>
        </p:spPr>
        <p:txBody>
          <a:bodyPr>
            <a:normAutofit fontScale="90000"/>
          </a:bodyPr>
          <a:lstStyle/>
          <a:p>
            <a:r>
              <a:rPr lang="en-IN" sz="2000" b="0" dirty="0">
                <a:solidFill>
                  <a:srgbClr val="008000"/>
                </a:solidFill>
                <a:effectLst/>
                <a:latin typeface="Arial" panose="020B0604020202020204" pitchFamily="34" charset="0"/>
                <a:cs typeface="Arial" panose="020B0604020202020204" pitchFamily="34" charset="0"/>
              </a:rPr>
              <a:t>heat map:</a:t>
            </a:r>
            <a:br>
              <a:rPr lang="en-IN" sz="2000" b="0" dirty="0">
                <a:solidFill>
                  <a:srgbClr val="000000"/>
                </a:solidFill>
                <a:effectLst/>
                <a:latin typeface="Courier New" panose="02070309020205020404" pitchFamily="49" charset="0"/>
              </a:rPr>
            </a:br>
            <a:endParaRPr lang="en-US" sz="2000" dirty="0"/>
          </a:p>
        </p:txBody>
      </p:sp>
      <p:pic>
        <p:nvPicPr>
          <p:cNvPr id="10" name="Content Placeholder 9">
            <a:extLst>
              <a:ext uri="{FF2B5EF4-FFF2-40B4-BE49-F238E27FC236}">
                <a16:creationId xmlns:a16="http://schemas.microsoft.com/office/drawing/2014/main" id="{42FA637E-1F88-0E60-D4F2-2B02C0C666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1625" y="1818255"/>
            <a:ext cx="4038600" cy="3788228"/>
          </a:xfrm>
        </p:spPr>
      </p:pic>
      <p:pic>
        <p:nvPicPr>
          <p:cNvPr id="12" name="Content Placeholder 11">
            <a:extLst>
              <a:ext uri="{FF2B5EF4-FFF2-40B4-BE49-F238E27FC236}">
                <a16:creationId xmlns:a16="http://schemas.microsoft.com/office/drawing/2014/main" id="{9C5C0C5D-548A-C1A8-A4EE-7FEBA4C1DBD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1778033"/>
            <a:ext cx="4038600" cy="3868672"/>
          </a:xfrm>
        </p:spPr>
      </p:pic>
      <p:sp>
        <p:nvSpPr>
          <p:cNvPr id="14" name="TextBox 13">
            <a:extLst>
              <a:ext uri="{FF2B5EF4-FFF2-40B4-BE49-F238E27FC236}">
                <a16:creationId xmlns:a16="http://schemas.microsoft.com/office/drawing/2014/main" id="{FD261F90-D17E-B124-3603-9CD46FAB4859}"/>
              </a:ext>
            </a:extLst>
          </p:cNvPr>
          <p:cNvSpPr txBox="1"/>
          <p:nvPr/>
        </p:nvSpPr>
        <p:spPr>
          <a:xfrm flipH="1">
            <a:off x="899592" y="1126300"/>
            <a:ext cx="2114521" cy="369332"/>
          </a:xfrm>
          <a:prstGeom prst="rect">
            <a:avLst/>
          </a:prstGeom>
          <a:noFill/>
        </p:spPr>
        <p:txBody>
          <a:bodyPr wrap="square" rtlCol="0">
            <a:spAutoFit/>
          </a:bodyPr>
          <a:lstStyle/>
          <a:p>
            <a:r>
              <a:rPr lang="en-US" dirty="0"/>
              <a:t>Before</a:t>
            </a:r>
          </a:p>
        </p:txBody>
      </p:sp>
      <p:sp>
        <p:nvSpPr>
          <p:cNvPr id="15" name="TextBox 14">
            <a:extLst>
              <a:ext uri="{FF2B5EF4-FFF2-40B4-BE49-F238E27FC236}">
                <a16:creationId xmlns:a16="http://schemas.microsoft.com/office/drawing/2014/main" id="{395C9615-533A-599F-601D-BBAF064DAEA3}"/>
              </a:ext>
            </a:extLst>
          </p:cNvPr>
          <p:cNvSpPr txBox="1"/>
          <p:nvPr/>
        </p:nvSpPr>
        <p:spPr>
          <a:xfrm flipH="1">
            <a:off x="5383520" y="1196752"/>
            <a:ext cx="1492738" cy="369332"/>
          </a:xfrm>
          <a:prstGeom prst="rect">
            <a:avLst/>
          </a:prstGeom>
          <a:noFill/>
        </p:spPr>
        <p:txBody>
          <a:bodyPr wrap="square" rtlCol="0">
            <a:spAutoFit/>
          </a:bodyPr>
          <a:lstStyle/>
          <a:p>
            <a:r>
              <a:rPr lang="en-US" dirty="0"/>
              <a:t>After</a:t>
            </a: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476672"/>
            <a:ext cx="6476707" cy="718592"/>
          </a:xfrm>
        </p:spPr>
        <p:txBody>
          <a:bodyPr>
            <a:normAutofit/>
          </a:bodyPr>
          <a:lstStyle/>
          <a:p>
            <a:r>
              <a:rPr lang="en-US" sz="3200" dirty="0"/>
              <a:t>3)</a:t>
            </a:r>
            <a:r>
              <a:rPr lang="en-US" dirty="0"/>
              <a:t>Procedure</a:t>
            </a:r>
            <a:endParaRPr lang="en-US" sz="3200" dirty="0"/>
          </a:p>
        </p:txBody>
      </p:sp>
      <p:sp>
        <p:nvSpPr>
          <p:cNvPr id="2" name="Content Placeholder 1"/>
          <p:cNvSpPr>
            <a:spLocks noGrp="1"/>
          </p:cNvSpPr>
          <p:nvPr>
            <p:ph idx="1"/>
          </p:nvPr>
        </p:nvSpPr>
        <p:spPr>
          <a:xfrm>
            <a:off x="899592" y="1545165"/>
            <a:ext cx="6554867" cy="3767670"/>
          </a:xfrm>
        </p:spPr>
        <p:txBody>
          <a:bodyPr>
            <a:normAutofit/>
          </a:bodyPr>
          <a:lstStyle/>
          <a:p>
            <a:pPr>
              <a:buNone/>
            </a:pPr>
            <a:r>
              <a:rPr lang="en-US" dirty="0"/>
              <a:t>Here I had 4 steps to do this project</a:t>
            </a:r>
          </a:p>
          <a:p>
            <a:pPr>
              <a:buNone/>
            </a:pPr>
            <a:r>
              <a:rPr lang="en-US" dirty="0"/>
              <a:t>Step 1 Import the packages </a:t>
            </a:r>
            <a:r>
              <a:rPr lang="en-US" dirty="0" err="1"/>
              <a:t>numpy,pandas</a:t>
            </a:r>
            <a:r>
              <a:rPr lang="en-US" dirty="0"/>
              <a:t>, </a:t>
            </a:r>
            <a:r>
              <a:rPr lang="en-US" dirty="0" err="1"/>
              <a:t>matplotlib,seaborn,sklearn,train</a:t>
            </a:r>
            <a:r>
              <a:rPr lang="en-US" dirty="0"/>
              <a:t> test </a:t>
            </a:r>
            <a:r>
              <a:rPr lang="en-US" dirty="0" err="1"/>
              <a:t>split,metrics</a:t>
            </a:r>
            <a:endParaRPr lang="en-US" dirty="0"/>
          </a:p>
          <a:p>
            <a:pPr>
              <a:buNone/>
            </a:pPr>
            <a:r>
              <a:rPr lang="en-US" dirty="0"/>
              <a:t>Step 2:Load the Dataset </a:t>
            </a:r>
          </a:p>
          <a:p>
            <a:pPr>
              <a:buNone/>
            </a:pPr>
            <a:r>
              <a:rPr lang="en-US" dirty="0"/>
              <a:t>Step 3:Explore the data-</a:t>
            </a:r>
            <a:r>
              <a:rPr lang="en-US" dirty="0" err="1"/>
              <a:t>shape,visualisation</a:t>
            </a:r>
            <a:r>
              <a:rPr lang="en-US" dirty="0"/>
              <a:t> </a:t>
            </a:r>
          </a:p>
          <a:p>
            <a:pPr>
              <a:buNone/>
            </a:pPr>
            <a:r>
              <a:rPr lang="en-US" dirty="0"/>
              <a:t> Step 4:X,y—&gt;train data test data-&gt;Fit the model with training data  predict with the test data</a:t>
            </a:r>
            <a:br>
              <a:rPr lang="en-US" dirty="0"/>
            </a:br>
            <a:endParaRPr lang="en-US" dirty="0"/>
          </a:p>
        </p:txBody>
      </p:sp>
    </p:spTree>
  </p:cSld>
  <p:clrMapOvr>
    <a:masterClrMapping/>
  </p:clrMapOvr>
  <p:transition>
    <p:comb/>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301</TotalTime>
  <Words>354</Words>
  <Application>Microsoft Office PowerPoint</Application>
  <PresentationFormat>On-screen Show (4:3)</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Courier New</vt:lpstr>
      <vt:lpstr>Wingdings 3</vt:lpstr>
      <vt:lpstr>Slice</vt:lpstr>
      <vt:lpstr>Hotel Booking status prediction</vt:lpstr>
      <vt:lpstr>CONTEXT</vt:lpstr>
      <vt:lpstr>1)Problem statement:</vt:lpstr>
      <vt:lpstr> Data SET:-</vt:lpstr>
      <vt:lpstr>Data Discussion</vt:lpstr>
      <vt:lpstr>2)Visualization.</vt:lpstr>
      <vt:lpstr>PowerPoint Presentation</vt:lpstr>
      <vt:lpstr>heat map: </vt:lpstr>
      <vt:lpstr>3)Procedure</vt:lpstr>
      <vt:lpstr>4)ModeLs</vt:lpstr>
      <vt:lpstr>PowerPoint Presentation</vt:lpstr>
      <vt:lpstr>Gradient Boosting Classifier</vt:lpstr>
      <vt:lpstr>5)suitable choice of the Models</vt:lpstr>
      <vt:lpstr>6) Conclusion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status by using machine Learning Algorithms</dc:title>
  <dc:creator>Admin</dc:creator>
  <cp:lastModifiedBy>venkata subbaiah</cp:lastModifiedBy>
  <cp:revision>5</cp:revision>
  <dcterms:created xsi:type="dcterms:W3CDTF">2022-10-03T04:07:48Z</dcterms:created>
  <dcterms:modified xsi:type="dcterms:W3CDTF">2022-10-09T13:56:12Z</dcterms:modified>
</cp:coreProperties>
</file>