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wdeTIsnnwmq0Qz/CCsbLqCUn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sz="4700">
                <a:solidFill>
                  <a:srgbClr val="000000"/>
                </a:solidFill>
                <a:highlight>
                  <a:srgbClr val="FFFFFF"/>
                </a:highlight>
              </a:rPr>
              <a:t>Water Quality Analysis</a:t>
            </a:r>
            <a:endParaRPr sz="4800">
              <a:solidFill>
                <a:srgbClr val="000000"/>
              </a:solidFill>
              <a:highlight>
                <a:srgbClr val="FFFFFF"/>
              </a:highlight>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300"/>
              <a:buNone/>
            </a:pPr>
            <a:r>
              <a:rPr lang="en-GB"/>
              <a:t>119EC0026</a:t>
            </a:r>
            <a:endParaRPr/>
          </a:p>
          <a:p>
            <a:pPr indent="0" lvl="0" marL="0" rtl="0" algn="l">
              <a:lnSpc>
                <a:spcPct val="100000"/>
              </a:lnSpc>
              <a:spcBef>
                <a:spcPts val="0"/>
              </a:spcBef>
              <a:spcAft>
                <a:spcPts val="0"/>
              </a:spcAft>
              <a:buSzPts val="1300"/>
              <a:buNone/>
            </a:pPr>
            <a:r>
              <a:rPr lang="en-GB"/>
              <a:t>Joseph Srujan Eda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Conclusion</a:t>
            </a:r>
            <a:endParaRPr/>
          </a:p>
        </p:txBody>
      </p:sp>
      <p:sp>
        <p:nvSpPr>
          <p:cNvPr id="194" name="Google Shape;194;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650">
                <a:solidFill>
                  <a:srgbClr val="000000"/>
                </a:solidFill>
                <a:highlight>
                  <a:srgbClr val="FFFFFF"/>
                </a:highlight>
                <a:latin typeface="Arial"/>
                <a:ea typeface="Arial"/>
                <a:cs typeface="Arial"/>
                <a:sym typeface="Arial"/>
              </a:rPr>
              <a:t>So this is how we can analyze the quality of water and train a machine learning model to classify safe and unsafe water for drinking. And access to safe drinking water is one of the essential needs of all human beings.</a:t>
            </a:r>
            <a:endParaRPr sz="19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Problem Statement</a:t>
            </a:r>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900">
                <a:solidFill>
                  <a:srgbClr val="000000"/>
                </a:solidFill>
                <a:highlight>
                  <a:srgbClr val="FFFFFF"/>
                </a:highlight>
                <a:latin typeface="Arial"/>
                <a:ea typeface="Arial"/>
                <a:cs typeface="Arial"/>
                <a:sym typeface="Arial"/>
              </a:rPr>
              <a:t>Our task is to understand all the factors that affect water potability and train a machine learning model that can classify whether a specific water sample is safe or unfit for consumption.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Data given in the data set</a:t>
            </a:r>
            <a:endParaRPr/>
          </a:p>
        </p:txBody>
      </p:sp>
      <p:pic>
        <p:nvPicPr>
          <p:cNvPr id="147" name="Google Shape;147;p3"/>
          <p:cNvPicPr preferRelativeResize="0"/>
          <p:nvPr/>
        </p:nvPicPr>
        <p:blipFill rotWithShape="1">
          <a:blip r:embed="rId3">
            <a:alphaModFix/>
          </a:blip>
          <a:srcRect b="0" l="0" r="0" t="0"/>
          <a:stretch/>
        </p:blipFill>
        <p:spPr>
          <a:xfrm>
            <a:off x="1084450" y="1086025"/>
            <a:ext cx="3635424" cy="3197475"/>
          </a:xfrm>
          <a:prstGeom prst="rect">
            <a:avLst/>
          </a:prstGeom>
          <a:noFill/>
          <a:ln>
            <a:noFill/>
          </a:ln>
        </p:spPr>
      </p:pic>
      <p:pic>
        <p:nvPicPr>
          <p:cNvPr id="148" name="Google Shape;148;p3"/>
          <p:cNvPicPr preferRelativeResize="0"/>
          <p:nvPr/>
        </p:nvPicPr>
        <p:blipFill rotWithShape="1">
          <a:blip r:embed="rId4">
            <a:alphaModFix/>
          </a:blip>
          <a:srcRect b="0" l="0" r="0" t="0"/>
          <a:stretch/>
        </p:blipFill>
        <p:spPr>
          <a:xfrm>
            <a:off x="4719875" y="1086025"/>
            <a:ext cx="4271725" cy="3197475"/>
          </a:xfrm>
          <a:prstGeom prst="rect">
            <a:avLst/>
          </a:prstGeom>
          <a:noFill/>
          <a:ln>
            <a:noFill/>
          </a:ln>
        </p:spPr>
      </p:pic>
      <p:sp>
        <p:nvSpPr>
          <p:cNvPr id="149" name="Google Shape;149;p3"/>
          <p:cNvSpPr txBox="1"/>
          <p:nvPr/>
        </p:nvSpPr>
        <p:spPr>
          <a:xfrm>
            <a:off x="1121425" y="4411800"/>
            <a:ext cx="7098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highlight>
                  <a:schemeClr val="lt1"/>
                </a:highlight>
                <a:latin typeface="Lato"/>
                <a:ea typeface="Lato"/>
                <a:cs typeface="Lato"/>
                <a:sym typeface="Lato"/>
              </a:rPr>
              <a:t>In the last column we have null values. So we should remove them.</a:t>
            </a:r>
            <a:endParaRPr b="0" i="0" sz="1900" u="none" cap="none" strike="noStrike">
              <a:solidFill>
                <a:schemeClr val="dk1"/>
              </a:solidFill>
              <a:highlight>
                <a:schemeClr val="lt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Libraries required</a:t>
            </a:r>
            <a:endParaRPr/>
          </a:p>
        </p:txBody>
      </p:sp>
      <p:sp>
        <p:nvSpPr>
          <p:cNvPr id="155" name="Google Shape;155;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66666"/>
              </a:lnSpc>
              <a:spcBef>
                <a:spcPts val="0"/>
              </a:spcBef>
              <a:spcAft>
                <a:spcPts val="0"/>
              </a:spcAft>
              <a:buSzPts val="1300"/>
              <a:buNone/>
            </a:pPr>
            <a:r>
              <a:t/>
            </a:r>
            <a:endParaRPr sz="9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300"/>
              <a:buNone/>
            </a:pPr>
            <a:r>
              <a:rPr lang="en-GB" sz="1900">
                <a:solidFill>
                  <a:schemeClr val="dk1"/>
                </a:solidFill>
                <a:highlight>
                  <a:schemeClr val="lt1"/>
                </a:highlight>
              </a:rPr>
              <a:t>Matplot lib</a:t>
            </a:r>
            <a:endParaRPr sz="1900">
              <a:solidFill>
                <a:schemeClr val="dk1"/>
              </a:solidFill>
              <a:highlight>
                <a:schemeClr val="lt1"/>
              </a:highlight>
            </a:endParaRPr>
          </a:p>
          <a:p>
            <a:pPr indent="0" lvl="0" marL="0" rtl="0" algn="l">
              <a:lnSpc>
                <a:spcPct val="115000"/>
              </a:lnSpc>
              <a:spcBef>
                <a:spcPts val="1200"/>
              </a:spcBef>
              <a:spcAft>
                <a:spcPts val="0"/>
              </a:spcAft>
              <a:buSzPts val="1300"/>
              <a:buNone/>
            </a:pPr>
            <a:r>
              <a:rPr lang="en-GB" sz="1900">
                <a:solidFill>
                  <a:schemeClr val="dk1"/>
                </a:solidFill>
                <a:highlight>
                  <a:schemeClr val="lt1"/>
                </a:highlight>
              </a:rPr>
              <a:t>Pandas</a:t>
            </a:r>
            <a:endParaRPr sz="1900">
              <a:solidFill>
                <a:schemeClr val="dk1"/>
              </a:solidFill>
              <a:highlight>
                <a:schemeClr val="lt1"/>
              </a:highlight>
            </a:endParaRPr>
          </a:p>
          <a:p>
            <a:pPr indent="0" lvl="0" marL="0" rtl="0" algn="l">
              <a:lnSpc>
                <a:spcPct val="115000"/>
              </a:lnSpc>
              <a:spcBef>
                <a:spcPts val="1200"/>
              </a:spcBef>
              <a:spcAft>
                <a:spcPts val="0"/>
              </a:spcAft>
              <a:buSzPts val="1300"/>
              <a:buNone/>
            </a:pPr>
            <a:r>
              <a:rPr lang="en-GB" sz="1900">
                <a:solidFill>
                  <a:schemeClr val="dk1"/>
                </a:solidFill>
                <a:highlight>
                  <a:schemeClr val="lt1"/>
                </a:highlight>
              </a:rPr>
              <a:t>Seaborn</a:t>
            </a:r>
            <a:endParaRPr sz="1900">
              <a:solidFill>
                <a:schemeClr val="dk1"/>
              </a:solidFill>
              <a:highlight>
                <a:schemeClr val="lt1"/>
              </a:highlight>
            </a:endParaRPr>
          </a:p>
          <a:p>
            <a:pPr indent="0" lvl="0" marL="0" rtl="0" algn="l">
              <a:lnSpc>
                <a:spcPct val="115000"/>
              </a:lnSpc>
              <a:spcBef>
                <a:spcPts val="1200"/>
              </a:spcBef>
              <a:spcAft>
                <a:spcPts val="1200"/>
              </a:spcAft>
              <a:buSzPts val="1300"/>
              <a:buNone/>
            </a:pPr>
            <a:r>
              <a:rPr lang="en-GB" sz="1900">
                <a:solidFill>
                  <a:schemeClr val="dk1"/>
                </a:solidFill>
                <a:highlight>
                  <a:schemeClr val="lt1"/>
                </a:highlight>
              </a:rPr>
              <a:t>Numpy</a:t>
            </a:r>
            <a:endParaRPr sz="19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Procedure</a:t>
            </a:r>
            <a:endParaRPr/>
          </a:p>
        </p:txBody>
      </p:sp>
      <p:sp>
        <p:nvSpPr>
          <p:cNvPr id="161" name="Google Shape;161;p5"/>
          <p:cNvSpPr txBox="1"/>
          <p:nvPr>
            <p:ph idx="1" type="body"/>
          </p:nvPr>
        </p:nvSpPr>
        <p:spPr>
          <a:xfrm>
            <a:off x="1297500" y="973550"/>
            <a:ext cx="7038900" cy="350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650">
                <a:solidFill>
                  <a:srgbClr val="000000"/>
                </a:solidFill>
                <a:highlight>
                  <a:srgbClr val="FFFFFF"/>
                </a:highlight>
                <a:latin typeface="Arial"/>
                <a:ea typeface="Arial"/>
                <a:cs typeface="Arial"/>
                <a:sym typeface="Arial"/>
              </a:rPr>
              <a:t>The Potability column of this dataset is the column need to be predict because it contains values 0 and 1 that indicate whether the water is potable (1) or unfit (0) for consumption. So the distribution of 0 and 1 in the Potability column</a:t>
            </a:r>
            <a:endParaRPr/>
          </a:p>
        </p:txBody>
      </p:sp>
      <p:pic>
        <p:nvPicPr>
          <p:cNvPr id="162" name="Google Shape;162;p5"/>
          <p:cNvPicPr preferRelativeResize="0"/>
          <p:nvPr/>
        </p:nvPicPr>
        <p:blipFill rotWithShape="1">
          <a:blip r:embed="rId3">
            <a:alphaModFix/>
          </a:blip>
          <a:srcRect b="0" l="0" r="0" t="0"/>
          <a:stretch/>
        </p:blipFill>
        <p:spPr>
          <a:xfrm>
            <a:off x="1404875" y="2242875"/>
            <a:ext cx="6482125" cy="280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1" type="body"/>
          </p:nvPr>
        </p:nvSpPr>
        <p:spPr>
          <a:xfrm>
            <a:off x="1297500" y="850325"/>
            <a:ext cx="7038900" cy="362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650">
                <a:solidFill>
                  <a:srgbClr val="000000"/>
                </a:solidFill>
                <a:highlight>
                  <a:srgbClr val="FFFFFF"/>
                </a:highlight>
                <a:latin typeface="Arial"/>
                <a:ea typeface="Arial"/>
                <a:cs typeface="Arial"/>
                <a:sym typeface="Arial"/>
              </a:rPr>
              <a:t>The above dataset is not balanced because samples of 0s are more than 1s. As we know, there are no factors that we cannot ignore that affect water quality, so we explore all the columns one by one. Let’s start it from ph column:</a:t>
            </a:r>
            <a:endParaRPr sz="16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pic>
        <p:nvPicPr>
          <p:cNvPr id="168" name="Google Shape;168;p6"/>
          <p:cNvPicPr preferRelativeResize="0"/>
          <p:nvPr/>
        </p:nvPicPr>
        <p:blipFill rotWithShape="1">
          <a:blip r:embed="rId3">
            <a:alphaModFix/>
          </a:blip>
          <a:srcRect b="0" l="0" r="0" t="0"/>
          <a:stretch/>
        </p:blipFill>
        <p:spPr>
          <a:xfrm>
            <a:off x="1373650" y="2105900"/>
            <a:ext cx="6886575" cy="295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idx="1" type="body"/>
          </p:nvPr>
        </p:nvSpPr>
        <p:spPr>
          <a:xfrm>
            <a:off x="1297500" y="591525"/>
            <a:ext cx="7038900" cy="388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a:t>And similarly for all parameters we should repeat the above mentioned method and check the dependency of water quality on that specific parameter.</a:t>
            </a:r>
            <a:endParaRPr/>
          </a:p>
        </p:txBody>
      </p:sp>
      <p:pic>
        <p:nvPicPr>
          <p:cNvPr id="174" name="Google Shape;174;p7"/>
          <p:cNvPicPr preferRelativeResize="0"/>
          <p:nvPr/>
        </p:nvPicPr>
        <p:blipFill rotWithShape="1">
          <a:blip r:embed="rId3">
            <a:alphaModFix/>
          </a:blip>
          <a:srcRect b="0" l="0" r="0" t="0"/>
          <a:stretch/>
        </p:blipFill>
        <p:spPr>
          <a:xfrm>
            <a:off x="1297500" y="1310950"/>
            <a:ext cx="7471324" cy="3832550"/>
          </a:xfrm>
          <a:prstGeom prst="rect">
            <a:avLst/>
          </a:prstGeom>
          <a:noFill/>
          <a:ln cap="flat" cmpd="sng" w="38100">
            <a:solidFill>
              <a:schemeClr val="dk1"/>
            </a:solidFill>
            <a:prstDash val="solid"/>
            <a:round/>
            <a:headEnd len="sm" w="sm" type="none"/>
            <a:tailEnd len="sm" w="sm" type="none"/>
          </a:ln>
        </p:spPr>
      </p:pic>
      <p:sp>
        <p:nvSpPr>
          <p:cNvPr id="175" name="Google Shape;175;p7"/>
          <p:cNvSpPr/>
          <p:nvPr/>
        </p:nvSpPr>
        <p:spPr>
          <a:xfrm>
            <a:off x="1308775" y="1321875"/>
            <a:ext cx="2526000" cy="108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Identifying required classifier</a:t>
            </a:r>
            <a:endParaRPr/>
          </a:p>
        </p:txBody>
      </p:sp>
      <p:sp>
        <p:nvSpPr>
          <p:cNvPr id="181" name="Google Shape;181;p8"/>
          <p:cNvSpPr txBox="1"/>
          <p:nvPr>
            <p:ph idx="1" type="body"/>
          </p:nvPr>
        </p:nvSpPr>
        <p:spPr>
          <a:xfrm>
            <a:off x="1297500" y="11161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650">
                <a:solidFill>
                  <a:srgbClr val="000000"/>
                </a:solidFill>
                <a:highlight>
                  <a:srgbClr val="FFFFFF"/>
                </a:highlight>
                <a:latin typeface="Arial"/>
                <a:ea typeface="Arial"/>
                <a:cs typeface="Arial"/>
                <a:sym typeface="Arial"/>
              </a:rPr>
              <a:t>Using pycaret classification module from python we have checked accuracy across several ML algorithms and random forest has more accuracy so we choose this algorithm for classification</a:t>
            </a:r>
            <a:r>
              <a:rPr lang="en-GB" sz="1650">
                <a:solidFill>
                  <a:srgbClr val="000000"/>
                </a:solidFill>
                <a:highlight>
                  <a:srgbClr val="FFFFFF"/>
                </a:highlight>
                <a:latin typeface="Arial"/>
                <a:ea typeface="Arial"/>
                <a:cs typeface="Arial"/>
                <a:sym typeface="Arial"/>
              </a:rPr>
              <a:t>.</a:t>
            </a:r>
            <a:endParaRPr sz="16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300"/>
              <a:buNone/>
            </a:pPr>
            <a:r>
              <a:rPr lang="en-GB" sz="1650">
                <a:solidFill>
                  <a:srgbClr val="000000"/>
                </a:solidFill>
                <a:highlight>
                  <a:srgbClr val="FFFFFF"/>
                </a:highlight>
                <a:latin typeface="Arial"/>
                <a:ea typeface="Arial"/>
                <a:cs typeface="Arial"/>
                <a:sym typeface="Arial"/>
              </a:rPr>
              <a:t> </a:t>
            </a:r>
            <a:endParaRPr sz="1900"/>
          </a:p>
        </p:txBody>
      </p:sp>
      <p:pic>
        <p:nvPicPr>
          <p:cNvPr id="182" name="Google Shape;182;p8"/>
          <p:cNvPicPr preferRelativeResize="0"/>
          <p:nvPr/>
        </p:nvPicPr>
        <p:blipFill>
          <a:blip r:embed="rId3">
            <a:alphaModFix/>
          </a:blip>
          <a:stretch>
            <a:fillRect/>
          </a:stretch>
        </p:blipFill>
        <p:spPr>
          <a:xfrm>
            <a:off x="714375" y="2177551"/>
            <a:ext cx="7715250" cy="2780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a:t>Results</a:t>
            </a:r>
            <a:endParaRPr/>
          </a:p>
        </p:txBody>
      </p:sp>
      <p:pic>
        <p:nvPicPr>
          <p:cNvPr id="188" name="Google Shape;188;p9"/>
          <p:cNvPicPr preferRelativeResize="0"/>
          <p:nvPr/>
        </p:nvPicPr>
        <p:blipFill rotWithShape="1">
          <a:blip r:embed="rId3">
            <a:alphaModFix/>
          </a:blip>
          <a:srcRect b="0" l="0" r="0" t="0"/>
          <a:stretch/>
        </p:blipFill>
        <p:spPr>
          <a:xfrm>
            <a:off x="332700" y="1480225"/>
            <a:ext cx="8638750" cy="208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