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1" autoAdjust="0"/>
    <p:restoredTop sz="85687" autoAdjust="0"/>
  </p:normalViewPr>
  <p:slideViewPr>
    <p:cSldViewPr snapToGrid="0">
      <p:cViewPr varScale="1">
        <p:scale>
          <a:sx n="76" d="100"/>
          <a:sy n="76" d="100"/>
        </p:scale>
        <p:origin x="1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7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7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collection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Exploratory data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Modeling and algorithms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product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9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Confusing fact and opinion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Cognitive biases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Innumeracy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7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Initial data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Main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8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11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6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9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51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_analysi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Here's your outline to get started</a:t>
            </a:r>
          </a:p>
        </p:txBody>
      </p:sp>
      <p:sp>
        <p:nvSpPr>
          <p:cNvPr id="20" name="Text 2"/>
          <p:cNvSpPr/>
          <p:nvPr/>
        </p:nvSpPr>
        <p:spPr>
          <a:xfrm>
            <a:off x="838200" y="1461299"/>
            <a:ext cx="104628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Helvetica Neue" panose="020B0702040204020203" pitchFamily="34" charset="0"/>
                <a:ea typeface="Helvetica Neue" panose="020B0702040204020203" pitchFamily="34" charset="0"/>
                <a:cs typeface="Helvetica Neue" panose="020B0502040204020203" pitchFamily="34" charset="0"/>
              </a:rPr>
              <a:t>Key facts about your topic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876798"/>
            <a:ext cx="10465450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Data analysis is a process of inspecting, cleansing, transforming and modeling data with the goal of discovering useful information, informing conclusion and supporting decision-making. Data analysis has multiple facets and approaches, encompassing diverse techniques under a variety of names, and is used in different business, science, and social science domains. In today's business world, data analysis plays a role in making decisions more scientific and helping businesses operate more effectively.</a:t>
            </a: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229028"/>
            <a:ext cx="5779169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  <a:hlinkClick r:id="rId3"/>
              </a:rPr>
              <a:t>en.wikipedia.org</a:t>
            </a:r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</a:rPr>
              <a:t> - Text under </a:t>
            </a:r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  <a:hlinkClick r:id="rId4"/>
              </a:rPr>
              <a:t>CC-BY-SA license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FEDDE-7BE3-4AF0-89AC-8212D722B9B0}"/>
              </a:ext>
            </a:extLst>
          </p:cNvPr>
          <p:cNvGrpSpPr/>
          <p:nvPr/>
        </p:nvGrpSpPr>
        <p:grpSpPr>
          <a:xfrm>
            <a:off x="6211661" y="6042093"/>
            <a:ext cx="5138199" cy="734947"/>
            <a:chOff x="6211661" y="6042093"/>
            <a:chExt cx="5138199" cy="734947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184C5845-0FFB-4734-A9BE-3E8CEA8008D3}"/>
                </a:ext>
              </a:extLst>
            </p:cNvPr>
            <p:cNvSpPr/>
            <p:nvPr/>
          </p:nvSpPr>
          <p:spPr>
            <a:xfrm>
              <a:off x="6211661" y="6042093"/>
              <a:ext cx="5138199" cy="63078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33CDDC14-D7C0-4FC6-8360-4E6E50174088}"/>
                </a:ext>
              </a:extLst>
            </p:cNvPr>
            <p:cNvSpPr txBox="1"/>
            <p:nvPr/>
          </p:nvSpPr>
          <p:spPr>
            <a:xfrm>
              <a:off x="6980629" y="6140658"/>
              <a:ext cx="2303691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rgbClr val="D2472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See more: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Open the Notes below for more information.</a:t>
              </a:r>
            </a:p>
          </p:txBody>
        </p:sp>
        <p:pic>
          <p:nvPicPr>
            <p:cNvPr id="7" name="Picture 11" descr="Curved arrow">
              <a:extLst>
                <a:ext uri="{FF2B5EF4-FFF2-40B4-BE49-F238E27FC236}">
                  <a16:creationId xmlns:a16="http://schemas.microsoft.com/office/drawing/2014/main" id="{A3DA137E-6B53-4403-B00B-B734CA13A906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54591" flipH="1">
              <a:off x="6306564" y="6342835"/>
              <a:ext cx="742543" cy="434205"/>
            </a:xfrm>
            <a:prstGeom prst="rect">
              <a:avLst/>
            </a:prstGeom>
          </p:spPr>
        </p:pic>
      </p:grpSp>
      <p:pic>
        <p:nvPicPr>
          <p:cNvPr id="9" name="Picture 8" descr="Notes button in status bar">
            <a:extLst>
              <a:ext uri="{FF2B5EF4-FFF2-40B4-BE49-F238E27FC236}">
                <a16:creationId xmlns:a16="http://schemas.microsoft.com/office/drawing/2014/main" id="{C8C2AE28-6AB7-4F9D-A4D5-5EAAD6263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8176" y="5968740"/>
            <a:ext cx="2381132" cy="7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82CB683-B267-477B-B209-C7389FAA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SPSS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SQL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Software engineering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Presentation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MicroStrategy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Marketing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Data farming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Related topics to research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891352-0AB3-4D77-AA93-8E0A1738F8F4}"/>
              </a:ext>
            </a:extLst>
          </p:cNvPr>
          <p:cNvGrpSpPr/>
          <p:nvPr/>
        </p:nvGrpSpPr>
        <p:grpSpPr>
          <a:xfrm>
            <a:off x="5943601" y="1609726"/>
            <a:ext cx="5406259" cy="2019300"/>
            <a:chOff x="5943601" y="1609726"/>
            <a:chExt cx="5406259" cy="20193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0526183-096D-4868-AE2D-0200EE5F1D5D}"/>
                </a:ext>
              </a:extLst>
            </p:cNvPr>
            <p:cNvSpPr/>
            <p:nvPr/>
          </p:nvSpPr>
          <p:spPr>
            <a:xfrm>
              <a:off x="5943601" y="1609726"/>
              <a:ext cx="5406259" cy="20193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E9B136C8-7575-43EF-A6F3-EC4F69800828}"/>
                </a:ext>
              </a:extLst>
            </p:cNvPr>
            <p:cNvSpPr txBox="1"/>
            <p:nvPr/>
          </p:nvSpPr>
          <p:spPr>
            <a:xfrm>
              <a:off x="6189439" y="1827382"/>
              <a:ext cx="2849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rgbClr val="D2472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Use Smart Lookup to learn more</a:t>
              </a:r>
              <a:endParaRPr lang="en-US" sz="1400" dirty="0">
                <a:solidFill>
                  <a:srgbClr val="D24726"/>
                </a:solidFill>
                <a:latin typeface="Helvetica" panose="020B0604020202020204" pitchFamily="34" charset="0"/>
                <a:ea typeface="Segoe UI Symbol" panose="020B0502040204020203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5C6FF1D-DFD2-4DBD-BDE7-F882DDC6DC74}"/>
                </a:ext>
              </a:extLst>
            </p:cNvPr>
            <p:cNvSpPr txBox="1"/>
            <p:nvPr/>
          </p:nvSpPr>
          <p:spPr>
            <a:xfrm>
              <a:off x="6450618" y="2207781"/>
              <a:ext cx="26269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Highlight one of the related topics</a:t>
              </a:r>
            </a:p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Right-click on the topic</a:t>
              </a:r>
            </a:p>
            <a:p>
              <a:pPr marL="174625" indent="-174625"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Choose "Smart Lookup"</a:t>
              </a:r>
            </a:p>
          </p:txBody>
        </p: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58C4CE24-6148-4604-B285-49040644B37D}"/>
                </a:ext>
              </a:extLst>
            </p:cNvPr>
            <p:cNvGrpSpPr/>
            <p:nvPr/>
          </p:nvGrpSpPr>
          <p:grpSpPr>
            <a:xfrm>
              <a:off x="6272613" y="2219603"/>
              <a:ext cx="206735" cy="246221"/>
              <a:chOff x="5977794" y="2200556"/>
              <a:chExt cx="206735" cy="246221"/>
            </a:xfrm>
          </p:grpSpPr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AB6051AB-2E0C-4F74-AA09-3E8DBF11667D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97FDCC9F-9887-487F-8C6D-BBB3CB277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7794" y="2200556"/>
                <a:ext cx="2067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D9700851-3B5E-45AB-991B-762DE0355EF6}"/>
                </a:ext>
              </a:extLst>
            </p:cNvPr>
            <p:cNvGrpSpPr/>
            <p:nvPr/>
          </p:nvGrpSpPr>
          <p:grpSpPr>
            <a:xfrm>
              <a:off x="6273658" y="2563905"/>
              <a:ext cx="197144" cy="246221"/>
              <a:chOff x="5978839" y="2209102"/>
              <a:chExt cx="197144" cy="246221"/>
            </a:xfrm>
          </p:grpSpPr>
          <p:sp>
            <p:nvSpPr>
              <p:cNvPr id="14" name="Oval 14">
                <a:extLst>
                  <a:ext uri="{FF2B5EF4-FFF2-40B4-BE49-F238E27FC236}">
                    <a16:creationId xmlns:a16="http://schemas.microsoft.com/office/drawing/2014/main" id="{0FDC7121-EA5E-4996-B879-22CC04BEA201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B4BBF7ED-662E-4BA3-83B6-05208C9B7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87384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10" name="Group 16">
              <a:extLst>
                <a:ext uri="{FF2B5EF4-FFF2-40B4-BE49-F238E27FC236}">
                  <a16:creationId xmlns:a16="http://schemas.microsoft.com/office/drawing/2014/main" id="{8CC6D345-719C-4EA8-9CCC-735633CC607F}"/>
                </a:ext>
              </a:extLst>
            </p:cNvPr>
            <p:cNvGrpSpPr/>
            <p:nvPr/>
          </p:nvGrpSpPr>
          <p:grpSpPr>
            <a:xfrm>
              <a:off x="6273658" y="2902042"/>
              <a:ext cx="197145" cy="251363"/>
              <a:chOff x="5978839" y="2209102"/>
              <a:chExt cx="197145" cy="251363"/>
            </a:xfrm>
          </p:grpSpPr>
          <p:sp>
            <p:nvSpPr>
              <p:cNvPr id="12" name="Oval 17">
                <a:extLst>
                  <a:ext uri="{FF2B5EF4-FFF2-40B4-BE49-F238E27FC236}">
                    <a16:creationId xmlns:a16="http://schemas.microsoft.com/office/drawing/2014/main" id="{2E56D573-7C3B-46F0-982D-5DD5D53E931B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A400E4DB-EAAB-40EC-B86F-2B5325C294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83446" y="2209102"/>
                <a:ext cx="192538" cy="251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3</a:t>
                </a:r>
              </a:p>
            </p:txBody>
          </p:sp>
        </p:grpSp>
      </p:grpSp>
      <p:pic>
        <p:nvPicPr>
          <p:cNvPr id="23" name="Content Placeholder 18" descr="Smart Lookup button in context menu">
            <a:extLst>
              <a:ext uri="{FF2B5EF4-FFF2-40B4-BE49-F238E27FC236}">
                <a16:creationId xmlns:a16="http://schemas.microsoft.com/office/drawing/2014/main" id="{89DB987B-D44B-4DAB-BF0B-1710ADD7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261" y="1771327"/>
            <a:ext cx="2279334" cy="18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6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>
                <a:solidFill>
                  <a:srgbClr val="454545"/>
                </a:solidFill>
              </a:rPr>
              <a:t>Predicting Rates of car collisions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By August </a:t>
            </a:r>
            <a:r>
              <a:rPr lang="en-US" dirty="0" err="1">
                <a:solidFill>
                  <a:schemeClr val="accent1"/>
                </a:solidFill>
              </a:rPr>
              <a:t>stapf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480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Contents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The process of data analysis</a:t>
            </a:r>
          </a:p>
          <a:p>
            <a:r>
              <a:rPr lang="en-US" dirty="0"/>
              <a:t>Techniques for analyzing quantitative data</a:t>
            </a:r>
          </a:p>
          <a:p>
            <a:r>
              <a:rPr lang="en-US" dirty="0"/>
              <a:t>Analytical activities of data users</a:t>
            </a:r>
          </a:p>
          <a:p>
            <a:r>
              <a:rPr lang="en-US" dirty="0"/>
              <a:t>Barriers to effective analysis</a:t>
            </a:r>
          </a:p>
          <a:p>
            <a:r>
              <a:rPr lang="en-US" dirty="0"/>
              <a:t>Practitioner notes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71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The process of data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The data was originally over 190,000 rows and had 37 attributes</a:t>
            </a:r>
          </a:p>
          <a:p>
            <a:r>
              <a:rPr lang="en-US" dirty="0"/>
              <a:t>Pre-processing included picking the significant variables, standardizing the data, and converting categorical variables into binary options.</a:t>
            </a:r>
          </a:p>
          <a:p>
            <a:r>
              <a:rPr lang="en-US" dirty="0"/>
              <a:t>After pre-processing, the data shape was converted to 155,000 rows and 32 attributes, which included many binary variables.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34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Techniques for analyzing quantitative 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I utilized 3 machine learning algorithms in order to train and test models and determine the most accurate model</a:t>
            </a:r>
          </a:p>
          <a:p>
            <a:pPr lvl="1"/>
            <a:r>
              <a:rPr lang="en-US" dirty="0"/>
              <a:t>K Nearest Neighbors</a:t>
            </a:r>
          </a:p>
          <a:p>
            <a:pPr lvl="1"/>
            <a:r>
              <a:rPr lang="en-US" dirty="0"/>
              <a:t>Decision Trees</a:t>
            </a:r>
          </a:p>
          <a:p>
            <a:pPr lvl="1"/>
            <a:r>
              <a:rPr lang="en-US" dirty="0"/>
              <a:t>Logistic Regression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31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Analytical Outcomes of the approaches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Accuracy was measured by the </a:t>
            </a:r>
            <a:r>
              <a:rPr lang="en-US" dirty="0" err="1"/>
              <a:t>jaccard</a:t>
            </a:r>
            <a:r>
              <a:rPr lang="en-US" dirty="0"/>
              <a:t> prediction accuracy score</a:t>
            </a:r>
          </a:p>
          <a:p>
            <a:pPr lvl="1"/>
            <a:r>
              <a:rPr lang="en-US" dirty="0"/>
              <a:t>KNN: 0.719815</a:t>
            </a:r>
          </a:p>
          <a:p>
            <a:pPr lvl="1"/>
            <a:r>
              <a:rPr lang="en-US" dirty="0"/>
              <a:t>Decision Tree: 0.742468</a:t>
            </a:r>
          </a:p>
          <a:p>
            <a:pPr lvl="1"/>
            <a:r>
              <a:rPr lang="en-US" dirty="0"/>
              <a:t>Logistic Regression: 0.727854</a:t>
            </a:r>
          </a:p>
          <a:p>
            <a:r>
              <a:rPr lang="en-US" dirty="0"/>
              <a:t>Decision Tree had the highest accuracy at almost 75%, which represents the significance of the attributes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95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Barriers to effective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The data was sparse in how the severity code was measured</a:t>
            </a:r>
          </a:p>
          <a:p>
            <a:r>
              <a:rPr lang="en-US" dirty="0"/>
              <a:t>Severity code usually has 5 possibilities, but the data only included two of the possibilities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87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Practitioner notes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Thankyou to IBM for </a:t>
            </a:r>
            <a:r>
              <a:rPr lang="en-US"/>
              <a:t>this great opportunity!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97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</TotalTime>
  <Words>427</Words>
  <Application>Microsoft Macintosh PowerPoint</Application>
  <PresentationFormat>Widescreen</PresentationFormat>
  <Paragraphs>69</Paragraphs>
  <Slides>9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Gill Sans MT</vt:lpstr>
      <vt:lpstr>Helvetica</vt:lpstr>
      <vt:lpstr>Helvetica Neue</vt:lpstr>
      <vt:lpstr>Helvetica Neue Light</vt:lpstr>
      <vt:lpstr>Segoe UI</vt:lpstr>
      <vt:lpstr>Segoe UI Light</vt:lpstr>
      <vt:lpstr>Segoe UI Semilight</vt:lpstr>
      <vt:lpstr>Gallery</vt:lpstr>
      <vt:lpstr>QuickStarter Theme</vt:lpstr>
      <vt:lpstr>Here's your outline to get started</vt:lpstr>
      <vt:lpstr>Related topics to research</vt:lpstr>
      <vt:lpstr>Predicting Rates of car collisions</vt:lpstr>
      <vt:lpstr>Contents</vt:lpstr>
      <vt:lpstr>The process of data analysis</vt:lpstr>
      <vt:lpstr>Techniques for analyzing quantitative data</vt:lpstr>
      <vt:lpstr>Analytical Outcomes of the approaches</vt:lpstr>
      <vt:lpstr>Barriers to effective analysis</vt:lpstr>
      <vt:lpstr>Practitioner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Stapf, August J</dc:creator>
  <cp:lastModifiedBy>Stapf, August J</cp:lastModifiedBy>
  <cp:revision>1</cp:revision>
  <dcterms:created xsi:type="dcterms:W3CDTF">2020-09-04T16:57:07Z</dcterms:created>
  <dcterms:modified xsi:type="dcterms:W3CDTF">2020-09-04T17:15:10Z</dcterms:modified>
</cp:coreProperties>
</file>