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8" r:id="rId1"/>
  </p:sldMasterIdLst>
  <p:notesMasterIdLst>
    <p:notesMasterId r:id="rId30"/>
  </p:notesMasterIdLst>
  <p:sldIdLst>
    <p:sldId id="256" r:id="rId2"/>
    <p:sldId id="257" r:id="rId3"/>
    <p:sldId id="415" r:id="rId4"/>
    <p:sldId id="416" r:id="rId5"/>
    <p:sldId id="417" r:id="rId6"/>
    <p:sldId id="418" r:id="rId7"/>
    <p:sldId id="261" r:id="rId8"/>
    <p:sldId id="390" r:id="rId9"/>
    <p:sldId id="391" r:id="rId10"/>
    <p:sldId id="392" r:id="rId11"/>
    <p:sldId id="397" r:id="rId12"/>
    <p:sldId id="398" r:id="rId13"/>
    <p:sldId id="399" r:id="rId14"/>
    <p:sldId id="400" r:id="rId15"/>
    <p:sldId id="401" r:id="rId16"/>
    <p:sldId id="403" r:id="rId17"/>
    <p:sldId id="404" r:id="rId18"/>
    <p:sldId id="414" r:id="rId19"/>
    <p:sldId id="405" r:id="rId20"/>
    <p:sldId id="406" r:id="rId21"/>
    <p:sldId id="260" r:id="rId22"/>
    <p:sldId id="407" r:id="rId23"/>
    <p:sldId id="409" r:id="rId24"/>
    <p:sldId id="413" r:id="rId25"/>
    <p:sldId id="410" r:id="rId26"/>
    <p:sldId id="411" r:id="rId27"/>
    <p:sldId id="412" r:id="rId28"/>
    <p:sldId id="389" r:id="rId2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xmlns="">
        <p15:guide id="1" orient="horz" pos="4320" userDrawn="1">
          <p15:clr>
            <a:srgbClr val="A4A3A4"/>
          </p15:clr>
        </p15:guide>
        <p15:guide id="2" pos="76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 Shannon" initials="TS" lastIdx="10" clrIdx="0">
    <p:extLst/>
  </p:cmAuthor>
  <p:cmAuthor id="2" name="Marcos" initials="M" lastIdx="9" clrIdx="1">
    <p:extLst/>
  </p:cmAuthor>
  <p:cmAuthor id="3" name="KBH" initials="K"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F3F3F"/>
    <a:srgbClr val="FFD966"/>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291" autoAdjust="0"/>
  </p:normalViewPr>
  <p:slideViewPr>
    <p:cSldViewPr snapToGrid="0" showGuides="1">
      <p:cViewPr varScale="1">
        <p:scale>
          <a:sx n="44" d="100"/>
          <a:sy n="44" d="100"/>
        </p:scale>
        <p:origin x="-374" y="-86"/>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5744947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1676400" y="10845298"/>
            <a:ext cx="21031200" cy="1387475"/>
          </a:xfrm>
        </p:spPr>
        <p:txBody>
          <a:bodyPr anchor="t" anchorCtr="1">
            <a:noAutofit/>
          </a:bodyPr>
          <a:lstStyle>
            <a:lvl1pPr marL="0" indent="0" algn="l">
              <a:buFont typeface="Arial" panose="020B0604020202020204" pitchFamily="34" charset="0"/>
              <a:buNone/>
              <a:defRPr lang="en-US" sz="8500" baseline="0" dirty="0" smtClean="0">
                <a:solidFill>
                  <a:schemeClr val="bg2"/>
                </a:solidFill>
                <a:latin typeface="+mj-lt"/>
                <a:sym typeface="Arial"/>
              </a:defRPr>
            </a:lvl1pPr>
          </a:lstStyle>
          <a:p>
            <a:pPr algn="ctr"/>
            <a:endParaRPr lang="en-US" sz="8000" dirty="0">
              <a:solidFill>
                <a:srgbClr val="FFFFFF"/>
              </a:solidFill>
              <a:latin typeface="+mn-lt"/>
              <a:cs typeface="Arial"/>
              <a:sym typeface="Arial"/>
            </a:endParaRPr>
          </a:p>
        </p:txBody>
      </p:sp>
      <p:sp>
        <p:nvSpPr>
          <p:cNvPr id="21" name="Text Placeholder 20"/>
          <p:cNvSpPr>
            <a:spLocks noGrp="1"/>
          </p:cNvSpPr>
          <p:nvPr>
            <p:ph type="body" sz="quarter" idx="11"/>
          </p:nvPr>
        </p:nvSpPr>
        <p:spPr>
          <a:xfrm>
            <a:off x="1676400" y="7094538"/>
            <a:ext cx="21031199" cy="3750760"/>
          </a:xfrm>
        </p:spPr>
        <p:txBody>
          <a:bodyPr anchor="b">
            <a:normAutofit/>
          </a:bodyPr>
          <a:lstStyle>
            <a:lvl1pPr marL="0" indent="0" algn="ctr">
              <a:buNone/>
              <a:defRPr sz="12000" cap="all" baseline="0">
                <a:solidFill>
                  <a:srgbClr val="FFD966"/>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endParaRPr lang="en-US" dirty="0"/>
          </a:p>
        </p:txBody>
      </p:sp>
    </p:spTree>
    <p:extLst>
      <p:ext uri="{BB962C8B-B14F-4D97-AF65-F5344CB8AC3E}">
        <p14:creationId xmlns:p14="http://schemas.microsoft.com/office/powerpoint/2010/main" val="2195120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292929"/>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1676400" y="7550515"/>
            <a:ext cx="21031200" cy="2217738"/>
          </a:xfrm>
        </p:spPr>
        <p:txBody>
          <a:bodyPr>
            <a:noAutofit/>
          </a:bodyPr>
          <a:lstStyle>
            <a:lvl1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1pPr>
            <a:lvl2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2pPr>
            <a:lvl3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3pPr>
            <a:lvl4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4pPr>
            <a:lvl5pPr algn="ctr">
              <a:defRPr kumimoji="0" lang="en-US" sz="6000" b="0" i="0" u="none" strike="noStrike" cap="none" spc="0" normalizeH="0" baseline="0" dirty="0">
                <a:ln>
                  <a:noFill/>
                </a:ln>
                <a:solidFill>
                  <a:srgbClr val="FFFFFF"/>
                </a:solidFill>
                <a:effectLst/>
                <a:uFillTx/>
                <a:latin typeface="Helvetica"/>
                <a:ea typeface="Helvetica"/>
                <a:cs typeface="Helvetica"/>
                <a:sym typeface="Helvetica"/>
              </a:defRPr>
            </a:lvl5pPr>
          </a:lstStyle>
          <a:p>
            <a:pPr lvl="0"/>
            <a:r>
              <a:rPr lang="en-US" dirty="0"/>
              <a:t>Subtitle (optional)</a:t>
            </a:r>
          </a:p>
        </p:txBody>
      </p:sp>
      <p:sp>
        <p:nvSpPr>
          <p:cNvPr id="2" name="Title 1"/>
          <p:cNvSpPr>
            <a:spLocks noGrp="1"/>
          </p:cNvSpPr>
          <p:nvPr>
            <p:ph type="title"/>
          </p:nvPr>
        </p:nvSpPr>
        <p:spPr>
          <a:xfrm>
            <a:off x="1676400" y="4488288"/>
            <a:ext cx="21031200" cy="2651126"/>
          </a:xfrm>
        </p:spPr>
        <p:txBody>
          <a:bodyPr anchor="b" anchorCtr="1">
            <a:normAutofit/>
          </a:bodyPr>
          <a:lstStyle>
            <a:lvl1pPr algn="ctr">
              <a:defRPr kumimoji="0" lang="en-US" sz="8000" b="1" i="0" u="none" strike="noStrike" cap="all" spc="1800" normalizeH="0" baseline="0" dirty="0">
                <a:ln>
                  <a:noFill/>
                </a:ln>
                <a:solidFill>
                  <a:srgbClr val="FFD966"/>
                </a:solidFill>
                <a:effectLst/>
                <a:uFillTx/>
                <a:latin typeface="Helvetica"/>
                <a:ea typeface="Helvetica"/>
                <a:cs typeface="Helvetica"/>
                <a:sym typeface="Helvetica"/>
              </a:defRPr>
            </a:lvl1pPr>
          </a:lstStyle>
          <a:p>
            <a:r>
              <a:rPr lang="en-US" dirty="0"/>
              <a:t>Click to edit Master title style</a:t>
            </a:r>
          </a:p>
        </p:txBody>
      </p:sp>
    </p:spTree>
    <p:extLst>
      <p:ext uri="{BB962C8B-B14F-4D97-AF65-F5344CB8AC3E}">
        <p14:creationId xmlns:p14="http://schemas.microsoft.com/office/powerpoint/2010/main" val="29012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Rectangle 5"/>
          <p:cNvSpPr/>
          <p:nvPr userDrawn="1"/>
        </p:nvSpPr>
        <p:spPr>
          <a:xfrm>
            <a:off x="12129796" y="0"/>
            <a:ext cx="12254204"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679576" y="914399"/>
            <a:ext cx="9046123" cy="4365523"/>
          </a:xfrm>
        </p:spPr>
        <p:txBody>
          <a:bodyPr anchor="b">
            <a:normAutofit/>
          </a:bodyPr>
          <a:lstStyle>
            <a:lvl1pPr algn="l">
              <a:lnSpc>
                <a:spcPct val="100000"/>
              </a:lnSpc>
              <a:defRPr sz="5000" b="1" cap="all" baseline="0"/>
            </a:lvl1pPr>
          </a:lstStyle>
          <a:p>
            <a:r>
              <a:rPr lang="en-US" dirty="0"/>
              <a:t>One Picture Slide</a:t>
            </a:r>
          </a:p>
        </p:txBody>
      </p:sp>
      <p:sp>
        <p:nvSpPr>
          <p:cNvPr id="3" name="Content Placeholder 2"/>
          <p:cNvSpPr>
            <a:spLocks noGrp="1"/>
          </p:cNvSpPr>
          <p:nvPr>
            <p:ph idx="1"/>
          </p:nvPr>
        </p:nvSpPr>
        <p:spPr>
          <a:xfrm>
            <a:off x="12129796" y="0"/>
            <a:ext cx="12254204" cy="13716000"/>
          </a:xfrm>
        </p:spPr>
        <p:txBody>
          <a:bodyPr>
            <a:normAutofit/>
          </a:bodyPr>
          <a:lstStyle>
            <a:lvl1pPr>
              <a:defRPr sz="2800"/>
            </a:lvl1pPr>
            <a:lvl2pPr>
              <a:defRPr sz="2400"/>
            </a:lvl2pPr>
            <a:lvl3pPr>
              <a:defRPr sz="1800"/>
            </a:lvl3pPr>
            <a:lvl4pPr>
              <a:defRPr sz="1400"/>
            </a:lvl4pPr>
            <a:lvl5pPr>
              <a:defRPr sz="1400"/>
            </a:lvl5pPr>
            <a:lvl6pPr>
              <a:defRPr sz="4000"/>
            </a:lvl6pPr>
            <a:lvl7pPr>
              <a:defRPr sz="4000"/>
            </a:lvl7pPr>
            <a:lvl8pPr>
              <a:defRPr sz="4000"/>
            </a:lvl8pPr>
            <a:lvl9pPr>
              <a:defRPr sz="4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p:cNvSpPr/>
          <p:nvPr userDrawn="1"/>
        </p:nvSpPr>
        <p:spPr>
          <a:xfrm>
            <a:off x="1752108" y="5586815"/>
            <a:ext cx="8973592"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sp>
        <p:nvSpPr>
          <p:cNvPr id="12" name="Text Placeholder 11"/>
          <p:cNvSpPr>
            <a:spLocks noGrp="1"/>
          </p:cNvSpPr>
          <p:nvPr>
            <p:ph type="body" sz="quarter" idx="10"/>
          </p:nvPr>
        </p:nvSpPr>
        <p:spPr>
          <a:xfrm>
            <a:off x="1679575" y="5943600"/>
            <a:ext cx="9045575" cy="8002587"/>
          </a:xfrm>
        </p:spPr>
        <p:txBody>
          <a:bodyPr>
            <a:normAutofit/>
          </a:bodyPr>
          <a:lstStyle>
            <a:lvl1pPr>
              <a:lnSpc>
                <a:spcPct val="100000"/>
              </a:lnSpc>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714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icture TypeA">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0"/>
            <a:ext cx="24384000" cy="13716000"/>
          </a:xfrm>
        </p:spPr>
        <p:txBody>
          <a:bodyPr/>
          <a:lstStyle/>
          <a:p>
            <a:endParaRPr lang="en-US"/>
          </a:p>
        </p:txBody>
      </p:sp>
      <p:sp>
        <p:nvSpPr>
          <p:cNvPr id="3" name="Rectangle"/>
          <p:cNvSpPr/>
          <p:nvPr userDrawn="1"/>
        </p:nvSpPr>
        <p:spPr>
          <a:xfrm>
            <a:off x="1400175" y="-1"/>
            <a:ext cx="7765125" cy="13716001"/>
          </a:xfrm>
          <a:prstGeom prst="rect">
            <a:avLst/>
          </a:prstGeom>
          <a:solidFill>
            <a:srgbClr val="FFD966">
              <a:alpha val="77000"/>
            </a:srgbClr>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3969372" y="386276"/>
            <a:ext cx="2626729" cy="2683625"/>
          </a:xfrm>
          <a:prstGeom prst="rect">
            <a:avLst/>
          </a:prstGeom>
        </p:spPr>
      </p:pic>
      <p:sp>
        <p:nvSpPr>
          <p:cNvPr id="9" name="Text Placeholder 8"/>
          <p:cNvSpPr>
            <a:spLocks noGrp="1"/>
          </p:cNvSpPr>
          <p:nvPr>
            <p:ph type="body" sz="quarter" idx="10" hasCustomPrompt="1"/>
          </p:nvPr>
        </p:nvSpPr>
        <p:spPr>
          <a:xfrm>
            <a:off x="2003755" y="4183930"/>
            <a:ext cx="6557962" cy="9135028"/>
          </a:xfrm>
        </p:spPr>
        <p:txBody>
          <a:bodyPr wrap="square">
            <a:normAutofit/>
          </a:bodyPr>
          <a:lstStyle>
            <a:lvl1pPr marL="0" indent="0" algn="r">
              <a:lnSpc>
                <a:spcPct val="100000"/>
              </a:lnSpc>
              <a:spcBef>
                <a:spcPts val="0"/>
              </a:spcBef>
              <a:buNone/>
              <a:defRPr sz="4800" b="1" cap="all" baseline="0"/>
            </a:lvl1pPr>
          </a:lstStyle>
          <a:p>
            <a:r>
              <a:rPr lang="en-US" sz="3600" dirty="0"/>
              <a:t>Important point, approximately one or two sentences. </a:t>
            </a:r>
          </a:p>
        </p:txBody>
      </p:sp>
    </p:spTree>
    <p:extLst>
      <p:ext uri="{BB962C8B-B14F-4D97-AF65-F5344CB8AC3E}">
        <p14:creationId xmlns:p14="http://schemas.microsoft.com/office/powerpoint/2010/main" val="2462388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Picture TypeB">
    <p:spTree>
      <p:nvGrpSpPr>
        <p:cNvPr id="1" name=""/>
        <p:cNvGrpSpPr/>
        <p:nvPr/>
      </p:nvGrpSpPr>
      <p:grpSpPr>
        <a:xfrm>
          <a:off x="0" y="0"/>
          <a:ext cx="0" cy="0"/>
          <a:chOff x="0" y="0"/>
          <a:chExt cx="0" cy="0"/>
        </a:xfrm>
      </p:grpSpPr>
      <p:sp>
        <p:nvSpPr>
          <p:cNvPr id="8" name="Freeform: Shape 13"/>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a:xfrm flipV="1">
            <a:off x="3" y="0"/>
            <a:ext cx="15079790" cy="13716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rgbClr val="3F3F3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1828800" hangingPunct="1"/>
            <a:endParaRPr lang="en-US" sz="3600" kern="1200">
              <a:solidFill>
                <a:prstClr val="white"/>
              </a:solidFill>
            </a:endParaRPr>
          </a:p>
        </p:txBody>
      </p:sp>
      <p:sp>
        <p:nvSpPr>
          <p:cNvPr id="10" name="Freeform: Shape 15"/>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a:xfrm flipV="1">
            <a:off x="1" y="0"/>
            <a:ext cx="14185970" cy="13716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1828800" hangingPunct="1"/>
            <a:endParaRPr lang="en-US" sz="3600" kern="1200">
              <a:solidFill>
                <a:prstClr val="white"/>
              </a:solidFill>
            </a:endParaRPr>
          </a:p>
        </p:txBody>
      </p:sp>
      <p:sp>
        <p:nvSpPr>
          <p:cNvPr id="13" name="Rectangle"/>
          <p:cNvSpPr/>
          <p:nvPr userDrawn="1"/>
        </p:nvSpPr>
        <p:spPr>
          <a:xfrm>
            <a:off x="756714" y="4841453"/>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910162" y="387999"/>
            <a:ext cx="2626729" cy="2683625"/>
          </a:xfrm>
          <a:prstGeom prst="rect">
            <a:avLst/>
          </a:prstGeom>
        </p:spPr>
      </p:pic>
      <p:sp>
        <p:nvSpPr>
          <p:cNvPr id="15" name="Title 1"/>
          <p:cNvSpPr>
            <a:spLocks noGrp="1"/>
          </p:cNvSpPr>
          <p:nvPr>
            <p:ph type="title" hasCustomPrompt="1"/>
          </p:nvPr>
        </p:nvSpPr>
        <p:spPr>
          <a:xfrm>
            <a:off x="756714" y="387999"/>
            <a:ext cx="9395380" cy="4365523"/>
          </a:xfrm>
        </p:spPr>
        <p:txBody>
          <a:bodyPr anchor="b">
            <a:normAutofit/>
          </a:bodyPr>
          <a:lstStyle>
            <a:lvl1pPr algn="l">
              <a:defRPr sz="5000" b="1" cap="all" baseline="0"/>
            </a:lvl1pPr>
          </a:lstStyle>
          <a:p>
            <a:r>
              <a:rPr lang="en-US" dirty="0"/>
              <a:t>One Picture Slide</a:t>
            </a:r>
          </a:p>
        </p:txBody>
      </p:sp>
      <p:sp>
        <p:nvSpPr>
          <p:cNvPr id="16" name="Text Placeholder 11"/>
          <p:cNvSpPr>
            <a:spLocks noGrp="1"/>
          </p:cNvSpPr>
          <p:nvPr>
            <p:ph type="body" sz="quarter" idx="10"/>
          </p:nvPr>
        </p:nvSpPr>
        <p:spPr>
          <a:xfrm>
            <a:off x="756714" y="5233467"/>
            <a:ext cx="9045575" cy="8002587"/>
          </a:xfrm>
        </p:spPr>
        <p:txBody>
          <a:bodyPr>
            <a:normAutofit/>
          </a:bodyPr>
          <a:lstStyle>
            <a:lvl1pPr>
              <a:defRPr sz="2400"/>
            </a:lvl1pPr>
            <a:lvl2pPr marL="746125" indent="-288925">
              <a:defRPr sz="2400"/>
            </a:lvl2pPr>
            <a:lvl3pPr marL="1143000" indent="-228600">
              <a:defRPr sz="1800"/>
            </a:lvl3pPr>
            <a:lvl4pPr marL="1600200" indent="-228600">
              <a:defRPr sz="1600"/>
            </a:lvl4pPr>
            <a:lvl5pPr marL="2057400" indent="-2286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510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Content Slide">
    <p:bg>
      <p:bgPr>
        <a:solidFill>
          <a:srgbClr val="F3F3F3"/>
        </a:solidFill>
        <a:effectLst/>
      </p:bgPr>
    </p:bg>
    <p:spTree>
      <p:nvGrpSpPr>
        <p:cNvPr id="1" name=""/>
        <p:cNvGrpSpPr/>
        <p:nvPr/>
      </p:nvGrpSpPr>
      <p:grpSpPr>
        <a:xfrm>
          <a:off x="0" y="0"/>
          <a:ext cx="0" cy="0"/>
          <a:chOff x="0" y="0"/>
          <a:chExt cx="0" cy="0"/>
        </a:xfrm>
      </p:grpSpPr>
      <p:sp>
        <p:nvSpPr>
          <p:cNvPr id="7" name="Rectangle"/>
          <p:cNvSpPr/>
          <p:nvPr userDrawn="1"/>
        </p:nvSpPr>
        <p:spPr>
          <a:xfrm>
            <a:off x="2154252" y="0"/>
            <a:ext cx="8364042" cy="13716000"/>
          </a:xfrm>
          <a:prstGeom prst="rect">
            <a:avLst/>
          </a:prstGeom>
          <a:solidFill>
            <a:schemeClr val="bg1">
              <a:alpha val="80000"/>
            </a:schemeClr>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8" name="Rectangle"/>
          <p:cNvSpPr/>
          <p:nvPr userDrawn="1"/>
        </p:nvSpPr>
        <p:spPr>
          <a:xfrm>
            <a:off x="2869459" y="4420829"/>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9" name="Text Placeholder 8"/>
          <p:cNvSpPr>
            <a:spLocks noGrp="1"/>
          </p:cNvSpPr>
          <p:nvPr>
            <p:ph type="body" sz="quarter" idx="10" hasCustomPrompt="1"/>
          </p:nvPr>
        </p:nvSpPr>
        <p:spPr>
          <a:xfrm>
            <a:off x="2869459" y="2178424"/>
            <a:ext cx="7008270" cy="2070682"/>
          </a:xfrm>
        </p:spPr>
        <p:txBody>
          <a:bodyPr wrap="square" anchor="b" anchorCtr="0">
            <a:normAutofit/>
          </a:bodyPr>
          <a:lstStyle>
            <a:lvl1pPr marL="0" indent="0" algn="l">
              <a:lnSpc>
                <a:spcPct val="100000"/>
              </a:lnSpc>
              <a:spcBef>
                <a:spcPts val="0"/>
              </a:spcBef>
              <a:buNone/>
              <a:defRPr sz="5000" b="1" cap="all" baseline="0"/>
            </a:lvl1pPr>
          </a:lstStyle>
          <a:p>
            <a:r>
              <a:rPr lang="en-US" sz="3600" dirty="0"/>
              <a:t>Small Volume of Content</a:t>
            </a:r>
          </a:p>
        </p:txBody>
      </p:sp>
      <p:sp>
        <p:nvSpPr>
          <p:cNvPr id="14" name="Text Placeholder 11"/>
          <p:cNvSpPr>
            <a:spLocks noGrp="1"/>
          </p:cNvSpPr>
          <p:nvPr>
            <p:ph type="body" sz="quarter" idx="12"/>
          </p:nvPr>
        </p:nvSpPr>
        <p:spPr>
          <a:xfrm>
            <a:off x="2869460" y="4719918"/>
            <a:ext cx="7008270" cy="8996082"/>
          </a:xfrm>
        </p:spPr>
        <p:txBody>
          <a:bodyPr>
            <a:normAutofit/>
          </a:bodyPr>
          <a:lstStyle>
            <a:lvl1pPr marL="0" indent="0">
              <a:lnSpc>
                <a:spcPct val="100000"/>
              </a:lnSpc>
              <a:buNone/>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spTree>
    <p:extLst>
      <p:ext uri="{BB962C8B-B14F-4D97-AF65-F5344CB8AC3E}">
        <p14:creationId xmlns:p14="http://schemas.microsoft.com/office/powerpoint/2010/main" val="38829923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oals and Outcomes">
    <p:spTree>
      <p:nvGrpSpPr>
        <p:cNvPr id="1" name=""/>
        <p:cNvGrpSpPr/>
        <p:nvPr/>
      </p:nvGrpSpPr>
      <p:grpSpPr>
        <a:xfrm>
          <a:off x="0" y="0"/>
          <a:ext cx="0" cy="0"/>
          <a:chOff x="0" y="0"/>
          <a:chExt cx="0" cy="0"/>
        </a:xfrm>
      </p:grpSpPr>
      <p:sp>
        <p:nvSpPr>
          <p:cNvPr id="2" name="Title 1"/>
          <p:cNvSpPr>
            <a:spLocks noGrp="1"/>
          </p:cNvSpPr>
          <p:nvPr>
            <p:ph type="title"/>
          </p:nvPr>
        </p:nvSpPr>
        <p:spPr>
          <a:xfrm>
            <a:off x="1676400" y="105786"/>
            <a:ext cx="21031200" cy="2651126"/>
          </a:xfrm>
        </p:spPr>
        <p:txBody>
          <a:bodyPr>
            <a:normAutofit/>
          </a:bodyPr>
          <a:lstStyle>
            <a:lvl1pPr>
              <a:defRPr kumimoji="0" lang="en-US" sz="2500" b="1" i="0" u="none" strike="noStrike" cap="all" spc="0" normalizeH="0" baseline="0" dirty="0">
                <a:ln>
                  <a:noFill/>
                </a:ln>
                <a:solidFill>
                  <a:srgbClr val="000000"/>
                </a:solidFill>
                <a:effectLst/>
                <a:uFillTx/>
                <a:latin typeface="Helvetica"/>
                <a:ea typeface="Helvetica"/>
                <a:cs typeface="Helvetica"/>
                <a:sym typeface="Helvetica"/>
              </a:defRPr>
            </a:lvl1pPr>
          </a:lstStyle>
          <a:p>
            <a:r>
              <a:rPr lang="en-US" dirty="0"/>
              <a:t>Click to edit Master title style</a:t>
            </a:r>
          </a:p>
        </p:txBody>
      </p:sp>
      <p:sp>
        <p:nvSpPr>
          <p:cNvPr id="5" name="The Picture slide"/>
          <p:cNvSpPr txBox="1"/>
          <p:nvPr userDrawn="1"/>
        </p:nvSpPr>
        <p:spPr>
          <a:xfrm>
            <a:off x="13454825" y="3658325"/>
            <a:ext cx="2611292" cy="71814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a:solidFill>
                  <a:schemeClr val="tx1">
                    <a:lumMod val="50000"/>
                    <a:lumOff val="50000"/>
                  </a:schemeClr>
                </a:solidFill>
              </a:rPr>
              <a:t>Outcomes</a:t>
            </a:r>
            <a:endParaRPr sz="4000" dirty="0">
              <a:solidFill>
                <a:schemeClr val="tx1">
                  <a:lumMod val="50000"/>
                  <a:lumOff val="50000"/>
                </a:schemeClr>
              </a:solidFill>
            </a:endParaRPr>
          </a:p>
        </p:txBody>
      </p:sp>
      <p:sp>
        <p:nvSpPr>
          <p:cNvPr id="7" name="The Picture slide"/>
          <p:cNvSpPr txBox="1"/>
          <p:nvPr userDrawn="1"/>
        </p:nvSpPr>
        <p:spPr>
          <a:xfrm>
            <a:off x="1752109" y="3658325"/>
            <a:ext cx="1527662" cy="71814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a:solidFill>
                  <a:schemeClr val="tx1">
                    <a:lumMod val="50000"/>
                    <a:lumOff val="50000"/>
                  </a:schemeClr>
                </a:solidFill>
              </a:rPr>
              <a:t>Goals</a:t>
            </a:r>
            <a:endParaRPr sz="4000" dirty="0">
              <a:solidFill>
                <a:schemeClr val="tx1">
                  <a:lumMod val="50000"/>
                  <a:lumOff val="50000"/>
                </a:schemeClr>
              </a:solidFill>
            </a:endParaRPr>
          </a:p>
        </p:txBody>
      </p:sp>
      <p:sp>
        <p:nvSpPr>
          <p:cNvPr id="8" name="Rectangle"/>
          <p:cNvSpPr/>
          <p:nvPr userDrawn="1"/>
        </p:nvSpPr>
        <p:spPr>
          <a:xfrm>
            <a:off x="1752108" y="4475797"/>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p>
        </p:txBody>
      </p:sp>
      <p:sp>
        <p:nvSpPr>
          <p:cNvPr id="9" name="Rectangle"/>
          <p:cNvSpPr/>
          <p:nvPr userDrawn="1"/>
        </p:nvSpPr>
        <p:spPr>
          <a:xfrm>
            <a:off x="13454824" y="4480560"/>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3" y="11032377"/>
            <a:ext cx="2626730" cy="2683626"/>
          </a:xfrm>
          <a:prstGeom prst="rect">
            <a:avLst/>
          </a:prstGeom>
        </p:spPr>
      </p:pic>
      <p:sp>
        <p:nvSpPr>
          <p:cNvPr id="11" name="Text Placeholder 11"/>
          <p:cNvSpPr>
            <a:spLocks noGrp="1"/>
          </p:cNvSpPr>
          <p:nvPr>
            <p:ph type="body" sz="quarter" idx="10"/>
          </p:nvPr>
        </p:nvSpPr>
        <p:spPr>
          <a:xfrm>
            <a:off x="1752108" y="4766538"/>
            <a:ext cx="9438184" cy="8949462"/>
          </a:xfrm>
        </p:spPr>
        <p:txBody>
          <a:bodyPr>
            <a:normAutofit/>
          </a:bodyPr>
          <a:lstStyle>
            <a:lvl1pPr>
              <a:defRPr sz="2400"/>
            </a:lvl1pPr>
            <a:lvl2pPr marL="746125" indent="-288925">
              <a:defRPr sz="2400"/>
            </a:lvl2pPr>
            <a:lvl3pPr marL="1143000" indent="-228600">
              <a:defRPr sz="1800"/>
            </a:lvl3pPr>
            <a:lvl4pPr marL="1600200" indent="-228600">
              <a:defRPr sz="1600"/>
            </a:lvl4pPr>
            <a:lvl5pPr marL="2057400" indent="-2286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1"/>
          </p:nvPr>
        </p:nvSpPr>
        <p:spPr>
          <a:xfrm>
            <a:off x="13454824" y="4766538"/>
            <a:ext cx="9438184" cy="8949462"/>
          </a:xfrm>
        </p:spPr>
        <p:txBody>
          <a:bodyPr>
            <a:normAutofit/>
          </a:bodyPr>
          <a:lstStyle>
            <a:lvl1pPr>
              <a:defRPr sz="2400"/>
            </a:lvl1pPr>
            <a:lvl2pPr marL="746125" indent="-288925">
              <a:defRPr sz="2400"/>
            </a:lvl2pPr>
            <a:lvl3pPr marL="1143000" indent="-228600">
              <a:defRPr sz="1800"/>
            </a:lvl3pPr>
            <a:lvl4pPr marL="1600200" indent="-228600">
              <a:defRPr sz="1600"/>
            </a:lvl4pPr>
            <a:lvl5pPr marL="2057400" indent="-2286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435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p>
        </p:txBody>
      </p:sp>
      <p:sp>
        <p:nvSpPr>
          <p:cNvPr id="3" name="Picture Placeholder 2"/>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1676400" y="12712701"/>
            <a:ext cx="5486400" cy="730250"/>
          </a:xfrm>
          <a:prstGeom prst="rect">
            <a:avLst/>
          </a:prstGeom>
        </p:spPr>
        <p:txBody>
          <a:bodyPr/>
          <a:lstStyle/>
          <a:p>
            <a:endParaRPr lang="en-US"/>
          </a:p>
        </p:txBody>
      </p:sp>
      <p:sp>
        <p:nvSpPr>
          <p:cNvPr id="6" name="Footer Placeholder 5"/>
          <p:cNvSpPr>
            <a:spLocks noGrp="1"/>
          </p:cNvSpPr>
          <p:nvPr>
            <p:ph type="ftr" sz="quarter" idx="11"/>
          </p:nvPr>
        </p:nvSpPr>
        <p:spPr>
          <a:xfrm>
            <a:off x="8077200" y="12712701"/>
            <a:ext cx="8229600" cy="730250"/>
          </a:xfrm>
          <a:prstGeom prst="rect">
            <a:avLst/>
          </a:prstGeom>
        </p:spPr>
        <p:txBody>
          <a:bodyPr/>
          <a:lstStyle/>
          <a:p>
            <a:endParaRPr lang="en-US"/>
          </a:p>
        </p:txBody>
      </p:sp>
      <p:sp>
        <p:nvSpPr>
          <p:cNvPr id="7" name="Slide Number Placeholder 6"/>
          <p:cNvSpPr>
            <a:spLocks noGrp="1"/>
          </p:cNvSpPr>
          <p:nvPr>
            <p:ph type="sldNum" sz="quarter" idx="12"/>
          </p:nvPr>
        </p:nvSpPr>
        <p:spPr>
          <a:xfrm>
            <a:off x="17221200" y="12712701"/>
            <a:ext cx="5486400" cy="730250"/>
          </a:xfrm>
          <a:prstGeom prst="rect">
            <a:avLst/>
          </a:prstGeom>
        </p:spPr>
        <p:txBody>
          <a:bodyPr/>
          <a:lstStyle/>
          <a:p>
            <a:pPr algn="r">
              <a:buSzPct val="25000"/>
            </a:pPr>
            <a:fld id="{00000000-1234-1234-1234-123412341234}" type="slidenum">
              <a:rPr lang="en-US" sz="2400" smtClean="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95589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415186"/>
      </p:ext>
    </p:extLst>
  </p:cSld>
  <p:clrMap bg1="lt1" tx1="dk1" bg2="lt2" tx2="dk2" accent1="accent1" accent2="accent2" accent3="accent3" accent4="accent4" accent5="accent5" accent6="accent6" hlink="hlink" folHlink="folHlink"/>
  <p:sldLayoutIdLst>
    <p:sldLayoutId id="2147483689" r:id="rId1"/>
    <p:sldLayoutId id="2147483706" r:id="rId2"/>
    <p:sldLayoutId id="2147483696" r:id="rId3"/>
    <p:sldLayoutId id="2147483703" r:id="rId4"/>
    <p:sldLayoutId id="2147483704" r:id="rId5"/>
    <p:sldLayoutId id="2147483705" r:id="rId6"/>
    <p:sldLayoutId id="2147483707" r:id="rId7"/>
    <p:sldLayoutId id="2147483697" r:id="rId8"/>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828800" rtl="0" eaLnBrk="1" latinLnBrk="0" hangingPunct="1">
        <a:lnSpc>
          <a:spcPct val="90000"/>
        </a:lnSpc>
        <a:spcBef>
          <a:spcPts val="2000"/>
        </a:spcBef>
        <a:buFont typeface="Arial" panose="020B0604020202020204" pitchFamily="34" charset="0"/>
        <a:buNone/>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E1C16217-3FB1-4CB8-B2E2-90F5FEDF237D}"/>
              </a:ext>
            </a:extLst>
          </p:cNvPr>
          <p:cNvSpPr>
            <a:spLocks noGrp="1"/>
          </p:cNvSpPr>
          <p:nvPr>
            <p:ph type="body" sz="quarter" idx="10"/>
          </p:nvPr>
        </p:nvSpPr>
        <p:spPr/>
        <p:txBody>
          <a:bodyPr/>
          <a:lstStyle/>
          <a:p>
            <a:r>
              <a:rPr lang="pt-BR" dirty="0" smtClean="0"/>
              <a:t>Advanced Blueprint Concepts </a:t>
            </a:r>
            <a:r>
              <a:rPr lang="pt-BR" dirty="0"/>
              <a:t>1</a:t>
            </a:r>
          </a:p>
        </p:txBody>
      </p:sp>
      <p:sp>
        <p:nvSpPr>
          <p:cNvPr id="3" name="Espaço Reservado para Texto 2">
            <a:extLst>
              <a:ext uri="{FF2B5EF4-FFF2-40B4-BE49-F238E27FC236}">
                <a16:creationId xmlns="" xmlns:a16="http://schemas.microsoft.com/office/drawing/2014/main" id="{A208DEC6-5900-40DD-B805-728145240FD8}"/>
              </a:ext>
            </a:extLst>
          </p:cNvPr>
          <p:cNvSpPr>
            <a:spLocks noGrp="1"/>
          </p:cNvSpPr>
          <p:nvPr>
            <p:ph type="body" sz="quarter" idx="11"/>
          </p:nvPr>
        </p:nvSpPr>
        <p:spPr>
          <a:xfrm>
            <a:off x="1676400" y="7094538"/>
            <a:ext cx="21031199" cy="2911611"/>
          </a:xfrm>
        </p:spPr>
        <p:txBody>
          <a:bodyPr/>
          <a:lstStyle/>
          <a:p>
            <a:r>
              <a:rPr lang="pt-BR" dirty="0" smtClean="0"/>
              <a:t>Lecture </a:t>
            </a:r>
            <a:r>
              <a:rPr lang="pt-BR" dirty="0"/>
              <a:t>6</a:t>
            </a:r>
          </a:p>
        </p:txBody>
      </p:sp>
    </p:spTree>
    <p:extLst>
      <p:ext uri="{BB962C8B-B14F-4D97-AF65-F5344CB8AC3E}">
        <p14:creationId xmlns:p14="http://schemas.microsoft.com/office/powerpoint/2010/main" val="267037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Structures</a:t>
            </a:r>
            <a:r>
              <a:rPr lang="pt-BR" dirty="0"/>
              <a:t>:</a:t>
            </a:r>
            <a:br>
              <a:rPr lang="pt-BR" dirty="0"/>
            </a:br>
            <a:r>
              <a:rPr lang="pt-BR" dirty="0" smtClean="0"/>
              <a:t>split struct </a:t>
            </a:r>
            <a:r>
              <a:rPr lang="pt-BR" dirty="0"/>
              <a:t>pin</a:t>
            </a:r>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When a structure is an input or output parameter of a function, its pin can be split to create an output pin for each element of the structure.</a:t>
            </a:r>
          </a:p>
          <a:p>
            <a:r>
              <a:rPr lang="pt-BR" sz="2800" dirty="0" smtClean="0"/>
              <a:t>T</a:t>
            </a:r>
            <a:r>
              <a:rPr lang="en-US" sz="2800" dirty="0"/>
              <a:t>o do this, right-click on the </a:t>
            </a:r>
            <a:r>
              <a:rPr lang="en-US" sz="2800" dirty="0" err="1"/>
              <a:t>struct</a:t>
            </a:r>
            <a:r>
              <a:rPr lang="en-US" sz="2800" dirty="0"/>
              <a:t> pin and choose “</a:t>
            </a:r>
            <a:r>
              <a:rPr lang="en-US" sz="2800" b="1" dirty="0"/>
              <a:t>Split </a:t>
            </a:r>
            <a:r>
              <a:rPr lang="en-US" sz="2800" b="1" dirty="0" err="1"/>
              <a:t>Struct</a:t>
            </a:r>
            <a:r>
              <a:rPr lang="en-US" sz="2800" b="1" dirty="0"/>
              <a:t> Pin</a:t>
            </a:r>
            <a:r>
              <a:rPr lang="en-US" sz="2800" dirty="0"/>
              <a:t>”.</a:t>
            </a:r>
          </a:p>
          <a:p>
            <a:r>
              <a:rPr lang="pt-BR" sz="2800" dirty="0" smtClean="0"/>
              <a:t>F</a:t>
            </a:r>
            <a:r>
              <a:rPr lang="en-US" sz="2800" dirty="0"/>
              <a:t>or example, a </a:t>
            </a:r>
            <a:r>
              <a:rPr lang="en-US" sz="2800" b="1" dirty="0"/>
              <a:t>vector</a:t>
            </a:r>
            <a:r>
              <a:rPr lang="en-US" sz="2800" dirty="0"/>
              <a:t> in Blueprint is a structure containing three </a:t>
            </a:r>
            <a:r>
              <a:rPr lang="en-US" sz="2800" dirty="0" smtClean="0"/>
              <a:t>float </a:t>
            </a:r>
            <a:r>
              <a:rPr lang="en-US" sz="2800" dirty="0"/>
              <a:t>variables with the names “</a:t>
            </a:r>
            <a:r>
              <a:rPr lang="en-US" sz="2800" b="1" dirty="0"/>
              <a:t>X</a:t>
            </a:r>
            <a:r>
              <a:rPr lang="en-US" sz="2800" dirty="0"/>
              <a:t>”, “</a:t>
            </a:r>
            <a:r>
              <a:rPr lang="en-US" sz="2800" b="1" dirty="0"/>
              <a:t>Y</a:t>
            </a:r>
            <a:r>
              <a:rPr lang="en-US" sz="2800" dirty="0"/>
              <a:t>”, and “</a:t>
            </a:r>
            <a:r>
              <a:rPr lang="en-US" sz="2800" b="1" dirty="0"/>
              <a:t>Z</a:t>
            </a:r>
            <a:r>
              <a:rPr lang="en-US" sz="2800" dirty="0"/>
              <a:t>”.</a:t>
            </a:r>
          </a:p>
          <a:p>
            <a:r>
              <a:rPr lang="en-US" sz="2800" dirty="0" smtClean="0"/>
              <a:t>The </a:t>
            </a:r>
            <a:r>
              <a:rPr lang="en-US" sz="2800" dirty="0"/>
              <a:t>image on the right shows the </a:t>
            </a:r>
            <a:r>
              <a:rPr lang="en-US" sz="2800" b="1" dirty="0" err="1"/>
              <a:t>GetActorLocation</a:t>
            </a:r>
            <a:r>
              <a:rPr lang="en-US" sz="2800" dirty="0"/>
              <a:t> function with the </a:t>
            </a:r>
            <a:r>
              <a:rPr lang="en-US" sz="2800" dirty="0" err="1"/>
              <a:t>struct</a:t>
            </a:r>
            <a:r>
              <a:rPr lang="en-US" sz="2800" dirty="0"/>
              <a:t> pin and with pins for each element of the structure</a:t>
            </a:r>
            <a:r>
              <a:rPr lang="en-US" sz="2800" dirty="0" smtClean="0"/>
              <a:t>.</a:t>
            </a:r>
            <a:endParaRPr lang="en-US" sz="2800" dirty="0"/>
          </a:p>
        </p:txBody>
      </p:sp>
      <p:pic>
        <p:nvPicPr>
          <p:cNvPr id="8" name="Espaço Reservado para Conteúdo 7">
            <a:extLst>
              <a:ext uri="{FF2B5EF4-FFF2-40B4-BE49-F238E27FC236}">
                <a16:creationId xmlns="" xmlns:a16="http://schemas.microsoft.com/office/drawing/2014/main" id="{D51E87F8-D69D-447C-9415-F5DD9EA8E3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8656" y="2755531"/>
            <a:ext cx="8667531" cy="8204938"/>
          </a:xfrm>
        </p:spPr>
      </p:pic>
    </p:spTree>
    <p:extLst>
      <p:ext uri="{BB962C8B-B14F-4D97-AF65-F5344CB8AC3E}">
        <p14:creationId xmlns:p14="http://schemas.microsoft.com/office/powerpoint/2010/main" val="2643593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enumerations</a:t>
            </a:r>
            <a:endParaRPr lang="pt-BR"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An </a:t>
            </a:r>
            <a:r>
              <a:rPr lang="en-US" sz="2800" b="1" dirty="0"/>
              <a:t>enumeration</a:t>
            </a:r>
            <a:r>
              <a:rPr lang="en-US" sz="2800" dirty="0"/>
              <a:t> (</a:t>
            </a:r>
            <a:r>
              <a:rPr lang="en-US" sz="2800" b="1" dirty="0" err="1"/>
              <a:t>enum</a:t>
            </a:r>
            <a:r>
              <a:rPr lang="en-US" sz="2800" dirty="0"/>
              <a:t>) is a set of constants with meaningful names that specifies all possible values a variable can have.</a:t>
            </a:r>
          </a:p>
          <a:p>
            <a:r>
              <a:rPr lang="en-US" sz="2800" dirty="0" smtClean="0"/>
              <a:t>To </a:t>
            </a:r>
            <a:r>
              <a:rPr lang="en-US" sz="2800" dirty="0"/>
              <a:t>create a new enumeration, click the green </a:t>
            </a:r>
            <a:r>
              <a:rPr lang="en-US" sz="2800" b="1" dirty="0"/>
              <a:t>Add New</a:t>
            </a:r>
            <a:r>
              <a:rPr lang="en-US" sz="2800" dirty="0"/>
              <a:t> button in the </a:t>
            </a:r>
            <a:r>
              <a:rPr lang="en-US" sz="2800" b="1" dirty="0"/>
              <a:t>Content Browser</a:t>
            </a:r>
            <a:r>
              <a:rPr lang="en-US" sz="2800" dirty="0"/>
              <a:t>, and in the </a:t>
            </a:r>
            <a:r>
              <a:rPr lang="en-US" sz="2800" b="1" dirty="0"/>
              <a:t>Blueprints</a:t>
            </a:r>
            <a:r>
              <a:rPr lang="en-US" sz="2800" dirty="0"/>
              <a:t> submenu select “</a:t>
            </a:r>
            <a:r>
              <a:rPr lang="en-US" sz="2800" b="1" dirty="0"/>
              <a:t>Enumeration</a:t>
            </a:r>
            <a:r>
              <a:rPr lang="en-US" sz="2800" dirty="0"/>
              <a:t>”.</a:t>
            </a:r>
          </a:p>
          <a:p>
            <a:r>
              <a:rPr lang="en-US" sz="2800" dirty="0" smtClean="0"/>
              <a:t>Double-click </a:t>
            </a:r>
            <a:r>
              <a:rPr lang="en-US" sz="2800" dirty="0"/>
              <a:t>the enumeration that was created to edit it.</a:t>
            </a:r>
          </a:p>
          <a:p>
            <a:r>
              <a:rPr lang="en-US" sz="2800" dirty="0" smtClean="0"/>
              <a:t>Click </a:t>
            </a:r>
            <a:r>
              <a:rPr lang="en-US" sz="2800" dirty="0"/>
              <a:t>the </a:t>
            </a:r>
            <a:r>
              <a:rPr lang="en-US" sz="2800" b="1" dirty="0"/>
              <a:t>New</a:t>
            </a:r>
            <a:r>
              <a:rPr lang="en-US" sz="2800" dirty="0"/>
              <a:t> button to add the names that are part of the enumeration</a:t>
            </a:r>
            <a:r>
              <a:rPr lang="en-US" sz="2800" dirty="0" smtClean="0"/>
              <a:t>.</a:t>
            </a:r>
            <a:endParaRPr lang="pt-BR" sz="2800" dirty="0"/>
          </a:p>
        </p:txBody>
      </p:sp>
      <p:pic>
        <p:nvPicPr>
          <p:cNvPr id="5" name="Imagem 4">
            <a:extLst>
              <a:ext uri="{FF2B5EF4-FFF2-40B4-BE49-F238E27FC236}">
                <a16:creationId xmlns="" xmlns:a16="http://schemas.microsoft.com/office/drawing/2014/main" id="{7B9E74FB-400D-4FB4-BAAC-C72964592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8303" y="914399"/>
            <a:ext cx="9526494" cy="6009377"/>
          </a:xfrm>
          <a:prstGeom prst="rect">
            <a:avLst/>
          </a:prstGeom>
        </p:spPr>
      </p:pic>
      <p:pic>
        <p:nvPicPr>
          <p:cNvPr id="7" name="Imagem 6">
            <a:extLst>
              <a:ext uri="{FF2B5EF4-FFF2-40B4-BE49-F238E27FC236}">
                <a16:creationId xmlns="" xmlns:a16="http://schemas.microsoft.com/office/drawing/2014/main" id="{F5494886-7733-4BED-92D7-C8746EA9F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8303" y="7785988"/>
            <a:ext cx="9568265" cy="4388595"/>
          </a:xfrm>
          <a:prstGeom prst="rect">
            <a:avLst/>
          </a:prstGeom>
        </p:spPr>
      </p:pic>
    </p:spTree>
    <p:extLst>
      <p:ext uri="{BB962C8B-B14F-4D97-AF65-F5344CB8AC3E}">
        <p14:creationId xmlns:p14="http://schemas.microsoft.com/office/powerpoint/2010/main" val="3431558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Enumerations</a:t>
            </a:r>
            <a:r>
              <a:rPr lang="pt-BR" dirty="0"/>
              <a:t>:</a:t>
            </a:r>
            <a:br>
              <a:rPr lang="pt-BR" dirty="0"/>
            </a:br>
            <a:r>
              <a:rPr lang="pt-BR" dirty="0" smtClean="0"/>
              <a:t>creating </a:t>
            </a:r>
            <a:r>
              <a:rPr lang="pt-BR" dirty="0"/>
              <a:t>a </a:t>
            </a:r>
            <a:r>
              <a:rPr lang="pt-BR" dirty="0" smtClean="0"/>
              <a:t>variable</a:t>
            </a:r>
            <a:endParaRPr lang="pt-BR"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To create a new variable using an enumeration, just select the name of the enumeration in the </a:t>
            </a:r>
            <a:r>
              <a:rPr lang="en-US" sz="2800" b="1" dirty="0"/>
              <a:t>Variable Type</a:t>
            </a:r>
            <a:r>
              <a:rPr lang="en-US" sz="2800" dirty="0"/>
              <a:t> </a:t>
            </a:r>
            <a:r>
              <a:rPr lang="en-US" sz="2800" dirty="0" smtClean="0"/>
              <a:t>drop-down</a:t>
            </a:r>
            <a:r>
              <a:rPr lang="en-US" sz="2800" dirty="0"/>
              <a:t>. The top image on the right shows an enumeration named “</a:t>
            </a:r>
            <a:r>
              <a:rPr lang="en-US" sz="2800" b="1" dirty="0" err="1"/>
              <a:t>EWeaponType</a:t>
            </a:r>
            <a:r>
              <a:rPr lang="en-US" sz="2800" dirty="0"/>
              <a:t>” being used as the variable type.</a:t>
            </a:r>
          </a:p>
          <a:p>
            <a:r>
              <a:rPr lang="en-US" sz="2800" dirty="0" smtClean="0"/>
              <a:t>Set </a:t>
            </a:r>
            <a:r>
              <a:rPr lang="en-US" sz="2800" dirty="0"/>
              <a:t>the </a:t>
            </a:r>
            <a:r>
              <a:rPr lang="en-US" sz="2800" b="1" dirty="0"/>
              <a:t>Instance Editable</a:t>
            </a:r>
            <a:r>
              <a:rPr lang="en-US" sz="2800" dirty="0"/>
              <a:t> property to “</a:t>
            </a:r>
            <a:r>
              <a:rPr lang="en-US" sz="2800" b="1" dirty="0"/>
              <a:t>true</a:t>
            </a:r>
            <a:r>
              <a:rPr lang="en-US" sz="2800" dirty="0"/>
              <a:t>” so that the value of the </a:t>
            </a:r>
            <a:r>
              <a:rPr lang="en-US" sz="2800" dirty="0" err="1"/>
              <a:t>enum</a:t>
            </a:r>
            <a:r>
              <a:rPr lang="en-US" sz="2800" dirty="0"/>
              <a:t> can be chosen in the Level Editor.</a:t>
            </a:r>
          </a:p>
          <a:p>
            <a:r>
              <a:rPr lang="en-US" sz="2800" dirty="0" smtClean="0"/>
              <a:t>The </a:t>
            </a:r>
            <a:r>
              <a:rPr lang="en-US" sz="2800" dirty="0"/>
              <a:t>bottom image shows the values that can be chosen for the </a:t>
            </a:r>
            <a:r>
              <a:rPr lang="en-US" sz="2800" dirty="0" err="1"/>
              <a:t>enum</a:t>
            </a:r>
            <a:r>
              <a:rPr lang="en-US" sz="2800" dirty="0"/>
              <a:t> variable</a:t>
            </a:r>
            <a:r>
              <a:rPr lang="en-US" sz="2800" dirty="0" smtClean="0"/>
              <a:t>.</a:t>
            </a:r>
            <a:endParaRPr lang="en-US" sz="2800" dirty="0"/>
          </a:p>
        </p:txBody>
      </p:sp>
      <p:pic>
        <p:nvPicPr>
          <p:cNvPr id="5" name="Imagem 4">
            <a:extLst>
              <a:ext uri="{FF2B5EF4-FFF2-40B4-BE49-F238E27FC236}">
                <a16:creationId xmlns="" xmlns:a16="http://schemas.microsoft.com/office/drawing/2014/main" id="{7B9E74FB-400D-4FB4-BAAC-C72964592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1813" y="2834141"/>
            <a:ext cx="8130542" cy="2618309"/>
          </a:xfrm>
          <a:prstGeom prst="rect">
            <a:avLst/>
          </a:prstGeom>
        </p:spPr>
      </p:pic>
      <p:pic>
        <p:nvPicPr>
          <p:cNvPr id="7" name="Imagem 6">
            <a:extLst>
              <a:ext uri="{FF2B5EF4-FFF2-40B4-BE49-F238E27FC236}">
                <a16:creationId xmlns="" xmlns:a16="http://schemas.microsoft.com/office/drawing/2014/main" id="{F5494886-7733-4BED-92D7-C8746EA9F4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1813" y="7774556"/>
            <a:ext cx="8130542" cy="3022207"/>
          </a:xfrm>
          <a:prstGeom prst="rect">
            <a:avLst/>
          </a:prstGeom>
        </p:spPr>
      </p:pic>
    </p:spTree>
    <p:extLst>
      <p:ext uri="{BB962C8B-B14F-4D97-AF65-F5344CB8AC3E}">
        <p14:creationId xmlns:p14="http://schemas.microsoft.com/office/powerpoint/2010/main" val="4146779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Enumerations</a:t>
            </a:r>
            <a:r>
              <a:rPr lang="pt-BR" dirty="0"/>
              <a:t>:</a:t>
            </a:r>
            <a:br>
              <a:rPr lang="pt-BR" dirty="0"/>
            </a:br>
            <a:r>
              <a:rPr lang="pt-BR" dirty="0"/>
              <a:t>switch </a:t>
            </a:r>
            <a:r>
              <a:rPr lang="pt-BR" dirty="0" smtClean="0"/>
              <a:t>on</a:t>
            </a:r>
            <a:endParaRPr lang="pt-BR"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There is a type of </a:t>
            </a:r>
            <a:r>
              <a:rPr lang="en-US" sz="2800" b="1" dirty="0" smtClean="0"/>
              <a:t>switch</a:t>
            </a:r>
            <a:r>
              <a:rPr lang="en-US" sz="2800" dirty="0" smtClean="0"/>
              <a:t> </a:t>
            </a:r>
            <a:r>
              <a:rPr lang="en-US" sz="2800" dirty="0"/>
              <a:t>node that determines the flow of execution in accordance with the value of the enumeration.</a:t>
            </a:r>
          </a:p>
          <a:p>
            <a:r>
              <a:rPr lang="en-US" sz="2800" dirty="0" smtClean="0"/>
              <a:t>In </a:t>
            </a:r>
            <a:r>
              <a:rPr lang="en-US" sz="2800" dirty="0"/>
              <a:t>the image on the right, “</a:t>
            </a:r>
            <a:r>
              <a:rPr lang="en-US" sz="2800" b="1" dirty="0"/>
              <a:t>Weapon Type</a:t>
            </a:r>
            <a:r>
              <a:rPr lang="en-US" sz="2800" dirty="0"/>
              <a:t>” is an enumeration variable and “</a:t>
            </a:r>
            <a:r>
              <a:rPr lang="en-US" sz="2800" b="1" dirty="0"/>
              <a:t>Weapon Mesh</a:t>
            </a:r>
            <a:r>
              <a:rPr lang="en-US" sz="2800" dirty="0"/>
              <a:t>” is a Static Mesh component.</a:t>
            </a:r>
          </a:p>
          <a:p>
            <a:r>
              <a:rPr lang="en-US" sz="2800" dirty="0" smtClean="0"/>
              <a:t>The </a:t>
            </a:r>
            <a:r>
              <a:rPr lang="en-US" sz="2800" dirty="0"/>
              <a:t>Static Mesh will be set according to the type of weapon</a:t>
            </a:r>
            <a:r>
              <a:rPr lang="en-US" sz="2800" dirty="0" smtClean="0"/>
              <a:t>.</a:t>
            </a:r>
            <a:endParaRPr lang="en-US" sz="2800" dirty="0"/>
          </a:p>
        </p:txBody>
      </p:sp>
      <p:pic>
        <p:nvPicPr>
          <p:cNvPr id="5" name="Imagem 4">
            <a:extLst>
              <a:ext uri="{FF2B5EF4-FFF2-40B4-BE49-F238E27FC236}">
                <a16:creationId xmlns="" xmlns:a16="http://schemas.microsoft.com/office/drawing/2014/main" id="{7B9E74FB-400D-4FB4-BAAC-C72964592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2470" y="3026524"/>
            <a:ext cx="12241530" cy="7662952"/>
          </a:xfrm>
          <a:prstGeom prst="rect">
            <a:avLst/>
          </a:prstGeom>
        </p:spPr>
      </p:pic>
    </p:spTree>
    <p:extLst>
      <p:ext uri="{BB962C8B-B14F-4D97-AF65-F5344CB8AC3E}">
        <p14:creationId xmlns:p14="http://schemas.microsoft.com/office/powerpoint/2010/main" val="1791371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a:t>Data </a:t>
            </a:r>
            <a:r>
              <a:rPr lang="pt-BR" dirty="0" smtClean="0"/>
              <a:t>tables</a:t>
            </a:r>
            <a:endParaRPr lang="pt-BR"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A </a:t>
            </a:r>
            <a:r>
              <a:rPr lang="en-US" sz="2800" b="1" dirty="0"/>
              <a:t>data table </a:t>
            </a:r>
            <a:r>
              <a:rPr lang="en-US" sz="2800" dirty="0"/>
              <a:t>can be used to represent a spreadsheet document. This is useful for data-driven gameplay.</a:t>
            </a:r>
          </a:p>
          <a:p>
            <a:r>
              <a:rPr lang="en-US" sz="2800" dirty="0" smtClean="0"/>
              <a:t>To </a:t>
            </a:r>
            <a:r>
              <a:rPr lang="en-US" sz="2800" dirty="0"/>
              <a:t>create a new data table,</a:t>
            </a:r>
            <a:r>
              <a:rPr lang="en-US" sz="2800" b="1" dirty="0"/>
              <a:t> </a:t>
            </a:r>
            <a:r>
              <a:rPr lang="en-US" sz="2800" dirty="0"/>
              <a:t>click the green </a:t>
            </a:r>
            <a:r>
              <a:rPr lang="en-US" sz="2800" b="1" dirty="0"/>
              <a:t>Add New</a:t>
            </a:r>
            <a:r>
              <a:rPr lang="en-US" sz="2800" dirty="0"/>
              <a:t> button in the </a:t>
            </a:r>
            <a:r>
              <a:rPr lang="en-US" sz="2800" b="1" dirty="0"/>
              <a:t>Content Browser</a:t>
            </a:r>
            <a:r>
              <a:rPr lang="en-US" sz="2800" dirty="0"/>
              <a:t>, and in the </a:t>
            </a:r>
            <a:r>
              <a:rPr lang="en-US" sz="2800" b="1" dirty="0"/>
              <a:t>Miscellaneous</a:t>
            </a:r>
            <a:r>
              <a:rPr lang="en-US" sz="2800" dirty="0"/>
              <a:t> submenu select “</a:t>
            </a:r>
            <a:r>
              <a:rPr lang="en-US" sz="2800" b="1" dirty="0"/>
              <a:t>Data Table</a:t>
            </a:r>
            <a:r>
              <a:rPr lang="en-US" sz="2800" dirty="0"/>
              <a:t>”.</a:t>
            </a:r>
          </a:p>
          <a:p>
            <a:r>
              <a:rPr lang="en-US" sz="2800" dirty="0" smtClean="0"/>
              <a:t>After </a:t>
            </a:r>
            <a:r>
              <a:rPr lang="en-US" sz="2800" dirty="0"/>
              <a:t>creating a data table, it is necessary to choose a structure that will represent the contents of the table (see </a:t>
            </a:r>
            <a:r>
              <a:rPr lang="en-US" sz="2800" dirty="0" smtClean="0"/>
              <a:t>top </a:t>
            </a:r>
            <a:r>
              <a:rPr lang="en-US" sz="2800" dirty="0"/>
              <a:t>image on </a:t>
            </a:r>
            <a:r>
              <a:rPr lang="en-US" sz="2800" dirty="0" smtClean="0"/>
              <a:t>right</a:t>
            </a:r>
            <a:r>
              <a:rPr lang="en-US" sz="2800" dirty="0"/>
              <a:t>).</a:t>
            </a:r>
          </a:p>
          <a:p>
            <a:r>
              <a:rPr lang="en-US" sz="2800" dirty="0" smtClean="0"/>
              <a:t>Once </a:t>
            </a:r>
            <a:r>
              <a:rPr lang="en-US" sz="2800" dirty="0"/>
              <a:t>a new data table is created, double-click on it to edit it.</a:t>
            </a:r>
          </a:p>
          <a:p>
            <a:r>
              <a:rPr lang="en-US" sz="2800" dirty="0" smtClean="0"/>
              <a:t>The </a:t>
            </a:r>
            <a:r>
              <a:rPr lang="en-US" sz="2800" dirty="0"/>
              <a:t>example </a:t>
            </a:r>
            <a:r>
              <a:rPr lang="en-US" sz="2800" dirty="0" smtClean="0"/>
              <a:t>on the right </a:t>
            </a:r>
            <a:r>
              <a:rPr lang="en-US" sz="2800" dirty="0"/>
              <a:t>is using a structure with the variables </a:t>
            </a:r>
            <a:r>
              <a:rPr lang="en-US" sz="2800" b="1" dirty="0"/>
              <a:t>Strength</a:t>
            </a:r>
            <a:r>
              <a:rPr lang="en-US" sz="2800" dirty="0"/>
              <a:t>, </a:t>
            </a:r>
            <a:r>
              <a:rPr lang="en-US" sz="2800" b="1" dirty="0"/>
              <a:t>Dexterity</a:t>
            </a:r>
            <a:r>
              <a:rPr lang="en-US" sz="2800" dirty="0"/>
              <a:t>, and </a:t>
            </a:r>
            <a:r>
              <a:rPr lang="en-US" sz="2800" b="1" dirty="0"/>
              <a:t>Intelligence</a:t>
            </a:r>
            <a:r>
              <a:rPr lang="en-US" sz="2800" dirty="0"/>
              <a:t>.</a:t>
            </a:r>
          </a:p>
          <a:p>
            <a:r>
              <a:rPr lang="pt-BR" sz="2800" dirty="0" smtClean="0"/>
              <a:t>T</a:t>
            </a:r>
            <a:r>
              <a:rPr lang="en-US" sz="2800" dirty="0"/>
              <a:t>his data table has three rows, each one representing an RPG class</a:t>
            </a:r>
            <a:r>
              <a:rPr lang="en-US" sz="2800" dirty="0" smtClean="0"/>
              <a:t>.</a:t>
            </a:r>
            <a:endParaRPr lang="en-US" sz="2800" dirty="0"/>
          </a:p>
          <a:p>
            <a:endParaRPr lang="en-US" sz="2800" dirty="0"/>
          </a:p>
        </p:txBody>
      </p:sp>
      <p:pic>
        <p:nvPicPr>
          <p:cNvPr id="6" name="Imagem 5">
            <a:extLst>
              <a:ext uri="{FF2B5EF4-FFF2-40B4-BE49-F238E27FC236}">
                <a16:creationId xmlns="" xmlns:a16="http://schemas.microsoft.com/office/drawing/2014/main" id="{1D2F585E-D8CB-4674-8B50-41EE81D13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1446" y="1479914"/>
            <a:ext cx="8109834" cy="2961457"/>
          </a:xfrm>
          <a:prstGeom prst="rect">
            <a:avLst/>
          </a:prstGeom>
        </p:spPr>
      </p:pic>
      <p:pic>
        <p:nvPicPr>
          <p:cNvPr id="8" name="Imagem 7">
            <a:extLst>
              <a:ext uri="{FF2B5EF4-FFF2-40B4-BE49-F238E27FC236}">
                <a16:creationId xmlns="" xmlns:a16="http://schemas.microsoft.com/office/drawing/2014/main" id="{CD8D47D4-4013-4178-AB71-59CB3DFEF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0090" y="5729548"/>
            <a:ext cx="12233910" cy="5897530"/>
          </a:xfrm>
          <a:prstGeom prst="rect">
            <a:avLst/>
          </a:prstGeom>
        </p:spPr>
      </p:pic>
    </p:spTree>
    <p:extLst>
      <p:ext uri="{BB962C8B-B14F-4D97-AF65-F5344CB8AC3E}">
        <p14:creationId xmlns:p14="http://schemas.microsoft.com/office/powerpoint/2010/main" val="4042272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a:t>Data </a:t>
            </a:r>
            <a:r>
              <a:rPr lang="pt-BR" dirty="0" smtClean="0"/>
              <a:t>tables</a:t>
            </a:r>
            <a:r>
              <a:rPr lang="pt-BR" dirty="0"/>
              <a:t>:</a:t>
            </a:r>
            <a:br>
              <a:rPr lang="pt-BR" dirty="0"/>
            </a:br>
            <a:r>
              <a:rPr lang="pt-BR" dirty="0" smtClean="0"/>
              <a:t>Actions</a:t>
            </a:r>
            <a:endParaRPr lang="pt-BR"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A variable can be created to represent a data table</a:t>
            </a:r>
            <a:r>
              <a:rPr lang="en-US" sz="2800" b="1" dirty="0"/>
              <a:t> </a:t>
            </a:r>
            <a:r>
              <a:rPr lang="en-US" sz="2800" dirty="0"/>
              <a:t>in Blueprint.</a:t>
            </a:r>
          </a:p>
          <a:p>
            <a:r>
              <a:rPr lang="pt-BR" sz="2800" dirty="0" smtClean="0"/>
              <a:t>T</a:t>
            </a:r>
            <a:r>
              <a:rPr lang="en-US" sz="2800" dirty="0"/>
              <a:t>he function </a:t>
            </a:r>
            <a:r>
              <a:rPr lang="en-US" sz="2800" b="1" dirty="0"/>
              <a:t>Get Data Table Row</a:t>
            </a:r>
            <a:r>
              <a:rPr lang="en-US" sz="2800" dirty="0"/>
              <a:t> uses the </a:t>
            </a:r>
            <a:r>
              <a:rPr lang="en-US" sz="2800" b="1" dirty="0"/>
              <a:t>Row Name</a:t>
            </a:r>
            <a:r>
              <a:rPr lang="en-US" sz="2800" dirty="0"/>
              <a:t> parameter to return a line of the table as a structure.</a:t>
            </a:r>
          </a:p>
          <a:p>
            <a:r>
              <a:rPr lang="pt-BR" sz="2800" dirty="0" smtClean="0"/>
              <a:t>A </a:t>
            </a:r>
            <a:r>
              <a:rPr lang="en-US" sz="2800" b="1" dirty="0"/>
              <a:t>Break </a:t>
            </a:r>
            <a:r>
              <a:rPr lang="en-US" sz="2800" b="1" dirty="0" err="1"/>
              <a:t>Struct</a:t>
            </a:r>
            <a:r>
              <a:rPr lang="en-US" sz="2800" b="1" dirty="0"/>
              <a:t> </a:t>
            </a:r>
            <a:r>
              <a:rPr lang="en-US" sz="2800" dirty="0"/>
              <a:t>node can be used to access the attributes of the </a:t>
            </a:r>
            <a:r>
              <a:rPr lang="en-US" sz="2800" dirty="0" err="1"/>
              <a:t>struct</a:t>
            </a:r>
            <a:r>
              <a:rPr lang="en-US" sz="2800" dirty="0" smtClean="0"/>
              <a:t>.</a:t>
            </a:r>
            <a:endParaRPr lang="en-US" sz="2800" dirty="0"/>
          </a:p>
          <a:p>
            <a:endParaRPr lang="en-US" sz="2800" dirty="0"/>
          </a:p>
        </p:txBody>
      </p:sp>
      <p:pic>
        <p:nvPicPr>
          <p:cNvPr id="5" name="Imagem 4">
            <a:extLst>
              <a:ext uri="{FF2B5EF4-FFF2-40B4-BE49-F238E27FC236}">
                <a16:creationId xmlns="" xmlns:a16="http://schemas.microsoft.com/office/drawing/2014/main" id="{1C633213-4971-4C0A-9254-E02D4CE24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6280" y="5149670"/>
            <a:ext cx="12237720" cy="3416660"/>
          </a:xfrm>
          <a:prstGeom prst="rect">
            <a:avLst/>
          </a:prstGeom>
        </p:spPr>
      </p:pic>
    </p:spTree>
    <p:extLst>
      <p:ext uri="{BB962C8B-B14F-4D97-AF65-F5344CB8AC3E}">
        <p14:creationId xmlns:p14="http://schemas.microsoft.com/office/powerpoint/2010/main" val="1618147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Latent functions</a:t>
            </a:r>
            <a:r>
              <a:rPr lang="pt-BR" dirty="0"/>
              <a:t>: </a:t>
            </a:r>
            <a:br>
              <a:rPr lang="pt-BR" dirty="0"/>
            </a:br>
            <a:r>
              <a:rPr lang="pt-BR" dirty="0" smtClean="0"/>
              <a:t>delay</a:t>
            </a:r>
            <a:endParaRPr lang="pt-BR"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The </a:t>
            </a:r>
            <a:r>
              <a:rPr lang="en-US" sz="2800" b="1" dirty="0"/>
              <a:t>Delay</a:t>
            </a:r>
            <a:r>
              <a:rPr lang="en-US" sz="2800" dirty="0"/>
              <a:t> function is a </a:t>
            </a:r>
            <a:r>
              <a:rPr lang="en-US" sz="2800" b="1" dirty="0"/>
              <a:t>latent function</a:t>
            </a:r>
            <a:r>
              <a:rPr lang="en-US" sz="2800" dirty="0"/>
              <a:t> that performs the actions connected to the </a:t>
            </a:r>
            <a:r>
              <a:rPr lang="en-US" sz="2800" b="1" dirty="0"/>
              <a:t>Completed</a:t>
            </a:r>
            <a:r>
              <a:rPr lang="en-US" sz="2800" dirty="0"/>
              <a:t> </a:t>
            </a:r>
            <a:r>
              <a:rPr lang="en-US" sz="2800" dirty="0" smtClean="0"/>
              <a:t>pin </a:t>
            </a:r>
            <a:r>
              <a:rPr lang="en-US" sz="2800" dirty="0"/>
              <a:t>only after the time specified in the </a:t>
            </a:r>
            <a:r>
              <a:rPr lang="en-US" sz="2800" b="1" dirty="0"/>
              <a:t>Duration</a:t>
            </a:r>
            <a:r>
              <a:rPr lang="en-US" sz="2800" dirty="0"/>
              <a:t> parameter has elapsed.</a:t>
            </a:r>
          </a:p>
          <a:p>
            <a:r>
              <a:rPr lang="en-US" sz="2800" dirty="0" smtClean="0"/>
              <a:t>Latent </a:t>
            </a:r>
            <a:r>
              <a:rPr lang="en-US" sz="2800" dirty="0"/>
              <a:t>functions do not follow the normal flow of execution of the Blueprints. They run in parallel and can take several ticks until they complete.</a:t>
            </a:r>
          </a:p>
          <a:p>
            <a:r>
              <a:rPr lang="pt-BR" sz="2800" dirty="0" smtClean="0"/>
              <a:t>The example </a:t>
            </a:r>
            <a:r>
              <a:rPr lang="pt-BR" sz="2800" dirty="0"/>
              <a:t>on the right shows a </a:t>
            </a:r>
            <a:r>
              <a:rPr lang="en-US" sz="2800" dirty="0"/>
              <a:t>custom event called “</a:t>
            </a:r>
            <a:r>
              <a:rPr lang="en-US" sz="2800" b="1" dirty="0" err="1"/>
              <a:t>SpawnEnemy</a:t>
            </a:r>
            <a:r>
              <a:rPr lang="en-US" sz="2800" dirty="0"/>
              <a:t>” that has a </a:t>
            </a:r>
            <a:r>
              <a:rPr lang="en-US" sz="2800" b="1" dirty="0"/>
              <a:t>Delay</a:t>
            </a:r>
            <a:r>
              <a:rPr lang="en-US" sz="2800" dirty="0"/>
              <a:t> function to ensure that at least five seconds have elapsed before </a:t>
            </a:r>
            <a:r>
              <a:rPr lang="en-US" sz="2800" dirty="0" smtClean="0"/>
              <a:t>it spawns </a:t>
            </a:r>
            <a:r>
              <a:rPr lang="en-US" sz="2800" dirty="0"/>
              <a:t>a new enemy Actor. Even if the </a:t>
            </a:r>
            <a:r>
              <a:rPr lang="en-US" sz="2800" b="1" dirty="0" err="1"/>
              <a:t>SpawnEnemy</a:t>
            </a:r>
            <a:r>
              <a:rPr lang="en-US" sz="2800" dirty="0"/>
              <a:t> event is called again in less than five seconds, the </a:t>
            </a:r>
            <a:r>
              <a:rPr lang="en-US" sz="2800" b="1" dirty="0"/>
              <a:t>Delay</a:t>
            </a:r>
            <a:r>
              <a:rPr lang="en-US" sz="2800" dirty="0"/>
              <a:t> function does not allow </a:t>
            </a:r>
            <a:r>
              <a:rPr lang="en-US" sz="2800" dirty="0" smtClean="0"/>
              <a:t>the creation of a new enemy.</a:t>
            </a:r>
            <a:endParaRPr lang="en-US" sz="2800" dirty="0"/>
          </a:p>
          <a:p>
            <a:r>
              <a:rPr lang="pt-BR" sz="2800" dirty="0" smtClean="0"/>
              <a:t>P</a:t>
            </a:r>
            <a:r>
              <a:rPr lang="en-US" sz="2800" dirty="0"/>
              <a:t>lay in the Editor to see the time remaining in a </a:t>
            </a:r>
            <a:r>
              <a:rPr lang="en-US" sz="2800" b="1" dirty="0"/>
              <a:t>Delay</a:t>
            </a:r>
            <a:r>
              <a:rPr lang="en-US" sz="2800" dirty="0"/>
              <a:t> </a:t>
            </a:r>
            <a:r>
              <a:rPr lang="en-US" sz="2800" dirty="0" smtClean="0"/>
              <a:t>function (see example).</a:t>
            </a:r>
            <a:endParaRPr lang="en-US" sz="2800" dirty="0"/>
          </a:p>
          <a:p>
            <a:endParaRPr lang="en-US" sz="2800" dirty="0"/>
          </a:p>
          <a:p>
            <a:endParaRPr lang="en-US" sz="2800" dirty="0"/>
          </a:p>
        </p:txBody>
      </p:sp>
      <p:pic>
        <p:nvPicPr>
          <p:cNvPr id="5" name="Imagem 4">
            <a:extLst>
              <a:ext uri="{FF2B5EF4-FFF2-40B4-BE49-F238E27FC236}">
                <a16:creationId xmlns="" xmlns:a16="http://schemas.microsoft.com/office/drawing/2014/main" id="{1C633213-4971-4C0A-9254-E02D4CE24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8661" y="4627155"/>
            <a:ext cx="12256090" cy="4072707"/>
          </a:xfrm>
          <a:prstGeom prst="rect">
            <a:avLst/>
          </a:prstGeom>
        </p:spPr>
      </p:pic>
    </p:spTree>
    <p:extLst>
      <p:ext uri="{BB962C8B-B14F-4D97-AF65-F5344CB8AC3E}">
        <p14:creationId xmlns:p14="http://schemas.microsoft.com/office/powerpoint/2010/main" val="2867109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Latent functions</a:t>
            </a:r>
            <a:r>
              <a:rPr lang="pt-BR" dirty="0"/>
              <a:t>: </a:t>
            </a:r>
            <a:br>
              <a:rPr lang="pt-BR" dirty="0"/>
            </a:br>
            <a:r>
              <a:rPr lang="pt-BR" dirty="0" smtClean="0"/>
              <a:t>retriggerable Delay</a:t>
            </a:r>
            <a:endParaRPr lang="pt-BR"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The </a:t>
            </a:r>
            <a:r>
              <a:rPr lang="en-US" sz="2800" b="1" dirty="0" err="1"/>
              <a:t>Retriggerable</a:t>
            </a:r>
            <a:r>
              <a:rPr lang="en-US" sz="2800" b="1" dirty="0"/>
              <a:t> Delay</a:t>
            </a:r>
            <a:r>
              <a:rPr lang="en-US" sz="2800" dirty="0"/>
              <a:t> function is a latent function that performs the actions connected to the </a:t>
            </a:r>
            <a:r>
              <a:rPr lang="en-US" sz="2800" b="1" dirty="0"/>
              <a:t>Completed</a:t>
            </a:r>
            <a:r>
              <a:rPr lang="en-US" sz="2800" dirty="0"/>
              <a:t> </a:t>
            </a:r>
            <a:r>
              <a:rPr lang="en-US" sz="2800" dirty="0" smtClean="0"/>
              <a:t>pin </a:t>
            </a:r>
            <a:r>
              <a:rPr lang="en-US" sz="2800" dirty="0"/>
              <a:t>only after the time specified in the </a:t>
            </a:r>
            <a:r>
              <a:rPr lang="en-US" sz="2800" b="1" dirty="0"/>
              <a:t>Duration</a:t>
            </a:r>
            <a:r>
              <a:rPr lang="en-US" sz="2800" dirty="0"/>
              <a:t> parameter has elapsed.</a:t>
            </a:r>
          </a:p>
          <a:p>
            <a:r>
              <a:rPr lang="pt-BR" sz="2800" dirty="0" smtClean="0"/>
              <a:t>The </a:t>
            </a:r>
            <a:r>
              <a:rPr lang="pt-BR" sz="2800" dirty="0"/>
              <a:t>difference between the </a:t>
            </a:r>
            <a:r>
              <a:rPr lang="pt-BR" sz="2800" b="1" dirty="0"/>
              <a:t>R</a:t>
            </a:r>
            <a:r>
              <a:rPr lang="en-US" sz="2800" b="1" dirty="0" err="1"/>
              <a:t>etriggerable</a:t>
            </a:r>
            <a:r>
              <a:rPr lang="en-US" sz="2800" b="1" dirty="0"/>
              <a:t> Delay</a:t>
            </a:r>
            <a:r>
              <a:rPr lang="en-US" sz="2800" dirty="0"/>
              <a:t> and </a:t>
            </a:r>
            <a:r>
              <a:rPr lang="en-US" sz="2800" b="1" dirty="0"/>
              <a:t>Delay</a:t>
            </a:r>
            <a:r>
              <a:rPr lang="en-US" sz="2800" dirty="0"/>
              <a:t> functions is that the countdown value for the </a:t>
            </a:r>
            <a:r>
              <a:rPr lang="en-US" sz="2800" b="1" dirty="0"/>
              <a:t>Duration</a:t>
            </a:r>
            <a:r>
              <a:rPr lang="en-US" sz="2800" dirty="0"/>
              <a:t> parameter will be reset if the </a:t>
            </a:r>
            <a:r>
              <a:rPr lang="pt-BR" sz="2800" b="1" dirty="0"/>
              <a:t>R</a:t>
            </a:r>
            <a:r>
              <a:rPr lang="en-US" sz="2800" b="1" dirty="0" err="1"/>
              <a:t>etriggerable</a:t>
            </a:r>
            <a:r>
              <a:rPr lang="en-US" sz="2800" b="1" dirty="0"/>
              <a:t> Delay</a:t>
            </a:r>
            <a:r>
              <a:rPr lang="en-US" sz="2800" dirty="0"/>
              <a:t> function is </a:t>
            </a:r>
            <a:r>
              <a:rPr lang="en-US" sz="2800" dirty="0" smtClean="0"/>
              <a:t>called </a:t>
            </a:r>
            <a:r>
              <a:rPr lang="en-US" sz="2800" dirty="0"/>
              <a:t>again</a:t>
            </a:r>
            <a:r>
              <a:rPr lang="en-US" sz="2800" dirty="0" smtClean="0"/>
              <a:t>. </a:t>
            </a:r>
            <a:endParaRPr lang="en-US" sz="2800" dirty="0"/>
          </a:p>
        </p:txBody>
      </p:sp>
      <p:pic>
        <p:nvPicPr>
          <p:cNvPr id="5" name="Imagem 4">
            <a:extLst>
              <a:ext uri="{FF2B5EF4-FFF2-40B4-BE49-F238E27FC236}">
                <a16:creationId xmlns="" xmlns:a16="http://schemas.microsoft.com/office/drawing/2014/main" id="{1C633213-4971-4C0A-9254-E02D4CE24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3789" y="4536430"/>
            <a:ext cx="8002032" cy="3726577"/>
          </a:xfrm>
          <a:prstGeom prst="rect">
            <a:avLst/>
          </a:prstGeom>
        </p:spPr>
      </p:pic>
    </p:spTree>
    <p:extLst>
      <p:ext uri="{BB962C8B-B14F-4D97-AF65-F5344CB8AC3E}">
        <p14:creationId xmlns:p14="http://schemas.microsoft.com/office/powerpoint/2010/main" val="191568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Latent </a:t>
            </a:r>
            <a:r>
              <a:rPr lang="pt-BR" dirty="0"/>
              <a:t>functions: </a:t>
            </a:r>
            <a:br>
              <a:rPr lang="pt-BR" dirty="0"/>
            </a:br>
            <a:r>
              <a:rPr lang="pt-BR" dirty="0" smtClean="0"/>
              <a:t>timer</a:t>
            </a:r>
            <a:endParaRPr lang="pt-BR"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A </a:t>
            </a:r>
            <a:r>
              <a:rPr lang="en-US" sz="2800" b="1" dirty="0"/>
              <a:t>Timer</a:t>
            </a:r>
            <a:r>
              <a:rPr lang="en-US" sz="2800" dirty="0"/>
              <a:t> is programmed to perform a given function (or custom event) after a specified time has elapsed.</a:t>
            </a:r>
          </a:p>
          <a:p>
            <a:r>
              <a:rPr lang="en-US" sz="2800" dirty="0" smtClean="0"/>
              <a:t>Two </a:t>
            </a:r>
            <a:r>
              <a:rPr lang="en-US" sz="2800" dirty="0"/>
              <a:t>functions define a Timer</a:t>
            </a:r>
            <a:r>
              <a:rPr lang="en-US" sz="2800" dirty="0" smtClean="0"/>
              <a:t>: </a:t>
            </a:r>
            <a:endParaRPr lang="en-US" sz="2800" dirty="0"/>
          </a:p>
          <a:p>
            <a:pPr marL="457200" indent="-457200">
              <a:spcBef>
                <a:spcPts val="1600"/>
              </a:spcBef>
              <a:buFont typeface="Arial" panose="020B0604020202020204" pitchFamily="34" charset="0"/>
              <a:buChar char="•"/>
            </a:pPr>
            <a:r>
              <a:rPr lang="en-US" sz="2800" b="1" dirty="0"/>
              <a:t>Set Timer by Event</a:t>
            </a:r>
            <a:r>
              <a:rPr lang="en-US" sz="2800" dirty="0"/>
              <a:t>: Has as an input parameter a reference to a custom event</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a:t>Set Timer by Function Name</a:t>
            </a:r>
            <a:r>
              <a:rPr lang="en-US" sz="2800" dirty="0"/>
              <a:t>: Has as input parameters the function name</a:t>
            </a:r>
            <a:r>
              <a:rPr lang="en-US" sz="2800" b="1" dirty="0"/>
              <a:t> </a:t>
            </a:r>
            <a:r>
              <a:rPr lang="en-US" sz="2800" dirty="0"/>
              <a:t>and the Object that contains the function</a:t>
            </a:r>
            <a:r>
              <a:rPr lang="en-US" sz="2800" dirty="0" smtClean="0"/>
              <a:t>.</a:t>
            </a:r>
            <a:endParaRPr lang="en-US" sz="2800" dirty="0"/>
          </a:p>
          <a:p>
            <a:r>
              <a:rPr lang="en-US" sz="2800" dirty="0"/>
              <a:t>Both functions have the following parameters</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a:t>Time</a:t>
            </a:r>
            <a:r>
              <a:rPr lang="en-US" sz="2800" dirty="0"/>
              <a:t>: Represents the length of the Timer in seconds</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a:t>Looping</a:t>
            </a:r>
            <a:r>
              <a:rPr lang="en-US" sz="2800" dirty="0"/>
              <a:t>: Indicates whether the Timer will continue its execution or execute only once</a:t>
            </a:r>
            <a:r>
              <a:rPr lang="en-US" sz="2800" dirty="0" smtClean="0"/>
              <a:t>.</a:t>
            </a:r>
            <a:endParaRPr lang="en-US" sz="2800" dirty="0"/>
          </a:p>
          <a:p>
            <a:endParaRPr lang="en-US" sz="2800" dirty="0"/>
          </a:p>
        </p:txBody>
      </p:sp>
      <p:pic>
        <p:nvPicPr>
          <p:cNvPr id="5" name="Imagem 4">
            <a:extLst>
              <a:ext uri="{FF2B5EF4-FFF2-40B4-BE49-F238E27FC236}">
                <a16:creationId xmlns="" xmlns:a16="http://schemas.microsoft.com/office/drawing/2014/main" id="{1C633213-4971-4C0A-9254-E02D4CE24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5573" y="2365740"/>
            <a:ext cx="7226153" cy="8984520"/>
          </a:xfrm>
          <a:prstGeom prst="rect">
            <a:avLst/>
          </a:prstGeom>
        </p:spPr>
      </p:pic>
    </p:spTree>
    <p:extLst>
      <p:ext uri="{BB962C8B-B14F-4D97-AF65-F5344CB8AC3E}">
        <p14:creationId xmlns:p14="http://schemas.microsoft.com/office/powerpoint/2010/main" val="2234353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Loading levels</a:t>
            </a:r>
            <a:endParaRPr lang="pt-BR"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The </a:t>
            </a:r>
            <a:r>
              <a:rPr lang="en-US" sz="2800" b="1" dirty="0"/>
              <a:t>Open Level</a:t>
            </a:r>
            <a:r>
              <a:rPr lang="en-US" sz="2800" dirty="0"/>
              <a:t> function can be used to load Levels in a game.</a:t>
            </a:r>
          </a:p>
          <a:p>
            <a:r>
              <a:rPr lang="en-US" sz="2800" dirty="0" smtClean="0"/>
              <a:t>The </a:t>
            </a:r>
            <a:r>
              <a:rPr lang="en-US" sz="2800" dirty="0"/>
              <a:t>value of the </a:t>
            </a:r>
            <a:r>
              <a:rPr lang="en-US" sz="2800" b="1" dirty="0"/>
              <a:t>Level Name</a:t>
            </a:r>
            <a:r>
              <a:rPr lang="en-US" sz="2800" dirty="0"/>
              <a:t> parameter can be the folder name plus the name of the Level. If the </a:t>
            </a:r>
            <a:r>
              <a:rPr lang="en-US" sz="2800" b="1" dirty="0"/>
              <a:t>Open Level</a:t>
            </a:r>
            <a:r>
              <a:rPr lang="en-US" sz="2800" dirty="0"/>
              <a:t> function does not have the full path, </a:t>
            </a:r>
            <a:r>
              <a:rPr lang="en-US" sz="2800" dirty="0" smtClean="0"/>
              <a:t>it </a:t>
            </a:r>
            <a:r>
              <a:rPr lang="en-US" sz="2800" dirty="0"/>
              <a:t>will try and open the first Level (.</a:t>
            </a:r>
            <a:r>
              <a:rPr lang="en-US" sz="2800" dirty="0" err="1"/>
              <a:t>umap</a:t>
            </a:r>
            <a:r>
              <a:rPr lang="en-US" sz="2800" dirty="0"/>
              <a:t>) it finds with the specified name. If there are multiple .</a:t>
            </a:r>
            <a:r>
              <a:rPr lang="en-US" sz="2800" dirty="0" err="1"/>
              <a:t>umaps</a:t>
            </a:r>
            <a:r>
              <a:rPr lang="en-US" sz="2800" dirty="0"/>
              <a:t> with that same name, it will choose the first one it finds.</a:t>
            </a:r>
          </a:p>
          <a:p>
            <a:r>
              <a:rPr lang="en-US" sz="2800" dirty="0" smtClean="0"/>
              <a:t>This </a:t>
            </a:r>
            <a:r>
              <a:rPr lang="en-US" sz="2800" dirty="0"/>
              <a:t>function can be used in a Blueprint that when overlapped by the player will transport them to another Level.</a:t>
            </a:r>
          </a:p>
          <a:p>
            <a:r>
              <a:rPr lang="en-US" sz="2800" dirty="0" smtClean="0"/>
              <a:t>It </a:t>
            </a:r>
            <a:r>
              <a:rPr lang="en-US" sz="2800" dirty="0"/>
              <a:t>can also be used in a game’s Start menu, where different Levels can be loaded based on the chosen option</a:t>
            </a:r>
            <a:r>
              <a:rPr lang="en-US" sz="2800" dirty="0" smtClean="0"/>
              <a:t>. </a:t>
            </a:r>
            <a:endParaRPr lang="en-US" sz="2800" dirty="0"/>
          </a:p>
          <a:p>
            <a:endParaRPr lang="en-US" sz="2800" dirty="0"/>
          </a:p>
          <a:p>
            <a:endParaRPr lang="en-US" sz="2800" dirty="0"/>
          </a:p>
        </p:txBody>
      </p:sp>
      <p:pic>
        <p:nvPicPr>
          <p:cNvPr id="5" name="Imagem 4">
            <a:extLst>
              <a:ext uri="{FF2B5EF4-FFF2-40B4-BE49-F238E27FC236}">
                <a16:creationId xmlns="" xmlns:a16="http://schemas.microsoft.com/office/drawing/2014/main" id="{1C633213-4971-4C0A-9254-E02D4CE24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5573" y="4623765"/>
            <a:ext cx="7226153" cy="4468470"/>
          </a:xfrm>
          <a:prstGeom prst="rect">
            <a:avLst/>
          </a:prstGeom>
        </p:spPr>
      </p:pic>
    </p:spTree>
    <p:extLst>
      <p:ext uri="{BB962C8B-B14F-4D97-AF65-F5344CB8AC3E}">
        <p14:creationId xmlns:p14="http://schemas.microsoft.com/office/powerpoint/2010/main" val="37484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D948139-B1BB-4ECE-B0C5-622E568DB02D}"/>
              </a:ext>
            </a:extLst>
          </p:cNvPr>
          <p:cNvSpPr>
            <a:spLocks noGrp="1"/>
          </p:cNvSpPr>
          <p:nvPr>
            <p:ph type="title"/>
          </p:nvPr>
        </p:nvSpPr>
        <p:spPr/>
        <p:txBody>
          <a:bodyPr/>
          <a:lstStyle/>
          <a:p>
            <a:r>
              <a:rPr lang="en-US" dirty="0"/>
              <a:t>Lecture Goals and Outcomes</a:t>
            </a:r>
            <a:br>
              <a:rPr lang="en-US" dirty="0"/>
            </a:br>
            <a:endParaRPr lang="pt-BR" dirty="0"/>
          </a:p>
        </p:txBody>
      </p:sp>
      <p:sp>
        <p:nvSpPr>
          <p:cNvPr id="3" name="Espaço Reservado para Texto 2">
            <a:extLst>
              <a:ext uri="{FF2B5EF4-FFF2-40B4-BE49-F238E27FC236}">
                <a16:creationId xmlns="" xmlns:a16="http://schemas.microsoft.com/office/drawing/2014/main" id="{5E4D1664-8F04-4728-A9C9-9FA53A9085CB}"/>
              </a:ext>
            </a:extLst>
          </p:cNvPr>
          <p:cNvSpPr>
            <a:spLocks noGrp="1"/>
          </p:cNvSpPr>
          <p:nvPr>
            <p:ph type="body" sz="quarter" idx="10"/>
          </p:nvPr>
        </p:nvSpPr>
        <p:spPr/>
        <p:txBody>
          <a:bodyPr>
            <a:normAutofit/>
          </a:bodyPr>
          <a:lstStyle/>
          <a:p>
            <a:pPr>
              <a:lnSpc>
                <a:spcPct val="100000"/>
              </a:lnSpc>
            </a:pPr>
            <a:r>
              <a:rPr lang="en-US" sz="2800" dirty="0">
                <a:solidFill>
                  <a:srgbClr val="000000"/>
                </a:solidFill>
              </a:rPr>
              <a:t>The goals of this lecture are </a:t>
            </a:r>
            <a:r>
              <a:rPr lang="en-US" sz="2800" dirty="0" smtClean="0">
                <a:solidFill>
                  <a:srgbClr val="000000"/>
                </a:solidFill>
              </a:rPr>
              <a:t>to</a:t>
            </a:r>
            <a:endParaRPr lang="pt-BR" sz="2800" dirty="0"/>
          </a:p>
          <a:p>
            <a:pPr marL="457200" indent="-457200">
              <a:lnSpc>
                <a:spcPct val="100000"/>
              </a:lnSpc>
              <a:buFont typeface="Arial" panose="020B0604020202020204" pitchFamily="34" charset="0"/>
              <a:buChar char="•"/>
            </a:pPr>
            <a:r>
              <a:rPr lang="en-US" sz="2800" dirty="0"/>
              <a:t>Show how to use </a:t>
            </a:r>
            <a:r>
              <a:rPr lang="en-US" sz="2800" dirty="0" smtClean="0"/>
              <a:t>structures </a:t>
            </a:r>
            <a:endParaRPr lang="en-US" sz="2800" dirty="0"/>
          </a:p>
          <a:p>
            <a:pPr marL="457200" indent="-457200">
              <a:lnSpc>
                <a:spcPct val="100000"/>
              </a:lnSpc>
              <a:spcBef>
                <a:spcPts val="1200"/>
              </a:spcBef>
              <a:buFont typeface="Arial" panose="020B0604020202020204" pitchFamily="34" charset="0"/>
              <a:buChar char="•"/>
            </a:pPr>
            <a:r>
              <a:rPr lang="en-US" sz="2800" dirty="0"/>
              <a:t>Present </a:t>
            </a:r>
            <a:r>
              <a:rPr lang="en-US" sz="2800" dirty="0" smtClean="0"/>
              <a:t>the </a:t>
            </a:r>
            <a:r>
              <a:rPr lang="en-US" sz="2800" dirty="0"/>
              <a:t>array, set, and </a:t>
            </a:r>
            <a:r>
              <a:rPr lang="en-US" sz="2800" dirty="0" smtClean="0"/>
              <a:t>map containers</a:t>
            </a:r>
            <a:endParaRPr lang="en-US" sz="2800" dirty="0"/>
          </a:p>
          <a:p>
            <a:pPr marL="457200" indent="-457200">
              <a:lnSpc>
                <a:spcPct val="100000"/>
              </a:lnSpc>
              <a:spcBef>
                <a:spcPts val="1200"/>
              </a:spcBef>
              <a:buFont typeface="Arial" panose="020B0604020202020204" pitchFamily="34" charset="0"/>
              <a:buChar char="•"/>
            </a:pPr>
            <a:r>
              <a:rPr lang="en-US" sz="2800" dirty="0"/>
              <a:t>Show how to use </a:t>
            </a:r>
            <a:r>
              <a:rPr lang="en-US" sz="2800" dirty="0" smtClean="0"/>
              <a:t>enumerations</a:t>
            </a:r>
            <a:endParaRPr lang="en-US" sz="2800" dirty="0"/>
          </a:p>
          <a:p>
            <a:pPr marL="457200" indent="-457200">
              <a:lnSpc>
                <a:spcPct val="100000"/>
              </a:lnSpc>
              <a:spcBef>
                <a:spcPts val="1200"/>
              </a:spcBef>
              <a:buFont typeface="Arial" panose="020B0604020202020204" pitchFamily="34" charset="0"/>
              <a:buChar char="•"/>
            </a:pPr>
            <a:r>
              <a:rPr lang="en-US" sz="2800" dirty="0"/>
              <a:t>Introduce data </a:t>
            </a:r>
            <a:r>
              <a:rPr lang="en-US" sz="2800" dirty="0" smtClean="0"/>
              <a:t>tables</a:t>
            </a:r>
            <a:endParaRPr lang="en-US" sz="2800" dirty="0"/>
          </a:p>
          <a:p>
            <a:pPr marL="457200" indent="-457200">
              <a:lnSpc>
                <a:spcPct val="100000"/>
              </a:lnSpc>
              <a:spcBef>
                <a:spcPts val="1200"/>
              </a:spcBef>
              <a:buFont typeface="Arial" panose="020B0604020202020204" pitchFamily="34" charset="0"/>
              <a:buChar char="•"/>
            </a:pPr>
            <a:r>
              <a:rPr lang="pt-BR" sz="2800" dirty="0"/>
              <a:t>P</a:t>
            </a:r>
            <a:r>
              <a:rPr lang="en-US" sz="2800" dirty="0"/>
              <a:t>resent latent </a:t>
            </a:r>
            <a:r>
              <a:rPr lang="en-US" sz="2800" dirty="0" smtClean="0"/>
              <a:t>functions</a:t>
            </a:r>
            <a:endParaRPr lang="en-US" sz="2800" dirty="0"/>
          </a:p>
          <a:p>
            <a:pPr marL="457200" indent="-457200">
              <a:lnSpc>
                <a:spcPct val="100000"/>
              </a:lnSpc>
              <a:spcBef>
                <a:spcPts val="1200"/>
              </a:spcBef>
              <a:buFont typeface="Arial" panose="020B0604020202020204" pitchFamily="34" charset="0"/>
              <a:buChar char="•"/>
            </a:pPr>
            <a:r>
              <a:rPr lang="en-US" sz="2800" dirty="0"/>
              <a:t>Explain the functions used to save and load </a:t>
            </a:r>
            <a:r>
              <a:rPr lang="en-US" sz="2800" dirty="0" smtClean="0"/>
              <a:t>data</a:t>
            </a:r>
            <a:endParaRPr lang="pt-BR" sz="2800" dirty="0"/>
          </a:p>
        </p:txBody>
      </p:sp>
      <p:sp>
        <p:nvSpPr>
          <p:cNvPr id="4" name="Espaço Reservado para Texto 3">
            <a:extLst>
              <a:ext uri="{FF2B5EF4-FFF2-40B4-BE49-F238E27FC236}">
                <a16:creationId xmlns="" xmlns:a16="http://schemas.microsoft.com/office/drawing/2014/main" id="{B145EC5F-3630-498D-A025-C09BB84A7E13}"/>
              </a:ext>
            </a:extLst>
          </p:cNvPr>
          <p:cNvSpPr>
            <a:spLocks noGrp="1"/>
          </p:cNvSpPr>
          <p:nvPr>
            <p:ph type="body" sz="quarter" idx="11"/>
          </p:nvPr>
        </p:nvSpPr>
        <p:spPr/>
        <p:txBody>
          <a:bodyPr>
            <a:normAutofit/>
          </a:bodyPr>
          <a:lstStyle/>
          <a:p>
            <a:pPr>
              <a:lnSpc>
                <a:spcPct val="100000"/>
              </a:lnSpc>
            </a:pPr>
            <a:r>
              <a:rPr lang="en-US" sz="2800" dirty="0">
                <a:solidFill>
                  <a:srgbClr val="000000"/>
                </a:solidFill>
              </a:rPr>
              <a:t>By the end of this lecture you will be able </a:t>
            </a:r>
            <a:r>
              <a:rPr lang="en-US" sz="2800" dirty="0" smtClean="0">
                <a:solidFill>
                  <a:srgbClr val="000000"/>
                </a:solidFill>
              </a:rPr>
              <a:t>to</a:t>
            </a:r>
            <a:endParaRPr lang="pt-BR" sz="2800" dirty="0"/>
          </a:p>
          <a:p>
            <a:pPr marL="457200" indent="-457200">
              <a:lnSpc>
                <a:spcPct val="100000"/>
              </a:lnSpc>
              <a:buFont typeface="Arial" panose="020B0604020202020204" pitchFamily="34" charset="0"/>
              <a:buChar char="•"/>
            </a:pPr>
            <a:r>
              <a:rPr lang="en-US" sz="2800" dirty="0"/>
              <a:t>Use structures and </a:t>
            </a:r>
            <a:r>
              <a:rPr lang="en-US" sz="2800" dirty="0" smtClean="0"/>
              <a:t>enumerations</a:t>
            </a:r>
            <a:endParaRPr lang="en-US" sz="2800" dirty="0"/>
          </a:p>
          <a:p>
            <a:pPr marL="457200" indent="-457200">
              <a:lnSpc>
                <a:spcPct val="100000"/>
              </a:lnSpc>
              <a:spcBef>
                <a:spcPts val="1200"/>
              </a:spcBef>
              <a:buFont typeface="Arial" panose="020B0604020202020204" pitchFamily="34" charset="0"/>
              <a:buChar char="•"/>
            </a:pPr>
            <a:r>
              <a:rPr lang="en-US" sz="2800" dirty="0"/>
              <a:t>Use containers to organize </a:t>
            </a:r>
            <a:r>
              <a:rPr lang="en-US" sz="2800" dirty="0" smtClean="0"/>
              <a:t>data</a:t>
            </a:r>
            <a:endParaRPr lang="en-US" sz="2800" dirty="0"/>
          </a:p>
          <a:p>
            <a:pPr marL="457200" indent="-457200">
              <a:lnSpc>
                <a:spcPct val="100000"/>
              </a:lnSpc>
              <a:spcBef>
                <a:spcPts val="1200"/>
              </a:spcBef>
              <a:buFont typeface="Arial" panose="020B0604020202020204" pitchFamily="34" charset="0"/>
              <a:buChar char="•"/>
            </a:pPr>
            <a:r>
              <a:rPr lang="en-US" sz="2800" dirty="0"/>
              <a:t>Use latent </a:t>
            </a:r>
            <a:r>
              <a:rPr lang="en-US" sz="2800" dirty="0" smtClean="0"/>
              <a:t>functions</a:t>
            </a:r>
            <a:endParaRPr lang="en-US" sz="2800" dirty="0"/>
          </a:p>
          <a:p>
            <a:pPr marL="457200" indent="-457200">
              <a:lnSpc>
                <a:spcPct val="100000"/>
              </a:lnSpc>
              <a:spcBef>
                <a:spcPts val="1200"/>
              </a:spcBef>
              <a:buFont typeface="Arial" panose="020B0604020202020204" pitchFamily="34" charset="0"/>
              <a:buChar char="•"/>
            </a:pPr>
            <a:r>
              <a:rPr lang="en-US" sz="2800" dirty="0"/>
              <a:t>Implement a basic </a:t>
            </a:r>
            <a:r>
              <a:rPr lang="en-US" sz="2800" dirty="0" smtClean="0"/>
              <a:t>save/load </a:t>
            </a:r>
            <a:r>
              <a:rPr lang="en-US" sz="2800" dirty="0" smtClean="0"/>
              <a:t>system</a:t>
            </a:r>
            <a:endParaRPr lang="en-US" sz="2800" dirty="0"/>
          </a:p>
          <a:p>
            <a:pPr marL="457200" indent="-457200">
              <a:buFont typeface="Arial" panose="020B0604020202020204" pitchFamily="34" charset="0"/>
              <a:buChar char="•"/>
            </a:pPr>
            <a:endParaRPr lang="pt-BR" sz="2800" dirty="0"/>
          </a:p>
        </p:txBody>
      </p:sp>
    </p:spTree>
    <p:extLst>
      <p:ext uri="{BB962C8B-B14F-4D97-AF65-F5344CB8AC3E}">
        <p14:creationId xmlns:p14="http://schemas.microsoft.com/office/powerpoint/2010/main" val="2114930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Quitting the </a:t>
            </a:r>
            <a:r>
              <a:rPr lang="pt-BR" dirty="0"/>
              <a:t>game</a:t>
            </a:r>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pt-BR" sz="2800" dirty="0"/>
              <a:t>The </a:t>
            </a:r>
            <a:r>
              <a:rPr lang="pt-BR" sz="2800" b="1" dirty="0"/>
              <a:t>Quit Game</a:t>
            </a:r>
            <a:r>
              <a:rPr lang="pt-BR" sz="2800" dirty="0"/>
              <a:t> function can be used to </a:t>
            </a:r>
            <a:r>
              <a:rPr lang="en-US" sz="2800" dirty="0"/>
              <a:t>exit the game or move the application to the background.</a:t>
            </a:r>
          </a:p>
          <a:p>
            <a:r>
              <a:rPr lang="pt-BR" sz="2800" dirty="0" smtClean="0"/>
              <a:t>This </a:t>
            </a:r>
            <a:r>
              <a:rPr lang="pt-BR" sz="2800" dirty="0"/>
              <a:t>function contains the following input </a:t>
            </a:r>
            <a:r>
              <a:rPr lang="en-US" sz="2800" dirty="0"/>
              <a:t>parameters</a:t>
            </a:r>
            <a:r>
              <a:rPr lang="en-US" sz="2800" dirty="0" smtClean="0"/>
              <a:t>:</a:t>
            </a:r>
            <a:endParaRPr lang="en-US" sz="2800" dirty="0"/>
          </a:p>
          <a:p>
            <a:pPr marL="457200" indent="-457200">
              <a:spcBef>
                <a:spcPts val="1600"/>
              </a:spcBef>
              <a:buFont typeface="Arial" panose="020B0604020202020204" pitchFamily="34" charset="0"/>
              <a:buChar char="•"/>
            </a:pPr>
            <a:r>
              <a:rPr lang="pt-BR" sz="2800" b="1" dirty="0" smtClean="0"/>
              <a:t>Specific</a:t>
            </a:r>
            <a:r>
              <a:rPr lang="en-US" sz="2800" b="1" dirty="0" smtClean="0"/>
              <a:t> </a:t>
            </a:r>
            <a:r>
              <a:rPr lang="en-US" sz="2800" b="1" dirty="0"/>
              <a:t>Player</a:t>
            </a:r>
            <a:r>
              <a:rPr lang="en-US" sz="2800" dirty="0"/>
              <a:t>: Represents the player that will exit the game. “</a:t>
            </a:r>
            <a:r>
              <a:rPr lang="en-US" sz="2800" b="1" dirty="0"/>
              <a:t>Player 0</a:t>
            </a:r>
            <a:r>
              <a:rPr lang="en-US" sz="2800" dirty="0"/>
              <a:t>” is the default value</a:t>
            </a:r>
            <a:r>
              <a:rPr lang="en-US" sz="2800" dirty="0" smtClean="0"/>
              <a:t>.</a:t>
            </a:r>
            <a:endParaRPr lang="en-US" sz="2800" dirty="0"/>
          </a:p>
          <a:p>
            <a:pPr marL="457200" indent="-457200">
              <a:spcBef>
                <a:spcPts val="1600"/>
              </a:spcBef>
              <a:buFont typeface="Arial" panose="020B0604020202020204" pitchFamily="34" charset="0"/>
              <a:buChar char="•"/>
            </a:pPr>
            <a:r>
              <a:rPr lang="pt-BR" sz="2800" b="1" dirty="0" smtClean="0"/>
              <a:t>Quit</a:t>
            </a:r>
            <a:r>
              <a:rPr lang="en-US" sz="2800" b="1" dirty="0" smtClean="0"/>
              <a:t> </a:t>
            </a:r>
            <a:r>
              <a:rPr lang="en-US" sz="2800" b="1" dirty="0"/>
              <a:t>Preference</a:t>
            </a:r>
            <a:r>
              <a:rPr lang="en-US" sz="2800" dirty="0"/>
              <a:t>: Represents how the player wants to exit the game. The value can be “</a:t>
            </a:r>
            <a:r>
              <a:rPr lang="en-US" sz="2800" b="1" dirty="0"/>
              <a:t>Quit</a:t>
            </a:r>
            <a:r>
              <a:rPr lang="en-US" sz="2800" dirty="0"/>
              <a:t>” or “</a:t>
            </a:r>
            <a:r>
              <a:rPr lang="en-US" sz="2800" b="1" dirty="0"/>
              <a:t>Background</a:t>
            </a:r>
            <a:r>
              <a:rPr lang="en-US" sz="2800" dirty="0"/>
              <a:t>”</a:t>
            </a:r>
            <a:r>
              <a:rPr lang="en-US" sz="2800" dirty="0" smtClean="0"/>
              <a:t>.</a:t>
            </a:r>
            <a:endParaRPr lang="en-US" sz="2800" dirty="0"/>
          </a:p>
          <a:p>
            <a:pPr marL="457200" indent="-457200">
              <a:spcBef>
                <a:spcPts val="1600"/>
              </a:spcBef>
              <a:buFont typeface="Arial" panose="020B0604020202020204" pitchFamily="34" charset="0"/>
              <a:buChar char="•"/>
            </a:pPr>
            <a:endParaRPr lang="en-US" sz="2800" dirty="0"/>
          </a:p>
          <a:p>
            <a:endParaRPr lang="en-US" sz="2800" dirty="0"/>
          </a:p>
        </p:txBody>
      </p:sp>
      <p:pic>
        <p:nvPicPr>
          <p:cNvPr id="5" name="Imagem 4">
            <a:extLst>
              <a:ext uri="{FF2B5EF4-FFF2-40B4-BE49-F238E27FC236}">
                <a16:creationId xmlns="" xmlns:a16="http://schemas.microsoft.com/office/drawing/2014/main" id="{1C633213-4971-4C0A-9254-E02D4CE24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5573" y="4846837"/>
            <a:ext cx="7226153" cy="4022325"/>
          </a:xfrm>
          <a:prstGeom prst="rect">
            <a:avLst/>
          </a:prstGeom>
        </p:spPr>
      </p:pic>
    </p:spTree>
    <p:extLst>
      <p:ext uri="{BB962C8B-B14F-4D97-AF65-F5344CB8AC3E}">
        <p14:creationId xmlns:p14="http://schemas.microsoft.com/office/powerpoint/2010/main" val="3595234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14FE47AB-7591-4F42-9778-E5395EEA8E45}"/>
              </a:ext>
            </a:extLst>
          </p:cNvPr>
          <p:cNvSpPr>
            <a:spLocks noGrp="1"/>
          </p:cNvSpPr>
          <p:nvPr>
            <p:ph type="body" sz="quarter" idx="10"/>
          </p:nvPr>
        </p:nvSpPr>
        <p:spPr/>
        <p:txBody>
          <a:bodyPr/>
          <a:lstStyle/>
          <a:p>
            <a:r>
              <a:rPr lang="pt-BR" dirty="0" smtClean="0"/>
              <a:t> </a:t>
            </a:r>
            <a:endParaRPr lang="pt-BR" dirty="0"/>
          </a:p>
        </p:txBody>
      </p:sp>
      <p:sp>
        <p:nvSpPr>
          <p:cNvPr id="3" name="Título 2">
            <a:extLst>
              <a:ext uri="{FF2B5EF4-FFF2-40B4-BE49-F238E27FC236}">
                <a16:creationId xmlns="" xmlns:a16="http://schemas.microsoft.com/office/drawing/2014/main" id="{C32215DD-C6A6-4E71-9653-69802ED68C6C}"/>
              </a:ext>
            </a:extLst>
          </p:cNvPr>
          <p:cNvSpPr>
            <a:spLocks noGrp="1"/>
          </p:cNvSpPr>
          <p:nvPr>
            <p:ph type="title"/>
          </p:nvPr>
        </p:nvSpPr>
        <p:spPr/>
        <p:txBody>
          <a:bodyPr/>
          <a:lstStyle/>
          <a:p>
            <a:r>
              <a:rPr lang="pt-BR" dirty="0" smtClean="0"/>
              <a:t>Saving and loading </a:t>
            </a:r>
            <a:r>
              <a:rPr lang="pt-BR" dirty="0"/>
              <a:t>data</a:t>
            </a:r>
          </a:p>
        </p:txBody>
      </p:sp>
    </p:spTree>
    <p:extLst>
      <p:ext uri="{BB962C8B-B14F-4D97-AF65-F5344CB8AC3E}">
        <p14:creationId xmlns:p14="http://schemas.microsoft.com/office/powerpoint/2010/main" val="4069722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a:xfrm>
            <a:off x="1679576" y="914399"/>
            <a:ext cx="9084218" cy="4365523"/>
          </a:xfrm>
        </p:spPr>
        <p:txBody>
          <a:bodyPr>
            <a:normAutofit/>
          </a:bodyPr>
          <a:lstStyle/>
          <a:p>
            <a:r>
              <a:rPr lang="pt-BR" sz="4800" dirty="0" smtClean="0"/>
              <a:t>Save game blueprint</a:t>
            </a:r>
            <a:endParaRPr lang="pt-BR" sz="4800"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To save a game, the information that will be stored needs to be gathered in variables of a Blueprint of type “</a:t>
            </a:r>
            <a:r>
              <a:rPr lang="en-US" sz="2800" b="1" dirty="0" err="1"/>
              <a:t>SaveGame</a:t>
            </a:r>
            <a:r>
              <a:rPr lang="en-US" sz="2800" dirty="0"/>
              <a:t>”.</a:t>
            </a:r>
          </a:p>
          <a:p>
            <a:r>
              <a:rPr lang="en-US" sz="2800" dirty="0" smtClean="0"/>
              <a:t>The </a:t>
            </a:r>
            <a:r>
              <a:rPr lang="en-US" sz="2800" dirty="0"/>
              <a:t>first step to saving and loading games with Blueprints is to create a new Blueprint using “</a:t>
            </a:r>
            <a:r>
              <a:rPr lang="en-US" sz="2800" b="1" dirty="0" err="1"/>
              <a:t>SaveGame</a:t>
            </a:r>
            <a:r>
              <a:rPr lang="en-US" sz="2800" dirty="0"/>
              <a:t>” as its parent class.</a:t>
            </a:r>
          </a:p>
          <a:p>
            <a:r>
              <a:rPr lang="pt-BR" sz="2800" dirty="0" smtClean="0"/>
              <a:t>T</a:t>
            </a:r>
            <a:r>
              <a:rPr lang="en-US" sz="2800" dirty="0"/>
              <a:t>he next step is to create variables in the Save Game Blueprint to keep the information that will be </a:t>
            </a:r>
            <a:r>
              <a:rPr lang="en-US" sz="2800" dirty="0" smtClean="0"/>
              <a:t>saved.</a:t>
            </a:r>
          </a:p>
          <a:p>
            <a:r>
              <a:rPr lang="en-US" sz="2800" dirty="0" smtClean="0"/>
              <a:t>The bottom image on the right shows an </a:t>
            </a:r>
            <a:r>
              <a:rPr lang="en-US" sz="2800" dirty="0"/>
              <a:t>example based on the game created in Lecture </a:t>
            </a:r>
            <a:r>
              <a:rPr lang="en-US" sz="2800" dirty="0" smtClean="0"/>
              <a:t>5.</a:t>
            </a:r>
            <a:endParaRPr lang="en-US" sz="2800" dirty="0"/>
          </a:p>
          <a:p>
            <a:endParaRPr lang="en-US" sz="2800" dirty="0"/>
          </a:p>
          <a:p>
            <a:endParaRPr lang="en-US" sz="2800" dirty="0"/>
          </a:p>
        </p:txBody>
      </p:sp>
      <p:pic>
        <p:nvPicPr>
          <p:cNvPr id="8" name="Imagem 7">
            <a:extLst>
              <a:ext uri="{FF2B5EF4-FFF2-40B4-BE49-F238E27FC236}">
                <a16:creationId xmlns="" xmlns:a16="http://schemas.microsoft.com/office/drawing/2014/main" id="{6FE00CDF-BFB4-402F-8524-B8D55A2DC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1337" y="1389075"/>
            <a:ext cx="7956838" cy="3052297"/>
          </a:xfrm>
          <a:prstGeom prst="rect">
            <a:avLst/>
          </a:prstGeom>
        </p:spPr>
      </p:pic>
      <p:pic>
        <p:nvPicPr>
          <p:cNvPr id="10" name="Imagem 9">
            <a:extLst>
              <a:ext uri="{FF2B5EF4-FFF2-40B4-BE49-F238E27FC236}">
                <a16:creationId xmlns="" xmlns:a16="http://schemas.microsoft.com/office/drawing/2014/main" id="{B60A969C-3282-4B23-9131-02040D572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0605" y="5791792"/>
            <a:ext cx="6594109" cy="3052296"/>
          </a:xfrm>
          <a:prstGeom prst="rect">
            <a:avLst/>
          </a:prstGeom>
        </p:spPr>
      </p:pic>
    </p:spTree>
    <p:extLst>
      <p:ext uri="{BB962C8B-B14F-4D97-AF65-F5344CB8AC3E}">
        <p14:creationId xmlns:p14="http://schemas.microsoft.com/office/powerpoint/2010/main" val="3628058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a:xfrm>
            <a:off x="1679576" y="914399"/>
            <a:ext cx="9084218" cy="4365523"/>
          </a:xfrm>
        </p:spPr>
        <p:txBody>
          <a:bodyPr>
            <a:normAutofit/>
          </a:bodyPr>
          <a:lstStyle/>
          <a:p>
            <a:pPr algn="ctr"/>
            <a:r>
              <a:rPr lang="pt-BR" sz="4800" dirty="0" smtClean="0"/>
              <a:t>Create save </a:t>
            </a:r>
            <a:r>
              <a:rPr lang="pt-BR" sz="4800" dirty="0"/>
              <a:t>game </a:t>
            </a:r>
            <a:r>
              <a:rPr lang="pt-BR" sz="4800" dirty="0" smtClean="0"/>
              <a:t>object</a:t>
            </a:r>
            <a:endParaRPr lang="pt-BR" sz="4800"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The </a:t>
            </a:r>
            <a:r>
              <a:rPr lang="en-US" sz="2800" b="1" dirty="0"/>
              <a:t>Create Save Game Object</a:t>
            </a:r>
            <a:r>
              <a:rPr lang="en-US" sz="2800" dirty="0"/>
              <a:t> function creates a Save Game Object based on a Save Game class.</a:t>
            </a:r>
          </a:p>
          <a:p>
            <a:r>
              <a:rPr lang="en-US" sz="2800" dirty="0" smtClean="0"/>
              <a:t>The </a:t>
            </a:r>
            <a:r>
              <a:rPr lang="en-US" sz="2800" dirty="0"/>
              <a:t>information to be saved will be set in the variables of this Object.</a:t>
            </a:r>
          </a:p>
          <a:p>
            <a:r>
              <a:rPr lang="en-US" sz="2800" b="1" dirty="0" err="1" smtClean="0"/>
              <a:t>MySaveGame</a:t>
            </a:r>
            <a:r>
              <a:rPr lang="en-US" sz="2800" dirty="0" smtClean="0"/>
              <a:t> </a:t>
            </a:r>
            <a:r>
              <a:rPr lang="en-US" sz="2800" dirty="0"/>
              <a:t>is a Blueprint of the Save Game class</a:t>
            </a:r>
            <a:r>
              <a:rPr lang="en-US" sz="2800" dirty="0" smtClean="0"/>
              <a:t>.</a:t>
            </a:r>
            <a:endParaRPr lang="en-US" sz="2800" dirty="0"/>
          </a:p>
          <a:p>
            <a:endParaRPr lang="en-US" sz="2800" dirty="0"/>
          </a:p>
        </p:txBody>
      </p:sp>
      <p:pic>
        <p:nvPicPr>
          <p:cNvPr id="6" name="Imagem 5">
            <a:extLst>
              <a:ext uri="{FF2B5EF4-FFF2-40B4-BE49-F238E27FC236}">
                <a16:creationId xmlns="" xmlns:a16="http://schemas.microsoft.com/office/drawing/2014/main" id="{27059989-8075-4235-9410-448859701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8660" y="4576728"/>
            <a:ext cx="12248540" cy="3104232"/>
          </a:xfrm>
          <a:prstGeom prst="rect">
            <a:avLst/>
          </a:prstGeom>
        </p:spPr>
      </p:pic>
    </p:spTree>
    <p:extLst>
      <p:ext uri="{BB962C8B-B14F-4D97-AF65-F5344CB8AC3E}">
        <p14:creationId xmlns:p14="http://schemas.microsoft.com/office/powerpoint/2010/main" val="209511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a:xfrm>
            <a:off x="1679576" y="914399"/>
            <a:ext cx="9084218" cy="4365523"/>
          </a:xfrm>
        </p:spPr>
        <p:txBody>
          <a:bodyPr>
            <a:normAutofit/>
          </a:bodyPr>
          <a:lstStyle/>
          <a:p>
            <a:r>
              <a:rPr lang="pt-BR" sz="4800" dirty="0" smtClean="0"/>
              <a:t>Save </a:t>
            </a:r>
            <a:r>
              <a:rPr lang="pt-BR" sz="4800" dirty="0"/>
              <a:t>game </a:t>
            </a:r>
            <a:r>
              <a:rPr lang="pt-BR" sz="4800" dirty="0" smtClean="0"/>
              <a:t>to </a:t>
            </a:r>
            <a:r>
              <a:rPr lang="pt-BR" sz="4800" dirty="0"/>
              <a:t>slot</a:t>
            </a:r>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The </a:t>
            </a:r>
            <a:r>
              <a:rPr lang="en-US" sz="2800" b="1" dirty="0"/>
              <a:t>Save Game to Slot</a:t>
            </a:r>
            <a:r>
              <a:rPr lang="en-US" sz="2800" dirty="0"/>
              <a:t> function saves the contents of a Save Game Object</a:t>
            </a:r>
            <a:r>
              <a:rPr lang="en-US" sz="2800" b="1" dirty="0"/>
              <a:t> </a:t>
            </a:r>
            <a:r>
              <a:rPr lang="en-US" sz="2800" dirty="0"/>
              <a:t>to a file on the disk.</a:t>
            </a:r>
          </a:p>
          <a:p>
            <a:r>
              <a:rPr lang="pt-BR" sz="2800" dirty="0" smtClean="0"/>
              <a:t>T</a:t>
            </a:r>
            <a:r>
              <a:rPr lang="en-US" sz="2800" dirty="0"/>
              <a:t>he image on the right shows the </a:t>
            </a:r>
            <a:r>
              <a:rPr lang="en-US" sz="2800" b="1" dirty="0"/>
              <a:t>Slot Name </a:t>
            </a:r>
            <a:r>
              <a:rPr lang="en-US" sz="2800" dirty="0"/>
              <a:t>parameter with the value “</a:t>
            </a:r>
            <a:r>
              <a:rPr lang="en-US" sz="2800" b="1" dirty="0" err="1"/>
              <a:t>BP_Game</a:t>
            </a:r>
            <a:r>
              <a:rPr lang="en-US" sz="2800" dirty="0"/>
              <a:t>”. This means that a file with the name “</a:t>
            </a:r>
            <a:r>
              <a:rPr lang="en-US" sz="2800" b="1" dirty="0" err="1"/>
              <a:t>BP_Game.sav</a:t>
            </a:r>
            <a:r>
              <a:rPr lang="en-US" sz="2800" dirty="0"/>
              <a:t>” will be created with the information that needs to be saved.</a:t>
            </a:r>
          </a:p>
          <a:p>
            <a:r>
              <a:rPr lang="en-US" sz="2800" dirty="0" smtClean="0"/>
              <a:t>The </a:t>
            </a:r>
            <a:r>
              <a:rPr lang="en-US" sz="2800" dirty="0"/>
              <a:t>“</a:t>
            </a:r>
            <a:r>
              <a:rPr lang="en-US" sz="2800" b="1" dirty="0" err="1"/>
              <a:t>BP_Game.sav</a:t>
            </a:r>
            <a:r>
              <a:rPr lang="en-US" sz="2800" dirty="0"/>
              <a:t>” file is stored in the folder “</a:t>
            </a:r>
            <a:r>
              <a:rPr lang="en-US" sz="2800" b="1" dirty="0" err="1"/>
              <a:t>ProjectName</a:t>
            </a:r>
            <a:r>
              <a:rPr lang="en-US" sz="2800" b="1" dirty="0"/>
              <a:t> &gt; Saved &gt; </a:t>
            </a:r>
            <a:r>
              <a:rPr lang="en-US" sz="2800" b="1" dirty="0" err="1"/>
              <a:t>SaveGames</a:t>
            </a:r>
            <a:r>
              <a:rPr lang="en-US" sz="2800" dirty="0"/>
              <a:t>”</a:t>
            </a:r>
            <a:r>
              <a:rPr lang="en-US" sz="2800" dirty="0" smtClean="0"/>
              <a:t>. </a:t>
            </a:r>
            <a:endParaRPr lang="en-US" sz="2800" dirty="0"/>
          </a:p>
          <a:p>
            <a:endParaRPr lang="en-US" sz="2800" dirty="0"/>
          </a:p>
        </p:txBody>
      </p:sp>
      <p:pic>
        <p:nvPicPr>
          <p:cNvPr id="6" name="Imagem 5">
            <a:extLst>
              <a:ext uri="{FF2B5EF4-FFF2-40B4-BE49-F238E27FC236}">
                <a16:creationId xmlns="" xmlns:a16="http://schemas.microsoft.com/office/drawing/2014/main" id="{27059989-8075-4235-9410-448859701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2470" y="2086641"/>
            <a:ext cx="12241530" cy="4171940"/>
          </a:xfrm>
          <a:prstGeom prst="rect">
            <a:avLst/>
          </a:prstGeom>
        </p:spPr>
      </p:pic>
      <p:pic>
        <p:nvPicPr>
          <p:cNvPr id="5" name="Imagem 4">
            <a:extLst>
              <a:ext uri="{FF2B5EF4-FFF2-40B4-BE49-F238E27FC236}">
                <a16:creationId xmlns="" xmlns:a16="http://schemas.microsoft.com/office/drawing/2014/main" id="{192DD6E5-8A69-49B0-B4CF-23A6215D0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2470" y="8786331"/>
            <a:ext cx="12233938" cy="2843028"/>
          </a:xfrm>
          <a:prstGeom prst="rect">
            <a:avLst/>
          </a:prstGeom>
        </p:spPr>
      </p:pic>
    </p:spTree>
    <p:extLst>
      <p:ext uri="{BB962C8B-B14F-4D97-AF65-F5344CB8AC3E}">
        <p14:creationId xmlns:p14="http://schemas.microsoft.com/office/powerpoint/2010/main" val="1339409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a:xfrm>
            <a:off x="1679576" y="914399"/>
            <a:ext cx="9084218" cy="4365523"/>
          </a:xfrm>
        </p:spPr>
        <p:txBody>
          <a:bodyPr>
            <a:normAutofit/>
          </a:bodyPr>
          <a:lstStyle/>
          <a:p>
            <a:r>
              <a:rPr lang="pt-BR" sz="4800" dirty="0"/>
              <a:t>Does </a:t>
            </a:r>
            <a:r>
              <a:rPr lang="pt-BR" sz="4800" dirty="0" smtClean="0"/>
              <a:t>save </a:t>
            </a:r>
            <a:r>
              <a:rPr lang="pt-BR" sz="4800" dirty="0"/>
              <a:t>game </a:t>
            </a:r>
            <a:r>
              <a:rPr lang="pt-BR" sz="4800" dirty="0" smtClean="0"/>
              <a:t>exist</a:t>
            </a:r>
            <a:endParaRPr lang="pt-BR" sz="4800"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The </a:t>
            </a:r>
            <a:r>
              <a:rPr lang="en-US" sz="2800" b="1" dirty="0"/>
              <a:t>Does Save Game Exist</a:t>
            </a:r>
            <a:r>
              <a:rPr lang="en-US" sz="2800" dirty="0"/>
              <a:t> function </a:t>
            </a:r>
            <a:r>
              <a:rPr lang="en-US" sz="2800" dirty="0" smtClean="0"/>
              <a:t>checks to see </a:t>
            </a:r>
            <a:r>
              <a:rPr lang="en-US" sz="2800" dirty="0"/>
              <a:t>if a Save Game</a:t>
            </a:r>
            <a:r>
              <a:rPr lang="en-US" sz="2800" b="1" dirty="0"/>
              <a:t> </a:t>
            </a:r>
            <a:r>
              <a:rPr lang="en-US" sz="2800" dirty="0"/>
              <a:t>exists in the given </a:t>
            </a:r>
            <a:r>
              <a:rPr lang="en-US" sz="2800" b="1" dirty="0"/>
              <a:t>Slot Name</a:t>
            </a:r>
            <a:r>
              <a:rPr lang="en-US" sz="2800" dirty="0"/>
              <a:t> parameter.</a:t>
            </a:r>
          </a:p>
          <a:p>
            <a:r>
              <a:rPr lang="pt-BR" sz="2800" dirty="0" smtClean="0"/>
              <a:t>T</a:t>
            </a:r>
            <a:r>
              <a:rPr lang="en-US" sz="2800" dirty="0"/>
              <a:t>his is a useful test to do before attempting to load a Save Game</a:t>
            </a:r>
            <a:r>
              <a:rPr lang="en-US" sz="2800" dirty="0" smtClean="0"/>
              <a:t>.</a:t>
            </a:r>
            <a:endParaRPr lang="en-US" sz="2800" dirty="0"/>
          </a:p>
          <a:p>
            <a:endParaRPr lang="en-US" sz="2800" dirty="0"/>
          </a:p>
        </p:txBody>
      </p:sp>
      <p:pic>
        <p:nvPicPr>
          <p:cNvPr id="6" name="Imagem 5">
            <a:extLst>
              <a:ext uri="{FF2B5EF4-FFF2-40B4-BE49-F238E27FC236}">
                <a16:creationId xmlns="" xmlns:a16="http://schemas.microsoft.com/office/drawing/2014/main" id="{27059989-8075-4235-9410-448859701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1040" y="5033153"/>
            <a:ext cx="12252960" cy="3649694"/>
          </a:xfrm>
          <a:prstGeom prst="rect">
            <a:avLst/>
          </a:prstGeom>
        </p:spPr>
      </p:pic>
    </p:spTree>
    <p:extLst>
      <p:ext uri="{BB962C8B-B14F-4D97-AF65-F5344CB8AC3E}">
        <p14:creationId xmlns:p14="http://schemas.microsoft.com/office/powerpoint/2010/main" val="95150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a:xfrm>
            <a:off x="1679576" y="914399"/>
            <a:ext cx="9084218" cy="4365523"/>
          </a:xfrm>
        </p:spPr>
        <p:txBody>
          <a:bodyPr>
            <a:normAutofit/>
          </a:bodyPr>
          <a:lstStyle/>
          <a:p>
            <a:r>
              <a:rPr lang="pt-BR" sz="4800" dirty="0" smtClean="0"/>
              <a:t>Load </a:t>
            </a:r>
            <a:r>
              <a:rPr lang="pt-BR" sz="4800" dirty="0"/>
              <a:t>game </a:t>
            </a:r>
            <a:r>
              <a:rPr lang="pt-BR" sz="4800" dirty="0" smtClean="0"/>
              <a:t>from </a:t>
            </a:r>
            <a:r>
              <a:rPr lang="pt-BR" sz="4800" dirty="0"/>
              <a:t>slot</a:t>
            </a:r>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The </a:t>
            </a:r>
            <a:r>
              <a:rPr lang="en-US" sz="2800" b="1" dirty="0"/>
              <a:t>Load Game from Slot</a:t>
            </a:r>
            <a:r>
              <a:rPr lang="en-US" sz="2800" dirty="0"/>
              <a:t> function loads the contents of a slot and creates a Save Game Object with the contents.</a:t>
            </a:r>
          </a:p>
          <a:p>
            <a:r>
              <a:rPr lang="en-US" sz="2800" dirty="0"/>
              <a:t>T</a:t>
            </a:r>
            <a:r>
              <a:rPr lang="en-US" sz="2800" dirty="0" smtClean="0"/>
              <a:t>he </a:t>
            </a:r>
            <a:r>
              <a:rPr lang="en-US" sz="2800" dirty="0"/>
              <a:t>output parameter </a:t>
            </a:r>
            <a:r>
              <a:rPr lang="en-US" sz="2800" b="1" dirty="0"/>
              <a:t>Return Value </a:t>
            </a:r>
            <a:r>
              <a:rPr lang="en-US" sz="2800" dirty="0"/>
              <a:t>is a reference to a generic Save Game Object, so it is necessary to cast the reference to the correct Save Game</a:t>
            </a:r>
            <a:r>
              <a:rPr lang="en-US" sz="2800" b="1" dirty="0"/>
              <a:t> </a:t>
            </a:r>
            <a:r>
              <a:rPr lang="en-US" sz="2800" dirty="0"/>
              <a:t>Blueprint in order to access the variables.</a:t>
            </a:r>
          </a:p>
          <a:p>
            <a:r>
              <a:rPr lang="en-US" sz="2800" dirty="0" smtClean="0"/>
              <a:t>In </a:t>
            </a:r>
            <a:r>
              <a:rPr lang="en-US" sz="2800" dirty="0"/>
              <a:t>the example on the right, the </a:t>
            </a:r>
            <a:r>
              <a:rPr lang="en-US" sz="2800" b="1" dirty="0"/>
              <a:t>Load Game from Slot</a:t>
            </a:r>
            <a:r>
              <a:rPr lang="en-US" sz="2800" dirty="0"/>
              <a:t> function casts to </a:t>
            </a:r>
            <a:r>
              <a:rPr lang="en-US" sz="2800" b="1" dirty="0" err="1"/>
              <a:t>MySaveGame</a:t>
            </a:r>
            <a:r>
              <a:rPr lang="en-US" sz="2800" dirty="0"/>
              <a:t>. After that, the reference to the </a:t>
            </a:r>
            <a:r>
              <a:rPr lang="en-US" sz="2800" b="1" dirty="0" err="1"/>
              <a:t>MySaveGame</a:t>
            </a:r>
            <a:r>
              <a:rPr lang="en-US" sz="2800" dirty="0"/>
              <a:t> Object is set in a variable</a:t>
            </a:r>
            <a:r>
              <a:rPr lang="en-US" sz="2800" dirty="0" smtClean="0"/>
              <a:t>.</a:t>
            </a:r>
            <a:endParaRPr lang="en-US" sz="2800" dirty="0"/>
          </a:p>
          <a:p>
            <a:endParaRPr lang="en-US" sz="2800" dirty="0"/>
          </a:p>
        </p:txBody>
      </p:sp>
      <p:pic>
        <p:nvPicPr>
          <p:cNvPr id="6" name="Imagem 5">
            <a:extLst>
              <a:ext uri="{FF2B5EF4-FFF2-40B4-BE49-F238E27FC236}">
                <a16:creationId xmlns="" xmlns:a16="http://schemas.microsoft.com/office/drawing/2014/main" id="{27059989-8075-4235-9410-448859701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4850" y="5663992"/>
            <a:ext cx="12249150" cy="2388015"/>
          </a:xfrm>
          <a:prstGeom prst="rect">
            <a:avLst/>
          </a:prstGeom>
        </p:spPr>
      </p:pic>
    </p:spTree>
    <p:extLst>
      <p:ext uri="{BB962C8B-B14F-4D97-AF65-F5344CB8AC3E}">
        <p14:creationId xmlns:p14="http://schemas.microsoft.com/office/powerpoint/2010/main" val="2357490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a:xfrm>
            <a:off x="1679576" y="914399"/>
            <a:ext cx="9084218" cy="4365523"/>
          </a:xfrm>
        </p:spPr>
        <p:txBody>
          <a:bodyPr>
            <a:normAutofit/>
          </a:bodyPr>
          <a:lstStyle/>
          <a:p>
            <a:r>
              <a:rPr lang="pt-BR" sz="4800" dirty="0"/>
              <a:t>Delete game in slot</a:t>
            </a:r>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The </a:t>
            </a:r>
            <a:r>
              <a:rPr lang="en-US" sz="2800" b="1" dirty="0"/>
              <a:t>Delete Game in Slot</a:t>
            </a:r>
            <a:r>
              <a:rPr lang="en-US" sz="2800" dirty="0"/>
              <a:t> function is used to delete Save Game data in a slot.</a:t>
            </a:r>
          </a:p>
          <a:p>
            <a:r>
              <a:rPr lang="pt-BR" sz="2800" dirty="0" smtClean="0"/>
              <a:t>T</a:t>
            </a:r>
            <a:r>
              <a:rPr lang="en-US" sz="2800" dirty="0"/>
              <a:t>he </a:t>
            </a:r>
            <a:r>
              <a:rPr lang="en-US" sz="2800" b="1" dirty="0"/>
              <a:t>Return Value</a:t>
            </a:r>
            <a:r>
              <a:rPr lang="en-US" sz="2800" dirty="0"/>
              <a:t> parameter is “</a:t>
            </a:r>
            <a:r>
              <a:rPr lang="en-US" sz="2800" b="1" dirty="0"/>
              <a:t>true</a:t>
            </a:r>
            <a:r>
              <a:rPr lang="en-US" sz="2800" dirty="0"/>
              <a:t>” if the file was found and deleted</a:t>
            </a:r>
            <a:r>
              <a:rPr lang="en-US" sz="2800" dirty="0" smtClean="0"/>
              <a:t>.</a:t>
            </a:r>
            <a:endParaRPr lang="en-US" sz="2800" dirty="0"/>
          </a:p>
          <a:p>
            <a:endParaRPr lang="en-US" sz="2800" dirty="0"/>
          </a:p>
        </p:txBody>
      </p:sp>
      <p:pic>
        <p:nvPicPr>
          <p:cNvPr id="6" name="Imagem 5">
            <a:extLst>
              <a:ext uri="{FF2B5EF4-FFF2-40B4-BE49-F238E27FC236}">
                <a16:creationId xmlns="" xmlns:a16="http://schemas.microsoft.com/office/drawing/2014/main" id="{27059989-8075-4235-9410-448859701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0983" y="4965372"/>
            <a:ext cx="8242893" cy="3785256"/>
          </a:xfrm>
          <a:prstGeom prst="rect">
            <a:avLst/>
          </a:prstGeom>
        </p:spPr>
      </p:pic>
    </p:spTree>
    <p:extLst>
      <p:ext uri="{BB962C8B-B14F-4D97-AF65-F5344CB8AC3E}">
        <p14:creationId xmlns:p14="http://schemas.microsoft.com/office/powerpoint/2010/main" val="2065329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37DB7C97-7588-4A52-A49B-670A6776E7F1}"/>
              </a:ext>
            </a:extLst>
          </p:cNvPr>
          <p:cNvSpPr>
            <a:spLocks noGrp="1"/>
          </p:cNvSpPr>
          <p:nvPr>
            <p:ph type="body" sz="quarter" idx="10"/>
          </p:nvPr>
        </p:nvSpPr>
        <p:spPr/>
        <p:txBody>
          <a:bodyPr/>
          <a:lstStyle/>
          <a:p>
            <a:r>
              <a:rPr lang="pt-BR" dirty="0" smtClean="0"/>
              <a:t>summary</a:t>
            </a:r>
            <a:endParaRPr lang="pt-BR" dirty="0"/>
          </a:p>
        </p:txBody>
      </p:sp>
      <p:sp>
        <p:nvSpPr>
          <p:cNvPr id="3" name="Espaço Reservado para Texto 2">
            <a:extLst>
              <a:ext uri="{FF2B5EF4-FFF2-40B4-BE49-F238E27FC236}">
                <a16:creationId xmlns="" xmlns:a16="http://schemas.microsoft.com/office/drawing/2014/main" id="{8F9EDEDA-91F8-40AA-8159-33815BFB088A}"/>
              </a:ext>
            </a:extLst>
          </p:cNvPr>
          <p:cNvSpPr>
            <a:spLocks noGrp="1"/>
          </p:cNvSpPr>
          <p:nvPr>
            <p:ph type="body" sz="quarter" idx="12"/>
          </p:nvPr>
        </p:nvSpPr>
        <p:spPr>
          <a:xfrm>
            <a:off x="2869460" y="4846320"/>
            <a:ext cx="7008270" cy="8996082"/>
          </a:xfrm>
        </p:spPr>
        <p:txBody>
          <a:bodyPr>
            <a:normAutofit/>
          </a:bodyPr>
          <a:lstStyle/>
          <a:p>
            <a:r>
              <a:rPr lang="en-US" sz="2800" dirty="0"/>
              <a:t>This lecture introduced many advanced Blueprint concepts and </a:t>
            </a:r>
            <a:r>
              <a:rPr lang="en-US" sz="2800" dirty="0" smtClean="0"/>
              <a:t>presented </a:t>
            </a:r>
            <a:r>
              <a:rPr lang="en-US" sz="2800" dirty="0"/>
              <a:t>structures, arrays, sets, maps, enumerations, latent functions, and data tables.</a:t>
            </a:r>
          </a:p>
          <a:p>
            <a:r>
              <a:rPr lang="en-US" sz="2800" dirty="0" smtClean="0"/>
              <a:t>The </a:t>
            </a:r>
            <a:r>
              <a:rPr lang="en-US" sz="2800" dirty="0"/>
              <a:t>functions necessary to implement a basic </a:t>
            </a:r>
            <a:r>
              <a:rPr lang="en-US" sz="2800" dirty="0" smtClean="0"/>
              <a:t>save/load </a:t>
            </a:r>
            <a:r>
              <a:rPr lang="en-US" sz="2800" dirty="0"/>
              <a:t>system were explained</a:t>
            </a:r>
            <a:r>
              <a:rPr lang="en-US" sz="2800" dirty="0" smtClean="0"/>
              <a:t>.</a:t>
            </a:r>
            <a:endParaRPr lang="pt-BR" sz="2800" dirty="0"/>
          </a:p>
        </p:txBody>
      </p:sp>
    </p:spTree>
    <p:extLst>
      <p:ext uri="{BB962C8B-B14F-4D97-AF65-F5344CB8AC3E}">
        <p14:creationId xmlns:p14="http://schemas.microsoft.com/office/powerpoint/2010/main" val="1051035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arrays</a:t>
            </a:r>
            <a:endParaRPr lang="pt-BR"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An </a:t>
            </a:r>
            <a:r>
              <a:rPr lang="en-US" sz="2800" b="1" dirty="0"/>
              <a:t>array</a:t>
            </a:r>
            <a:r>
              <a:rPr lang="en-US" sz="2800" dirty="0"/>
              <a:t> is an ordered list, and you set and get its elements via the use of an integer-based index.</a:t>
            </a:r>
          </a:p>
          <a:p>
            <a:r>
              <a:rPr lang="en-US" sz="2800" dirty="0" smtClean="0"/>
              <a:t>The </a:t>
            </a:r>
            <a:r>
              <a:rPr lang="en-US" sz="2800" dirty="0"/>
              <a:t>use of arrays allows grouping of variables of the same type. Creating an array in Blueprints is very simple.</a:t>
            </a:r>
          </a:p>
          <a:p>
            <a:r>
              <a:rPr lang="en-US" sz="2800" dirty="0" smtClean="0"/>
              <a:t>First</a:t>
            </a:r>
            <a:r>
              <a:rPr lang="en-US" sz="2800" dirty="0"/>
              <a:t>, create a new variable and select the desired type.</a:t>
            </a:r>
          </a:p>
          <a:p>
            <a:r>
              <a:rPr lang="en-US" sz="2800" dirty="0" smtClean="0"/>
              <a:t>Click </a:t>
            </a:r>
            <a:r>
              <a:rPr lang="en-US" sz="2800" dirty="0"/>
              <a:t>the icon next to the </a:t>
            </a:r>
            <a:r>
              <a:rPr lang="en-US" sz="2800" b="1" dirty="0"/>
              <a:t>Variable Type</a:t>
            </a:r>
            <a:r>
              <a:rPr lang="en-US" sz="2800" dirty="0"/>
              <a:t> </a:t>
            </a:r>
            <a:r>
              <a:rPr lang="en-US" sz="2800" dirty="0" smtClean="0"/>
              <a:t>drop-down </a:t>
            </a:r>
            <a:r>
              <a:rPr lang="en-US" sz="2800" dirty="0"/>
              <a:t>and choose “</a:t>
            </a:r>
            <a:r>
              <a:rPr lang="en-US" sz="2800" b="1" dirty="0"/>
              <a:t>Array</a:t>
            </a:r>
            <a:r>
              <a:rPr lang="en-US" sz="2800" dirty="0"/>
              <a:t>” (see </a:t>
            </a:r>
            <a:r>
              <a:rPr lang="en-US" sz="2800" dirty="0" smtClean="0"/>
              <a:t>top </a:t>
            </a:r>
            <a:r>
              <a:rPr lang="en-US" sz="2800" dirty="0"/>
              <a:t>image on </a:t>
            </a:r>
            <a:r>
              <a:rPr lang="en-US" sz="2800" dirty="0" smtClean="0"/>
              <a:t>right</a:t>
            </a:r>
            <a:r>
              <a:rPr lang="en-US" sz="2800" dirty="0"/>
              <a:t>).</a:t>
            </a:r>
          </a:p>
          <a:p>
            <a:r>
              <a:rPr lang="en-US" sz="2800" dirty="0" smtClean="0"/>
              <a:t>After </a:t>
            </a:r>
            <a:r>
              <a:rPr lang="en-US" sz="2800" dirty="0"/>
              <a:t>compiling the Blueprint, it is possible to fill in the array elements with default values, as shown in the bottom image</a:t>
            </a:r>
            <a:r>
              <a:rPr lang="en-US" sz="2800" dirty="0" smtClean="0"/>
              <a:t>.</a:t>
            </a:r>
            <a:endParaRPr lang="en-US" sz="2800" dirty="0"/>
          </a:p>
          <a:p>
            <a:endParaRPr lang="pt-BR" sz="2800" dirty="0"/>
          </a:p>
        </p:txBody>
      </p:sp>
      <p:pic>
        <p:nvPicPr>
          <p:cNvPr id="7" name="Imagem 6">
            <a:extLst>
              <a:ext uri="{FF2B5EF4-FFF2-40B4-BE49-F238E27FC236}">
                <a16:creationId xmlns="" xmlns:a16="http://schemas.microsoft.com/office/drawing/2014/main" id="{83588D14-0332-4000-B86F-766EADFCB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2655" y="2263564"/>
            <a:ext cx="8951769" cy="3016358"/>
          </a:xfrm>
          <a:prstGeom prst="rect">
            <a:avLst/>
          </a:prstGeom>
        </p:spPr>
      </p:pic>
      <p:pic>
        <p:nvPicPr>
          <p:cNvPr id="11" name="Imagem 10">
            <a:extLst>
              <a:ext uri="{FF2B5EF4-FFF2-40B4-BE49-F238E27FC236}">
                <a16:creationId xmlns="" xmlns:a16="http://schemas.microsoft.com/office/drawing/2014/main" id="{9D937189-9B82-48E1-A23D-2D7FEF43B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2337" y="7139124"/>
            <a:ext cx="6824257" cy="4968287"/>
          </a:xfrm>
          <a:prstGeom prst="rect">
            <a:avLst/>
          </a:prstGeom>
        </p:spPr>
      </p:pic>
    </p:spTree>
    <p:extLst>
      <p:ext uri="{BB962C8B-B14F-4D97-AF65-F5344CB8AC3E}">
        <p14:creationId xmlns:p14="http://schemas.microsoft.com/office/powerpoint/2010/main" val="255121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Arrays</a:t>
            </a:r>
            <a:r>
              <a:rPr lang="pt-BR" dirty="0"/>
              <a:t>:</a:t>
            </a:r>
            <a:br>
              <a:rPr lang="pt-BR" dirty="0"/>
            </a:br>
            <a:r>
              <a:rPr lang="pt-BR" dirty="0" smtClean="0"/>
              <a:t>Main nodes</a:t>
            </a:r>
            <a:endParaRPr lang="pt-BR"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The</a:t>
            </a:r>
            <a:r>
              <a:rPr lang="en-US" sz="2800" b="1" dirty="0"/>
              <a:t> </a:t>
            </a:r>
            <a:r>
              <a:rPr lang="en-US" sz="2800" dirty="0"/>
              <a:t>main nodes related to arrays are as follows</a:t>
            </a:r>
            <a:r>
              <a:rPr lang="en-US" sz="2800" dirty="0" smtClean="0"/>
              <a:t>:</a:t>
            </a:r>
            <a:endParaRPr lang="en-US" sz="2800" dirty="0"/>
          </a:p>
          <a:p>
            <a:pPr marL="457200" indent="-457200">
              <a:buFont typeface="Arial" panose="020B0604020202020204" pitchFamily="34" charset="0"/>
              <a:buChar char="•"/>
            </a:pPr>
            <a:r>
              <a:rPr lang="en-US" sz="2800" b="1" dirty="0"/>
              <a:t>Get</a:t>
            </a:r>
            <a:r>
              <a:rPr lang="en-US" sz="2800" dirty="0"/>
              <a:t>: Returns the element that is in the position specified by the index used</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a:t>Length</a:t>
            </a:r>
            <a:r>
              <a:rPr lang="en-US" sz="2800" dirty="0"/>
              <a:t>: Returns the number of array </a:t>
            </a:r>
            <a:r>
              <a:rPr lang="en-US" sz="2800" dirty="0" smtClean="0"/>
              <a:t>elements.</a:t>
            </a:r>
            <a:endParaRPr lang="en-US" sz="2800" dirty="0"/>
          </a:p>
          <a:p>
            <a:pPr marL="457200" indent="-457200">
              <a:spcBef>
                <a:spcPts val="1600"/>
              </a:spcBef>
              <a:buFont typeface="Arial" panose="020B0604020202020204" pitchFamily="34" charset="0"/>
              <a:buChar char="•"/>
            </a:pPr>
            <a:r>
              <a:rPr lang="en-US" sz="2800" b="1" dirty="0"/>
              <a:t>Add</a:t>
            </a:r>
            <a:r>
              <a:rPr lang="en-US" sz="2800" dirty="0"/>
              <a:t>: Adds a new element at the end of the </a:t>
            </a:r>
            <a:r>
              <a:rPr lang="en-US" sz="2800" dirty="0" smtClean="0"/>
              <a:t>array</a:t>
            </a:r>
            <a:r>
              <a:rPr lang="en-US" sz="2800" dirty="0"/>
              <a:t>.</a:t>
            </a:r>
          </a:p>
          <a:p>
            <a:pPr marL="457200" indent="-457200">
              <a:spcBef>
                <a:spcPts val="1600"/>
              </a:spcBef>
              <a:buFont typeface="Arial" panose="020B0604020202020204" pitchFamily="34" charset="0"/>
              <a:buChar char="•"/>
            </a:pPr>
            <a:r>
              <a:rPr lang="en-US" sz="2800" b="1" dirty="0"/>
              <a:t>Insert</a:t>
            </a:r>
            <a:r>
              <a:rPr lang="en-US" sz="2800" dirty="0"/>
              <a:t>: Inserts a new element at the position specified by the index parameter</a:t>
            </a:r>
            <a:r>
              <a:rPr lang="en-US" sz="2800" dirty="0" smtClean="0"/>
              <a:t>.</a:t>
            </a:r>
            <a:endParaRPr lang="en-US" sz="2800" dirty="0"/>
          </a:p>
          <a:p>
            <a:endParaRPr lang="en-US" sz="2800" dirty="0"/>
          </a:p>
          <a:p>
            <a:endParaRPr lang="pt-BR" sz="2800" dirty="0"/>
          </a:p>
        </p:txBody>
      </p:sp>
      <p:pic>
        <p:nvPicPr>
          <p:cNvPr id="5" name="Imagem 4">
            <a:extLst>
              <a:ext uri="{FF2B5EF4-FFF2-40B4-BE49-F238E27FC236}">
                <a16:creationId xmlns="" xmlns:a16="http://schemas.microsoft.com/office/drawing/2014/main" id="{B311415B-399E-4A48-890B-D1A0A4184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8732" y="2076452"/>
            <a:ext cx="5984982" cy="10610932"/>
          </a:xfrm>
          <a:prstGeom prst="rect">
            <a:avLst/>
          </a:prstGeom>
        </p:spPr>
      </p:pic>
    </p:spTree>
    <p:extLst>
      <p:ext uri="{BB962C8B-B14F-4D97-AF65-F5344CB8AC3E}">
        <p14:creationId xmlns:p14="http://schemas.microsoft.com/office/powerpoint/2010/main" val="375635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a:t>sets</a:t>
            </a:r>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897880"/>
            <a:ext cx="9045575" cy="7662952"/>
          </a:xfrm>
        </p:spPr>
        <p:txBody>
          <a:bodyPr>
            <a:normAutofit lnSpcReduction="10000"/>
          </a:bodyPr>
          <a:lstStyle/>
          <a:p>
            <a:pPr>
              <a:lnSpc>
                <a:spcPct val="99000"/>
              </a:lnSpc>
            </a:pPr>
            <a:r>
              <a:rPr lang="pt-BR" sz="2800" dirty="0"/>
              <a:t>A </a:t>
            </a:r>
            <a:r>
              <a:rPr lang="pt-BR" sz="2800" b="1" dirty="0"/>
              <a:t>s</a:t>
            </a:r>
            <a:r>
              <a:rPr lang="en-US" sz="2800" b="1" dirty="0"/>
              <a:t>et </a:t>
            </a:r>
            <a:r>
              <a:rPr lang="en-US" sz="2800" dirty="0"/>
              <a:t>is a type of container similar to an array, but unlike an array it is an unordered list of elements that are searched for based on their value. There is no index. It can be used to group variables of the same type. An important difference is that sets</a:t>
            </a:r>
            <a:r>
              <a:rPr lang="en-US" sz="2800" b="1" dirty="0"/>
              <a:t> </a:t>
            </a:r>
            <a:r>
              <a:rPr lang="en-US" sz="2800" dirty="0"/>
              <a:t>do not allow duplicate elements.</a:t>
            </a:r>
          </a:p>
          <a:p>
            <a:pPr>
              <a:lnSpc>
                <a:spcPct val="99000"/>
              </a:lnSpc>
              <a:spcBef>
                <a:spcPts val="1600"/>
              </a:spcBef>
            </a:pPr>
            <a:r>
              <a:rPr lang="en-US" sz="2800" dirty="0" smtClean="0"/>
              <a:t>The </a:t>
            </a:r>
            <a:r>
              <a:rPr lang="en-US" sz="2800" dirty="0"/>
              <a:t>key value used to find an item is the item itself.</a:t>
            </a:r>
          </a:p>
          <a:p>
            <a:pPr>
              <a:lnSpc>
                <a:spcPct val="99000"/>
              </a:lnSpc>
              <a:spcBef>
                <a:spcPts val="1600"/>
              </a:spcBef>
            </a:pPr>
            <a:r>
              <a:rPr lang="pt-BR" sz="2800" dirty="0" smtClean="0"/>
              <a:t>T</a:t>
            </a:r>
            <a:r>
              <a:rPr lang="en-US" sz="2800" dirty="0"/>
              <a:t>o define a variable as a set, click the icon next to the </a:t>
            </a:r>
            <a:r>
              <a:rPr lang="en-US" sz="2800" b="1" dirty="0"/>
              <a:t>Variable Type</a:t>
            </a:r>
            <a:r>
              <a:rPr lang="en-US" sz="2800" dirty="0"/>
              <a:t> </a:t>
            </a:r>
            <a:r>
              <a:rPr lang="en-US" sz="2800" dirty="0" smtClean="0"/>
              <a:t>drop-down </a:t>
            </a:r>
            <a:r>
              <a:rPr lang="en-US" sz="2800" dirty="0"/>
              <a:t>and choose “</a:t>
            </a:r>
            <a:r>
              <a:rPr lang="en-US" sz="2800" b="1" dirty="0"/>
              <a:t>Set</a:t>
            </a:r>
            <a:r>
              <a:rPr lang="en-US" sz="2800" dirty="0"/>
              <a:t>” (see </a:t>
            </a:r>
            <a:r>
              <a:rPr lang="en-US" sz="2800" dirty="0" smtClean="0"/>
              <a:t>top </a:t>
            </a:r>
            <a:r>
              <a:rPr lang="en-US" sz="2800" dirty="0"/>
              <a:t>image on </a:t>
            </a:r>
            <a:r>
              <a:rPr lang="en-US" sz="2800" dirty="0" smtClean="0"/>
              <a:t>right</a:t>
            </a:r>
            <a:r>
              <a:rPr lang="en-US" sz="2800" dirty="0"/>
              <a:t>).</a:t>
            </a:r>
          </a:p>
          <a:p>
            <a:pPr>
              <a:lnSpc>
                <a:spcPct val="99000"/>
              </a:lnSpc>
              <a:spcBef>
                <a:spcPts val="1600"/>
              </a:spcBef>
            </a:pPr>
            <a:r>
              <a:rPr lang="en-US" sz="2800" dirty="0" smtClean="0"/>
              <a:t>Following </a:t>
            </a:r>
            <a:r>
              <a:rPr lang="en-US" sz="2800" dirty="0"/>
              <a:t>are some common nodes related to sets</a:t>
            </a:r>
            <a:r>
              <a:rPr lang="en-US" sz="2800" dirty="0" smtClean="0"/>
              <a:t>:</a:t>
            </a:r>
            <a:endParaRPr lang="en-US" sz="2800" dirty="0"/>
          </a:p>
          <a:p>
            <a:pPr marL="457200" indent="-457200">
              <a:lnSpc>
                <a:spcPct val="99000"/>
              </a:lnSpc>
              <a:spcBef>
                <a:spcPts val="1600"/>
              </a:spcBef>
              <a:buFont typeface="Arial" panose="020B0604020202020204" pitchFamily="34" charset="0"/>
              <a:buChar char="•"/>
            </a:pPr>
            <a:r>
              <a:rPr lang="en-US" sz="2800" b="1" dirty="0"/>
              <a:t>Add</a:t>
            </a:r>
            <a:r>
              <a:rPr lang="en-US" sz="2800" dirty="0"/>
              <a:t>: Adds an item to the </a:t>
            </a:r>
            <a:r>
              <a:rPr lang="en-US" sz="2800" dirty="0" smtClean="0"/>
              <a:t>set.</a:t>
            </a:r>
            <a:endParaRPr lang="en-US" sz="2800" dirty="0"/>
          </a:p>
          <a:p>
            <a:pPr marL="457200" indent="-457200">
              <a:lnSpc>
                <a:spcPct val="99000"/>
              </a:lnSpc>
              <a:spcBef>
                <a:spcPts val="1200"/>
              </a:spcBef>
              <a:buFont typeface="Arial" panose="020B0604020202020204" pitchFamily="34" charset="0"/>
              <a:buChar char="•"/>
            </a:pPr>
            <a:r>
              <a:rPr lang="en-US" sz="2800" b="1" dirty="0"/>
              <a:t>Contains</a:t>
            </a:r>
            <a:r>
              <a:rPr lang="en-US" sz="2800" dirty="0"/>
              <a:t>: Checks to see if the set contains the given </a:t>
            </a:r>
            <a:r>
              <a:rPr lang="en-US" sz="2800" dirty="0" smtClean="0"/>
              <a:t>item.</a:t>
            </a:r>
            <a:endParaRPr lang="en-US" sz="2800" dirty="0"/>
          </a:p>
          <a:p>
            <a:pPr marL="457200" indent="-457200">
              <a:lnSpc>
                <a:spcPct val="99000"/>
              </a:lnSpc>
              <a:spcBef>
                <a:spcPts val="1200"/>
              </a:spcBef>
              <a:buFont typeface="Arial" panose="020B0604020202020204" pitchFamily="34" charset="0"/>
              <a:buChar char="•"/>
            </a:pPr>
            <a:r>
              <a:rPr lang="en-US" sz="2800" b="1" dirty="0"/>
              <a:t>Remove</a:t>
            </a:r>
            <a:r>
              <a:rPr lang="en-US" sz="2800" dirty="0"/>
              <a:t>: Removes an item from the </a:t>
            </a:r>
            <a:r>
              <a:rPr lang="en-US" sz="2800" dirty="0" smtClean="0"/>
              <a:t>set.</a:t>
            </a:r>
            <a:endParaRPr lang="en-US" sz="2800" dirty="0"/>
          </a:p>
          <a:p>
            <a:pPr marL="457200" indent="-457200">
              <a:lnSpc>
                <a:spcPct val="99000"/>
              </a:lnSpc>
              <a:spcBef>
                <a:spcPts val="1200"/>
              </a:spcBef>
              <a:buFont typeface="Arial" panose="020B0604020202020204" pitchFamily="34" charset="0"/>
              <a:buChar char="•"/>
            </a:pPr>
            <a:r>
              <a:rPr lang="en-US" sz="2800" b="1" dirty="0"/>
              <a:t>Length</a:t>
            </a:r>
            <a:r>
              <a:rPr lang="en-US" sz="2800" dirty="0"/>
              <a:t>: Returns the number of items in the </a:t>
            </a:r>
            <a:r>
              <a:rPr lang="en-US" sz="2800" dirty="0" smtClean="0"/>
              <a:t>set</a:t>
            </a:r>
            <a:r>
              <a:rPr lang="en-US" sz="2800" dirty="0"/>
              <a:t>.</a:t>
            </a:r>
          </a:p>
          <a:p>
            <a:endParaRPr lang="en-US" sz="2800" dirty="0"/>
          </a:p>
          <a:p>
            <a:endParaRPr lang="en-US" sz="2800" dirty="0"/>
          </a:p>
          <a:p>
            <a:endParaRPr lang="pt-BR" sz="2800" dirty="0"/>
          </a:p>
        </p:txBody>
      </p:sp>
      <p:pic>
        <p:nvPicPr>
          <p:cNvPr id="7" name="Imagem 6">
            <a:extLst>
              <a:ext uri="{FF2B5EF4-FFF2-40B4-BE49-F238E27FC236}">
                <a16:creationId xmlns="" xmlns:a16="http://schemas.microsoft.com/office/drawing/2014/main" id="{83588D14-0332-4000-B86F-766EADFCB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2655" y="2433294"/>
            <a:ext cx="8951769" cy="2676897"/>
          </a:xfrm>
          <a:prstGeom prst="rect">
            <a:avLst/>
          </a:prstGeom>
        </p:spPr>
      </p:pic>
      <p:pic>
        <p:nvPicPr>
          <p:cNvPr id="11" name="Imagem 10">
            <a:extLst>
              <a:ext uri="{FF2B5EF4-FFF2-40B4-BE49-F238E27FC236}">
                <a16:creationId xmlns="" xmlns:a16="http://schemas.microsoft.com/office/drawing/2014/main" id="{9D937189-9B82-48E1-A23D-2D7FEF43B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2655" y="7729495"/>
            <a:ext cx="8668004" cy="4810848"/>
          </a:xfrm>
          <a:prstGeom prst="rect">
            <a:avLst/>
          </a:prstGeom>
        </p:spPr>
      </p:pic>
    </p:spTree>
    <p:extLst>
      <p:ext uri="{BB962C8B-B14F-4D97-AF65-F5344CB8AC3E}">
        <p14:creationId xmlns:p14="http://schemas.microsoft.com/office/powerpoint/2010/main" val="357789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maps</a:t>
            </a:r>
            <a:endParaRPr lang="pt-BR"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There is another type of container called a </a:t>
            </a:r>
            <a:r>
              <a:rPr lang="en-US" sz="2800" b="1" dirty="0"/>
              <a:t>map</a:t>
            </a:r>
            <a:r>
              <a:rPr lang="en-US" sz="2800" dirty="0"/>
              <a:t>. To define a variable as a map, click the icon next to the </a:t>
            </a:r>
            <a:r>
              <a:rPr lang="en-US" sz="2800" b="1" dirty="0"/>
              <a:t>Variable Type</a:t>
            </a:r>
            <a:r>
              <a:rPr lang="en-US" sz="2800" dirty="0"/>
              <a:t> </a:t>
            </a:r>
            <a:r>
              <a:rPr lang="en-US" sz="2800" dirty="0" smtClean="0"/>
              <a:t>drop-down </a:t>
            </a:r>
            <a:r>
              <a:rPr lang="en-US" sz="2800" dirty="0"/>
              <a:t>and choose “</a:t>
            </a:r>
            <a:r>
              <a:rPr lang="en-US" sz="2800" b="1" dirty="0"/>
              <a:t>Map</a:t>
            </a:r>
            <a:r>
              <a:rPr lang="en-US" sz="2800" dirty="0"/>
              <a:t>”.</a:t>
            </a:r>
          </a:p>
          <a:p>
            <a:r>
              <a:rPr lang="en-US" sz="2800" dirty="0" smtClean="0"/>
              <a:t>Each </a:t>
            </a:r>
            <a:r>
              <a:rPr lang="en-US" sz="2800" dirty="0"/>
              <a:t>element of a map has a key associated with a value. A map is unordered and is searched using the key value. The top image on the right shows a map whose key type</a:t>
            </a:r>
            <a:r>
              <a:rPr lang="en-US" sz="2800" b="1" dirty="0"/>
              <a:t> </a:t>
            </a:r>
            <a:r>
              <a:rPr lang="en-US" sz="2800" dirty="0"/>
              <a:t>is </a:t>
            </a:r>
            <a:r>
              <a:rPr lang="en-US" sz="2800" dirty="0" smtClean="0"/>
              <a:t>“</a:t>
            </a:r>
            <a:r>
              <a:rPr lang="en-US" sz="2800" b="1" dirty="0" smtClean="0"/>
              <a:t>Integer</a:t>
            </a:r>
            <a:r>
              <a:rPr lang="en-US" sz="2800" dirty="0" smtClean="0"/>
              <a:t>” </a:t>
            </a:r>
            <a:r>
              <a:rPr lang="en-US" sz="2800" dirty="0"/>
              <a:t>and whose value type is </a:t>
            </a:r>
            <a:r>
              <a:rPr lang="en-US" sz="2800" dirty="0" smtClean="0"/>
              <a:t>“</a:t>
            </a:r>
            <a:r>
              <a:rPr lang="en-US" sz="2800" b="1" dirty="0" smtClean="0"/>
              <a:t>String</a:t>
            </a:r>
            <a:r>
              <a:rPr lang="en-US" sz="2800" dirty="0" smtClean="0"/>
              <a:t>”.</a:t>
            </a:r>
            <a:endParaRPr lang="en-US" sz="2800" dirty="0"/>
          </a:p>
          <a:p>
            <a:r>
              <a:rPr lang="en-US" sz="2800" dirty="0" smtClean="0"/>
              <a:t>The </a:t>
            </a:r>
            <a:r>
              <a:rPr lang="en-US" sz="2800" dirty="0"/>
              <a:t>key values of a map must be unique.</a:t>
            </a:r>
          </a:p>
          <a:p>
            <a:r>
              <a:rPr lang="en-US" sz="2800" dirty="0" smtClean="0"/>
              <a:t>In the bottom image is an example </a:t>
            </a:r>
            <a:r>
              <a:rPr lang="en-US" sz="2800" dirty="0"/>
              <a:t>of a map where a number is associated with the name of a game </a:t>
            </a:r>
            <a:r>
              <a:rPr lang="en-US" sz="2800" dirty="0" smtClean="0"/>
              <a:t>item.</a:t>
            </a:r>
            <a:endParaRPr lang="en-US" sz="2800" dirty="0"/>
          </a:p>
          <a:p>
            <a:endParaRPr lang="pt-BR" sz="2800" dirty="0"/>
          </a:p>
        </p:txBody>
      </p:sp>
      <p:pic>
        <p:nvPicPr>
          <p:cNvPr id="7" name="Imagem 6">
            <a:extLst>
              <a:ext uri="{FF2B5EF4-FFF2-40B4-BE49-F238E27FC236}">
                <a16:creationId xmlns="" xmlns:a16="http://schemas.microsoft.com/office/drawing/2014/main" id="{83588D14-0332-4000-B86F-766EADFCB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2655" y="2449635"/>
            <a:ext cx="8951769" cy="2644215"/>
          </a:xfrm>
          <a:prstGeom prst="rect">
            <a:avLst/>
          </a:prstGeom>
        </p:spPr>
      </p:pic>
      <p:pic>
        <p:nvPicPr>
          <p:cNvPr id="11" name="Imagem 10">
            <a:extLst>
              <a:ext uri="{FF2B5EF4-FFF2-40B4-BE49-F238E27FC236}">
                <a16:creationId xmlns="" xmlns:a16="http://schemas.microsoft.com/office/drawing/2014/main" id="{9D937189-9B82-48E1-A23D-2D7FEF43B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2655" y="7626324"/>
            <a:ext cx="9421189" cy="4696362"/>
          </a:xfrm>
          <a:prstGeom prst="rect">
            <a:avLst/>
          </a:prstGeom>
        </p:spPr>
      </p:pic>
    </p:spTree>
    <p:extLst>
      <p:ext uri="{BB962C8B-B14F-4D97-AF65-F5344CB8AC3E}">
        <p14:creationId xmlns:p14="http://schemas.microsoft.com/office/powerpoint/2010/main" val="150794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structures</a:t>
            </a:r>
            <a:endParaRPr lang="pt-BR"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A </a:t>
            </a:r>
            <a:r>
              <a:rPr lang="en-US" sz="2800" b="1" dirty="0"/>
              <a:t>structure</a:t>
            </a:r>
            <a:r>
              <a:rPr lang="en-US" sz="2800" dirty="0"/>
              <a:t> (</a:t>
            </a:r>
            <a:r>
              <a:rPr lang="en-US" sz="2800" b="1" dirty="0" err="1"/>
              <a:t>struct</a:t>
            </a:r>
            <a:r>
              <a:rPr lang="en-US" sz="2800" dirty="0"/>
              <a:t>) can be used to gather in one place several related variables. The variables that belong to a structure can be of different types. You can also have structures that contain other structures and arrays.</a:t>
            </a:r>
          </a:p>
          <a:p>
            <a:r>
              <a:rPr lang="en-US" sz="2800" dirty="0" smtClean="0"/>
              <a:t>To </a:t>
            </a:r>
            <a:r>
              <a:rPr lang="en-US" sz="2800" dirty="0"/>
              <a:t>create a new structure, click the green </a:t>
            </a:r>
            <a:r>
              <a:rPr lang="en-US" sz="2800" b="1" dirty="0"/>
              <a:t>Add New</a:t>
            </a:r>
            <a:r>
              <a:rPr lang="en-US" sz="2800" dirty="0"/>
              <a:t> button in the </a:t>
            </a:r>
            <a:r>
              <a:rPr lang="en-US" sz="2800" b="1" dirty="0"/>
              <a:t>Content Browser</a:t>
            </a:r>
            <a:r>
              <a:rPr lang="en-US" sz="2800" dirty="0"/>
              <a:t>, and in the </a:t>
            </a:r>
            <a:r>
              <a:rPr lang="en-US" sz="2800" b="1" dirty="0"/>
              <a:t>Blueprints</a:t>
            </a:r>
            <a:r>
              <a:rPr lang="en-US" sz="2800" dirty="0"/>
              <a:t> submenu select “</a:t>
            </a:r>
            <a:r>
              <a:rPr lang="en-US" sz="2800" b="1" dirty="0"/>
              <a:t>Structure</a:t>
            </a:r>
            <a:r>
              <a:rPr lang="en-US" sz="2800" dirty="0"/>
              <a:t>”. Rename it “</a:t>
            </a:r>
            <a:r>
              <a:rPr lang="en-US" sz="2800" b="1" dirty="0"/>
              <a:t>Item </a:t>
            </a:r>
            <a:r>
              <a:rPr lang="en-US" sz="2800" b="1" dirty="0" err="1"/>
              <a:t>Struct</a:t>
            </a:r>
            <a:r>
              <a:rPr lang="en-US" sz="2800" dirty="0"/>
              <a:t>”.</a:t>
            </a:r>
          </a:p>
          <a:p>
            <a:r>
              <a:rPr lang="en-US" sz="2800" dirty="0" smtClean="0"/>
              <a:t>Double-click </a:t>
            </a:r>
            <a:r>
              <a:rPr lang="en-US" sz="2800" b="1" dirty="0"/>
              <a:t>Item </a:t>
            </a:r>
            <a:r>
              <a:rPr lang="en-US" sz="2800" b="1" dirty="0" err="1"/>
              <a:t>Struct</a:t>
            </a:r>
            <a:r>
              <a:rPr lang="en-US" sz="2800" dirty="0"/>
              <a:t> to edit it.</a:t>
            </a:r>
          </a:p>
          <a:p>
            <a:r>
              <a:rPr lang="en-US" sz="2800" dirty="0" smtClean="0"/>
              <a:t>In </a:t>
            </a:r>
            <a:r>
              <a:rPr lang="en-US" sz="2800" dirty="0"/>
              <a:t>the </a:t>
            </a:r>
            <a:r>
              <a:rPr lang="en-US" sz="2800" b="1" dirty="0"/>
              <a:t>My Blueprint</a:t>
            </a:r>
            <a:r>
              <a:rPr lang="en-US" sz="2800" dirty="0"/>
              <a:t> panel, click the “</a:t>
            </a:r>
            <a:r>
              <a:rPr lang="en-US" sz="2800" b="1" dirty="0"/>
              <a:t>+</a:t>
            </a:r>
            <a:r>
              <a:rPr lang="en-US" sz="2800" dirty="0"/>
              <a:t>” button in the </a:t>
            </a:r>
            <a:r>
              <a:rPr lang="en-US" sz="2800" b="1" dirty="0"/>
              <a:t>Variables</a:t>
            </a:r>
            <a:r>
              <a:rPr lang="en-US" sz="2800" dirty="0"/>
              <a:t> category to add variables to the structure</a:t>
            </a:r>
            <a:r>
              <a:rPr lang="en-US" sz="2800" dirty="0" smtClean="0"/>
              <a:t>.</a:t>
            </a:r>
            <a:endParaRPr lang="en-US" sz="2800" dirty="0"/>
          </a:p>
          <a:p>
            <a:endParaRPr lang="pt-BR" sz="2800" dirty="0"/>
          </a:p>
        </p:txBody>
      </p:sp>
      <p:pic>
        <p:nvPicPr>
          <p:cNvPr id="8" name="Espaço Reservado para Conteúdo 7">
            <a:extLst>
              <a:ext uri="{FF2B5EF4-FFF2-40B4-BE49-F238E27FC236}">
                <a16:creationId xmlns="" xmlns:a16="http://schemas.microsoft.com/office/drawing/2014/main" id="{7B822D1F-8142-4F56-8893-B8E585AD78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2462" y="679269"/>
            <a:ext cx="10412932" cy="6686736"/>
          </a:xfrm>
        </p:spPr>
      </p:pic>
      <p:pic>
        <p:nvPicPr>
          <p:cNvPr id="10" name="Imagem 9">
            <a:extLst>
              <a:ext uri="{FF2B5EF4-FFF2-40B4-BE49-F238E27FC236}">
                <a16:creationId xmlns="" xmlns:a16="http://schemas.microsoft.com/office/drawing/2014/main" id="{43E38A72-8910-4DAF-90A6-339E4F897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8961" y="8406791"/>
            <a:ext cx="9379935" cy="4211927"/>
          </a:xfrm>
          <a:prstGeom prst="rect">
            <a:avLst/>
          </a:prstGeom>
        </p:spPr>
      </p:pic>
    </p:spTree>
    <p:extLst>
      <p:ext uri="{BB962C8B-B14F-4D97-AF65-F5344CB8AC3E}">
        <p14:creationId xmlns:p14="http://schemas.microsoft.com/office/powerpoint/2010/main" val="3270314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r>
              <a:rPr lang="pt-BR" dirty="0" smtClean="0"/>
              <a:t>Structures</a:t>
            </a:r>
            <a:r>
              <a:rPr lang="pt-BR" dirty="0"/>
              <a:t>:</a:t>
            </a:r>
            <a:br>
              <a:rPr lang="pt-BR" dirty="0"/>
            </a:br>
            <a:r>
              <a:rPr lang="pt-BR" dirty="0" smtClean="0"/>
              <a:t>example</a:t>
            </a:r>
            <a:endParaRPr lang="pt-BR"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As an example, create a new variable in a Blueprint that represents the inventory of the player. Name it “</a:t>
            </a:r>
            <a:r>
              <a:rPr lang="en-US" sz="2800" b="1" dirty="0"/>
              <a:t>Inventory</a:t>
            </a:r>
            <a:r>
              <a:rPr lang="en-US" sz="2800" dirty="0"/>
              <a:t>” and use the variable type “</a:t>
            </a:r>
            <a:r>
              <a:rPr lang="en-US" sz="2800" b="1" dirty="0"/>
              <a:t>Item </a:t>
            </a:r>
            <a:r>
              <a:rPr lang="en-US" sz="2800" b="1" dirty="0" err="1"/>
              <a:t>Struct</a:t>
            </a:r>
            <a:r>
              <a:rPr lang="en-US" sz="2800" dirty="0"/>
              <a:t>”, which was created in the previous slide. Click the icon next to the </a:t>
            </a:r>
            <a:r>
              <a:rPr lang="en-US" sz="2800" b="1" dirty="0"/>
              <a:t>Variable Type</a:t>
            </a:r>
            <a:r>
              <a:rPr lang="en-US" sz="2800" dirty="0"/>
              <a:t> </a:t>
            </a:r>
            <a:r>
              <a:rPr lang="en-US" sz="2800" dirty="0" smtClean="0"/>
              <a:t>drop-down </a:t>
            </a:r>
            <a:r>
              <a:rPr lang="en-US" sz="2800" dirty="0"/>
              <a:t>and choose “</a:t>
            </a:r>
            <a:r>
              <a:rPr lang="en-US" sz="2800" b="1" dirty="0"/>
              <a:t>Array</a:t>
            </a:r>
            <a:r>
              <a:rPr lang="en-US" sz="2800" dirty="0"/>
              <a:t>”.</a:t>
            </a:r>
          </a:p>
          <a:p>
            <a:r>
              <a:rPr lang="en-US" sz="2800" dirty="0" smtClean="0"/>
              <a:t>Compile </a:t>
            </a:r>
            <a:r>
              <a:rPr lang="en-US" sz="2800" dirty="0"/>
              <a:t>the Blueprint.</a:t>
            </a:r>
          </a:p>
          <a:p>
            <a:r>
              <a:rPr lang="en-US" sz="2800" dirty="0" smtClean="0"/>
              <a:t>New </a:t>
            </a:r>
            <a:r>
              <a:rPr lang="en-US" sz="2800" dirty="0"/>
              <a:t>elements can be added to the array in the </a:t>
            </a:r>
            <a:r>
              <a:rPr lang="en-US" sz="2800" b="1" dirty="0"/>
              <a:t>Default Value</a:t>
            </a:r>
            <a:r>
              <a:rPr lang="en-US" sz="2800" dirty="0"/>
              <a:t> section of the </a:t>
            </a:r>
            <a:r>
              <a:rPr lang="en-US" sz="2800" b="1" dirty="0"/>
              <a:t>Details </a:t>
            </a:r>
            <a:r>
              <a:rPr lang="en-US" sz="2800" dirty="0"/>
              <a:t>panel for the </a:t>
            </a:r>
            <a:r>
              <a:rPr lang="en-US" sz="2800" b="1" dirty="0" smtClean="0"/>
              <a:t>Inventory</a:t>
            </a:r>
            <a:r>
              <a:rPr lang="en-US" sz="2800" dirty="0" smtClean="0"/>
              <a:t> </a:t>
            </a:r>
            <a:r>
              <a:rPr lang="en-US" sz="2800" dirty="0"/>
              <a:t>variable. Each element will contain the variables defined in the </a:t>
            </a:r>
            <a:r>
              <a:rPr lang="en-US" sz="2800" b="1" dirty="0"/>
              <a:t>Item </a:t>
            </a:r>
            <a:r>
              <a:rPr lang="en-US" sz="2800" b="1" dirty="0" err="1"/>
              <a:t>Struct</a:t>
            </a:r>
            <a:r>
              <a:rPr lang="en-US" sz="2800" b="1" dirty="0"/>
              <a:t> </a:t>
            </a:r>
            <a:r>
              <a:rPr lang="en-US" sz="2800" dirty="0"/>
              <a:t>structure</a:t>
            </a:r>
            <a:r>
              <a:rPr lang="en-US" sz="2800" dirty="0" smtClean="0"/>
              <a:t>.</a:t>
            </a:r>
            <a:endParaRPr lang="en-US" sz="2800" dirty="0"/>
          </a:p>
        </p:txBody>
      </p:sp>
      <p:pic>
        <p:nvPicPr>
          <p:cNvPr id="7" name="Espaço Reservado para Conteúdo 6">
            <a:extLst>
              <a:ext uri="{FF2B5EF4-FFF2-40B4-BE49-F238E27FC236}">
                <a16:creationId xmlns="" xmlns:a16="http://schemas.microsoft.com/office/drawing/2014/main" id="{4A3D373D-0F76-481B-B696-6FDE64FFE0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8843" y="7093131"/>
            <a:ext cx="6968492" cy="5473337"/>
          </a:xfrm>
        </p:spPr>
      </p:pic>
      <p:pic>
        <p:nvPicPr>
          <p:cNvPr id="11" name="Imagem 10">
            <a:extLst>
              <a:ext uri="{FF2B5EF4-FFF2-40B4-BE49-F238E27FC236}">
                <a16:creationId xmlns="" xmlns:a16="http://schemas.microsoft.com/office/drawing/2014/main" id="{118A1371-601A-4A53-B10C-21F25BCA4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3656" y="2313288"/>
            <a:ext cx="8438001" cy="2467718"/>
          </a:xfrm>
          <a:prstGeom prst="rect">
            <a:avLst/>
          </a:prstGeom>
        </p:spPr>
      </p:pic>
    </p:spTree>
    <p:extLst>
      <p:ext uri="{BB962C8B-B14F-4D97-AF65-F5344CB8AC3E}">
        <p14:creationId xmlns:p14="http://schemas.microsoft.com/office/powerpoint/2010/main" val="1697477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B7AC15B-9D1F-484B-AE94-B54DE08E394A}"/>
              </a:ext>
            </a:extLst>
          </p:cNvPr>
          <p:cNvSpPr>
            <a:spLocks noGrp="1"/>
          </p:cNvSpPr>
          <p:nvPr>
            <p:ph type="title"/>
          </p:nvPr>
        </p:nvSpPr>
        <p:spPr/>
        <p:txBody>
          <a:bodyPr/>
          <a:lstStyle/>
          <a:p>
            <a:pPr>
              <a:lnSpc>
                <a:spcPct val="100000"/>
              </a:lnSpc>
            </a:pPr>
            <a:r>
              <a:rPr lang="pt-BR" dirty="0" smtClean="0"/>
              <a:t>Structures</a:t>
            </a:r>
            <a:r>
              <a:rPr lang="pt-BR" dirty="0"/>
              <a:t>:</a:t>
            </a:r>
            <a:br>
              <a:rPr lang="pt-BR" dirty="0"/>
            </a:br>
            <a:r>
              <a:rPr lang="pt-BR" dirty="0"/>
              <a:t>break </a:t>
            </a:r>
            <a:r>
              <a:rPr lang="pt-BR" dirty="0" smtClean="0"/>
              <a:t>and Make nodes</a:t>
            </a:r>
            <a:endParaRPr lang="pt-BR" dirty="0"/>
          </a:p>
        </p:txBody>
      </p:sp>
      <p:sp>
        <p:nvSpPr>
          <p:cNvPr id="4" name="Espaço Reservado para Texto 3">
            <a:extLst>
              <a:ext uri="{FF2B5EF4-FFF2-40B4-BE49-F238E27FC236}">
                <a16:creationId xmlns="" xmlns:a16="http://schemas.microsoft.com/office/drawing/2014/main" id="{63EBD96F-2C4B-4FF9-9BEB-041A4156D0EF}"/>
              </a:ext>
            </a:extLst>
          </p:cNvPr>
          <p:cNvSpPr>
            <a:spLocks noGrp="1"/>
          </p:cNvSpPr>
          <p:nvPr>
            <p:ph type="body" sz="quarter" idx="10"/>
          </p:nvPr>
        </p:nvSpPr>
        <p:spPr>
          <a:xfrm>
            <a:off x="1680124" y="5943600"/>
            <a:ext cx="9045575" cy="7662952"/>
          </a:xfrm>
        </p:spPr>
        <p:txBody>
          <a:bodyPr>
            <a:normAutofit/>
          </a:bodyPr>
          <a:lstStyle/>
          <a:p>
            <a:r>
              <a:rPr lang="en-US" sz="2800" dirty="0"/>
              <a:t>When a structure is referenced, the </a:t>
            </a:r>
            <a:r>
              <a:rPr lang="en-US" sz="2800" b="1" dirty="0"/>
              <a:t>Break</a:t>
            </a:r>
            <a:r>
              <a:rPr lang="en-US" sz="2800" dirty="0"/>
              <a:t> and </a:t>
            </a:r>
            <a:r>
              <a:rPr lang="en-US" sz="2800" b="1" dirty="0"/>
              <a:t>Make</a:t>
            </a:r>
            <a:r>
              <a:rPr lang="en-US" sz="2800" dirty="0"/>
              <a:t> nodes become available for use in the Blueprint.</a:t>
            </a:r>
          </a:p>
          <a:p>
            <a:r>
              <a:rPr lang="en-US" sz="2800" dirty="0" smtClean="0"/>
              <a:t>The </a:t>
            </a:r>
            <a:r>
              <a:rPr lang="en-US" sz="2800" b="1" dirty="0"/>
              <a:t>Break</a:t>
            </a:r>
            <a:r>
              <a:rPr lang="en-US" sz="2800" dirty="0"/>
              <a:t> node receives a structure as input and separates its elements.</a:t>
            </a:r>
          </a:p>
          <a:p>
            <a:r>
              <a:rPr lang="en-US" sz="2800" dirty="0" smtClean="0"/>
              <a:t>The </a:t>
            </a:r>
            <a:r>
              <a:rPr lang="en-US" sz="2800" b="1" dirty="0"/>
              <a:t>Make</a:t>
            </a:r>
            <a:r>
              <a:rPr lang="en-US" sz="2800" dirty="0"/>
              <a:t> node receives the separate elements as input and creates a new structure.</a:t>
            </a:r>
          </a:p>
          <a:p>
            <a:r>
              <a:rPr lang="en-US" sz="2800" dirty="0" smtClean="0"/>
              <a:t>The </a:t>
            </a:r>
            <a:r>
              <a:rPr lang="en-US" sz="2800" dirty="0"/>
              <a:t>image on the right shows the </a:t>
            </a:r>
            <a:r>
              <a:rPr lang="en-US" sz="2800" b="1" dirty="0"/>
              <a:t>Break</a:t>
            </a:r>
            <a:r>
              <a:rPr lang="en-US" sz="2800" dirty="0"/>
              <a:t> and </a:t>
            </a:r>
            <a:r>
              <a:rPr lang="en-US" sz="2800" b="1" dirty="0"/>
              <a:t>Make</a:t>
            </a:r>
            <a:r>
              <a:rPr lang="en-US" sz="2800" dirty="0"/>
              <a:t> nodes of the </a:t>
            </a:r>
            <a:r>
              <a:rPr lang="en-US" sz="2800" b="1" dirty="0"/>
              <a:t>Item </a:t>
            </a:r>
            <a:r>
              <a:rPr lang="en-US" sz="2800" b="1" dirty="0" err="1"/>
              <a:t>Struct</a:t>
            </a:r>
            <a:r>
              <a:rPr lang="en-US" sz="2800" dirty="0"/>
              <a:t> structure</a:t>
            </a:r>
            <a:r>
              <a:rPr lang="en-US" sz="2800" dirty="0" smtClean="0"/>
              <a:t>.</a:t>
            </a:r>
            <a:endParaRPr lang="en-US" sz="2800" dirty="0"/>
          </a:p>
        </p:txBody>
      </p:sp>
      <p:pic>
        <p:nvPicPr>
          <p:cNvPr id="8" name="Espaço Reservado para Conteúdo 7">
            <a:extLst>
              <a:ext uri="{FF2B5EF4-FFF2-40B4-BE49-F238E27FC236}">
                <a16:creationId xmlns="" xmlns:a16="http://schemas.microsoft.com/office/drawing/2014/main" id="{D51E87F8-D69D-447C-9415-F5DD9EA8E3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1771" y="3026524"/>
            <a:ext cx="6609626" cy="7662952"/>
          </a:xfrm>
        </p:spPr>
      </p:pic>
    </p:spTree>
    <p:extLst>
      <p:ext uri="{BB962C8B-B14F-4D97-AF65-F5344CB8AC3E}">
        <p14:creationId xmlns:p14="http://schemas.microsoft.com/office/powerpoint/2010/main" val="3901249081"/>
      </p:ext>
    </p:extLst>
  </p:cSld>
  <p:clrMapOvr>
    <a:masterClrMapping/>
  </p:clrMapOvr>
</p:sld>
</file>

<file path=ppt/theme/theme1.xml><?xml version="1.0" encoding="utf-8"?>
<a:theme xmlns:a="http://schemas.openxmlformats.org/drawingml/2006/main" name="EpicThem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18598</TotalTime>
  <Words>2232</Words>
  <Application>Microsoft Office PowerPoint</Application>
  <PresentationFormat>Custom</PresentationFormat>
  <Paragraphs>139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EpicTheme</vt:lpstr>
      <vt:lpstr>PowerPoint Presentation</vt:lpstr>
      <vt:lpstr>Lecture Goals and Outcomes </vt:lpstr>
      <vt:lpstr>arrays</vt:lpstr>
      <vt:lpstr>Arrays: Main nodes</vt:lpstr>
      <vt:lpstr>sets</vt:lpstr>
      <vt:lpstr>maps</vt:lpstr>
      <vt:lpstr>structures</vt:lpstr>
      <vt:lpstr>Structures: example</vt:lpstr>
      <vt:lpstr>Structures: break and Make nodes</vt:lpstr>
      <vt:lpstr>Structures: split struct pin</vt:lpstr>
      <vt:lpstr>enumerations</vt:lpstr>
      <vt:lpstr>Enumerations: creating a variable</vt:lpstr>
      <vt:lpstr>Enumerations: switch on</vt:lpstr>
      <vt:lpstr>Data tables</vt:lpstr>
      <vt:lpstr>Data tables: Actions</vt:lpstr>
      <vt:lpstr>Latent functions:  delay</vt:lpstr>
      <vt:lpstr>Latent functions:  retriggerable Delay</vt:lpstr>
      <vt:lpstr>Latent functions:  timer</vt:lpstr>
      <vt:lpstr>Loading levels</vt:lpstr>
      <vt:lpstr>Quitting the game</vt:lpstr>
      <vt:lpstr>Saving and loading data</vt:lpstr>
      <vt:lpstr>Save game blueprint</vt:lpstr>
      <vt:lpstr>Create save game object</vt:lpstr>
      <vt:lpstr>Save game to slot</vt:lpstr>
      <vt:lpstr>Does save game exist</vt:lpstr>
      <vt:lpstr>Load game from slot</vt:lpstr>
      <vt:lpstr>Delete game in slot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Marcos Romero</dc:creator>
  <cp:lastModifiedBy>KBH</cp:lastModifiedBy>
  <cp:revision>269</cp:revision>
  <dcterms:modified xsi:type="dcterms:W3CDTF">2018-11-29T17:53:29Z</dcterms:modified>
</cp:coreProperties>
</file>