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8" r:id="rId1"/>
  </p:sldMasterIdLst>
  <p:notesMasterIdLst>
    <p:notesMasterId r:id="rId37"/>
  </p:notesMasterIdLst>
  <p:sldIdLst>
    <p:sldId id="256" r:id="rId2"/>
    <p:sldId id="257" r:id="rId3"/>
    <p:sldId id="258" r:id="rId4"/>
    <p:sldId id="261" r:id="rId5"/>
    <p:sldId id="397" r:id="rId6"/>
    <p:sldId id="268" r:id="rId7"/>
    <p:sldId id="269" r:id="rId8"/>
    <p:sldId id="396" r:id="rId9"/>
    <p:sldId id="398" r:id="rId10"/>
    <p:sldId id="399" r:id="rId11"/>
    <p:sldId id="401" r:id="rId12"/>
    <p:sldId id="400" r:id="rId13"/>
    <p:sldId id="402" r:id="rId14"/>
    <p:sldId id="403" r:id="rId15"/>
    <p:sldId id="404" r:id="rId16"/>
    <p:sldId id="405" r:id="rId17"/>
    <p:sldId id="406" r:id="rId18"/>
    <p:sldId id="407" r:id="rId19"/>
    <p:sldId id="408" r:id="rId20"/>
    <p:sldId id="410" r:id="rId21"/>
    <p:sldId id="411" r:id="rId22"/>
    <p:sldId id="412" r:id="rId23"/>
    <p:sldId id="265" r:id="rId24"/>
    <p:sldId id="413" r:id="rId25"/>
    <p:sldId id="414" r:id="rId26"/>
    <p:sldId id="415" r:id="rId27"/>
    <p:sldId id="416" r:id="rId28"/>
    <p:sldId id="259" r:id="rId29"/>
    <p:sldId id="417" r:id="rId30"/>
    <p:sldId id="418" r:id="rId31"/>
    <p:sldId id="419" r:id="rId32"/>
    <p:sldId id="420" r:id="rId33"/>
    <p:sldId id="421" r:id="rId34"/>
    <p:sldId id="422" r:id="rId35"/>
    <p:sldId id="267" r:id="rId3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xmlns="">
        <p15:guide id="1" orient="horz" pos="4320" userDrawn="1">
          <p15:clr>
            <a:srgbClr val="A4A3A4"/>
          </p15:clr>
        </p15:guide>
        <p15:guide id="2" pos="76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BH" initials="K"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3F3F3F"/>
    <a:srgbClr val="FFD966"/>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4344" autoAdjust="0"/>
  </p:normalViewPr>
  <p:slideViewPr>
    <p:cSldViewPr snapToGrid="0" showGuides="1">
      <p:cViewPr varScale="1">
        <p:scale>
          <a:sx n="44" d="100"/>
          <a:sy n="44" d="100"/>
        </p:scale>
        <p:origin x="-370" y="-86"/>
      </p:cViewPr>
      <p:guideLst>
        <p:guide orient="horz" pos="4320"/>
        <p:guide pos="7680"/>
      </p:guideLst>
    </p:cSldViewPr>
  </p:slideViewPr>
  <p:notesTextViewPr>
    <p:cViewPr>
      <p:scale>
        <a:sx n="1" d="1"/>
        <a:sy n="1" d="1"/>
      </p:scale>
      <p:origin x="0" y="0"/>
    </p:cViewPr>
  </p:notesTextViewPr>
  <p:sorterViewPr>
    <p:cViewPr>
      <p:scale>
        <a:sx n="100" d="100"/>
        <a:sy n="100" d="100"/>
      </p:scale>
      <p:origin x="0" y="340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05744947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a:xfrm>
            <a:off x="1676400" y="10845298"/>
            <a:ext cx="21031200" cy="1387475"/>
          </a:xfrm>
        </p:spPr>
        <p:txBody>
          <a:bodyPr anchor="t" anchorCtr="1">
            <a:noAutofit/>
          </a:bodyPr>
          <a:lstStyle>
            <a:lvl1pPr marL="0" indent="0" algn="l">
              <a:buFont typeface="Arial" panose="020B0604020202020204" pitchFamily="34" charset="0"/>
              <a:buNone/>
              <a:defRPr lang="en-US" sz="8500" baseline="0" dirty="0" smtClean="0">
                <a:solidFill>
                  <a:schemeClr val="bg2"/>
                </a:solidFill>
                <a:latin typeface="+mj-lt"/>
                <a:sym typeface="Arial"/>
              </a:defRPr>
            </a:lvl1pPr>
          </a:lstStyle>
          <a:p>
            <a:pPr algn="ctr"/>
            <a:endParaRPr lang="en-US" sz="8000" dirty="0">
              <a:solidFill>
                <a:srgbClr val="FFFFFF"/>
              </a:solidFill>
              <a:latin typeface="+mn-lt"/>
              <a:cs typeface="Arial"/>
              <a:sym typeface="Arial"/>
            </a:endParaRPr>
          </a:p>
        </p:txBody>
      </p:sp>
      <p:sp>
        <p:nvSpPr>
          <p:cNvPr id="21" name="Text Placeholder 20"/>
          <p:cNvSpPr>
            <a:spLocks noGrp="1"/>
          </p:cNvSpPr>
          <p:nvPr>
            <p:ph type="body" sz="quarter" idx="11"/>
          </p:nvPr>
        </p:nvSpPr>
        <p:spPr>
          <a:xfrm>
            <a:off x="1676400" y="7094538"/>
            <a:ext cx="21031199" cy="3750760"/>
          </a:xfrm>
        </p:spPr>
        <p:txBody>
          <a:bodyPr anchor="b">
            <a:normAutofit/>
          </a:bodyPr>
          <a:lstStyle>
            <a:lvl1pPr marL="0" indent="0" algn="ctr">
              <a:buNone/>
              <a:defRPr sz="12000" cap="all" baseline="0">
                <a:solidFill>
                  <a:srgbClr val="FFD966"/>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endParaRPr lang="en-US" dirty="0"/>
          </a:p>
        </p:txBody>
      </p:sp>
    </p:spTree>
    <p:extLst>
      <p:ext uri="{BB962C8B-B14F-4D97-AF65-F5344CB8AC3E}">
        <p14:creationId xmlns:p14="http://schemas.microsoft.com/office/powerpoint/2010/main" val="2195120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292929"/>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1676400" y="7550515"/>
            <a:ext cx="21031200" cy="2217738"/>
          </a:xfrm>
        </p:spPr>
        <p:txBody>
          <a:bodyPr>
            <a:noAutofit/>
          </a:bodyPr>
          <a:lstStyle>
            <a:lvl1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1pPr>
            <a:lvl2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2pPr>
            <a:lvl3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3pPr>
            <a:lvl4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4pPr>
            <a:lvl5pPr algn="ctr">
              <a:defRPr kumimoji="0" lang="en-US" sz="6000" b="0" i="0" u="none" strike="noStrike" cap="none" spc="0" normalizeH="0" baseline="0" dirty="0">
                <a:ln>
                  <a:noFill/>
                </a:ln>
                <a:solidFill>
                  <a:srgbClr val="FFFFFF"/>
                </a:solidFill>
                <a:effectLst/>
                <a:uFillTx/>
                <a:latin typeface="Helvetica"/>
                <a:ea typeface="Helvetica"/>
                <a:cs typeface="Helvetica"/>
                <a:sym typeface="Helvetica"/>
              </a:defRPr>
            </a:lvl5pPr>
          </a:lstStyle>
          <a:p>
            <a:pPr lvl="0"/>
            <a:r>
              <a:rPr lang="en-US" dirty="0"/>
              <a:t>Subtitle (optional)</a:t>
            </a:r>
          </a:p>
        </p:txBody>
      </p:sp>
      <p:sp>
        <p:nvSpPr>
          <p:cNvPr id="2" name="Title 1"/>
          <p:cNvSpPr>
            <a:spLocks noGrp="1"/>
          </p:cNvSpPr>
          <p:nvPr>
            <p:ph type="title"/>
          </p:nvPr>
        </p:nvSpPr>
        <p:spPr>
          <a:xfrm>
            <a:off x="1676400" y="4488288"/>
            <a:ext cx="21031200" cy="2651126"/>
          </a:xfrm>
        </p:spPr>
        <p:txBody>
          <a:bodyPr anchor="b" anchorCtr="1">
            <a:normAutofit/>
          </a:bodyPr>
          <a:lstStyle>
            <a:lvl1pPr algn="ctr">
              <a:defRPr kumimoji="0" lang="en-US" sz="8000" b="1" i="0" u="none" strike="noStrike" cap="all" spc="1800" normalizeH="0" baseline="0" dirty="0">
                <a:ln>
                  <a:noFill/>
                </a:ln>
                <a:solidFill>
                  <a:srgbClr val="FFD966"/>
                </a:solidFill>
                <a:effectLst/>
                <a:uFillTx/>
                <a:latin typeface="Helvetica"/>
                <a:ea typeface="Helvetica"/>
                <a:cs typeface="Helvetica"/>
                <a:sym typeface="Helvetica"/>
              </a:defRPr>
            </a:lvl1pPr>
          </a:lstStyle>
          <a:p>
            <a:r>
              <a:rPr lang="en-US" dirty="0"/>
              <a:t>Click to edit Master title style</a:t>
            </a:r>
          </a:p>
        </p:txBody>
      </p:sp>
    </p:spTree>
    <p:extLst>
      <p:ext uri="{BB962C8B-B14F-4D97-AF65-F5344CB8AC3E}">
        <p14:creationId xmlns:p14="http://schemas.microsoft.com/office/powerpoint/2010/main" val="29012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6" name="Rectangle 5"/>
          <p:cNvSpPr/>
          <p:nvPr userDrawn="1"/>
        </p:nvSpPr>
        <p:spPr>
          <a:xfrm>
            <a:off x="12129796" y="0"/>
            <a:ext cx="12254204"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679576" y="914399"/>
            <a:ext cx="9046123" cy="4365523"/>
          </a:xfrm>
        </p:spPr>
        <p:txBody>
          <a:bodyPr anchor="b">
            <a:normAutofit/>
          </a:bodyPr>
          <a:lstStyle>
            <a:lvl1pPr algn="l">
              <a:lnSpc>
                <a:spcPct val="100000"/>
              </a:lnSpc>
              <a:defRPr sz="5000" b="1" cap="all" baseline="0"/>
            </a:lvl1pPr>
          </a:lstStyle>
          <a:p>
            <a:r>
              <a:rPr lang="en-US" dirty="0"/>
              <a:t>One Picture Slide</a:t>
            </a:r>
          </a:p>
        </p:txBody>
      </p:sp>
      <p:sp>
        <p:nvSpPr>
          <p:cNvPr id="3" name="Content Placeholder 2"/>
          <p:cNvSpPr>
            <a:spLocks noGrp="1"/>
          </p:cNvSpPr>
          <p:nvPr>
            <p:ph idx="1"/>
          </p:nvPr>
        </p:nvSpPr>
        <p:spPr>
          <a:xfrm>
            <a:off x="12129796" y="0"/>
            <a:ext cx="12254204" cy="13716000"/>
          </a:xfrm>
        </p:spPr>
        <p:txBody>
          <a:bodyPr>
            <a:normAutofit/>
          </a:bodyPr>
          <a:lstStyle>
            <a:lvl1pPr>
              <a:defRPr sz="2800"/>
            </a:lvl1pPr>
            <a:lvl2pPr>
              <a:defRPr sz="2400"/>
            </a:lvl2pPr>
            <a:lvl3pPr>
              <a:defRPr sz="1800"/>
            </a:lvl3pPr>
            <a:lvl4pPr>
              <a:defRPr sz="1400"/>
            </a:lvl4pPr>
            <a:lvl5pPr>
              <a:defRPr sz="1400"/>
            </a:lvl5pPr>
            <a:lvl6pPr>
              <a:defRPr sz="4000"/>
            </a:lvl6pPr>
            <a:lvl7pPr>
              <a:defRPr sz="4000"/>
            </a:lvl7pPr>
            <a:lvl8pPr>
              <a:defRPr sz="4000"/>
            </a:lvl8pPr>
            <a:lvl9pPr>
              <a:defRPr sz="4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p:cNvSpPr/>
          <p:nvPr userDrawn="1"/>
        </p:nvSpPr>
        <p:spPr>
          <a:xfrm>
            <a:off x="1752108" y="5586815"/>
            <a:ext cx="8973592"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4693243" y="403083"/>
            <a:ext cx="2626729" cy="2683625"/>
          </a:xfrm>
          <a:prstGeom prst="rect">
            <a:avLst/>
          </a:prstGeom>
        </p:spPr>
      </p:pic>
      <p:sp>
        <p:nvSpPr>
          <p:cNvPr id="12" name="Text Placeholder 11"/>
          <p:cNvSpPr>
            <a:spLocks noGrp="1"/>
          </p:cNvSpPr>
          <p:nvPr>
            <p:ph type="body" sz="quarter" idx="10"/>
          </p:nvPr>
        </p:nvSpPr>
        <p:spPr>
          <a:xfrm>
            <a:off x="1679575" y="5943600"/>
            <a:ext cx="9045575" cy="8002587"/>
          </a:xfrm>
        </p:spPr>
        <p:txBody>
          <a:bodyPr>
            <a:normAutofit/>
          </a:bodyPr>
          <a:lstStyle>
            <a:lvl1pPr>
              <a:lnSpc>
                <a:spcPct val="100000"/>
              </a:lnSpc>
              <a:defRPr sz="2400"/>
            </a:lvl1pPr>
            <a:lvl2pPr marL="746125" indent="-288925">
              <a:lnSpc>
                <a:spcPct val="100000"/>
              </a:lnSpc>
              <a:defRPr sz="2400"/>
            </a:lvl2pPr>
            <a:lvl3pPr marL="1143000" indent="-228600">
              <a:lnSpc>
                <a:spcPct val="100000"/>
              </a:lnSpc>
              <a:defRPr sz="1800"/>
            </a:lvl3pPr>
            <a:lvl4pPr marL="1600200" indent="-228600">
              <a:lnSpc>
                <a:spcPct val="100000"/>
              </a:lnSpc>
              <a:defRPr sz="1600"/>
            </a:lvl4pPr>
            <a:lvl5pPr marL="2057400" indent="-228600">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714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Picture TypeA">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0"/>
            <a:ext cx="24384000" cy="13716000"/>
          </a:xfrm>
        </p:spPr>
        <p:txBody>
          <a:bodyPr/>
          <a:lstStyle/>
          <a:p>
            <a:endParaRPr lang="en-US"/>
          </a:p>
        </p:txBody>
      </p:sp>
      <p:sp>
        <p:nvSpPr>
          <p:cNvPr id="3" name="Rectangle"/>
          <p:cNvSpPr/>
          <p:nvPr userDrawn="1"/>
        </p:nvSpPr>
        <p:spPr>
          <a:xfrm>
            <a:off x="1400175" y="-1"/>
            <a:ext cx="7765125" cy="13716001"/>
          </a:xfrm>
          <a:prstGeom prst="rect">
            <a:avLst/>
          </a:prstGeom>
          <a:solidFill>
            <a:srgbClr val="FFD966">
              <a:alpha val="77000"/>
            </a:srgbClr>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3969372" y="386276"/>
            <a:ext cx="2626729" cy="2683625"/>
          </a:xfrm>
          <a:prstGeom prst="rect">
            <a:avLst/>
          </a:prstGeom>
        </p:spPr>
      </p:pic>
      <p:sp>
        <p:nvSpPr>
          <p:cNvPr id="9" name="Text Placeholder 8"/>
          <p:cNvSpPr>
            <a:spLocks noGrp="1"/>
          </p:cNvSpPr>
          <p:nvPr>
            <p:ph type="body" sz="quarter" idx="10" hasCustomPrompt="1"/>
          </p:nvPr>
        </p:nvSpPr>
        <p:spPr>
          <a:xfrm>
            <a:off x="2003755" y="4183930"/>
            <a:ext cx="6557962" cy="9135028"/>
          </a:xfrm>
        </p:spPr>
        <p:txBody>
          <a:bodyPr wrap="square">
            <a:normAutofit/>
          </a:bodyPr>
          <a:lstStyle>
            <a:lvl1pPr marL="0" indent="0" algn="r">
              <a:lnSpc>
                <a:spcPct val="100000"/>
              </a:lnSpc>
              <a:spcBef>
                <a:spcPts val="0"/>
              </a:spcBef>
              <a:buNone/>
              <a:defRPr sz="4800" b="1" cap="all" baseline="0"/>
            </a:lvl1pPr>
          </a:lstStyle>
          <a:p>
            <a:r>
              <a:rPr lang="en-US" sz="3600" dirty="0"/>
              <a:t>Important point, approximately one or two sentences. </a:t>
            </a:r>
          </a:p>
        </p:txBody>
      </p:sp>
    </p:spTree>
    <p:extLst>
      <p:ext uri="{BB962C8B-B14F-4D97-AF65-F5344CB8AC3E}">
        <p14:creationId xmlns:p14="http://schemas.microsoft.com/office/powerpoint/2010/main" val="2462388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Picture TypeB">
    <p:spTree>
      <p:nvGrpSpPr>
        <p:cNvPr id="1" name=""/>
        <p:cNvGrpSpPr/>
        <p:nvPr/>
      </p:nvGrpSpPr>
      <p:grpSpPr>
        <a:xfrm>
          <a:off x="0" y="0"/>
          <a:ext cx="0" cy="0"/>
          <a:chOff x="0" y="0"/>
          <a:chExt cx="0" cy="0"/>
        </a:xfrm>
      </p:grpSpPr>
      <p:sp>
        <p:nvSpPr>
          <p:cNvPr id="8" name="Freeform: Shape 13"/>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xmlns="" val="1"/>
              </p:ext>
            </p:extLst>
          </p:nvPr>
        </p:nvSpPr>
        <p:spPr>
          <a:xfrm flipV="1">
            <a:off x="3" y="0"/>
            <a:ext cx="15079790" cy="13716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rgbClr val="3F3F3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defTabSz="1828800" hangingPunct="1"/>
            <a:endParaRPr lang="en-US" sz="3600" kern="1200">
              <a:solidFill>
                <a:prstClr val="white"/>
              </a:solidFill>
            </a:endParaRPr>
          </a:p>
        </p:txBody>
      </p:sp>
      <p:sp>
        <p:nvSpPr>
          <p:cNvPr id="10" name="Freeform: Shape 15"/>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xmlns="" val="1"/>
              </p:ext>
            </p:extLst>
          </p:nvPr>
        </p:nvSpPr>
        <p:spPr>
          <a:xfrm flipV="1">
            <a:off x="1" y="0"/>
            <a:ext cx="14185970" cy="13716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defTabSz="1828800" hangingPunct="1"/>
            <a:endParaRPr lang="en-US" sz="3600" kern="1200">
              <a:solidFill>
                <a:prstClr val="white"/>
              </a:solidFill>
            </a:endParaRPr>
          </a:p>
        </p:txBody>
      </p:sp>
      <p:sp>
        <p:nvSpPr>
          <p:cNvPr id="13" name="Rectangle"/>
          <p:cNvSpPr/>
          <p:nvPr userDrawn="1"/>
        </p:nvSpPr>
        <p:spPr>
          <a:xfrm>
            <a:off x="756714" y="4841453"/>
            <a:ext cx="700827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2910162" y="387999"/>
            <a:ext cx="2626729" cy="2683625"/>
          </a:xfrm>
          <a:prstGeom prst="rect">
            <a:avLst/>
          </a:prstGeom>
        </p:spPr>
      </p:pic>
      <p:sp>
        <p:nvSpPr>
          <p:cNvPr id="15" name="Title 1"/>
          <p:cNvSpPr>
            <a:spLocks noGrp="1"/>
          </p:cNvSpPr>
          <p:nvPr>
            <p:ph type="title" hasCustomPrompt="1"/>
          </p:nvPr>
        </p:nvSpPr>
        <p:spPr>
          <a:xfrm>
            <a:off x="756714" y="387999"/>
            <a:ext cx="9395380" cy="4365523"/>
          </a:xfrm>
        </p:spPr>
        <p:txBody>
          <a:bodyPr anchor="b">
            <a:normAutofit/>
          </a:bodyPr>
          <a:lstStyle>
            <a:lvl1pPr algn="l">
              <a:defRPr sz="5000" b="1" cap="all" baseline="0"/>
            </a:lvl1pPr>
          </a:lstStyle>
          <a:p>
            <a:r>
              <a:rPr lang="en-US" dirty="0"/>
              <a:t>One Picture Slide</a:t>
            </a:r>
          </a:p>
        </p:txBody>
      </p:sp>
      <p:sp>
        <p:nvSpPr>
          <p:cNvPr id="16" name="Text Placeholder 11"/>
          <p:cNvSpPr>
            <a:spLocks noGrp="1"/>
          </p:cNvSpPr>
          <p:nvPr>
            <p:ph type="body" sz="quarter" idx="10"/>
          </p:nvPr>
        </p:nvSpPr>
        <p:spPr>
          <a:xfrm>
            <a:off x="756714" y="5233467"/>
            <a:ext cx="9045575" cy="8002587"/>
          </a:xfrm>
        </p:spPr>
        <p:txBody>
          <a:bodyPr>
            <a:normAutofit/>
          </a:bodyPr>
          <a:lstStyle>
            <a:lvl1pPr>
              <a:defRPr sz="2400"/>
            </a:lvl1pPr>
            <a:lvl2pPr marL="746125" indent="-288925">
              <a:defRPr sz="2400"/>
            </a:lvl2pPr>
            <a:lvl3pPr marL="1143000" indent="-228600">
              <a:defRPr sz="1800"/>
            </a:lvl3pPr>
            <a:lvl4pPr marL="1600200" indent="-228600">
              <a:defRPr sz="1600"/>
            </a:lvl4pPr>
            <a:lvl5pPr marL="2057400" indent="-2286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510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Content Slide">
    <p:bg>
      <p:bgPr>
        <a:solidFill>
          <a:srgbClr val="F3F3F3"/>
        </a:solidFill>
        <a:effectLst/>
      </p:bgPr>
    </p:bg>
    <p:spTree>
      <p:nvGrpSpPr>
        <p:cNvPr id="1" name=""/>
        <p:cNvGrpSpPr/>
        <p:nvPr/>
      </p:nvGrpSpPr>
      <p:grpSpPr>
        <a:xfrm>
          <a:off x="0" y="0"/>
          <a:ext cx="0" cy="0"/>
          <a:chOff x="0" y="0"/>
          <a:chExt cx="0" cy="0"/>
        </a:xfrm>
      </p:grpSpPr>
      <p:sp>
        <p:nvSpPr>
          <p:cNvPr id="7" name="Rectangle"/>
          <p:cNvSpPr/>
          <p:nvPr userDrawn="1"/>
        </p:nvSpPr>
        <p:spPr>
          <a:xfrm>
            <a:off x="2154252" y="0"/>
            <a:ext cx="8364042" cy="13716000"/>
          </a:xfrm>
          <a:prstGeom prst="rect">
            <a:avLst/>
          </a:prstGeom>
          <a:solidFill>
            <a:schemeClr val="bg1">
              <a:alpha val="80000"/>
            </a:schemeClr>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sp>
        <p:nvSpPr>
          <p:cNvPr id="8" name="Rectangle"/>
          <p:cNvSpPr/>
          <p:nvPr userDrawn="1"/>
        </p:nvSpPr>
        <p:spPr>
          <a:xfrm>
            <a:off x="2869459" y="4420829"/>
            <a:ext cx="700827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sp>
        <p:nvSpPr>
          <p:cNvPr id="9" name="Text Placeholder 8"/>
          <p:cNvSpPr>
            <a:spLocks noGrp="1"/>
          </p:cNvSpPr>
          <p:nvPr>
            <p:ph type="body" sz="quarter" idx="10" hasCustomPrompt="1"/>
          </p:nvPr>
        </p:nvSpPr>
        <p:spPr>
          <a:xfrm>
            <a:off x="2869459" y="2178424"/>
            <a:ext cx="7008270" cy="2070682"/>
          </a:xfrm>
        </p:spPr>
        <p:txBody>
          <a:bodyPr wrap="square" anchor="b" anchorCtr="0">
            <a:normAutofit/>
          </a:bodyPr>
          <a:lstStyle>
            <a:lvl1pPr marL="0" indent="0" algn="l">
              <a:lnSpc>
                <a:spcPct val="100000"/>
              </a:lnSpc>
              <a:spcBef>
                <a:spcPts val="0"/>
              </a:spcBef>
              <a:buNone/>
              <a:defRPr sz="5000" b="1" cap="all" baseline="0"/>
            </a:lvl1pPr>
          </a:lstStyle>
          <a:p>
            <a:r>
              <a:rPr lang="en-US" sz="3600" dirty="0"/>
              <a:t>Small Volume of Content</a:t>
            </a:r>
          </a:p>
        </p:txBody>
      </p:sp>
      <p:sp>
        <p:nvSpPr>
          <p:cNvPr id="14" name="Text Placeholder 11"/>
          <p:cNvSpPr>
            <a:spLocks noGrp="1"/>
          </p:cNvSpPr>
          <p:nvPr>
            <p:ph type="body" sz="quarter" idx="12"/>
          </p:nvPr>
        </p:nvSpPr>
        <p:spPr>
          <a:xfrm>
            <a:off x="2869460" y="4719918"/>
            <a:ext cx="7008270" cy="8996082"/>
          </a:xfrm>
        </p:spPr>
        <p:txBody>
          <a:bodyPr>
            <a:normAutofit/>
          </a:bodyPr>
          <a:lstStyle>
            <a:lvl1pPr marL="0" indent="0">
              <a:lnSpc>
                <a:spcPct val="100000"/>
              </a:lnSpc>
              <a:buNone/>
              <a:defRPr sz="2400"/>
            </a:lvl1pPr>
            <a:lvl2pPr marL="746125" indent="-288925">
              <a:lnSpc>
                <a:spcPct val="100000"/>
              </a:lnSpc>
              <a:defRPr sz="2400"/>
            </a:lvl2pPr>
            <a:lvl3pPr marL="1143000" indent="-228600">
              <a:lnSpc>
                <a:spcPct val="100000"/>
              </a:lnSpc>
              <a:defRPr sz="1800"/>
            </a:lvl3pPr>
            <a:lvl4pPr marL="1600200" indent="-228600">
              <a:lnSpc>
                <a:spcPct val="100000"/>
              </a:lnSpc>
              <a:defRPr sz="1600"/>
            </a:lvl4pPr>
            <a:lvl5pPr marL="2057400" indent="-228600">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21757271" y="11032375"/>
            <a:ext cx="2626729" cy="2683625"/>
          </a:xfrm>
          <a:prstGeom prst="rect">
            <a:avLst/>
          </a:prstGeom>
        </p:spPr>
      </p:pic>
    </p:spTree>
    <p:extLst>
      <p:ext uri="{BB962C8B-B14F-4D97-AF65-F5344CB8AC3E}">
        <p14:creationId xmlns:p14="http://schemas.microsoft.com/office/powerpoint/2010/main" val="38829923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oals and Outcomes">
    <p:spTree>
      <p:nvGrpSpPr>
        <p:cNvPr id="1" name=""/>
        <p:cNvGrpSpPr/>
        <p:nvPr/>
      </p:nvGrpSpPr>
      <p:grpSpPr>
        <a:xfrm>
          <a:off x="0" y="0"/>
          <a:ext cx="0" cy="0"/>
          <a:chOff x="0" y="0"/>
          <a:chExt cx="0" cy="0"/>
        </a:xfrm>
      </p:grpSpPr>
      <p:sp>
        <p:nvSpPr>
          <p:cNvPr id="2" name="Title 1"/>
          <p:cNvSpPr>
            <a:spLocks noGrp="1"/>
          </p:cNvSpPr>
          <p:nvPr>
            <p:ph type="title"/>
          </p:nvPr>
        </p:nvSpPr>
        <p:spPr>
          <a:xfrm>
            <a:off x="1676400" y="105786"/>
            <a:ext cx="21031200" cy="2651126"/>
          </a:xfrm>
        </p:spPr>
        <p:txBody>
          <a:bodyPr>
            <a:normAutofit/>
          </a:bodyPr>
          <a:lstStyle>
            <a:lvl1pPr>
              <a:defRPr kumimoji="0" lang="en-US" sz="2500" b="1" i="0" u="none" strike="noStrike" cap="all" spc="0" normalizeH="0" baseline="0" dirty="0">
                <a:ln>
                  <a:noFill/>
                </a:ln>
                <a:solidFill>
                  <a:srgbClr val="000000"/>
                </a:solidFill>
                <a:effectLst/>
                <a:uFillTx/>
                <a:latin typeface="Helvetica"/>
                <a:ea typeface="Helvetica"/>
                <a:cs typeface="Helvetica"/>
                <a:sym typeface="Helvetica"/>
              </a:defRPr>
            </a:lvl1pPr>
          </a:lstStyle>
          <a:p>
            <a:r>
              <a:rPr lang="en-US" dirty="0"/>
              <a:t>Click to edit Master title style</a:t>
            </a:r>
          </a:p>
        </p:txBody>
      </p:sp>
      <p:sp>
        <p:nvSpPr>
          <p:cNvPr id="5" name="The Picture slide"/>
          <p:cNvSpPr txBox="1"/>
          <p:nvPr userDrawn="1"/>
        </p:nvSpPr>
        <p:spPr>
          <a:xfrm>
            <a:off x="13454825" y="3658325"/>
            <a:ext cx="2611292"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defRPr b="1">
                <a:latin typeface="Helvetica"/>
                <a:ea typeface="Helvetica"/>
                <a:cs typeface="Helvetica"/>
                <a:sym typeface="Helvetica"/>
              </a:defRPr>
            </a:lvl1pPr>
          </a:lstStyle>
          <a:p>
            <a:pPr algn="l"/>
            <a:r>
              <a:rPr lang="en-US" sz="4000" dirty="0">
                <a:solidFill>
                  <a:schemeClr val="tx1">
                    <a:lumMod val="50000"/>
                    <a:lumOff val="50000"/>
                  </a:schemeClr>
                </a:solidFill>
              </a:rPr>
              <a:t>Outcomes</a:t>
            </a:r>
            <a:endParaRPr sz="4000" dirty="0">
              <a:solidFill>
                <a:schemeClr val="tx1">
                  <a:lumMod val="50000"/>
                  <a:lumOff val="50000"/>
                </a:schemeClr>
              </a:solidFill>
            </a:endParaRPr>
          </a:p>
        </p:txBody>
      </p:sp>
      <p:sp>
        <p:nvSpPr>
          <p:cNvPr id="7" name="The Picture slide"/>
          <p:cNvSpPr txBox="1"/>
          <p:nvPr userDrawn="1"/>
        </p:nvSpPr>
        <p:spPr>
          <a:xfrm>
            <a:off x="1752109" y="3658325"/>
            <a:ext cx="1527662"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defRPr b="1">
                <a:latin typeface="Helvetica"/>
                <a:ea typeface="Helvetica"/>
                <a:cs typeface="Helvetica"/>
                <a:sym typeface="Helvetica"/>
              </a:defRPr>
            </a:lvl1pPr>
          </a:lstStyle>
          <a:p>
            <a:pPr algn="l"/>
            <a:r>
              <a:rPr lang="en-US" sz="4000" dirty="0">
                <a:solidFill>
                  <a:schemeClr val="tx1">
                    <a:lumMod val="50000"/>
                    <a:lumOff val="50000"/>
                  </a:schemeClr>
                </a:solidFill>
              </a:rPr>
              <a:t>Goals</a:t>
            </a:r>
            <a:endParaRPr sz="4000" dirty="0">
              <a:solidFill>
                <a:schemeClr val="tx1">
                  <a:lumMod val="50000"/>
                  <a:lumOff val="50000"/>
                </a:schemeClr>
              </a:solidFill>
            </a:endParaRPr>
          </a:p>
        </p:txBody>
      </p:sp>
      <p:sp>
        <p:nvSpPr>
          <p:cNvPr id="8" name="Rectangle"/>
          <p:cNvSpPr/>
          <p:nvPr userDrawn="1"/>
        </p:nvSpPr>
        <p:spPr>
          <a:xfrm>
            <a:off x="1752108" y="4475797"/>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p>
        </p:txBody>
      </p:sp>
      <p:sp>
        <p:nvSpPr>
          <p:cNvPr id="9" name="Rectangle"/>
          <p:cNvSpPr/>
          <p:nvPr userDrawn="1"/>
        </p:nvSpPr>
        <p:spPr>
          <a:xfrm>
            <a:off x="13454824" y="4480560"/>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21757273" y="11032377"/>
            <a:ext cx="2626730" cy="2683626"/>
          </a:xfrm>
          <a:prstGeom prst="rect">
            <a:avLst/>
          </a:prstGeom>
        </p:spPr>
      </p:pic>
      <p:sp>
        <p:nvSpPr>
          <p:cNvPr id="11" name="Text Placeholder 11"/>
          <p:cNvSpPr>
            <a:spLocks noGrp="1"/>
          </p:cNvSpPr>
          <p:nvPr>
            <p:ph type="body" sz="quarter" idx="10"/>
          </p:nvPr>
        </p:nvSpPr>
        <p:spPr>
          <a:xfrm>
            <a:off x="1752108" y="4766538"/>
            <a:ext cx="9438184" cy="8949462"/>
          </a:xfrm>
        </p:spPr>
        <p:txBody>
          <a:bodyPr>
            <a:normAutofit/>
          </a:bodyPr>
          <a:lstStyle>
            <a:lvl1pPr>
              <a:lnSpc>
                <a:spcPct val="100000"/>
              </a:lnSpc>
              <a:defRPr sz="2400"/>
            </a:lvl1pPr>
            <a:lvl2pPr marL="746125" indent="-288925">
              <a:lnSpc>
                <a:spcPct val="100000"/>
              </a:lnSpc>
              <a:defRPr sz="2400"/>
            </a:lvl2pPr>
            <a:lvl3pPr marL="1143000" indent="-228600">
              <a:lnSpc>
                <a:spcPct val="100000"/>
              </a:lnSpc>
              <a:defRPr sz="1800"/>
            </a:lvl3pPr>
            <a:lvl4pPr marL="1600200" indent="-228600">
              <a:lnSpc>
                <a:spcPct val="100000"/>
              </a:lnSpc>
              <a:defRPr sz="1600"/>
            </a:lvl4pPr>
            <a:lvl5pPr marL="2057400" indent="-228600">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1"/>
          </p:nvPr>
        </p:nvSpPr>
        <p:spPr>
          <a:xfrm>
            <a:off x="13454824" y="4766538"/>
            <a:ext cx="9438184" cy="8949462"/>
          </a:xfrm>
        </p:spPr>
        <p:txBody>
          <a:bodyPr>
            <a:normAutofit/>
          </a:bodyPr>
          <a:lstStyle>
            <a:lvl1pPr>
              <a:lnSpc>
                <a:spcPct val="100000"/>
              </a:lnSpc>
              <a:defRPr sz="2400"/>
            </a:lvl1pPr>
            <a:lvl2pPr marL="746125" indent="-288925">
              <a:lnSpc>
                <a:spcPct val="100000"/>
              </a:lnSpc>
              <a:defRPr sz="2400"/>
            </a:lvl2pPr>
            <a:lvl3pPr marL="1143000" indent="-228600">
              <a:lnSpc>
                <a:spcPct val="100000"/>
              </a:lnSpc>
              <a:defRPr sz="1800"/>
            </a:lvl3pPr>
            <a:lvl4pPr marL="1600200" indent="-228600">
              <a:lnSpc>
                <a:spcPct val="100000"/>
              </a:lnSpc>
              <a:defRPr sz="1600"/>
            </a:lvl4pPr>
            <a:lvl5pPr marL="2057400" indent="-228600">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435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p>
        </p:txBody>
      </p:sp>
      <p:sp>
        <p:nvSpPr>
          <p:cNvPr id="3" name="Picture Placeholder 2"/>
          <p:cNvSpPr>
            <a:spLocks noGrp="1"/>
          </p:cNvSpPr>
          <p:nvPr>
            <p:ph type="pic" idx="1"/>
          </p:nvPr>
        </p:nvSpPr>
        <p:spPr>
          <a:xfrm>
            <a:off x="10366376" y="1974851"/>
            <a:ext cx="12344400"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a:xfrm>
            <a:off x="1676400" y="12712701"/>
            <a:ext cx="5486400" cy="730250"/>
          </a:xfrm>
          <a:prstGeom prst="rect">
            <a:avLst/>
          </a:prstGeom>
        </p:spPr>
        <p:txBody>
          <a:bodyPr/>
          <a:lstStyle/>
          <a:p>
            <a:endParaRPr lang="en-US"/>
          </a:p>
        </p:txBody>
      </p:sp>
      <p:sp>
        <p:nvSpPr>
          <p:cNvPr id="6" name="Footer Placeholder 5"/>
          <p:cNvSpPr>
            <a:spLocks noGrp="1"/>
          </p:cNvSpPr>
          <p:nvPr>
            <p:ph type="ftr" sz="quarter" idx="11"/>
          </p:nvPr>
        </p:nvSpPr>
        <p:spPr>
          <a:xfrm>
            <a:off x="8077200" y="12712701"/>
            <a:ext cx="8229600" cy="730250"/>
          </a:xfrm>
          <a:prstGeom prst="rect">
            <a:avLst/>
          </a:prstGeom>
        </p:spPr>
        <p:txBody>
          <a:bodyPr/>
          <a:lstStyle/>
          <a:p>
            <a:endParaRPr lang="en-US"/>
          </a:p>
        </p:txBody>
      </p:sp>
      <p:sp>
        <p:nvSpPr>
          <p:cNvPr id="7" name="Slide Number Placeholder 6"/>
          <p:cNvSpPr>
            <a:spLocks noGrp="1"/>
          </p:cNvSpPr>
          <p:nvPr>
            <p:ph type="sldNum" sz="quarter" idx="12"/>
          </p:nvPr>
        </p:nvSpPr>
        <p:spPr>
          <a:xfrm>
            <a:off x="17221200" y="12712701"/>
            <a:ext cx="5486400" cy="730250"/>
          </a:xfrm>
          <a:prstGeom prst="rect">
            <a:avLst/>
          </a:prstGeom>
        </p:spPr>
        <p:txBody>
          <a:bodyPr/>
          <a:lstStyle/>
          <a:p>
            <a:pPr algn="r">
              <a:buSzPct val="25000"/>
            </a:pPr>
            <a:fld id="{00000000-1234-1234-1234-123412341234}" type="slidenum">
              <a:rPr lang="en-US" sz="2400" smtClean="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955890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415186"/>
      </p:ext>
    </p:extLst>
  </p:cSld>
  <p:clrMap bg1="lt1" tx1="dk1" bg2="lt2" tx2="dk2" accent1="accent1" accent2="accent2" accent3="accent3" accent4="accent4" accent5="accent5" accent6="accent6" hlink="hlink" folHlink="folHlink"/>
  <p:sldLayoutIdLst>
    <p:sldLayoutId id="2147483689" r:id="rId1"/>
    <p:sldLayoutId id="2147483706" r:id="rId2"/>
    <p:sldLayoutId id="2147483696" r:id="rId3"/>
    <p:sldLayoutId id="2147483703" r:id="rId4"/>
    <p:sldLayoutId id="2147483704" r:id="rId5"/>
    <p:sldLayoutId id="2147483705" r:id="rId6"/>
    <p:sldLayoutId id="2147483707" r:id="rId7"/>
    <p:sldLayoutId id="2147483697" r:id="rId8"/>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1828800" rtl="0" eaLnBrk="1" latinLnBrk="0" hangingPunct="1">
        <a:lnSpc>
          <a:spcPct val="90000"/>
        </a:lnSpc>
        <a:spcBef>
          <a:spcPts val="2000"/>
        </a:spcBef>
        <a:buFont typeface="Arial" panose="020B0604020202020204" pitchFamily="34" charset="0"/>
        <a:buNone/>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xmlns="" id="{E1C16217-3FB1-4CB8-B2E2-90F5FEDF237D}"/>
              </a:ext>
            </a:extLst>
          </p:cNvPr>
          <p:cNvSpPr>
            <a:spLocks noGrp="1"/>
          </p:cNvSpPr>
          <p:nvPr>
            <p:ph type="body" sz="quarter" idx="10"/>
          </p:nvPr>
        </p:nvSpPr>
        <p:spPr/>
        <p:txBody>
          <a:bodyPr/>
          <a:lstStyle/>
          <a:p>
            <a:r>
              <a:rPr lang="pt-BR" dirty="0" smtClean="0"/>
              <a:t>Advanced Blueprint Concepts </a:t>
            </a:r>
            <a:r>
              <a:rPr lang="pt-BR" dirty="0"/>
              <a:t>2</a:t>
            </a:r>
          </a:p>
        </p:txBody>
      </p:sp>
      <p:sp>
        <p:nvSpPr>
          <p:cNvPr id="3" name="Espaço Reservado para Texto 2">
            <a:extLst>
              <a:ext uri="{FF2B5EF4-FFF2-40B4-BE49-F238E27FC236}">
                <a16:creationId xmlns:a16="http://schemas.microsoft.com/office/drawing/2014/main" xmlns="" id="{A208DEC6-5900-40DD-B805-728145240FD8}"/>
              </a:ext>
            </a:extLst>
          </p:cNvPr>
          <p:cNvSpPr>
            <a:spLocks noGrp="1"/>
          </p:cNvSpPr>
          <p:nvPr>
            <p:ph type="body" sz="quarter" idx="11"/>
          </p:nvPr>
        </p:nvSpPr>
        <p:spPr>
          <a:xfrm>
            <a:off x="1676400" y="7094538"/>
            <a:ext cx="21031199" cy="2911611"/>
          </a:xfrm>
        </p:spPr>
        <p:txBody>
          <a:bodyPr/>
          <a:lstStyle/>
          <a:p>
            <a:r>
              <a:rPr lang="pt-BR" dirty="0" smtClean="0"/>
              <a:t>Lecture </a:t>
            </a:r>
            <a:r>
              <a:rPr lang="pt-BR" dirty="0"/>
              <a:t>7</a:t>
            </a:r>
          </a:p>
        </p:txBody>
      </p:sp>
    </p:spTree>
    <p:extLst>
      <p:ext uri="{BB962C8B-B14F-4D97-AF65-F5344CB8AC3E}">
        <p14:creationId xmlns:p14="http://schemas.microsoft.com/office/powerpoint/2010/main" val="267037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B7AC15B-9D1F-484B-AE94-B54DE08E394A}"/>
              </a:ext>
            </a:extLst>
          </p:cNvPr>
          <p:cNvSpPr>
            <a:spLocks noGrp="1"/>
          </p:cNvSpPr>
          <p:nvPr>
            <p:ph type="title"/>
          </p:nvPr>
        </p:nvSpPr>
        <p:spPr/>
        <p:txBody>
          <a:bodyPr/>
          <a:lstStyle/>
          <a:p>
            <a:r>
              <a:rPr lang="pt-BR" dirty="0" smtClean="0"/>
              <a:t>Do Once node</a:t>
            </a:r>
            <a:endParaRPr lang="pt-BR" dirty="0"/>
          </a:p>
        </p:txBody>
      </p:sp>
      <p:pic>
        <p:nvPicPr>
          <p:cNvPr id="6" name="Espaço Reservado para Conteúdo 5">
            <a:extLst>
              <a:ext uri="{FF2B5EF4-FFF2-40B4-BE49-F238E27FC236}">
                <a16:creationId xmlns:a16="http://schemas.microsoft.com/office/drawing/2014/main" xmlns=""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34912" y="4786391"/>
            <a:ext cx="7004014" cy="4143217"/>
          </a:xfrm>
        </p:spPr>
      </p:pic>
      <p:sp>
        <p:nvSpPr>
          <p:cNvPr id="4" name="Espaço Reservado para Texto 3">
            <a:extLst>
              <a:ext uri="{FF2B5EF4-FFF2-40B4-BE49-F238E27FC236}">
                <a16:creationId xmlns:a16="http://schemas.microsoft.com/office/drawing/2014/main" xmlns="" id="{63EBD96F-2C4B-4FF9-9BEB-041A4156D0EF}"/>
              </a:ext>
            </a:extLst>
          </p:cNvPr>
          <p:cNvSpPr>
            <a:spLocks noGrp="1"/>
          </p:cNvSpPr>
          <p:nvPr>
            <p:ph type="body" sz="quarter" idx="10"/>
          </p:nvPr>
        </p:nvSpPr>
        <p:spPr>
          <a:xfrm>
            <a:off x="1680124" y="5943600"/>
            <a:ext cx="9292676" cy="7662952"/>
          </a:xfrm>
        </p:spPr>
        <p:txBody>
          <a:bodyPr>
            <a:normAutofit/>
          </a:bodyPr>
          <a:lstStyle/>
          <a:p>
            <a:r>
              <a:rPr lang="en-US" sz="2800" dirty="0"/>
              <a:t>The </a:t>
            </a:r>
            <a:r>
              <a:rPr lang="en-US" sz="2800" b="1" dirty="0" err="1"/>
              <a:t>DoOnce</a:t>
            </a:r>
            <a:r>
              <a:rPr lang="en-US" sz="2800" dirty="0"/>
              <a:t> node performs the actions attached to the output pin only once.</a:t>
            </a:r>
          </a:p>
          <a:p>
            <a:r>
              <a:rPr lang="en-US" sz="2800" dirty="0" smtClean="0"/>
              <a:t>After </a:t>
            </a:r>
            <a:r>
              <a:rPr lang="en-US" sz="2800" dirty="0"/>
              <a:t>its first run, if the </a:t>
            </a:r>
            <a:r>
              <a:rPr lang="en-US" sz="2800" b="1" dirty="0" err="1"/>
              <a:t>DoOnce</a:t>
            </a:r>
            <a:r>
              <a:rPr lang="en-US" sz="2800" dirty="0"/>
              <a:t> node is called again, its output pin will not run.</a:t>
            </a:r>
          </a:p>
          <a:p>
            <a:r>
              <a:rPr lang="en-US" sz="2800" dirty="0" smtClean="0"/>
              <a:t>In </a:t>
            </a:r>
            <a:r>
              <a:rPr lang="en-US" sz="2800" dirty="0"/>
              <a:t>order for the </a:t>
            </a:r>
            <a:r>
              <a:rPr lang="en-US" sz="2800" b="1" dirty="0" err="1"/>
              <a:t>DoOnce</a:t>
            </a:r>
            <a:r>
              <a:rPr lang="en-US" sz="2800" dirty="0"/>
              <a:t> node to be able to execute the output pin again, the </a:t>
            </a:r>
            <a:r>
              <a:rPr lang="en-US" sz="2800" b="1" dirty="0"/>
              <a:t>Reset</a:t>
            </a:r>
            <a:r>
              <a:rPr lang="en-US" sz="2800" dirty="0"/>
              <a:t> pin needs to be triggered</a:t>
            </a:r>
            <a:r>
              <a:rPr lang="en-US" sz="2800" dirty="0" smtClean="0"/>
              <a:t>.</a:t>
            </a:r>
            <a:endParaRPr lang="en-US" sz="2800" dirty="0"/>
          </a:p>
          <a:p>
            <a:r>
              <a:rPr lang="en-US" sz="2800" i="1" dirty="0"/>
              <a:t>Input</a:t>
            </a:r>
          </a:p>
          <a:p>
            <a:pPr marL="457200" indent="-457200">
              <a:spcBef>
                <a:spcPts val="1600"/>
              </a:spcBef>
              <a:buFont typeface="Arial" panose="020B0604020202020204" pitchFamily="34" charset="0"/>
              <a:buChar char="•"/>
            </a:pPr>
            <a:r>
              <a:rPr lang="en-US" sz="2800" b="1" dirty="0"/>
              <a:t>Reset</a:t>
            </a:r>
            <a:r>
              <a:rPr lang="en-US" sz="2800" dirty="0"/>
              <a:t>: Execution pin used to allow the </a:t>
            </a:r>
            <a:r>
              <a:rPr lang="en-US" sz="2800" b="1" dirty="0" err="1"/>
              <a:t>DoOnce</a:t>
            </a:r>
            <a:r>
              <a:rPr lang="en-US" sz="2800" dirty="0"/>
              <a:t> node to run the output pin</a:t>
            </a:r>
            <a:r>
              <a:rPr lang="en-US" sz="2800" dirty="0" smtClean="0"/>
              <a:t>.</a:t>
            </a:r>
            <a:endParaRPr lang="en-US" sz="2800" dirty="0"/>
          </a:p>
          <a:p>
            <a:pPr marL="457200" indent="-457200">
              <a:spcBef>
                <a:spcPts val="1600"/>
              </a:spcBef>
              <a:buFont typeface="Arial" panose="020B0604020202020204" pitchFamily="34" charset="0"/>
              <a:buChar char="•"/>
            </a:pPr>
            <a:r>
              <a:rPr lang="en-US" sz="2800" b="1" dirty="0"/>
              <a:t>Start Closed</a:t>
            </a:r>
            <a:r>
              <a:rPr lang="en-US" sz="2800" dirty="0"/>
              <a:t>: Boolean variable. If the value is “</a:t>
            </a:r>
            <a:r>
              <a:rPr lang="en-US" sz="2800" b="1" dirty="0"/>
              <a:t>true</a:t>
            </a:r>
            <a:r>
              <a:rPr lang="en-US" sz="2800" dirty="0"/>
              <a:t>”, the </a:t>
            </a:r>
            <a:r>
              <a:rPr lang="en-US" sz="2800" b="1" dirty="0" err="1"/>
              <a:t>DoOnce</a:t>
            </a:r>
            <a:r>
              <a:rPr lang="en-US" sz="2800" dirty="0"/>
              <a:t> node needs to be reset to allow the first run</a:t>
            </a:r>
            <a:r>
              <a:rPr lang="en-US" sz="2800" dirty="0" smtClean="0"/>
              <a:t>.</a:t>
            </a:r>
            <a:endParaRPr lang="en-US" sz="2800" dirty="0"/>
          </a:p>
          <a:p>
            <a:endParaRPr lang="pt-BR" sz="2800" dirty="0"/>
          </a:p>
        </p:txBody>
      </p:sp>
    </p:spTree>
    <p:extLst>
      <p:ext uri="{BB962C8B-B14F-4D97-AF65-F5344CB8AC3E}">
        <p14:creationId xmlns:p14="http://schemas.microsoft.com/office/powerpoint/2010/main" val="2267683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xmlns="" id="{795BC010-39D4-4394-B565-EAAC01E8544F}"/>
              </a:ext>
            </a:extLst>
          </p:cNvPr>
          <p:cNvSpPr>
            <a:spLocks noGrp="1"/>
          </p:cNvSpPr>
          <p:nvPr>
            <p:ph type="body" sz="quarter" idx="10"/>
          </p:nvPr>
        </p:nvSpPr>
        <p:spPr/>
        <p:txBody>
          <a:bodyPr/>
          <a:lstStyle/>
          <a:p>
            <a:r>
              <a:rPr lang="pt-BR" dirty="0" smtClean="0"/>
              <a:t>Do once node: </a:t>
            </a:r>
            <a:endParaRPr lang="pt-BR" dirty="0"/>
          </a:p>
          <a:p>
            <a:r>
              <a:rPr lang="pt-BR" dirty="0" smtClean="0"/>
              <a:t>example</a:t>
            </a:r>
            <a:endParaRPr lang="en-US" dirty="0"/>
          </a:p>
        </p:txBody>
      </p:sp>
      <p:sp>
        <p:nvSpPr>
          <p:cNvPr id="3" name="Espaço Reservado para Texto 2">
            <a:extLst>
              <a:ext uri="{FF2B5EF4-FFF2-40B4-BE49-F238E27FC236}">
                <a16:creationId xmlns:a16="http://schemas.microsoft.com/office/drawing/2014/main" xmlns="" id="{37F3AAEB-5467-4E35-8447-335C827918A6}"/>
              </a:ext>
            </a:extLst>
          </p:cNvPr>
          <p:cNvSpPr>
            <a:spLocks noGrp="1"/>
          </p:cNvSpPr>
          <p:nvPr>
            <p:ph type="body" sz="quarter" idx="12"/>
          </p:nvPr>
        </p:nvSpPr>
        <p:spPr>
          <a:xfrm>
            <a:off x="2869460" y="4846320"/>
            <a:ext cx="7008270" cy="8996082"/>
          </a:xfrm>
        </p:spPr>
        <p:txBody>
          <a:bodyPr>
            <a:normAutofit/>
          </a:bodyPr>
          <a:lstStyle/>
          <a:p>
            <a:r>
              <a:rPr lang="en-US" sz="2800" dirty="0"/>
              <a:t>In the example on the right, there is a detonator that generates an explosion when the player collides with it. This detonator </a:t>
            </a:r>
            <a:r>
              <a:rPr lang="en-US" sz="2800" dirty="0" smtClean="0"/>
              <a:t>utilizes </a:t>
            </a:r>
            <a:r>
              <a:rPr lang="en-US" sz="2800" dirty="0"/>
              <a:t>the </a:t>
            </a:r>
            <a:r>
              <a:rPr lang="en-US" sz="2800" b="1" dirty="0" err="1"/>
              <a:t>DoOnce</a:t>
            </a:r>
            <a:r>
              <a:rPr lang="en-US" sz="2800" dirty="0"/>
              <a:t> action. The </a:t>
            </a:r>
            <a:r>
              <a:rPr lang="en-US" sz="2800" b="1" dirty="0" smtClean="0"/>
              <a:t>Start </a:t>
            </a:r>
            <a:r>
              <a:rPr lang="en-US" sz="2800" b="1" dirty="0"/>
              <a:t>Closed</a:t>
            </a:r>
            <a:r>
              <a:rPr lang="en-US" sz="2800" dirty="0"/>
              <a:t> property is </a:t>
            </a:r>
            <a:r>
              <a:rPr lang="en-US" sz="2800" dirty="0" smtClean="0"/>
              <a:t>checked, </a:t>
            </a:r>
            <a:r>
              <a:rPr lang="en-US" sz="2800" dirty="0"/>
              <a:t>indicating that the detonator starts disarmed</a:t>
            </a:r>
            <a:r>
              <a:rPr lang="en-US" sz="2800" dirty="0" smtClean="0"/>
              <a:t>. </a:t>
            </a:r>
            <a:endParaRPr lang="en-US" sz="2800" dirty="0"/>
          </a:p>
          <a:p>
            <a:r>
              <a:rPr lang="en-US" sz="2800" dirty="0"/>
              <a:t>The </a:t>
            </a:r>
            <a:r>
              <a:rPr lang="en-US" sz="2800" b="1" dirty="0" err="1"/>
              <a:t>PrepareDetonator</a:t>
            </a:r>
            <a:r>
              <a:rPr lang="en-US" sz="2800" dirty="0"/>
              <a:t> event needs to be executed to trigger the </a:t>
            </a:r>
            <a:r>
              <a:rPr lang="en-US" sz="2800" b="1" dirty="0"/>
              <a:t>Reset</a:t>
            </a:r>
            <a:r>
              <a:rPr lang="en-US" sz="2800" dirty="0"/>
              <a:t> pin of the </a:t>
            </a:r>
            <a:r>
              <a:rPr lang="en-US" sz="2800" b="1" dirty="0" err="1"/>
              <a:t>DoOnce</a:t>
            </a:r>
            <a:r>
              <a:rPr lang="en-US" sz="2800" dirty="0"/>
              <a:t> action</a:t>
            </a:r>
            <a:r>
              <a:rPr lang="en-US" sz="2800" dirty="0" smtClean="0"/>
              <a:t>.</a:t>
            </a:r>
            <a:endParaRPr lang="en-US" sz="2800" dirty="0"/>
          </a:p>
          <a:p>
            <a:r>
              <a:rPr lang="en-US" sz="2800" dirty="0"/>
              <a:t>After the </a:t>
            </a:r>
            <a:r>
              <a:rPr lang="en-US" sz="2800" b="1" dirty="0"/>
              <a:t>Reset</a:t>
            </a:r>
            <a:r>
              <a:rPr lang="en-US" sz="2800" dirty="0"/>
              <a:t> pin is triggered, if there is a collision with the detonator the explosion will be created. To allow a new explosion, the </a:t>
            </a:r>
            <a:r>
              <a:rPr lang="en-US" sz="2800" b="1" dirty="0" err="1"/>
              <a:t>PrepareDetonator</a:t>
            </a:r>
            <a:r>
              <a:rPr lang="en-US" sz="2800" dirty="0"/>
              <a:t> event needs to be executed again</a:t>
            </a:r>
            <a:r>
              <a:rPr lang="en-US" sz="2800" dirty="0" smtClean="0"/>
              <a:t>.</a:t>
            </a:r>
            <a:endParaRPr lang="en-US" sz="2800" dirty="0"/>
          </a:p>
        </p:txBody>
      </p:sp>
      <p:pic>
        <p:nvPicPr>
          <p:cNvPr id="5" name="Imagem 4">
            <a:extLst>
              <a:ext uri="{FF2B5EF4-FFF2-40B4-BE49-F238E27FC236}">
                <a16:creationId xmlns:a16="http://schemas.microsoft.com/office/drawing/2014/main" xmlns="" id="{DE7D8D3B-F4E8-4077-A46D-0EEE8A10C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6974" y="4926719"/>
            <a:ext cx="13877026" cy="3862561"/>
          </a:xfrm>
          <a:prstGeom prst="rect">
            <a:avLst/>
          </a:prstGeom>
        </p:spPr>
      </p:pic>
    </p:spTree>
    <p:extLst>
      <p:ext uri="{BB962C8B-B14F-4D97-AF65-F5344CB8AC3E}">
        <p14:creationId xmlns:p14="http://schemas.microsoft.com/office/powerpoint/2010/main" val="50266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B7AC15B-9D1F-484B-AE94-B54DE08E394A}"/>
              </a:ext>
            </a:extLst>
          </p:cNvPr>
          <p:cNvSpPr>
            <a:spLocks noGrp="1"/>
          </p:cNvSpPr>
          <p:nvPr>
            <p:ph type="title"/>
          </p:nvPr>
        </p:nvSpPr>
        <p:spPr/>
        <p:txBody>
          <a:bodyPr/>
          <a:lstStyle/>
          <a:p>
            <a:r>
              <a:rPr lang="pt-BR" dirty="0"/>
              <a:t>Do </a:t>
            </a:r>
            <a:r>
              <a:rPr lang="pt-BR" dirty="0" smtClean="0"/>
              <a:t>n node</a:t>
            </a:r>
            <a:endParaRPr lang="pt-BR" dirty="0"/>
          </a:p>
        </p:txBody>
      </p:sp>
      <p:pic>
        <p:nvPicPr>
          <p:cNvPr id="6" name="Espaço Reservado para Conteúdo 5">
            <a:extLst>
              <a:ext uri="{FF2B5EF4-FFF2-40B4-BE49-F238E27FC236}">
                <a16:creationId xmlns:a16="http://schemas.microsoft.com/office/drawing/2014/main" xmlns=""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76877" y="4212790"/>
            <a:ext cx="6520084" cy="5290419"/>
          </a:xfrm>
        </p:spPr>
      </p:pic>
      <p:sp>
        <p:nvSpPr>
          <p:cNvPr id="4" name="Espaço Reservado para Texto 3">
            <a:extLst>
              <a:ext uri="{FF2B5EF4-FFF2-40B4-BE49-F238E27FC236}">
                <a16:creationId xmlns:a16="http://schemas.microsoft.com/office/drawing/2014/main" xmlns="" id="{63EBD96F-2C4B-4FF9-9BEB-041A4156D0EF}"/>
              </a:ext>
            </a:extLst>
          </p:cNvPr>
          <p:cNvSpPr>
            <a:spLocks noGrp="1"/>
          </p:cNvSpPr>
          <p:nvPr>
            <p:ph type="body" sz="quarter" idx="10"/>
          </p:nvPr>
        </p:nvSpPr>
        <p:spPr>
          <a:xfrm>
            <a:off x="1680124" y="5943600"/>
            <a:ext cx="9292676" cy="7662952"/>
          </a:xfrm>
        </p:spPr>
        <p:txBody>
          <a:bodyPr>
            <a:normAutofit/>
          </a:bodyPr>
          <a:lstStyle/>
          <a:p>
            <a:r>
              <a:rPr lang="en-US" sz="2800" dirty="0"/>
              <a:t>The </a:t>
            </a:r>
            <a:r>
              <a:rPr lang="en-US" sz="2800" b="1" dirty="0"/>
              <a:t>Do N</a:t>
            </a:r>
            <a:r>
              <a:rPr lang="en-US" sz="2800" dirty="0"/>
              <a:t> node is similar to the </a:t>
            </a:r>
            <a:r>
              <a:rPr lang="en-US" sz="2800" b="1" dirty="0" err="1"/>
              <a:t>DoOnce</a:t>
            </a:r>
            <a:r>
              <a:rPr lang="en-US" sz="2800" dirty="0"/>
              <a:t> node, but instead of executing only once, </a:t>
            </a:r>
            <a:r>
              <a:rPr lang="en-US" sz="2800" dirty="0" smtClean="0"/>
              <a:t>the actions connected to the output pin can execute multiple times.</a:t>
            </a:r>
            <a:endParaRPr lang="en-US" sz="2800" dirty="0"/>
          </a:p>
          <a:p>
            <a:r>
              <a:rPr lang="en-US" sz="2800" dirty="0" smtClean="0"/>
              <a:t>After the set number of executions have completed, </a:t>
            </a:r>
            <a:r>
              <a:rPr lang="en-US" sz="2800" dirty="0"/>
              <a:t>the actions of the output pin will only be executed again if the </a:t>
            </a:r>
            <a:r>
              <a:rPr lang="en-US" sz="2800" b="1" dirty="0"/>
              <a:t>Reset</a:t>
            </a:r>
            <a:r>
              <a:rPr lang="en-US" sz="2800" dirty="0"/>
              <a:t> pin is triggered</a:t>
            </a:r>
            <a:r>
              <a:rPr lang="en-US" sz="2800" dirty="0" smtClean="0"/>
              <a:t>.</a:t>
            </a:r>
            <a:endParaRPr lang="en-US" sz="2800" dirty="0"/>
          </a:p>
          <a:p>
            <a:r>
              <a:rPr lang="en-US" sz="2800" i="1" dirty="0"/>
              <a:t>Input</a:t>
            </a:r>
          </a:p>
          <a:p>
            <a:pPr marL="457200" indent="-457200">
              <a:spcBef>
                <a:spcPts val="1200"/>
              </a:spcBef>
              <a:buFont typeface="Arial" panose="020B0604020202020204" pitchFamily="34" charset="0"/>
              <a:buChar char="•"/>
            </a:pPr>
            <a:r>
              <a:rPr lang="en-US" sz="2800" b="1" dirty="0"/>
              <a:t>N</a:t>
            </a:r>
            <a:r>
              <a:rPr lang="en-US" sz="2800" dirty="0"/>
              <a:t>: Sets the number of times the output pin actions can be executed</a:t>
            </a:r>
            <a:r>
              <a:rPr lang="en-US" sz="2800" dirty="0" smtClean="0"/>
              <a:t>.</a:t>
            </a:r>
            <a:endParaRPr lang="en-US" sz="2800" dirty="0"/>
          </a:p>
          <a:p>
            <a:pPr marL="457200" indent="-457200">
              <a:spcBef>
                <a:spcPts val="1200"/>
              </a:spcBef>
              <a:buFont typeface="Arial" panose="020B0604020202020204" pitchFamily="34" charset="0"/>
              <a:buChar char="•"/>
            </a:pPr>
            <a:r>
              <a:rPr lang="en-US" sz="2800" b="1" dirty="0"/>
              <a:t>Reset</a:t>
            </a:r>
            <a:r>
              <a:rPr lang="en-US" sz="2800" dirty="0"/>
              <a:t>: Execution pin used to reset the </a:t>
            </a:r>
            <a:r>
              <a:rPr lang="en-US" sz="2800" b="1" dirty="0"/>
              <a:t>Do N</a:t>
            </a:r>
            <a:r>
              <a:rPr lang="en-US" sz="2800" dirty="0"/>
              <a:t> count and allow new executions of the output pin</a:t>
            </a:r>
            <a:r>
              <a:rPr lang="en-US" sz="2800" dirty="0" smtClean="0"/>
              <a:t>.</a:t>
            </a:r>
            <a:endParaRPr lang="en-US" sz="2800" dirty="0"/>
          </a:p>
          <a:p>
            <a:r>
              <a:rPr lang="en-US" sz="2800" i="1" dirty="0"/>
              <a:t>Output</a:t>
            </a:r>
          </a:p>
          <a:p>
            <a:pPr marL="457200" indent="-457200">
              <a:spcBef>
                <a:spcPts val="1200"/>
              </a:spcBef>
              <a:buFont typeface="Arial" panose="020B0604020202020204" pitchFamily="34" charset="0"/>
              <a:buChar char="•"/>
            </a:pPr>
            <a:r>
              <a:rPr lang="en-US" sz="2800" b="1" dirty="0"/>
              <a:t>Counter</a:t>
            </a:r>
            <a:r>
              <a:rPr lang="en-US" sz="2800" dirty="0"/>
              <a:t>: Outputs an integer value indicating the current execution number</a:t>
            </a:r>
            <a:r>
              <a:rPr lang="en-US" sz="2800" dirty="0" smtClean="0"/>
              <a:t>.</a:t>
            </a:r>
            <a:endParaRPr lang="pt-BR" sz="2800" dirty="0"/>
          </a:p>
        </p:txBody>
      </p:sp>
    </p:spTree>
    <p:extLst>
      <p:ext uri="{BB962C8B-B14F-4D97-AF65-F5344CB8AC3E}">
        <p14:creationId xmlns:p14="http://schemas.microsoft.com/office/powerpoint/2010/main" val="1584558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xmlns="" id="{795BC010-39D4-4394-B565-EAAC01E8544F}"/>
              </a:ext>
            </a:extLst>
          </p:cNvPr>
          <p:cNvSpPr>
            <a:spLocks noGrp="1"/>
          </p:cNvSpPr>
          <p:nvPr>
            <p:ph type="body" sz="quarter" idx="10"/>
          </p:nvPr>
        </p:nvSpPr>
        <p:spPr/>
        <p:txBody>
          <a:bodyPr/>
          <a:lstStyle/>
          <a:p>
            <a:r>
              <a:rPr lang="pt-BR" dirty="0"/>
              <a:t>Do </a:t>
            </a:r>
            <a:r>
              <a:rPr lang="pt-BR" dirty="0" smtClean="0"/>
              <a:t>n node: </a:t>
            </a:r>
            <a:endParaRPr lang="pt-BR" dirty="0"/>
          </a:p>
          <a:p>
            <a:r>
              <a:rPr lang="pt-BR" dirty="0" smtClean="0"/>
              <a:t>example</a:t>
            </a:r>
            <a:endParaRPr lang="en-US" dirty="0"/>
          </a:p>
        </p:txBody>
      </p:sp>
      <p:sp>
        <p:nvSpPr>
          <p:cNvPr id="3" name="Espaço Reservado para Texto 2">
            <a:extLst>
              <a:ext uri="{FF2B5EF4-FFF2-40B4-BE49-F238E27FC236}">
                <a16:creationId xmlns:a16="http://schemas.microsoft.com/office/drawing/2014/main" xmlns="" id="{37F3AAEB-5467-4E35-8447-335C827918A6}"/>
              </a:ext>
            </a:extLst>
          </p:cNvPr>
          <p:cNvSpPr>
            <a:spLocks noGrp="1"/>
          </p:cNvSpPr>
          <p:nvPr>
            <p:ph type="body" sz="quarter" idx="12"/>
          </p:nvPr>
        </p:nvSpPr>
        <p:spPr>
          <a:xfrm>
            <a:off x="2869460" y="4863573"/>
            <a:ext cx="7008270" cy="8996082"/>
          </a:xfrm>
        </p:spPr>
        <p:txBody>
          <a:bodyPr>
            <a:normAutofit/>
          </a:bodyPr>
          <a:lstStyle/>
          <a:p>
            <a:r>
              <a:rPr lang="en-US" sz="2800" dirty="0"/>
              <a:t>In the example to the right, a player has a special weapon. When the weapon is fully charged, its power is at 100% capacity. The player can press the “</a:t>
            </a:r>
            <a:r>
              <a:rPr lang="en-US" sz="2800" b="1" dirty="0"/>
              <a:t>R</a:t>
            </a:r>
            <a:r>
              <a:rPr lang="en-US" sz="2800" dirty="0"/>
              <a:t>” key to recharge this weapon. The weapon can be recharged three times.</a:t>
            </a:r>
          </a:p>
          <a:p>
            <a:r>
              <a:rPr lang="en-US" sz="2800" dirty="0" smtClean="0"/>
              <a:t>The </a:t>
            </a:r>
            <a:r>
              <a:rPr lang="en-US" sz="2800" dirty="0"/>
              <a:t>first recharge leaves the weapon fully charged; the second recharge leaves it at 75% capacity; and the third recharge recovers only half of the weapon’s capacity. To recharge the weapon again, the player needs to collect an item of type </a:t>
            </a:r>
            <a:r>
              <a:rPr lang="en-US" sz="2800" dirty="0" smtClean="0"/>
              <a:t>“</a:t>
            </a:r>
            <a:r>
              <a:rPr lang="en-US" sz="2800" b="1" dirty="0" err="1" smtClean="0"/>
              <a:t>WeaponPowerRecharger</a:t>
            </a:r>
            <a:r>
              <a:rPr lang="en-US" sz="2800" dirty="0" smtClean="0"/>
              <a:t>”.</a:t>
            </a:r>
            <a:endParaRPr lang="en-US" sz="2800" dirty="0"/>
          </a:p>
        </p:txBody>
      </p:sp>
      <p:pic>
        <p:nvPicPr>
          <p:cNvPr id="5" name="Imagem 4">
            <a:extLst>
              <a:ext uri="{FF2B5EF4-FFF2-40B4-BE49-F238E27FC236}">
                <a16:creationId xmlns:a16="http://schemas.microsoft.com/office/drawing/2014/main" xmlns="" id="{DE7D8D3B-F4E8-4077-A46D-0EEE8A10C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6597" y="3784547"/>
            <a:ext cx="13817403" cy="6146906"/>
          </a:xfrm>
          <a:prstGeom prst="rect">
            <a:avLst/>
          </a:prstGeom>
        </p:spPr>
      </p:pic>
    </p:spTree>
    <p:extLst>
      <p:ext uri="{BB962C8B-B14F-4D97-AF65-F5344CB8AC3E}">
        <p14:creationId xmlns:p14="http://schemas.microsoft.com/office/powerpoint/2010/main" val="51758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B7AC15B-9D1F-484B-AE94-B54DE08E394A}"/>
              </a:ext>
            </a:extLst>
          </p:cNvPr>
          <p:cNvSpPr>
            <a:spLocks noGrp="1"/>
          </p:cNvSpPr>
          <p:nvPr>
            <p:ph type="title"/>
          </p:nvPr>
        </p:nvSpPr>
        <p:spPr/>
        <p:txBody>
          <a:bodyPr/>
          <a:lstStyle/>
          <a:p>
            <a:r>
              <a:rPr lang="pt-BR" dirty="0"/>
              <a:t>Flip </a:t>
            </a:r>
            <a:r>
              <a:rPr lang="pt-BR" dirty="0" smtClean="0"/>
              <a:t>flop node</a:t>
            </a:r>
            <a:endParaRPr lang="pt-BR" dirty="0"/>
          </a:p>
        </p:txBody>
      </p:sp>
      <p:pic>
        <p:nvPicPr>
          <p:cNvPr id="6" name="Espaço Reservado para Conteúdo 5">
            <a:extLst>
              <a:ext uri="{FF2B5EF4-FFF2-40B4-BE49-F238E27FC236}">
                <a16:creationId xmlns:a16="http://schemas.microsoft.com/office/drawing/2014/main" xmlns=""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3970" y="4212790"/>
            <a:ext cx="5025897" cy="5290419"/>
          </a:xfrm>
        </p:spPr>
      </p:pic>
      <p:sp>
        <p:nvSpPr>
          <p:cNvPr id="4" name="Espaço Reservado para Texto 3">
            <a:extLst>
              <a:ext uri="{FF2B5EF4-FFF2-40B4-BE49-F238E27FC236}">
                <a16:creationId xmlns:a16="http://schemas.microsoft.com/office/drawing/2014/main" xmlns="" id="{63EBD96F-2C4B-4FF9-9BEB-041A4156D0EF}"/>
              </a:ext>
            </a:extLst>
          </p:cNvPr>
          <p:cNvSpPr>
            <a:spLocks noGrp="1"/>
          </p:cNvSpPr>
          <p:nvPr>
            <p:ph type="body" sz="quarter" idx="10"/>
          </p:nvPr>
        </p:nvSpPr>
        <p:spPr>
          <a:xfrm>
            <a:off x="1680124" y="5943600"/>
            <a:ext cx="9292676" cy="7662952"/>
          </a:xfrm>
        </p:spPr>
        <p:txBody>
          <a:bodyPr>
            <a:normAutofit/>
          </a:bodyPr>
          <a:lstStyle/>
          <a:p>
            <a:r>
              <a:rPr lang="en-US" sz="2800" dirty="0"/>
              <a:t>The </a:t>
            </a:r>
            <a:r>
              <a:rPr lang="en-US" sz="2800" b="1" dirty="0" err="1"/>
              <a:t>FlipFlop</a:t>
            </a:r>
            <a:r>
              <a:rPr lang="en-US" sz="2800" dirty="0"/>
              <a:t> node has two output pins identified as “</a:t>
            </a:r>
            <a:r>
              <a:rPr lang="en-US" sz="2800" b="1" dirty="0"/>
              <a:t>A</a:t>
            </a:r>
            <a:r>
              <a:rPr lang="en-US" sz="2800" dirty="0"/>
              <a:t>” and “</a:t>
            </a:r>
            <a:r>
              <a:rPr lang="en-US" sz="2800" b="1" dirty="0"/>
              <a:t>B</a:t>
            </a:r>
            <a:r>
              <a:rPr lang="en-US" sz="2800" dirty="0"/>
              <a:t>”. When the </a:t>
            </a:r>
            <a:r>
              <a:rPr lang="en-US" sz="2800" b="1" dirty="0" err="1"/>
              <a:t>FlipFlop</a:t>
            </a:r>
            <a:r>
              <a:rPr lang="en-US" sz="2800" dirty="0"/>
              <a:t> is executed, only one of the output pins is executed. On the next run, only the other pin will be executed</a:t>
            </a:r>
            <a:r>
              <a:rPr lang="en-US" sz="2800" dirty="0" smtClean="0"/>
              <a:t>.</a:t>
            </a:r>
            <a:endParaRPr lang="en-US" sz="2800" dirty="0"/>
          </a:p>
          <a:p>
            <a:r>
              <a:rPr lang="en-US" sz="2800" i="1" dirty="0"/>
              <a:t>Output</a:t>
            </a:r>
          </a:p>
          <a:p>
            <a:pPr marL="457200" indent="-457200">
              <a:spcBef>
                <a:spcPts val="1600"/>
              </a:spcBef>
              <a:buFont typeface="Arial" panose="020B0604020202020204" pitchFamily="34" charset="0"/>
              <a:buChar char="•"/>
            </a:pPr>
            <a:r>
              <a:rPr lang="pt-BR" sz="2800" b="1" dirty="0" smtClean="0"/>
              <a:t>A</a:t>
            </a:r>
            <a:r>
              <a:rPr lang="pt-BR" sz="2800" dirty="0"/>
              <a:t>: </a:t>
            </a:r>
            <a:r>
              <a:rPr lang="en-US" sz="2800" dirty="0"/>
              <a:t>Execution pin that will execute </a:t>
            </a:r>
            <a:r>
              <a:rPr lang="en-US" sz="2800" dirty="0" smtClean="0"/>
              <a:t>if the value of the </a:t>
            </a:r>
            <a:r>
              <a:rPr lang="en-US" sz="2800" b="1" dirty="0" smtClean="0"/>
              <a:t>Is A</a:t>
            </a:r>
            <a:r>
              <a:rPr lang="en-US" sz="2800" dirty="0" smtClean="0"/>
              <a:t> pin is </a:t>
            </a:r>
            <a:r>
              <a:rPr lang="en-US" sz="2800" dirty="0"/>
              <a:t>“</a:t>
            </a:r>
            <a:r>
              <a:rPr lang="en-US" sz="2800" b="1" dirty="0"/>
              <a:t>true</a:t>
            </a:r>
            <a:r>
              <a:rPr lang="en-US" sz="2800" dirty="0"/>
              <a:t>”</a:t>
            </a:r>
            <a:r>
              <a:rPr lang="en-US" sz="2800" dirty="0" smtClean="0"/>
              <a:t>.</a:t>
            </a:r>
            <a:endParaRPr lang="en-US" sz="2800" dirty="0"/>
          </a:p>
          <a:p>
            <a:pPr marL="457200" indent="-457200">
              <a:spcBef>
                <a:spcPts val="1600"/>
              </a:spcBef>
              <a:buFont typeface="Arial" panose="020B0604020202020204" pitchFamily="34" charset="0"/>
              <a:buChar char="•"/>
            </a:pPr>
            <a:r>
              <a:rPr lang="en-US" sz="2800" b="1" dirty="0" smtClean="0"/>
              <a:t>B</a:t>
            </a:r>
            <a:r>
              <a:rPr lang="en-US" sz="2800" dirty="0"/>
              <a:t>: Execution pin that will execute </a:t>
            </a:r>
            <a:r>
              <a:rPr lang="en-US" sz="2800" dirty="0" smtClean="0"/>
              <a:t>if the value of the </a:t>
            </a:r>
            <a:r>
              <a:rPr lang="en-US" sz="2800" b="1" dirty="0" smtClean="0"/>
              <a:t>Is A</a:t>
            </a:r>
            <a:r>
              <a:rPr lang="en-US" sz="2800" dirty="0" smtClean="0"/>
              <a:t> pin is </a:t>
            </a:r>
            <a:r>
              <a:rPr lang="en-US" sz="2800" dirty="0"/>
              <a:t>“</a:t>
            </a:r>
            <a:r>
              <a:rPr lang="en-US" sz="2800" b="1" dirty="0"/>
              <a:t>false</a:t>
            </a:r>
            <a:r>
              <a:rPr lang="en-US" sz="2800" dirty="0"/>
              <a:t>”</a:t>
            </a:r>
            <a:r>
              <a:rPr lang="en-US" sz="2800" dirty="0" smtClean="0"/>
              <a:t>.</a:t>
            </a:r>
            <a:endParaRPr lang="en-US" sz="2800" dirty="0"/>
          </a:p>
          <a:p>
            <a:pPr marL="457200" indent="-457200">
              <a:spcBef>
                <a:spcPts val="1600"/>
              </a:spcBef>
              <a:buFont typeface="Arial" panose="020B0604020202020204" pitchFamily="34" charset="0"/>
              <a:buChar char="•"/>
            </a:pPr>
            <a:r>
              <a:rPr lang="en-US" sz="2800" b="1" dirty="0"/>
              <a:t>Is A</a:t>
            </a:r>
            <a:r>
              <a:rPr lang="en-US" sz="2800" dirty="0"/>
              <a:t>: Boolean variable. If the value is “</a:t>
            </a:r>
            <a:r>
              <a:rPr lang="en-US" sz="2800" b="1" dirty="0"/>
              <a:t>true</a:t>
            </a:r>
            <a:r>
              <a:rPr lang="en-US" sz="2800" dirty="0"/>
              <a:t>”, pin </a:t>
            </a:r>
            <a:r>
              <a:rPr lang="en-US" sz="2800" b="1" dirty="0"/>
              <a:t>A</a:t>
            </a:r>
            <a:r>
              <a:rPr lang="en-US" sz="2800" dirty="0"/>
              <a:t> is running. If “</a:t>
            </a:r>
            <a:r>
              <a:rPr lang="en-US" sz="2800" b="1" dirty="0"/>
              <a:t>false</a:t>
            </a:r>
            <a:r>
              <a:rPr lang="en-US" sz="2800" dirty="0"/>
              <a:t>”, pin </a:t>
            </a:r>
            <a:r>
              <a:rPr lang="en-US" sz="2800" b="1" dirty="0"/>
              <a:t>B</a:t>
            </a:r>
            <a:r>
              <a:rPr lang="en-US" sz="2800" dirty="0"/>
              <a:t> is running</a:t>
            </a:r>
            <a:r>
              <a:rPr lang="en-US" sz="2800" dirty="0" smtClean="0"/>
              <a:t>.</a:t>
            </a:r>
            <a:endParaRPr lang="en-US" sz="2800" dirty="0"/>
          </a:p>
          <a:p>
            <a:pPr>
              <a:spcBef>
                <a:spcPts val="1600"/>
              </a:spcBef>
            </a:pPr>
            <a:endParaRPr lang="pt-BR" sz="2800" dirty="0"/>
          </a:p>
        </p:txBody>
      </p:sp>
    </p:spTree>
    <p:extLst>
      <p:ext uri="{BB962C8B-B14F-4D97-AF65-F5344CB8AC3E}">
        <p14:creationId xmlns:p14="http://schemas.microsoft.com/office/powerpoint/2010/main" val="2715323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xmlns="" id="{795BC010-39D4-4394-B565-EAAC01E8544F}"/>
              </a:ext>
            </a:extLst>
          </p:cNvPr>
          <p:cNvSpPr>
            <a:spLocks noGrp="1"/>
          </p:cNvSpPr>
          <p:nvPr>
            <p:ph type="body" sz="quarter" idx="10"/>
          </p:nvPr>
        </p:nvSpPr>
        <p:spPr/>
        <p:txBody>
          <a:bodyPr/>
          <a:lstStyle/>
          <a:p>
            <a:r>
              <a:rPr lang="pt-BR" dirty="0"/>
              <a:t>Flip </a:t>
            </a:r>
            <a:r>
              <a:rPr lang="pt-BR" dirty="0" smtClean="0"/>
              <a:t>flop node: </a:t>
            </a:r>
            <a:endParaRPr lang="pt-BR" dirty="0"/>
          </a:p>
          <a:p>
            <a:r>
              <a:rPr lang="pt-BR" dirty="0" smtClean="0"/>
              <a:t>example</a:t>
            </a:r>
            <a:endParaRPr lang="en-US" dirty="0"/>
          </a:p>
        </p:txBody>
      </p:sp>
      <p:sp>
        <p:nvSpPr>
          <p:cNvPr id="3" name="Espaço Reservado para Texto 2">
            <a:extLst>
              <a:ext uri="{FF2B5EF4-FFF2-40B4-BE49-F238E27FC236}">
                <a16:creationId xmlns:a16="http://schemas.microsoft.com/office/drawing/2014/main" xmlns="" id="{37F3AAEB-5467-4E35-8447-335C827918A6}"/>
              </a:ext>
            </a:extLst>
          </p:cNvPr>
          <p:cNvSpPr>
            <a:spLocks noGrp="1"/>
          </p:cNvSpPr>
          <p:nvPr>
            <p:ph type="body" sz="quarter" idx="12"/>
          </p:nvPr>
        </p:nvSpPr>
        <p:spPr>
          <a:xfrm>
            <a:off x="2869460" y="4846320"/>
            <a:ext cx="7008270" cy="8996082"/>
          </a:xfrm>
        </p:spPr>
        <p:txBody>
          <a:bodyPr>
            <a:normAutofit/>
          </a:bodyPr>
          <a:lstStyle/>
          <a:p>
            <a:r>
              <a:rPr lang="en-US" sz="2800" dirty="0"/>
              <a:t>In the example on the right, the </a:t>
            </a:r>
            <a:r>
              <a:rPr lang="en-US" sz="2800" b="1" dirty="0" err="1"/>
              <a:t>FlipFlop</a:t>
            </a:r>
            <a:r>
              <a:rPr lang="en-US" sz="2800" dirty="0"/>
              <a:t> node is being used to show or hide a shield when the </a:t>
            </a:r>
            <a:r>
              <a:rPr lang="en-US" sz="2800" b="1" dirty="0" smtClean="0"/>
              <a:t>space bar </a:t>
            </a:r>
            <a:r>
              <a:rPr lang="en-US" sz="2800" dirty="0"/>
              <a:t>is pressed.</a:t>
            </a:r>
          </a:p>
          <a:p>
            <a:r>
              <a:rPr lang="en-US" sz="2800" dirty="0" smtClean="0"/>
              <a:t>The </a:t>
            </a:r>
            <a:r>
              <a:rPr lang="en-US" sz="2800" dirty="0"/>
              <a:t>value of the </a:t>
            </a:r>
            <a:r>
              <a:rPr lang="en-US" sz="2800" b="1" dirty="0"/>
              <a:t>Is A</a:t>
            </a:r>
            <a:r>
              <a:rPr lang="en-US" sz="2800" dirty="0"/>
              <a:t> output pin is being used to determine the visibility of the shield</a:t>
            </a:r>
            <a:r>
              <a:rPr lang="en-US" sz="2800" dirty="0" smtClean="0"/>
              <a:t>.</a:t>
            </a:r>
            <a:endParaRPr lang="en-US" sz="2800" dirty="0"/>
          </a:p>
        </p:txBody>
      </p:sp>
      <p:pic>
        <p:nvPicPr>
          <p:cNvPr id="5" name="Imagem 4">
            <a:extLst>
              <a:ext uri="{FF2B5EF4-FFF2-40B4-BE49-F238E27FC236}">
                <a16:creationId xmlns:a16="http://schemas.microsoft.com/office/drawing/2014/main" xmlns="" id="{DE7D8D3B-F4E8-4077-A46D-0EEE8A10C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0464" y="4750462"/>
            <a:ext cx="13807440" cy="4230759"/>
          </a:xfrm>
          <a:prstGeom prst="rect">
            <a:avLst/>
          </a:prstGeom>
        </p:spPr>
      </p:pic>
    </p:spTree>
    <p:extLst>
      <p:ext uri="{BB962C8B-B14F-4D97-AF65-F5344CB8AC3E}">
        <p14:creationId xmlns:p14="http://schemas.microsoft.com/office/powerpoint/2010/main" val="1983643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B7AC15B-9D1F-484B-AE94-B54DE08E394A}"/>
              </a:ext>
            </a:extLst>
          </p:cNvPr>
          <p:cNvSpPr>
            <a:spLocks noGrp="1"/>
          </p:cNvSpPr>
          <p:nvPr>
            <p:ph type="title"/>
          </p:nvPr>
        </p:nvSpPr>
        <p:spPr/>
        <p:txBody>
          <a:bodyPr/>
          <a:lstStyle/>
          <a:p>
            <a:r>
              <a:rPr lang="pt-BR" dirty="0" smtClean="0"/>
              <a:t>Sequence node</a:t>
            </a:r>
            <a:endParaRPr lang="pt-BR" dirty="0"/>
          </a:p>
        </p:txBody>
      </p:sp>
      <p:pic>
        <p:nvPicPr>
          <p:cNvPr id="6" name="Espaço Reservado para Conteúdo 5">
            <a:extLst>
              <a:ext uri="{FF2B5EF4-FFF2-40B4-BE49-F238E27FC236}">
                <a16:creationId xmlns:a16="http://schemas.microsoft.com/office/drawing/2014/main" xmlns=""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3970" y="4546087"/>
            <a:ext cx="5025897" cy="4623825"/>
          </a:xfrm>
        </p:spPr>
      </p:pic>
      <p:sp>
        <p:nvSpPr>
          <p:cNvPr id="4" name="Espaço Reservado para Texto 3">
            <a:extLst>
              <a:ext uri="{FF2B5EF4-FFF2-40B4-BE49-F238E27FC236}">
                <a16:creationId xmlns:a16="http://schemas.microsoft.com/office/drawing/2014/main" xmlns="" id="{63EBD96F-2C4B-4FF9-9BEB-041A4156D0EF}"/>
              </a:ext>
            </a:extLst>
          </p:cNvPr>
          <p:cNvSpPr>
            <a:spLocks noGrp="1"/>
          </p:cNvSpPr>
          <p:nvPr>
            <p:ph type="body" sz="quarter" idx="10"/>
          </p:nvPr>
        </p:nvSpPr>
        <p:spPr>
          <a:xfrm>
            <a:off x="1680124" y="5943600"/>
            <a:ext cx="9292676" cy="7662952"/>
          </a:xfrm>
        </p:spPr>
        <p:txBody>
          <a:bodyPr>
            <a:normAutofit/>
          </a:bodyPr>
          <a:lstStyle/>
          <a:p>
            <a:r>
              <a:rPr lang="en-US" sz="2800" dirty="0"/>
              <a:t>A </a:t>
            </a:r>
            <a:r>
              <a:rPr lang="en-US" sz="2800" b="1" dirty="0"/>
              <a:t>Sequence</a:t>
            </a:r>
            <a:r>
              <a:rPr lang="en-US" sz="2800" dirty="0"/>
              <a:t> node can be used to help organize other Blueprint actions. When triggered, it executes all the nodes connected to the output pins in sequential order—that is, it executes all the actions of pin </a:t>
            </a:r>
            <a:r>
              <a:rPr lang="en-US" sz="2800" b="1" dirty="0"/>
              <a:t>Then 0</a:t>
            </a:r>
            <a:r>
              <a:rPr lang="en-US" sz="2800" dirty="0"/>
              <a:t>, then all the actions of pin </a:t>
            </a:r>
            <a:r>
              <a:rPr lang="en-US" sz="2800" b="1" dirty="0"/>
              <a:t>Then 1</a:t>
            </a:r>
            <a:r>
              <a:rPr lang="en-US" sz="2800" dirty="0"/>
              <a:t>, and so on.</a:t>
            </a:r>
          </a:p>
          <a:p>
            <a:r>
              <a:rPr lang="en-US" sz="2800" dirty="0" smtClean="0"/>
              <a:t>Output </a:t>
            </a:r>
            <a:r>
              <a:rPr lang="en-US" sz="2800" dirty="0"/>
              <a:t>pins can be added using the </a:t>
            </a:r>
            <a:r>
              <a:rPr lang="en-US" sz="2800" b="1" dirty="0"/>
              <a:t>Add pin +</a:t>
            </a:r>
            <a:r>
              <a:rPr lang="en-US" sz="2800" dirty="0"/>
              <a:t> option. To remove a pin, right-click</a:t>
            </a:r>
            <a:r>
              <a:rPr lang="en-US" sz="2800" b="1" dirty="0"/>
              <a:t> </a:t>
            </a:r>
            <a:r>
              <a:rPr lang="en-US" sz="2800" dirty="0"/>
              <a:t>on</a:t>
            </a:r>
            <a:r>
              <a:rPr lang="en-US" sz="2800" b="1" dirty="0"/>
              <a:t> </a:t>
            </a:r>
            <a:r>
              <a:rPr lang="en-US" sz="2800" dirty="0"/>
              <a:t>the pin and choose </a:t>
            </a:r>
            <a:r>
              <a:rPr lang="en-US" sz="2800" dirty="0" smtClean="0"/>
              <a:t>the </a:t>
            </a:r>
            <a:r>
              <a:rPr lang="en-US" sz="2800" b="1" dirty="0" smtClean="0"/>
              <a:t>Remove </a:t>
            </a:r>
            <a:r>
              <a:rPr lang="en-US" sz="2800" b="1" dirty="0"/>
              <a:t>execution pin</a:t>
            </a:r>
            <a:r>
              <a:rPr lang="en-US" sz="2800" dirty="0"/>
              <a:t> option</a:t>
            </a:r>
            <a:r>
              <a:rPr lang="en-US" sz="2800" dirty="0" smtClean="0"/>
              <a:t>.</a:t>
            </a:r>
            <a:endParaRPr lang="en-US" sz="2800" dirty="0"/>
          </a:p>
          <a:p>
            <a:endParaRPr lang="pt-BR" sz="2800" dirty="0"/>
          </a:p>
        </p:txBody>
      </p:sp>
    </p:spTree>
    <p:extLst>
      <p:ext uri="{BB962C8B-B14F-4D97-AF65-F5344CB8AC3E}">
        <p14:creationId xmlns:p14="http://schemas.microsoft.com/office/powerpoint/2010/main" val="2630290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xmlns="" id="{795BC010-39D4-4394-B565-EAAC01E8544F}"/>
              </a:ext>
            </a:extLst>
          </p:cNvPr>
          <p:cNvSpPr>
            <a:spLocks noGrp="1"/>
          </p:cNvSpPr>
          <p:nvPr>
            <p:ph type="body" sz="quarter" idx="10"/>
          </p:nvPr>
        </p:nvSpPr>
        <p:spPr/>
        <p:txBody>
          <a:bodyPr/>
          <a:lstStyle/>
          <a:p>
            <a:r>
              <a:rPr lang="pt-BR" dirty="0" smtClean="0"/>
              <a:t>Sequence node: </a:t>
            </a:r>
            <a:endParaRPr lang="pt-BR" dirty="0"/>
          </a:p>
          <a:p>
            <a:r>
              <a:rPr lang="pt-BR" dirty="0" smtClean="0"/>
              <a:t>example</a:t>
            </a:r>
            <a:endParaRPr lang="en-US" dirty="0"/>
          </a:p>
        </p:txBody>
      </p:sp>
      <p:sp>
        <p:nvSpPr>
          <p:cNvPr id="3" name="Espaço Reservado para Texto 2">
            <a:extLst>
              <a:ext uri="{FF2B5EF4-FFF2-40B4-BE49-F238E27FC236}">
                <a16:creationId xmlns:a16="http://schemas.microsoft.com/office/drawing/2014/main" xmlns="" id="{37F3AAEB-5467-4E35-8447-335C827918A6}"/>
              </a:ext>
            </a:extLst>
          </p:cNvPr>
          <p:cNvSpPr>
            <a:spLocks noGrp="1"/>
          </p:cNvSpPr>
          <p:nvPr>
            <p:ph type="body" sz="quarter" idx="12"/>
          </p:nvPr>
        </p:nvSpPr>
        <p:spPr>
          <a:xfrm>
            <a:off x="2869460" y="4846320"/>
            <a:ext cx="7008270" cy="8996082"/>
          </a:xfrm>
        </p:spPr>
        <p:txBody>
          <a:bodyPr>
            <a:normAutofit/>
          </a:bodyPr>
          <a:lstStyle/>
          <a:p>
            <a:r>
              <a:rPr lang="en-US" sz="2800" dirty="0"/>
              <a:t>In the example on the right, the </a:t>
            </a:r>
            <a:r>
              <a:rPr lang="en-US" sz="2800" b="1" dirty="0"/>
              <a:t>Sequence</a:t>
            </a:r>
            <a:r>
              <a:rPr lang="en-US" sz="2800" dirty="0"/>
              <a:t> node is used to organize the actions that will be executed after the </a:t>
            </a:r>
            <a:r>
              <a:rPr lang="en-US" sz="2800" b="1" dirty="0" err="1"/>
              <a:t>BeginPlay</a:t>
            </a:r>
            <a:r>
              <a:rPr lang="en-US" sz="2800" dirty="0"/>
              <a:t> event.</a:t>
            </a:r>
          </a:p>
          <a:p>
            <a:r>
              <a:rPr lang="en-US" sz="2800" dirty="0" smtClean="0"/>
              <a:t>Instead </a:t>
            </a:r>
            <a:r>
              <a:rPr lang="en-US" sz="2800" dirty="0"/>
              <a:t>of one execution line being used for all actions, the </a:t>
            </a:r>
            <a:r>
              <a:rPr lang="en-US" sz="2800" b="1" dirty="0"/>
              <a:t>Sequence</a:t>
            </a:r>
            <a:r>
              <a:rPr lang="en-US" sz="2800" dirty="0"/>
              <a:t> node is used to group the actions by similarity</a:t>
            </a:r>
            <a:r>
              <a:rPr lang="en-US" sz="2800" dirty="0" smtClean="0"/>
              <a:t>.</a:t>
            </a:r>
            <a:endParaRPr lang="en-US" sz="2800" dirty="0"/>
          </a:p>
        </p:txBody>
      </p:sp>
      <p:pic>
        <p:nvPicPr>
          <p:cNvPr id="5" name="Imagem 4">
            <a:extLst>
              <a:ext uri="{FF2B5EF4-FFF2-40B4-BE49-F238E27FC236}">
                <a16:creationId xmlns:a16="http://schemas.microsoft.com/office/drawing/2014/main" xmlns="" id="{DE7D8D3B-F4E8-4077-A46D-0EEE8A10C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650" y="2685564"/>
            <a:ext cx="13849691" cy="8344871"/>
          </a:xfrm>
          <a:prstGeom prst="rect">
            <a:avLst/>
          </a:prstGeom>
        </p:spPr>
      </p:pic>
    </p:spTree>
    <p:extLst>
      <p:ext uri="{BB962C8B-B14F-4D97-AF65-F5344CB8AC3E}">
        <p14:creationId xmlns:p14="http://schemas.microsoft.com/office/powerpoint/2010/main" val="3657826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B7AC15B-9D1F-484B-AE94-B54DE08E394A}"/>
              </a:ext>
            </a:extLst>
          </p:cNvPr>
          <p:cNvSpPr>
            <a:spLocks noGrp="1"/>
          </p:cNvSpPr>
          <p:nvPr>
            <p:ph type="title"/>
          </p:nvPr>
        </p:nvSpPr>
        <p:spPr/>
        <p:txBody>
          <a:bodyPr/>
          <a:lstStyle/>
          <a:p>
            <a:r>
              <a:rPr lang="pt-BR" dirty="0"/>
              <a:t>For </a:t>
            </a:r>
            <a:r>
              <a:rPr lang="pt-BR" dirty="0" smtClean="0"/>
              <a:t>each loop node</a:t>
            </a:r>
            <a:endParaRPr lang="pt-BR" dirty="0"/>
          </a:p>
        </p:txBody>
      </p:sp>
      <p:pic>
        <p:nvPicPr>
          <p:cNvPr id="6" name="Espaço Reservado para Conteúdo 5">
            <a:extLst>
              <a:ext uri="{FF2B5EF4-FFF2-40B4-BE49-F238E27FC236}">
                <a16:creationId xmlns:a16="http://schemas.microsoft.com/office/drawing/2014/main" xmlns=""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01456" y="4415683"/>
            <a:ext cx="6144354" cy="4884633"/>
          </a:xfrm>
        </p:spPr>
      </p:pic>
      <p:sp>
        <p:nvSpPr>
          <p:cNvPr id="4" name="Espaço Reservado para Texto 3">
            <a:extLst>
              <a:ext uri="{FF2B5EF4-FFF2-40B4-BE49-F238E27FC236}">
                <a16:creationId xmlns:a16="http://schemas.microsoft.com/office/drawing/2014/main" xmlns="" id="{63EBD96F-2C4B-4FF9-9BEB-041A4156D0EF}"/>
              </a:ext>
            </a:extLst>
          </p:cNvPr>
          <p:cNvSpPr>
            <a:spLocks noGrp="1"/>
          </p:cNvSpPr>
          <p:nvPr>
            <p:ph type="body" sz="quarter" idx="10"/>
          </p:nvPr>
        </p:nvSpPr>
        <p:spPr>
          <a:xfrm>
            <a:off x="1680124" y="5943600"/>
            <a:ext cx="9292676" cy="7662952"/>
          </a:xfrm>
        </p:spPr>
        <p:txBody>
          <a:bodyPr>
            <a:normAutofit/>
          </a:bodyPr>
          <a:lstStyle/>
          <a:p>
            <a:r>
              <a:rPr lang="en-US" sz="2800" dirty="0"/>
              <a:t>The </a:t>
            </a:r>
            <a:r>
              <a:rPr lang="en-US" sz="2800" b="1" dirty="0" err="1"/>
              <a:t>ForEachLoop</a:t>
            </a:r>
            <a:r>
              <a:rPr lang="en-US" sz="2800" dirty="0"/>
              <a:t> node takes in an array as an input parameter and performs the set of actions that are associated with the </a:t>
            </a:r>
            <a:r>
              <a:rPr lang="en-US" sz="2800" b="1" dirty="0"/>
              <a:t>Loop Body</a:t>
            </a:r>
            <a:r>
              <a:rPr lang="en-US" sz="2800" dirty="0"/>
              <a:t> output pin for each element of the array that can be obtained from the </a:t>
            </a:r>
            <a:r>
              <a:rPr lang="en-US" sz="2800" b="1" dirty="0"/>
              <a:t>Array Element</a:t>
            </a:r>
            <a:r>
              <a:rPr lang="en-US" sz="2800" dirty="0"/>
              <a:t> output pin. After that, the execution flow is directed to the </a:t>
            </a:r>
            <a:r>
              <a:rPr lang="en-US" sz="2800" b="1" dirty="0"/>
              <a:t>Completed</a:t>
            </a:r>
            <a:r>
              <a:rPr lang="en-US" sz="2800" dirty="0"/>
              <a:t> output pin</a:t>
            </a:r>
            <a:r>
              <a:rPr lang="en-US" sz="2800" dirty="0" smtClean="0"/>
              <a:t>.</a:t>
            </a:r>
            <a:endParaRPr lang="en-US" sz="2800" dirty="0"/>
          </a:p>
          <a:p>
            <a:r>
              <a:rPr lang="en-US" sz="2800" i="1" dirty="0"/>
              <a:t>Input</a:t>
            </a:r>
          </a:p>
          <a:p>
            <a:pPr marL="457200" indent="-457200">
              <a:spcBef>
                <a:spcPts val="1200"/>
              </a:spcBef>
              <a:buFont typeface="Arial" panose="020B0604020202020204" pitchFamily="34" charset="0"/>
              <a:buChar char="•"/>
            </a:pPr>
            <a:r>
              <a:rPr lang="en-US" sz="2800" b="1" dirty="0"/>
              <a:t>Array</a:t>
            </a:r>
            <a:r>
              <a:rPr lang="en-US" sz="2800" dirty="0"/>
              <a:t>: Takes in an array containing the elements that will be used in the loop</a:t>
            </a:r>
            <a:r>
              <a:rPr lang="en-US" sz="2800" dirty="0" smtClean="0"/>
              <a:t>.</a:t>
            </a:r>
            <a:endParaRPr lang="en-US" sz="2800" dirty="0"/>
          </a:p>
          <a:p>
            <a:r>
              <a:rPr lang="en-US" sz="2800" i="1" dirty="0"/>
              <a:t>Output</a:t>
            </a:r>
          </a:p>
          <a:p>
            <a:pPr marL="457200" indent="-457200">
              <a:spcBef>
                <a:spcPts val="1200"/>
              </a:spcBef>
              <a:buFont typeface="Arial" panose="020B0604020202020204" pitchFamily="34" charset="0"/>
              <a:buChar char="•"/>
            </a:pPr>
            <a:r>
              <a:rPr lang="en-US" sz="2800" b="1" dirty="0"/>
              <a:t>Array Element</a:t>
            </a:r>
            <a:r>
              <a:rPr lang="en-US" sz="2800" dirty="0"/>
              <a:t>: Outputs a reference to the current array element</a:t>
            </a:r>
            <a:r>
              <a:rPr lang="en-US" sz="2800" dirty="0" smtClean="0"/>
              <a:t>.</a:t>
            </a:r>
            <a:endParaRPr lang="en-US" sz="2800" dirty="0"/>
          </a:p>
          <a:p>
            <a:pPr marL="457200" indent="-457200">
              <a:spcBef>
                <a:spcPts val="1200"/>
              </a:spcBef>
              <a:buFont typeface="Arial" panose="020B0604020202020204" pitchFamily="34" charset="0"/>
              <a:buChar char="•"/>
            </a:pPr>
            <a:r>
              <a:rPr lang="en-US" sz="2800" b="1" dirty="0"/>
              <a:t>Array Index</a:t>
            </a:r>
            <a:r>
              <a:rPr lang="en-US" sz="2800" dirty="0"/>
              <a:t>: Outputs the index of the current array element</a:t>
            </a:r>
            <a:r>
              <a:rPr lang="en-US" sz="2800" dirty="0" smtClean="0"/>
              <a:t>.</a:t>
            </a:r>
            <a:endParaRPr lang="en-US" sz="2800" dirty="0"/>
          </a:p>
          <a:p>
            <a:endParaRPr lang="pt-BR" sz="2800" dirty="0"/>
          </a:p>
        </p:txBody>
      </p:sp>
    </p:spTree>
    <p:extLst>
      <p:ext uri="{BB962C8B-B14F-4D97-AF65-F5344CB8AC3E}">
        <p14:creationId xmlns:p14="http://schemas.microsoft.com/office/powerpoint/2010/main" val="1713551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xmlns="" id="{795BC010-39D4-4394-B565-EAAC01E8544F}"/>
              </a:ext>
            </a:extLst>
          </p:cNvPr>
          <p:cNvSpPr>
            <a:spLocks noGrp="1"/>
          </p:cNvSpPr>
          <p:nvPr>
            <p:ph type="body" sz="quarter" idx="10"/>
          </p:nvPr>
        </p:nvSpPr>
        <p:spPr>
          <a:xfrm>
            <a:off x="2869459" y="2178424"/>
            <a:ext cx="7090970" cy="2070682"/>
          </a:xfrm>
        </p:spPr>
        <p:txBody>
          <a:bodyPr>
            <a:normAutofit fontScale="92500"/>
          </a:bodyPr>
          <a:lstStyle/>
          <a:p>
            <a:r>
              <a:rPr lang="pt-BR" dirty="0"/>
              <a:t>For </a:t>
            </a:r>
            <a:r>
              <a:rPr lang="pt-BR" dirty="0" smtClean="0"/>
              <a:t>each loop node: </a:t>
            </a:r>
            <a:endParaRPr lang="pt-BR" dirty="0"/>
          </a:p>
          <a:p>
            <a:r>
              <a:rPr lang="pt-BR" dirty="0" smtClean="0"/>
              <a:t>example</a:t>
            </a:r>
            <a:endParaRPr lang="en-US" dirty="0"/>
          </a:p>
        </p:txBody>
      </p:sp>
      <p:sp>
        <p:nvSpPr>
          <p:cNvPr id="3" name="Espaço Reservado para Texto 2">
            <a:extLst>
              <a:ext uri="{FF2B5EF4-FFF2-40B4-BE49-F238E27FC236}">
                <a16:creationId xmlns:a16="http://schemas.microsoft.com/office/drawing/2014/main" xmlns="" id="{37F3AAEB-5467-4E35-8447-335C827918A6}"/>
              </a:ext>
            </a:extLst>
          </p:cNvPr>
          <p:cNvSpPr>
            <a:spLocks noGrp="1"/>
          </p:cNvSpPr>
          <p:nvPr>
            <p:ph type="body" sz="quarter" idx="12"/>
          </p:nvPr>
        </p:nvSpPr>
        <p:spPr>
          <a:xfrm>
            <a:off x="2869460" y="4846320"/>
            <a:ext cx="7008270" cy="8996082"/>
          </a:xfrm>
        </p:spPr>
        <p:txBody>
          <a:bodyPr>
            <a:normAutofit/>
          </a:bodyPr>
          <a:lstStyle/>
          <a:p>
            <a:r>
              <a:rPr lang="en-US" sz="2800" dirty="0"/>
              <a:t>In the example on the right, a </a:t>
            </a:r>
            <a:r>
              <a:rPr lang="en-US" sz="2800" b="1" dirty="0" err="1"/>
              <a:t>ForEachLoop</a:t>
            </a:r>
            <a:r>
              <a:rPr lang="en-US" sz="2800" dirty="0"/>
              <a:t> node is used to iterate through an array that contains the scores of the players.</a:t>
            </a:r>
          </a:p>
          <a:p>
            <a:r>
              <a:rPr lang="en-US" sz="2800" dirty="0" smtClean="0"/>
              <a:t>For </a:t>
            </a:r>
            <a:r>
              <a:rPr lang="en-US" sz="2800" dirty="0"/>
              <a:t>each value, a test is done to check whether it represents the highest score. If “</a:t>
            </a:r>
            <a:r>
              <a:rPr lang="en-US" sz="2800" b="1" dirty="0"/>
              <a:t>true</a:t>
            </a:r>
            <a:r>
              <a:rPr lang="en-US" sz="2800" dirty="0"/>
              <a:t>”, the value is stored in the </a:t>
            </a:r>
            <a:r>
              <a:rPr lang="en-US" sz="2800" b="1" dirty="0"/>
              <a:t>Best Score</a:t>
            </a:r>
            <a:r>
              <a:rPr lang="en-US" sz="2800" dirty="0"/>
              <a:t> variable and the player’s index is stored in the </a:t>
            </a:r>
            <a:r>
              <a:rPr lang="en-US" sz="2800" b="1" dirty="0"/>
              <a:t>Best Player</a:t>
            </a:r>
            <a:r>
              <a:rPr lang="en-US" sz="2800" dirty="0"/>
              <a:t> variable</a:t>
            </a:r>
            <a:r>
              <a:rPr lang="en-US" sz="2800" dirty="0" smtClean="0"/>
              <a:t>.</a:t>
            </a:r>
            <a:endParaRPr lang="en-US" sz="2800" dirty="0"/>
          </a:p>
        </p:txBody>
      </p:sp>
      <p:pic>
        <p:nvPicPr>
          <p:cNvPr id="5" name="Imagem 4">
            <a:extLst>
              <a:ext uri="{FF2B5EF4-FFF2-40B4-BE49-F238E27FC236}">
                <a16:creationId xmlns:a16="http://schemas.microsoft.com/office/drawing/2014/main" xmlns="" id="{DE7D8D3B-F4E8-4077-A46D-0EEE8A10C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8460" y="4620529"/>
            <a:ext cx="13845881" cy="4474940"/>
          </a:xfrm>
          <a:prstGeom prst="rect">
            <a:avLst/>
          </a:prstGeom>
        </p:spPr>
      </p:pic>
    </p:spTree>
    <p:extLst>
      <p:ext uri="{BB962C8B-B14F-4D97-AF65-F5344CB8AC3E}">
        <p14:creationId xmlns:p14="http://schemas.microsoft.com/office/powerpoint/2010/main" val="59274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D948139-B1BB-4ECE-B0C5-622E568DB02D}"/>
              </a:ext>
            </a:extLst>
          </p:cNvPr>
          <p:cNvSpPr>
            <a:spLocks noGrp="1"/>
          </p:cNvSpPr>
          <p:nvPr>
            <p:ph type="title"/>
          </p:nvPr>
        </p:nvSpPr>
        <p:spPr/>
        <p:txBody>
          <a:bodyPr/>
          <a:lstStyle/>
          <a:p>
            <a:r>
              <a:rPr lang="en-US" dirty="0"/>
              <a:t>Lecture Goals and Outcomes</a:t>
            </a:r>
            <a:br>
              <a:rPr lang="en-US" dirty="0"/>
            </a:br>
            <a:endParaRPr lang="pt-BR" dirty="0"/>
          </a:p>
        </p:txBody>
      </p:sp>
      <p:sp>
        <p:nvSpPr>
          <p:cNvPr id="3" name="Espaço Reservado para Texto 2">
            <a:extLst>
              <a:ext uri="{FF2B5EF4-FFF2-40B4-BE49-F238E27FC236}">
                <a16:creationId xmlns:a16="http://schemas.microsoft.com/office/drawing/2014/main" xmlns="" id="{5E4D1664-8F04-4728-A9C9-9FA53A9085CB}"/>
              </a:ext>
            </a:extLst>
          </p:cNvPr>
          <p:cNvSpPr>
            <a:spLocks noGrp="1"/>
          </p:cNvSpPr>
          <p:nvPr>
            <p:ph type="body" sz="quarter" idx="10"/>
          </p:nvPr>
        </p:nvSpPr>
        <p:spPr/>
        <p:txBody>
          <a:bodyPr>
            <a:normAutofit/>
          </a:bodyPr>
          <a:lstStyle/>
          <a:p>
            <a:r>
              <a:rPr lang="en-US" sz="2800" dirty="0">
                <a:solidFill>
                  <a:srgbClr val="000000"/>
                </a:solidFill>
              </a:rPr>
              <a:t>The goals of this lecture are </a:t>
            </a:r>
            <a:r>
              <a:rPr lang="en-US" sz="2800" dirty="0" smtClean="0">
                <a:solidFill>
                  <a:srgbClr val="000000"/>
                </a:solidFill>
              </a:rPr>
              <a:t>to</a:t>
            </a:r>
            <a:endParaRPr lang="pt-BR" sz="2800" dirty="0"/>
          </a:p>
          <a:p>
            <a:pPr marL="457200" indent="-457200">
              <a:buFont typeface="Arial" panose="020B0604020202020204" pitchFamily="34" charset="0"/>
              <a:buChar char="•"/>
            </a:pPr>
            <a:r>
              <a:rPr lang="en-US" sz="2800" dirty="0"/>
              <a:t>Present </a:t>
            </a:r>
            <a:r>
              <a:rPr lang="en-US" sz="2800" dirty="0" smtClean="0"/>
              <a:t>flow control nodes</a:t>
            </a:r>
          </a:p>
          <a:p>
            <a:pPr marL="457200" indent="-457200">
              <a:spcBef>
                <a:spcPts val="1200"/>
              </a:spcBef>
              <a:buFont typeface="Arial" panose="020B0604020202020204" pitchFamily="34" charset="0"/>
              <a:buChar char="•"/>
            </a:pPr>
            <a:r>
              <a:rPr lang="en-US" sz="2800" dirty="0"/>
              <a:t>Show how to iterate an array using a </a:t>
            </a:r>
            <a:r>
              <a:rPr lang="en-US" sz="2800" dirty="0" err="1" smtClean="0"/>
              <a:t>ForEachLoop</a:t>
            </a:r>
            <a:r>
              <a:rPr lang="en-US" sz="2800" dirty="0"/>
              <a:t> </a:t>
            </a:r>
            <a:r>
              <a:rPr lang="en-US" sz="2800" dirty="0" smtClean="0"/>
              <a:t>node</a:t>
            </a:r>
            <a:endParaRPr lang="en-US" sz="2800" dirty="0"/>
          </a:p>
          <a:p>
            <a:pPr marL="457200" indent="-457200">
              <a:spcBef>
                <a:spcPts val="1200"/>
              </a:spcBef>
              <a:buFont typeface="Arial" panose="020B0604020202020204" pitchFamily="34" charset="0"/>
              <a:buChar char="•"/>
            </a:pPr>
            <a:r>
              <a:rPr lang="en-US" sz="2800" dirty="0"/>
              <a:t>Show how to work with </a:t>
            </a:r>
            <a:r>
              <a:rPr lang="en-US" sz="2800" dirty="0" smtClean="0"/>
              <a:t>strings</a:t>
            </a:r>
            <a:endParaRPr lang="en-US" sz="2800" dirty="0"/>
          </a:p>
          <a:p>
            <a:pPr marL="457200" indent="-457200">
              <a:spcBef>
                <a:spcPts val="1200"/>
              </a:spcBef>
              <a:buFont typeface="Arial" panose="020B0604020202020204" pitchFamily="34" charset="0"/>
              <a:buChar char="•"/>
            </a:pPr>
            <a:r>
              <a:rPr lang="en-US" sz="2800" dirty="0"/>
              <a:t>Present </a:t>
            </a:r>
            <a:r>
              <a:rPr lang="en-US" sz="2800" dirty="0" smtClean="0"/>
              <a:t>the Math </a:t>
            </a:r>
            <a:r>
              <a:rPr lang="en-US" sz="2800" dirty="0"/>
              <a:t>Expression node</a:t>
            </a:r>
          </a:p>
          <a:p>
            <a:pPr marL="457200" indent="-457200">
              <a:spcBef>
                <a:spcPts val="1200"/>
              </a:spcBef>
              <a:buFont typeface="Arial" panose="020B0604020202020204" pitchFamily="34" charset="0"/>
              <a:buChar char="•"/>
            </a:pPr>
            <a:r>
              <a:rPr lang="en-US" sz="2800" dirty="0"/>
              <a:t>Explain </a:t>
            </a:r>
            <a:r>
              <a:rPr lang="en-US" sz="2800" dirty="0" smtClean="0"/>
              <a:t>random number functions</a:t>
            </a:r>
            <a:endParaRPr lang="pt-BR" sz="2800" dirty="0"/>
          </a:p>
        </p:txBody>
      </p:sp>
      <p:sp>
        <p:nvSpPr>
          <p:cNvPr id="4" name="Espaço Reservado para Texto 3">
            <a:extLst>
              <a:ext uri="{FF2B5EF4-FFF2-40B4-BE49-F238E27FC236}">
                <a16:creationId xmlns:a16="http://schemas.microsoft.com/office/drawing/2014/main" xmlns="" id="{B145EC5F-3630-498D-A025-C09BB84A7E13}"/>
              </a:ext>
            </a:extLst>
          </p:cNvPr>
          <p:cNvSpPr>
            <a:spLocks noGrp="1"/>
          </p:cNvSpPr>
          <p:nvPr>
            <p:ph type="body" sz="quarter" idx="11"/>
          </p:nvPr>
        </p:nvSpPr>
        <p:spPr/>
        <p:txBody>
          <a:bodyPr>
            <a:normAutofit/>
          </a:bodyPr>
          <a:lstStyle/>
          <a:p>
            <a:r>
              <a:rPr lang="en-US" sz="2800" dirty="0">
                <a:solidFill>
                  <a:srgbClr val="000000"/>
                </a:solidFill>
              </a:rPr>
              <a:t>By the end of this lecture you will be able </a:t>
            </a:r>
            <a:r>
              <a:rPr lang="en-US" sz="2800" dirty="0" smtClean="0">
                <a:solidFill>
                  <a:srgbClr val="000000"/>
                </a:solidFill>
              </a:rPr>
              <a:t>to</a:t>
            </a:r>
            <a:endParaRPr lang="pt-BR" sz="2800" dirty="0"/>
          </a:p>
          <a:p>
            <a:pPr marL="457200" indent="-457200">
              <a:buFont typeface="Arial" panose="020B0604020202020204" pitchFamily="34" charset="0"/>
              <a:buChar char="•"/>
            </a:pPr>
            <a:r>
              <a:rPr lang="en-US" sz="2800" dirty="0"/>
              <a:t>Choose the best </a:t>
            </a:r>
            <a:r>
              <a:rPr lang="en-US" sz="2800" dirty="0" smtClean="0"/>
              <a:t>flow control </a:t>
            </a:r>
            <a:r>
              <a:rPr lang="en-US" sz="2800" dirty="0"/>
              <a:t>node for each </a:t>
            </a:r>
            <a:r>
              <a:rPr lang="en-US" sz="2800" dirty="0" smtClean="0"/>
              <a:t>situation</a:t>
            </a:r>
            <a:endParaRPr lang="en-US" sz="2800" dirty="0"/>
          </a:p>
          <a:p>
            <a:pPr marL="457200" indent="-457200">
              <a:spcBef>
                <a:spcPts val="1200"/>
              </a:spcBef>
              <a:buFont typeface="Arial" panose="020B0604020202020204" pitchFamily="34" charset="0"/>
              <a:buChar char="•"/>
            </a:pPr>
            <a:r>
              <a:rPr lang="en-US" sz="2800" dirty="0"/>
              <a:t>Access the array elements using a </a:t>
            </a:r>
            <a:r>
              <a:rPr lang="en-US" sz="2800" dirty="0" err="1"/>
              <a:t>ForEachLoop</a:t>
            </a:r>
            <a:r>
              <a:rPr lang="en-US" sz="2800" dirty="0"/>
              <a:t> </a:t>
            </a:r>
            <a:r>
              <a:rPr lang="en-US" sz="2800" dirty="0" smtClean="0"/>
              <a:t>node</a:t>
            </a:r>
            <a:endParaRPr lang="en-US" sz="2800" dirty="0"/>
          </a:p>
          <a:p>
            <a:pPr marL="457200" indent="-457200">
              <a:spcBef>
                <a:spcPts val="1200"/>
              </a:spcBef>
              <a:buFont typeface="Arial" panose="020B0604020202020204" pitchFamily="34" charset="0"/>
              <a:buChar char="•"/>
            </a:pPr>
            <a:r>
              <a:rPr lang="en-US" sz="2800" dirty="0" smtClean="0"/>
              <a:t>Format </a:t>
            </a:r>
            <a:r>
              <a:rPr lang="en-US" sz="2800" dirty="0"/>
              <a:t>and convert </a:t>
            </a:r>
            <a:r>
              <a:rPr lang="en-US" sz="2800" dirty="0" smtClean="0"/>
              <a:t>strings</a:t>
            </a:r>
            <a:endParaRPr lang="en-US" sz="2800" dirty="0"/>
          </a:p>
          <a:p>
            <a:pPr marL="457200" indent="-457200">
              <a:spcBef>
                <a:spcPts val="1200"/>
              </a:spcBef>
              <a:buFont typeface="Arial" panose="020B0604020202020204" pitchFamily="34" charset="0"/>
              <a:buChar char="•"/>
            </a:pPr>
            <a:r>
              <a:rPr lang="en-US" sz="2800" dirty="0"/>
              <a:t>Create expressions with the Math Expression </a:t>
            </a:r>
            <a:r>
              <a:rPr lang="en-US" sz="2800" dirty="0" smtClean="0"/>
              <a:t>node</a:t>
            </a:r>
            <a:endParaRPr lang="en-US" sz="2800" dirty="0"/>
          </a:p>
          <a:p>
            <a:pPr marL="457200" indent="-457200">
              <a:spcBef>
                <a:spcPts val="1200"/>
              </a:spcBef>
              <a:buFont typeface="Arial" panose="020B0604020202020204" pitchFamily="34" charset="0"/>
              <a:buChar char="•"/>
            </a:pPr>
            <a:r>
              <a:rPr lang="en-US" sz="2800" dirty="0"/>
              <a:t>Use </a:t>
            </a:r>
            <a:r>
              <a:rPr lang="en-US" sz="2800" dirty="0" smtClean="0"/>
              <a:t>random numbers </a:t>
            </a:r>
            <a:r>
              <a:rPr lang="en-US" sz="2800" dirty="0"/>
              <a:t>and Random Stream </a:t>
            </a:r>
            <a:r>
              <a:rPr lang="en-US" sz="2800" dirty="0" smtClean="0"/>
              <a:t>variables</a:t>
            </a:r>
            <a:endParaRPr lang="pt-BR" sz="2800" dirty="0"/>
          </a:p>
        </p:txBody>
      </p:sp>
    </p:spTree>
    <p:extLst>
      <p:ext uri="{BB962C8B-B14F-4D97-AF65-F5344CB8AC3E}">
        <p14:creationId xmlns:p14="http://schemas.microsoft.com/office/powerpoint/2010/main" val="2114930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B7AC15B-9D1F-484B-AE94-B54DE08E394A}"/>
              </a:ext>
            </a:extLst>
          </p:cNvPr>
          <p:cNvSpPr>
            <a:spLocks noGrp="1"/>
          </p:cNvSpPr>
          <p:nvPr>
            <p:ph type="title"/>
          </p:nvPr>
        </p:nvSpPr>
        <p:spPr/>
        <p:txBody>
          <a:bodyPr/>
          <a:lstStyle/>
          <a:p>
            <a:r>
              <a:rPr lang="pt-BR" dirty="0"/>
              <a:t>Switch </a:t>
            </a:r>
            <a:r>
              <a:rPr lang="pt-BR" dirty="0" smtClean="0"/>
              <a:t>on Int node</a:t>
            </a:r>
            <a:endParaRPr lang="pt-BR" dirty="0"/>
          </a:p>
        </p:txBody>
      </p:sp>
      <p:pic>
        <p:nvPicPr>
          <p:cNvPr id="6" name="Espaço Reservado para Conteúdo 5">
            <a:extLst>
              <a:ext uri="{FF2B5EF4-FFF2-40B4-BE49-F238E27FC236}">
                <a16:creationId xmlns:a16="http://schemas.microsoft.com/office/drawing/2014/main" xmlns=""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2470" y="3650888"/>
            <a:ext cx="12244239" cy="6414224"/>
          </a:xfrm>
        </p:spPr>
      </p:pic>
      <p:sp>
        <p:nvSpPr>
          <p:cNvPr id="4" name="Espaço Reservado para Texto 3">
            <a:extLst>
              <a:ext uri="{FF2B5EF4-FFF2-40B4-BE49-F238E27FC236}">
                <a16:creationId xmlns:a16="http://schemas.microsoft.com/office/drawing/2014/main" xmlns="" id="{63EBD96F-2C4B-4FF9-9BEB-041A4156D0EF}"/>
              </a:ext>
            </a:extLst>
          </p:cNvPr>
          <p:cNvSpPr>
            <a:spLocks noGrp="1"/>
          </p:cNvSpPr>
          <p:nvPr>
            <p:ph type="body" sz="quarter" idx="10"/>
          </p:nvPr>
        </p:nvSpPr>
        <p:spPr>
          <a:xfrm>
            <a:off x="1680124" y="5943600"/>
            <a:ext cx="9292676" cy="7662952"/>
          </a:xfrm>
        </p:spPr>
        <p:txBody>
          <a:bodyPr>
            <a:normAutofit/>
          </a:bodyPr>
          <a:lstStyle/>
          <a:p>
            <a:r>
              <a:rPr lang="en-US" sz="2800" dirty="0"/>
              <a:t>The </a:t>
            </a:r>
            <a:r>
              <a:rPr lang="en-US" sz="2800" b="1" dirty="0"/>
              <a:t>Switch on </a:t>
            </a:r>
            <a:r>
              <a:rPr lang="en-US" sz="2800" b="1" dirty="0" err="1"/>
              <a:t>Int</a:t>
            </a:r>
            <a:r>
              <a:rPr lang="en-US" sz="2800" dirty="0"/>
              <a:t> node determines the flow of execution according to the integer input value. Output pins are added using the </a:t>
            </a:r>
            <a:r>
              <a:rPr lang="en-US" sz="2800" b="1" dirty="0"/>
              <a:t>Add pin +</a:t>
            </a:r>
            <a:r>
              <a:rPr lang="en-US" sz="2800" dirty="0"/>
              <a:t> option</a:t>
            </a:r>
            <a:r>
              <a:rPr lang="en-US" sz="2800" dirty="0" smtClean="0"/>
              <a:t>. </a:t>
            </a:r>
            <a:endParaRPr lang="en-US" sz="2800" dirty="0"/>
          </a:p>
          <a:p>
            <a:r>
              <a:rPr lang="en-US" sz="2800" i="1" dirty="0"/>
              <a:t>Input</a:t>
            </a:r>
          </a:p>
          <a:p>
            <a:pPr marL="457200" indent="-457200">
              <a:spcBef>
                <a:spcPts val="1600"/>
              </a:spcBef>
              <a:buFont typeface="Arial" panose="020B0604020202020204" pitchFamily="34" charset="0"/>
              <a:buChar char="•"/>
            </a:pPr>
            <a:r>
              <a:rPr lang="en-US" sz="2800" b="1" dirty="0"/>
              <a:t>Selection</a:t>
            </a:r>
            <a:r>
              <a:rPr lang="en-US" sz="2800" dirty="0"/>
              <a:t>: Takes in an integer value that determines which output pin will execute. If the value is not found, the </a:t>
            </a:r>
            <a:r>
              <a:rPr lang="en-US" sz="2800" b="1" dirty="0"/>
              <a:t>Default</a:t>
            </a:r>
            <a:r>
              <a:rPr lang="en-US" sz="2800" dirty="0"/>
              <a:t> pin will execute</a:t>
            </a:r>
            <a:r>
              <a:rPr lang="en-US" sz="2800" dirty="0" smtClean="0"/>
              <a:t>.</a:t>
            </a:r>
            <a:endParaRPr lang="en-US" sz="2800" dirty="0"/>
          </a:p>
          <a:p>
            <a:endParaRPr lang="en-US" sz="2800" i="1" dirty="0"/>
          </a:p>
          <a:p>
            <a:r>
              <a:rPr lang="en-US" sz="2800" i="1" dirty="0"/>
              <a:t>Example</a:t>
            </a:r>
            <a:r>
              <a:rPr lang="en-US" sz="2800" dirty="0"/>
              <a:t> </a:t>
            </a:r>
          </a:p>
          <a:p>
            <a:pPr>
              <a:spcBef>
                <a:spcPts val="1600"/>
              </a:spcBef>
            </a:pPr>
            <a:r>
              <a:rPr lang="en-US" sz="2800" dirty="0"/>
              <a:t>In the example on the right, the difficulty of a game is stored in an integer variable named “</a:t>
            </a:r>
            <a:r>
              <a:rPr lang="en-US" sz="2800" b="1" dirty="0"/>
              <a:t>Difficult</a:t>
            </a:r>
            <a:r>
              <a:rPr lang="en-US" sz="2800" dirty="0"/>
              <a:t>” that can have values ranging from “</a:t>
            </a:r>
            <a:r>
              <a:rPr lang="en-US" sz="2800" b="1" dirty="0"/>
              <a:t>0</a:t>
            </a:r>
            <a:r>
              <a:rPr lang="en-US" sz="2800" dirty="0"/>
              <a:t>” to “</a:t>
            </a:r>
            <a:r>
              <a:rPr lang="en-US" sz="2800" b="1" dirty="0"/>
              <a:t>3</a:t>
            </a:r>
            <a:r>
              <a:rPr lang="en-US" sz="2800" dirty="0"/>
              <a:t>”. The total number of enemies is set according to the difficulty</a:t>
            </a:r>
            <a:r>
              <a:rPr lang="en-US" sz="2800" dirty="0" smtClean="0"/>
              <a:t>.</a:t>
            </a:r>
            <a:endParaRPr lang="en-US" sz="2800" dirty="0"/>
          </a:p>
          <a:p>
            <a:endParaRPr lang="pt-BR" sz="2800" dirty="0"/>
          </a:p>
        </p:txBody>
      </p:sp>
    </p:spTree>
    <p:extLst>
      <p:ext uri="{BB962C8B-B14F-4D97-AF65-F5344CB8AC3E}">
        <p14:creationId xmlns:p14="http://schemas.microsoft.com/office/powerpoint/2010/main" val="1270676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B7AC15B-9D1F-484B-AE94-B54DE08E394A}"/>
              </a:ext>
            </a:extLst>
          </p:cNvPr>
          <p:cNvSpPr>
            <a:spLocks noGrp="1"/>
          </p:cNvSpPr>
          <p:nvPr>
            <p:ph type="title"/>
          </p:nvPr>
        </p:nvSpPr>
        <p:spPr/>
        <p:txBody>
          <a:bodyPr/>
          <a:lstStyle/>
          <a:p>
            <a:r>
              <a:rPr lang="pt-BR" dirty="0"/>
              <a:t>Switch </a:t>
            </a:r>
            <a:r>
              <a:rPr lang="pt-BR" dirty="0" smtClean="0"/>
              <a:t>on string node</a:t>
            </a:r>
            <a:endParaRPr lang="pt-BR" dirty="0"/>
          </a:p>
        </p:txBody>
      </p:sp>
      <p:pic>
        <p:nvPicPr>
          <p:cNvPr id="6" name="Espaço Reservado para Conteúdo 5">
            <a:extLst>
              <a:ext uri="{FF2B5EF4-FFF2-40B4-BE49-F238E27FC236}">
                <a16:creationId xmlns:a16="http://schemas.microsoft.com/office/drawing/2014/main" xmlns=""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58303" y="1272871"/>
            <a:ext cx="9292676" cy="5284935"/>
          </a:xfrm>
        </p:spPr>
      </p:pic>
      <p:sp>
        <p:nvSpPr>
          <p:cNvPr id="4" name="Espaço Reservado para Texto 3">
            <a:extLst>
              <a:ext uri="{FF2B5EF4-FFF2-40B4-BE49-F238E27FC236}">
                <a16:creationId xmlns:a16="http://schemas.microsoft.com/office/drawing/2014/main" xmlns="" id="{63EBD96F-2C4B-4FF9-9BEB-041A4156D0EF}"/>
              </a:ext>
            </a:extLst>
          </p:cNvPr>
          <p:cNvSpPr>
            <a:spLocks noGrp="1"/>
          </p:cNvSpPr>
          <p:nvPr>
            <p:ph type="body" sz="quarter" idx="10"/>
          </p:nvPr>
        </p:nvSpPr>
        <p:spPr>
          <a:xfrm>
            <a:off x="1680124" y="5943600"/>
            <a:ext cx="9292676" cy="7662952"/>
          </a:xfrm>
        </p:spPr>
        <p:txBody>
          <a:bodyPr>
            <a:normAutofit/>
          </a:bodyPr>
          <a:lstStyle/>
          <a:p>
            <a:r>
              <a:rPr lang="en-US" sz="2800" dirty="0"/>
              <a:t>The </a:t>
            </a:r>
            <a:r>
              <a:rPr lang="en-US" sz="2800" b="1" dirty="0"/>
              <a:t>Switch on String</a:t>
            </a:r>
            <a:r>
              <a:rPr lang="en-US" sz="2800" dirty="0"/>
              <a:t> node determines the flow of execution according to a string input value. The input string is compared to each of the pin names, and if it matches, the pin will execute.</a:t>
            </a:r>
          </a:p>
          <a:p>
            <a:r>
              <a:rPr lang="en-US" sz="2800" dirty="0" smtClean="0"/>
              <a:t>The </a:t>
            </a:r>
            <a:r>
              <a:rPr lang="en-US" sz="2800" dirty="0"/>
              <a:t>output values ​​must be added in the Details panel for the </a:t>
            </a:r>
            <a:r>
              <a:rPr lang="en-US" sz="2800" b="1" dirty="0"/>
              <a:t>Switch on String</a:t>
            </a:r>
            <a:r>
              <a:rPr lang="en-US" sz="2800" dirty="0"/>
              <a:t> node under “</a:t>
            </a:r>
            <a:r>
              <a:rPr lang="en-US" sz="2800" b="1" dirty="0"/>
              <a:t>Pin Options &gt; Pin Names</a:t>
            </a:r>
            <a:r>
              <a:rPr lang="en-US" sz="2800" dirty="0"/>
              <a:t>”, as shown in the bottom image on the right</a:t>
            </a:r>
            <a:r>
              <a:rPr lang="en-US" sz="2800" dirty="0" smtClean="0"/>
              <a:t>.</a:t>
            </a:r>
            <a:endParaRPr lang="en-US" sz="2800" dirty="0"/>
          </a:p>
          <a:p>
            <a:r>
              <a:rPr lang="en-US" sz="2800" i="1" dirty="0" smtClean="0"/>
              <a:t>Input</a:t>
            </a:r>
            <a:endParaRPr lang="en-US" sz="2800" i="1" dirty="0"/>
          </a:p>
          <a:p>
            <a:pPr marL="457200" indent="-457200">
              <a:spcBef>
                <a:spcPts val="1600"/>
              </a:spcBef>
              <a:buFont typeface="Arial" panose="020B0604020202020204" pitchFamily="34" charset="0"/>
              <a:buChar char="•"/>
            </a:pPr>
            <a:r>
              <a:rPr lang="en-US" sz="2800" b="1" dirty="0"/>
              <a:t>Selection</a:t>
            </a:r>
            <a:r>
              <a:rPr lang="en-US" sz="2800" dirty="0"/>
              <a:t>: Takes in a string value that determines the output</a:t>
            </a:r>
            <a:r>
              <a:rPr lang="en-US" sz="2800" dirty="0" smtClean="0"/>
              <a:t>. </a:t>
            </a:r>
            <a:endParaRPr lang="en-US" sz="2800" dirty="0"/>
          </a:p>
          <a:p>
            <a:endParaRPr lang="en-US" sz="2800" i="1" dirty="0"/>
          </a:p>
          <a:p>
            <a:endParaRPr lang="pt-BR" sz="2800" dirty="0"/>
          </a:p>
        </p:txBody>
      </p:sp>
      <p:pic>
        <p:nvPicPr>
          <p:cNvPr id="5" name="Imagem 4">
            <a:extLst>
              <a:ext uri="{FF2B5EF4-FFF2-40B4-BE49-F238E27FC236}">
                <a16:creationId xmlns:a16="http://schemas.microsoft.com/office/drawing/2014/main" xmlns="" id="{AAF38A86-BEB2-4156-BC9D-CFA7B2AA0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78097" y="7158195"/>
            <a:ext cx="6556828" cy="5284935"/>
          </a:xfrm>
          <a:prstGeom prst="rect">
            <a:avLst/>
          </a:prstGeom>
        </p:spPr>
      </p:pic>
    </p:spTree>
    <p:extLst>
      <p:ext uri="{BB962C8B-B14F-4D97-AF65-F5344CB8AC3E}">
        <p14:creationId xmlns:p14="http://schemas.microsoft.com/office/powerpoint/2010/main" val="1093323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B7AC15B-9D1F-484B-AE94-B54DE08E394A}"/>
              </a:ext>
            </a:extLst>
          </p:cNvPr>
          <p:cNvSpPr>
            <a:spLocks noGrp="1"/>
          </p:cNvSpPr>
          <p:nvPr>
            <p:ph type="title"/>
          </p:nvPr>
        </p:nvSpPr>
        <p:spPr/>
        <p:txBody>
          <a:bodyPr/>
          <a:lstStyle/>
          <a:p>
            <a:r>
              <a:rPr lang="pt-BR" dirty="0"/>
              <a:t>Switch </a:t>
            </a:r>
            <a:r>
              <a:rPr lang="pt-BR" dirty="0" smtClean="0"/>
              <a:t>on enum node</a:t>
            </a:r>
            <a:endParaRPr lang="pt-BR" dirty="0"/>
          </a:p>
        </p:txBody>
      </p:sp>
      <p:pic>
        <p:nvPicPr>
          <p:cNvPr id="6" name="Espaço Reservado para Conteúdo 5">
            <a:extLst>
              <a:ext uri="{FF2B5EF4-FFF2-40B4-BE49-F238E27FC236}">
                <a16:creationId xmlns:a16="http://schemas.microsoft.com/office/drawing/2014/main" xmlns=""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50090" y="5239077"/>
            <a:ext cx="12236619" cy="3237845"/>
          </a:xfrm>
        </p:spPr>
      </p:pic>
      <p:sp>
        <p:nvSpPr>
          <p:cNvPr id="4" name="Espaço Reservado para Texto 3">
            <a:extLst>
              <a:ext uri="{FF2B5EF4-FFF2-40B4-BE49-F238E27FC236}">
                <a16:creationId xmlns:a16="http://schemas.microsoft.com/office/drawing/2014/main" xmlns="" id="{63EBD96F-2C4B-4FF9-9BEB-041A4156D0EF}"/>
              </a:ext>
            </a:extLst>
          </p:cNvPr>
          <p:cNvSpPr>
            <a:spLocks noGrp="1"/>
          </p:cNvSpPr>
          <p:nvPr>
            <p:ph type="body" sz="quarter" idx="10"/>
          </p:nvPr>
        </p:nvSpPr>
        <p:spPr>
          <a:xfrm>
            <a:off x="1680124" y="5943600"/>
            <a:ext cx="9292676" cy="7662952"/>
          </a:xfrm>
        </p:spPr>
        <p:txBody>
          <a:bodyPr>
            <a:normAutofit/>
          </a:bodyPr>
          <a:lstStyle/>
          <a:p>
            <a:r>
              <a:rPr lang="en-US" sz="2800" dirty="0"/>
              <a:t>The </a:t>
            </a:r>
            <a:r>
              <a:rPr lang="en-US" sz="2800" b="1" dirty="0"/>
              <a:t>Switch on </a:t>
            </a:r>
            <a:r>
              <a:rPr lang="en-US" sz="2800" b="1" dirty="0" err="1"/>
              <a:t>Enum</a:t>
            </a:r>
            <a:r>
              <a:rPr lang="en-US" sz="2800" dirty="0"/>
              <a:t> node determines the flow of execution according to the enumeration input value. For each enumeration, there is a </a:t>
            </a:r>
            <a:r>
              <a:rPr lang="en-US" sz="2800" dirty="0" smtClean="0"/>
              <a:t>switch </a:t>
            </a:r>
            <a:r>
              <a:rPr lang="en-US" sz="2800" dirty="0"/>
              <a:t>node equivalent</a:t>
            </a:r>
            <a:r>
              <a:rPr lang="en-US" sz="2800" dirty="0" smtClean="0"/>
              <a:t>.</a:t>
            </a:r>
            <a:endParaRPr lang="en-US" sz="2800" dirty="0"/>
          </a:p>
          <a:p>
            <a:endParaRPr lang="en-US" sz="2800" i="1" dirty="0"/>
          </a:p>
          <a:p>
            <a:r>
              <a:rPr lang="en-US" sz="2800" i="1" dirty="0"/>
              <a:t>Example</a:t>
            </a:r>
            <a:r>
              <a:rPr lang="en-US" sz="2800" dirty="0"/>
              <a:t> </a:t>
            </a:r>
          </a:p>
          <a:p>
            <a:pPr>
              <a:spcBef>
                <a:spcPts val="1600"/>
              </a:spcBef>
            </a:pPr>
            <a:r>
              <a:rPr lang="en-US" sz="2800" dirty="0"/>
              <a:t>In the example on the right, the Static Mesh is chosen based on the value of the enumeration variable</a:t>
            </a:r>
            <a:r>
              <a:rPr lang="en-US" sz="2800" dirty="0" smtClean="0"/>
              <a:t>.</a:t>
            </a:r>
            <a:endParaRPr lang="en-US" sz="2800" dirty="0"/>
          </a:p>
          <a:p>
            <a:endParaRPr lang="pt-BR" sz="2800" dirty="0"/>
          </a:p>
        </p:txBody>
      </p:sp>
    </p:spTree>
    <p:extLst>
      <p:ext uri="{BB962C8B-B14F-4D97-AF65-F5344CB8AC3E}">
        <p14:creationId xmlns:p14="http://schemas.microsoft.com/office/powerpoint/2010/main" val="2575586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xmlns="" id="{97757EDD-D879-451B-8578-6FA345B0F958}"/>
              </a:ext>
            </a:extLst>
          </p:cNvPr>
          <p:cNvSpPr>
            <a:spLocks noGrp="1"/>
          </p:cNvSpPr>
          <p:nvPr>
            <p:ph type="body" sz="quarter" idx="10"/>
          </p:nvPr>
        </p:nvSpPr>
        <p:spPr/>
        <p:txBody>
          <a:bodyPr/>
          <a:lstStyle/>
          <a:p>
            <a:r>
              <a:rPr lang="pt-BR" dirty="0" smtClean="0"/>
              <a:t> </a:t>
            </a:r>
            <a:endParaRPr lang="pt-BR" dirty="0"/>
          </a:p>
        </p:txBody>
      </p:sp>
      <p:sp>
        <p:nvSpPr>
          <p:cNvPr id="3" name="Título 2">
            <a:extLst>
              <a:ext uri="{FF2B5EF4-FFF2-40B4-BE49-F238E27FC236}">
                <a16:creationId xmlns:a16="http://schemas.microsoft.com/office/drawing/2014/main" xmlns="" id="{CDF5CBAB-AE23-47D5-A10E-DA83B20E8856}"/>
              </a:ext>
            </a:extLst>
          </p:cNvPr>
          <p:cNvSpPr>
            <a:spLocks noGrp="1"/>
          </p:cNvSpPr>
          <p:nvPr>
            <p:ph type="title"/>
          </p:nvPr>
        </p:nvSpPr>
        <p:spPr/>
        <p:txBody>
          <a:bodyPr/>
          <a:lstStyle/>
          <a:p>
            <a:r>
              <a:rPr lang="pt-BR" dirty="0" smtClean="0"/>
              <a:t>Strings </a:t>
            </a:r>
            <a:r>
              <a:rPr lang="pt-BR" dirty="0"/>
              <a:t>/ </a:t>
            </a:r>
            <a:r>
              <a:rPr lang="pt-BR" dirty="0" smtClean="0"/>
              <a:t>text</a:t>
            </a:r>
            <a:endParaRPr lang="pt-BR" dirty="0"/>
          </a:p>
        </p:txBody>
      </p:sp>
    </p:spTree>
    <p:extLst>
      <p:ext uri="{BB962C8B-B14F-4D97-AF65-F5344CB8AC3E}">
        <p14:creationId xmlns:p14="http://schemas.microsoft.com/office/powerpoint/2010/main" val="805829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B7AC15B-9D1F-484B-AE94-B54DE08E394A}"/>
              </a:ext>
            </a:extLst>
          </p:cNvPr>
          <p:cNvSpPr>
            <a:spLocks noGrp="1"/>
          </p:cNvSpPr>
          <p:nvPr>
            <p:ph type="title"/>
          </p:nvPr>
        </p:nvSpPr>
        <p:spPr/>
        <p:txBody>
          <a:bodyPr/>
          <a:lstStyle/>
          <a:p>
            <a:r>
              <a:rPr lang="pt-BR" dirty="0"/>
              <a:t>Format </a:t>
            </a:r>
            <a:r>
              <a:rPr lang="pt-BR" dirty="0" smtClean="0"/>
              <a:t>text node</a:t>
            </a:r>
            <a:endParaRPr lang="pt-BR" dirty="0"/>
          </a:p>
        </p:txBody>
      </p:sp>
      <p:pic>
        <p:nvPicPr>
          <p:cNvPr id="6" name="Espaço Reservado para Conteúdo 5">
            <a:extLst>
              <a:ext uri="{FF2B5EF4-FFF2-40B4-BE49-F238E27FC236}">
                <a16:creationId xmlns:a16="http://schemas.microsoft.com/office/drawing/2014/main" xmlns=""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53203" y="5220137"/>
            <a:ext cx="6526637" cy="3275725"/>
          </a:xfrm>
        </p:spPr>
      </p:pic>
      <p:sp>
        <p:nvSpPr>
          <p:cNvPr id="4" name="Espaço Reservado para Texto 3">
            <a:extLst>
              <a:ext uri="{FF2B5EF4-FFF2-40B4-BE49-F238E27FC236}">
                <a16:creationId xmlns:a16="http://schemas.microsoft.com/office/drawing/2014/main" xmlns="" id="{63EBD96F-2C4B-4FF9-9BEB-041A4156D0EF}"/>
              </a:ext>
            </a:extLst>
          </p:cNvPr>
          <p:cNvSpPr>
            <a:spLocks noGrp="1"/>
          </p:cNvSpPr>
          <p:nvPr>
            <p:ph type="body" sz="quarter" idx="10"/>
          </p:nvPr>
        </p:nvSpPr>
        <p:spPr>
          <a:xfrm>
            <a:off x="1680124" y="5943600"/>
            <a:ext cx="9292676" cy="7662952"/>
          </a:xfrm>
        </p:spPr>
        <p:txBody>
          <a:bodyPr>
            <a:normAutofit/>
          </a:bodyPr>
          <a:lstStyle/>
          <a:p>
            <a:r>
              <a:rPr lang="en-US" sz="2800" dirty="0"/>
              <a:t>The </a:t>
            </a:r>
            <a:r>
              <a:rPr lang="en-US" sz="2800" b="1" dirty="0"/>
              <a:t>Format Text</a:t>
            </a:r>
            <a:r>
              <a:rPr lang="en-US" sz="2800" dirty="0"/>
              <a:t> node builds a text based on parameters that can be specified in the </a:t>
            </a:r>
            <a:r>
              <a:rPr lang="en-US" sz="2800" b="1" dirty="0"/>
              <a:t>Format</a:t>
            </a:r>
            <a:r>
              <a:rPr lang="en-US" sz="2800" dirty="0"/>
              <a:t> parameter</a:t>
            </a:r>
            <a:r>
              <a:rPr lang="en-US" sz="2800" dirty="0" smtClean="0"/>
              <a:t>.</a:t>
            </a:r>
            <a:endParaRPr lang="en-US" sz="2800" dirty="0"/>
          </a:p>
          <a:p>
            <a:r>
              <a:rPr lang="en-US" sz="2800" i="1" dirty="0"/>
              <a:t>Input</a:t>
            </a:r>
          </a:p>
          <a:p>
            <a:pPr marL="457200" indent="-457200">
              <a:spcBef>
                <a:spcPts val="1600"/>
              </a:spcBef>
              <a:buFont typeface="Arial" panose="020B0604020202020204" pitchFamily="34" charset="0"/>
              <a:buChar char="•"/>
            </a:pPr>
            <a:r>
              <a:rPr lang="en-US" sz="2800" b="1" dirty="0"/>
              <a:t>Format</a:t>
            </a:r>
            <a:r>
              <a:rPr lang="en-US" sz="2800" dirty="0"/>
              <a:t>: Takes in the text that will be part of the final result. To set parameters, simply put a name between the delimiters { } for each parameter</a:t>
            </a:r>
            <a:r>
              <a:rPr lang="en-US" sz="2800" dirty="0" smtClean="0"/>
              <a:t>.</a:t>
            </a:r>
            <a:endParaRPr lang="en-US" sz="2800" dirty="0"/>
          </a:p>
          <a:p>
            <a:pPr marL="457200" indent="-457200">
              <a:spcBef>
                <a:spcPts val="1600"/>
              </a:spcBef>
              <a:buFont typeface="Arial" panose="020B0604020202020204" pitchFamily="34" charset="0"/>
              <a:buChar char="•"/>
            </a:pPr>
            <a:r>
              <a:rPr lang="en-US" sz="2800" b="1" dirty="0"/>
              <a:t>Parameters defined in “Format”</a:t>
            </a:r>
            <a:r>
              <a:rPr lang="en-US" sz="2800" dirty="0"/>
              <a:t>: For each pair of curly braces, a new input parameter is generated with the name that is between the </a:t>
            </a:r>
            <a:r>
              <a:rPr lang="en-US" sz="2800" dirty="0" smtClean="0"/>
              <a:t>braces.</a:t>
            </a:r>
            <a:endParaRPr lang="en-US" sz="2800" dirty="0"/>
          </a:p>
          <a:p>
            <a:r>
              <a:rPr lang="en-US" sz="2800" i="1" dirty="0"/>
              <a:t>Output</a:t>
            </a:r>
          </a:p>
          <a:p>
            <a:pPr marL="457200" indent="-457200">
              <a:spcBef>
                <a:spcPts val="1600"/>
              </a:spcBef>
              <a:buFont typeface="Arial" panose="020B0604020202020204" pitchFamily="34" charset="0"/>
              <a:buChar char="•"/>
            </a:pPr>
            <a:r>
              <a:rPr lang="en-US" sz="2800" b="1" dirty="0"/>
              <a:t>Result</a:t>
            </a:r>
            <a:r>
              <a:rPr lang="en-US" sz="2800" dirty="0"/>
              <a:t>: Outputs the final text built with the values of the </a:t>
            </a:r>
            <a:r>
              <a:rPr lang="en-US" sz="2800" b="1" dirty="0"/>
              <a:t>Format</a:t>
            </a:r>
            <a:r>
              <a:rPr lang="en-US" sz="2800" dirty="0"/>
              <a:t> parameter and the other parameters</a:t>
            </a:r>
            <a:r>
              <a:rPr lang="en-US" sz="2800" dirty="0" smtClean="0"/>
              <a:t>.</a:t>
            </a:r>
            <a:endParaRPr lang="en-US" sz="2800" dirty="0"/>
          </a:p>
          <a:p>
            <a:endParaRPr lang="pt-BR" sz="2800" dirty="0"/>
          </a:p>
        </p:txBody>
      </p:sp>
    </p:spTree>
    <p:extLst>
      <p:ext uri="{BB962C8B-B14F-4D97-AF65-F5344CB8AC3E}">
        <p14:creationId xmlns:p14="http://schemas.microsoft.com/office/powerpoint/2010/main" val="2675063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xmlns="" id="{795BC010-39D4-4394-B565-EAAC01E8544F}"/>
              </a:ext>
            </a:extLst>
          </p:cNvPr>
          <p:cNvSpPr>
            <a:spLocks noGrp="1"/>
          </p:cNvSpPr>
          <p:nvPr>
            <p:ph type="body" sz="quarter" idx="10"/>
          </p:nvPr>
        </p:nvSpPr>
        <p:spPr/>
        <p:txBody>
          <a:bodyPr/>
          <a:lstStyle/>
          <a:p>
            <a:r>
              <a:rPr lang="pt-BR" dirty="0"/>
              <a:t>Format </a:t>
            </a:r>
            <a:r>
              <a:rPr lang="pt-BR" dirty="0" smtClean="0"/>
              <a:t>text node: </a:t>
            </a:r>
            <a:endParaRPr lang="pt-BR" dirty="0"/>
          </a:p>
          <a:p>
            <a:r>
              <a:rPr lang="pt-BR" dirty="0" smtClean="0"/>
              <a:t>example</a:t>
            </a:r>
            <a:endParaRPr lang="en-US" dirty="0"/>
          </a:p>
        </p:txBody>
      </p:sp>
      <p:sp>
        <p:nvSpPr>
          <p:cNvPr id="3" name="Espaço Reservado para Texto 2">
            <a:extLst>
              <a:ext uri="{FF2B5EF4-FFF2-40B4-BE49-F238E27FC236}">
                <a16:creationId xmlns:a16="http://schemas.microsoft.com/office/drawing/2014/main" xmlns="" id="{37F3AAEB-5467-4E35-8447-335C827918A6}"/>
              </a:ext>
            </a:extLst>
          </p:cNvPr>
          <p:cNvSpPr>
            <a:spLocks noGrp="1"/>
          </p:cNvSpPr>
          <p:nvPr>
            <p:ph type="body" sz="quarter" idx="12"/>
          </p:nvPr>
        </p:nvSpPr>
        <p:spPr>
          <a:xfrm>
            <a:off x="2869460" y="4846320"/>
            <a:ext cx="7008270" cy="8996082"/>
          </a:xfrm>
        </p:spPr>
        <p:txBody>
          <a:bodyPr>
            <a:normAutofit/>
          </a:bodyPr>
          <a:lstStyle/>
          <a:p>
            <a:r>
              <a:rPr lang="en-US" sz="2800" dirty="0"/>
              <a:t>In the example on the right, a text will appear at the end of a match that displays the result. This text contains the values of four variables related to the names and scores of two players.</a:t>
            </a:r>
          </a:p>
          <a:p>
            <a:r>
              <a:rPr lang="en-US" sz="2800" dirty="0" smtClean="0"/>
              <a:t>The </a:t>
            </a:r>
            <a:r>
              <a:rPr lang="en-US" sz="2800" dirty="0"/>
              <a:t>text used in the </a:t>
            </a:r>
            <a:r>
              <a:rPr lang="en-US" sz="2800" b="1" dirty="0"/>
              <a:t>Format</a:t>
            </a:r>
            <a:r>
              <a:rPr lang="en-US" sz="2800" dirty="0"/>
              <a:t> parameter </a:t>
            </a:r>
            <a:r>
              <a:rPr lang="en-US" sz="2800" dirty="0" smtClean="0"/>
              <a:t>is as follows:</a:t>
            </a:r>
            <a:endParaRPr lang="en-US" sz="2800" dirty="0"/>
          </a:p>
          <a:p>
            <a:r>
              <a:rPr lang="en-US" sz="2800" b="1" dirty="0" smtClean="0"/>
              <a:t>Result</a:t>
            </a:r>
            <a:r>
              <a:rPr lang="en-US" sz="2800" b="1" dirty="0"/>
              <a:t>: {Player1Name} = {Player1Score} X {Player2Name} = {Player2Score}</a:t>
            </a:r>
          </a:p>
          <a:p>
            <a:r>
              <a:rPr lang="en-US" sz="2800" dirty="0" smtClean="0"/>
              <a:t>After </a:t>
            </a:r>
            <a:r>
              <a:rPr lang="en-US" sz="2800" dirty="0"/>
              <a:t>placing the value of the </a:t>
            </a:r>
            <a:r>
              <a:rPr lang="en-US" sz="2800" b="1" dirty="0"/>
              <a:t>Format</a:t>
            </a:r>
            <a:r>
              <a:rPr lang="en-US" sz="2800" dirty="0"/>
              <a:t> parameter, the Blueprint Editor generates the other input parameters.</a:t>
            </a:r>
          </a:p>
          <a:p>
            <a:r>
              <a:rPr lang="en-US" sz="2800" dirty="0" smtClean="0"/>
              <a:t>The </a:t>
            </a:r>
            <a:r>
              <a:rPr lang="en-US" sz="2800" dirty="0"/>
              <a:t>top image shows the </a:t>
            </a:r>
            <a:r>
              <a:rPr lang="en-US" sz="2800" b="1" dirty="0"/>
              <a:t>Format Text</a:t>
            </a:r>
            <a:r>
              <a:rPr lang="en-US" sz="2800" dirty="0"/>
              <a:t> node.</a:t>
            </a:r>
          </a:p>
          <a:p>
            <a:r>
              <a:rPr lang="pt-BR" sz="2800" dirty="0" smtClean="0"/>
              <a:t>T</a:t>
            </a:r>
            <a:r>
              <a:rPr lang="en-US" sz="2800" dirty="0"/>
              <a:t>he bottom image shows an example of the generated text</a:t>
            </a:r>
            <a:r>
              <a:rPr lang="en-US" sz="2800" dirty="0" smtClean="0"/>
              <a:t>.</a:t>
            </a:r>
            <a:endParaRPr lang="en-US" sz="2800" dirty="0"/>
          </a:p>
        </p:txBody>
      </p:sp>
      <p:pic>
        <p:nvPicPr>
          <p:cNvPr id="5" name="Imagem 4">
            <a:extLst>
              <a:ext uri="{FF2B5EF4-FFF2-40B4-BE49-F238E27FC236}">
                <a16:creationId xmlns:a16="http://schemas.microsoft.com/office/drawing/2014/main" xmlns="" id="{DE7D8D3B-F4E8-4077-A46D-0EEE8A10C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840" y="1302563"/>
            <a:ext cx="13853160" cy="5908133"/>
          </a:xfrm>
          <a:prstGeom prst="rect">
            <a:avLst/>
          </a:prstGeom>
        </p:spPr>
      </p:pic>
      <p:pic>
        <p:nvPicPr>
          <p:cNvPr id="6" name="Imagem 5">
            <a:extLst>
              <a:ext uri="{FF2B5EF4-FFF2-40B4-BE49-F238E27FC236}">
                <a16:creationId xmlns:a16="http://schemas.microsoft.com/office/drawing/2014/main" xmlns="" id="{8479AEE8-001D-44B3-8F0D-A1BBE6F4A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7795" y="8451605"/>
            <a:ext cx="6965281" cy="3566224"/>
          </a:xfrm>
          <a:prstGeom prst="rect">
            <a:avLst/>
          </a:prstGeom>
        </p:spPr>
      </p:pic>
    </p:spTree>
    <p:extLst>
      <p:ext uri="{BB962C8B-B14F-4D97-AF65-F5344CB8AC3E}">
        <p14:creationId xmlns:p14="http://schemas.microsoft.com/office/powerpoint/2010/main" val="926898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B7AC15B-9D1F-484B-AE94-B54DE08E394A}"/>
              </a:ext>
            </a:extLst>
          </p:cNvPr>
          <p:cNvSpPr>
            <a:spLocks noGrp="1"/>
          </p:cNvSpPr>
          <p:nvPr>
            <p:ph type="title"/>
          </p:nvPr>
        </p:nvSpPr>
        <p:spPr/>
        <p:txBody>
          <a:bodyPr/>
          <a:lstStyle/>
          <a:p>
            <a:r>
              <a:rPr lang="pt-BR" dirty="0" smtClean="0"/>
              <a:t>Append node</a:t>
            </a:r>
            <a:endParaRPr lang="pt-BR" dirty="0"/>
          </a:p>
        </p:txBody>
      </p:sp>
      <p:pic>
        <p:nvPicPr>
          <p:cNvPr id="6" name="Espaço Reservado para Conteúdo 5">
            <a:extLst>
              <a:ext uri="{FF2B5EF4-FFF2-40B4-BE49-F238E27FC236}">
                <a16:creationId xmlns:a16="http://schemas.microsoft.com/office/drawing/2014/main" xmlns=""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6280" y="4998750"/>
            <a:ext cx="12237720" cy="3718500"/>
          </a:xfrm>
        </p:spPr>
      </p:pic>
      <p:sp>
        <p:nvSpPr>
          <p:cNvPr id="4" name="Espaço Reservado para Texto 3">
            <a:extLst>
              <a:ext uri="{FF2B5EF4-FFF2-40B4-BE49-F238E27FC236}">
                <a16:creationId xmlns:a16="http://schemas.microsoft.com/office/drawing/2014/main" xmlns="" id="{63EBD96F-2C4B-4FF9-9BEB-041A4156D0EF}"/>
              </a:ext>
            </a:extLst>
          </p:cNvPr>
          <p:cNvSpPr>
            <a:spLocks noGrp="1"/>
          </p:cNvSpPr>
          <p:nvPr>
            <p:ph type="body" sz="quarter" idx="10"/>
          </p:nvPr>
        </p:nvSpPr>
        <p:spPr>
          <a:xfrm>
            <a:off x="1680124" y="5943600"/>
            <a:ext cx="9137401" cy="7662952"/>
          </a:xfrm>
        </p:spPr>
        <p:txBody>
          <a:bodyPr>
            <a:normAutofit/>
          </a:bodyPr>
          <a:lstStyle/>
          <a:p>
            <a:r>
              <a:rPr lang="en-US" sz="2800" dirty="0"/>
              <a:t>The </a:t>
            </a:r>
            <a:r>
              <a:rPr lang="en-US" sz="2800" b="1" dirty="0"/>
              <a:t>Append</a:t>
            </a:r>
            <a:r>
              <a:rPr lang="en-US" sz="2800" dirty="0"/>
              <a:t> node concatenates strings to create a new string. More </a:t>
            </a:r>
            <a:r>
              <a:rPr lang="en-US" sz="2800" dirty="0" smtClean="0"/>
              <a:t>string </a:t>
            </a:r>
            <a:r>
              <a:rPr lang="en-US" sz="2800" dirty="0"/>
              <a:t>pins can be added using the </a:t>
            </a:r>
            <a:r>
              <a:rPr lang="en-US" sz="2800" b="1" dirty="0"/>
              <a:t>Add pin +</a:t>
            </a:r>
            <a:r>
              <a:rPr lang="en-US" sz="2800" dirty="0"/>
              <a:t> option.</a:t>
            </a:r>
          </a:p>
          <a:p>
            <a:r>
              <a:rPr lang="en-US" sz="2800" dirty="0" smtClean="0"/>
              <a:t>In </a:t>
            </a:r>
            <a:r>
              <a:rPr lang="en-US" sz="2800" dirty="0"/>
              <a:t>the example on the right, a custom welcome message is created using the player name, which is in a variable</a:t>
            </a:r>
            <a:r>
              <a:rPr lang="en-US" sz="2800" dirty="0" smtClean="0"/>
              <a:t>. </a:t>
            </a:r>
            <a:endParaRPr lang="en-US" sz="2800" dirty="0"/>
          </a:p>
        </p:txBody>
      </p:sp>
    </p:spTree>
    <p:extLst>
      <p:ext uri="{BB962C8B-B14F-4D97-AF65-F5344CB8AC3E}">
        <p14:creationId xmlns:p14="http://schemas.microsoft.com/office/powerpoint/2010/main" val="3314042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B7AC15B-9D1F-484B-AE94-B54DE08E394A}"/>
              </a:ext>
            </a:extLst>
          </p:cNvPr>
          <p:cNvSpPr>
            <a:spLocks noGrp="1"/>
          </p:cNvSpPr>
          <p:nvPr>
            <p:ph type="title"/>
          </p:nvPr>
        </p:nvSpPr>
        <p:spPr/>
        <p:txBody>
          <a:bodyPr/>
          <a:lstStyle/>
          <a:p>
            <a:r>
              <a:rPr lang="pt-BR" dirty="0" smtClean="0"/>
              <a:t>String to int node</a:t>
            </a:r>
            <a:endParaRPr lang="pt-BR" dirty="0"/>
          </a:p>
        </p:txBody>
      </p:sp>
      <p:pic>
        <p:nvPicPr>
          <p:cNvPr id="6" name="Espaço Reservado para Conteúdo 5">
            <a:extLst>
              <a:ext uri="{FF2B5EF4-FFF2-40B4-BE49-F238E27FC236}">
                <a16:creationId xmlns:a16="http://schemas.microsoft.com/office/drawing/2014/main" xmlns=""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1202" y="1959428"/>
            <a:ext cx="10112040" cy="4903519"/>
          </a:xfrm>
        </p:spPr>
      </p:pic>
      <p:sp>
        <p:nvSpPr>
          <p:cNvPr id="4" name="Espaço Reservado para Texto 3">
            <a:extLst>
              <a:ext uri="{FF2B5EF4-FFF2-40B4-BE49-F238E27FC236}">
                <a16:creationId xmlns:a16="http://schemas.microsoft.com/office/drawing/2014/main" xmlns="" id="{63EBD96F-2C4B-4FF9-9BEB-041A4156D0EF}"/>
              </a:ext>
            </a:extLst>
          </p:cNvPr>
          <p:cNvSpPr>
            <a:spLocks noGrp="1"/>
          </p:cNvSpPr>
          <p:nvPr>
            <p:ph type="body" sz="quarter" idx="10"/>
          </p:nvPr>
        </p:nvSpPr>
        <p:spPr>
          <a:xfrm>
            <a:off x="1680124" y="5943600"/>
            <a:ext cx="9292676" cy="7662952"/>
          </a:xfrm>
        </p:spPr>
        <p:txBody>
          <a:bodyPr>
            <a:normAutofit/>
          </a:bodyPr>
          <a:lstStyle/>
          <a:p>
            <a:r>
              <a:rPr lang="en-US" sz="2800" dirty="0"/>
              <a:t>Sometimes the same information contained in a string variable for the purpose of display is needed for use as an integer or float value for calculations.</a:t>
            </a:r>
          </a:p>
          <a:p>
            <a:r>
              <a:rPr lang="en-US" sz="2800" dirty="0" smtClean="0"/>
              <a:t>To </a:t>
            </a:r>
            <a:r>
              <a:rPr lang="en-US" sz="2800" dirty="0"/>
              <a:t>convert a string value to an integer value, you can use a function node called “</a:t>
            </a:r>
            <a:r>
              <a:rPr lang="en-US" sz="2800" b="1" dirty="0"/>
              <a:t>String To </a:t>
            </a:r>
            <a:r>
              <a:rPr lang="en-US" sz="2800" b="1" dirty="0" err="1"/>
              <a:t>Int</a:t>
            </a:r>
            <a:r>
              <a:rPr lang="en-US" sz="2800" dirty="0"/>
              <a:t>”.</a:t>
            </a:r>
          </a:p>
          <a:p>
            <a:r>
              <a:rPr lang="en-US" sz="2800" dirty="0" smtClean="0"/>
              <a:t>This </a:t>
            </a:r>
            <a:r>
              <a:rPr lang="en-US" sz="2800" dirty="0"/>
              <a:t>conversion can also be done by just connecting the pin of a Get </a:t>
            </a:r>
            <a:r>
              <a:rPr lang="en-US" sz="2800" dirty="0" smtClean="0"/>
              <a:t>String node </a:t>
            </a:r>
            <a:r>
              <a:rPr lang="en-US" sz="2800" dirty="0"/>
              <a:t>with the pin of an integer input. The Editor will automatically create the </a:t>
            </a:r>
            <a:r>
              <a:rPr lang="en-US" sz="2800" b="1" dirty="0"/>
              <a:t>String To </a:t>
            </a:r>
            <a:r>
              <a:rPr lang="en-US" sz="2800" b="1" dirty="0" err="1"/>
              <a:t>Int</a:t>
            </a:r>
            <a:r>
              <a:rPr lang="en-US" sz="2800" dirty="0"/>
              <a:t> node, as seen in the bottom example on the right</a:t>
            </a:r>
            <a:r>
              <a:rPr lang="en-US" sz="2800" dirty="0" smtClean="0"/>
              <a:t>.</a:t>
            </a:r>
            <a:endParaRPr lang="en-US" sz="2800" dirty="0"/>
          </a:p>
        </p:txBody>
      </p:sp>
      <p:pic>
        <p:nvPicPr>
          <p:cNvPr id="5" name="Imagem 4">
            <a:extLst>
              <a:ext uri="{FF2B5EF4-FFF2-40B4-BE49-F238E27FC236}">
                <a16:creationId xmlns:a16="http://schemas.microsoft.com/office/drawing/2014/main" xmlns="" id="{6848B4B3-D033-4CCE-BDF8-351619A43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8731" y="8698900"/>
            <a:ext cx="10151474" cy="3057672"/>
          </a:xfrm>
          <a:prstGeom prst="rect">
            <a:avLst/>
          </a:prstGeom>
        </p:spPr>
      </p:pic>
    </p:spTree>
    <p:extLst>
      <p:ext uri="{BB962C8B-B14F-4D97-AF65-F5344CB8AC3E}">
        <p14:creationId xmlns:p14="http://schemas.microsoft.com/office/powerpoint/2010/main" val="1856112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xmlns="" id="{03BC0184-E6C2-4090-BB49-935C7892597E}"/>
              </a:ext>
            </a:extLst>
          </p:cNvPr>
          <p:cNvSpPr>
            <a:spLocks noGrp="1"/>
          </p:cNvSpPr>
          <p:nvPr>
            <p:ph type="body" sz="quarter" idx="10"/>
          </p:nvPr>
        </p:nvSpPr>
        <p:spPr/>
        <p:txBody>
          <a:bodyPr/>
          <a:lstStyle/>
          <a:p>
            <a:r>
              <a:rPr lang="pt-BR" dirty="0" smtClean="0"/>
              <a:t> </a:t>
            </a:r>
            <a:endParaRPr lang="pt-BR" dirty="0"/>
          </a:p>
        </p:txBody>
      </p:sp>
      <p:sp>
        <p:nvSpPr>
          <p:cNvPr id="3" name="Título 2">
            <a:extLst>
              <a:ext uri="{FF2B5EF4-FFF2-40B4-BE49-F238E27FC236}">
                <a16:creationId xmlns:a16="http://schemas.microsoft.com/office/drawing/2014/main" xmlns="" id="{54A4F7C0-94E8-4E7C-9880-B07A791EB11E}"/>
              </a:ext>
            </a:extLst>
          </p:cNvPr>
          <p:cNvSpPr>
            <a:spLocks noGrp="1"/>
          </p:cNvSpPr>
          <p:nvPr>
            <p:ph type="title"/>
          </p:nvPr>
        </p:nvSpPr>
        <p:spPr/>
        <p:txBody>
          <a:bodyPr/>
          <a:lstStyle/>
          <a:p>
            <a:r>
              <a:rPr lang="pt-BR" dirty="0" smtClean="0"/>
              <a:t>Math</a:t>
            </a:r>
            <a:endParaRPr lang="pt-BR" dirty="0"/>
          </a:p>
        </p:txBody>
      </p:sp>
    </p:spTree>
    <p:extLst>
      <p:ext uri="{BB962C8B-B14F-4D97-AF65-F5344CB8AC3E}">
        <p14:creationId xmlns:p14="http://schemas.microsoft.com/office/powerpoint/2010/main" val="2398345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B7AC15B-9D1F-484B-AE94-B54DE08E394A}"/>
              </a:ext>
            </a:extLst>
          </p:cNvPr>
          <p:cNvSpPr>
            <a:spLocks noGrp="1"/>
          </p:cNvSpPr>
          <p:nvPr>
            <p:ph type="title"/>
          </p:nvPr>
        </p:nvSpPr>
        <p:spPr/>
        <p:txBody>
          <a:bodyPr/>
          <a:lstStyle/>
          <a:p>
            <a:r>
              <a:rPr lang="pt-BR" smtClean="0"/>
              <a:t>Math expression node</a:t>
            </a:r>
            <a:endParaRPr lang="pt-BR" dirty="0"/>
          </a:p>
        </p:txBody>
      </p:sp>
      <p:pic>
        <p:nvPicPr>
          <p:cNvPr id="6" name="Espaço Reservado para Conteúdo 5">
            <a:extLst>
              <a:ext uri="{FF2B5EF4-FFF2-40B4-BE49-F238E27FC236}">
                <a16:creationId xmlns:a16="http://schemas.microsoft.com/office/drawing/2014/main" xmlns=""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25499" y="1725542"/>
            <a:ext cx="6175768" cy="4092376"/>
          </a:xfrm>
        </p:spPr>
      </p:pic>
      <p:sp>
        <p:nvSpPr>
          <p:cNvPr id="4" name="Espaço Reservado para Texto 3">
            <a:extLst>
              <a:ext uri="{FF2B5EF4-FFF2-40B4-BE49-F238E27FC236}">
                <a16:creationId xmlns:a16="http://schemas.microsoft.com/office/drawing/2014/main" xmlns="" id="{63EBD96F-2C4B-4FF9-9BEB-041A4156D0EF}"/>
              </a:ext>
            </a:extLst>
          </p:cNvPr>
          <p:cNvSpPr>
            <a:spLocks noGrp="1"/>
          </p:cNvSpPr>
          <p:nvPr>
            <p:ph type="body" sz="quarter" idx="10"/>
          </p:nvPr>
        </p:nvSpPr>
        <p:spPr>
          <a:xfrm>
            <a:off x="1680124" y="5943600"/>
            <a:ext cx="9292676" cy="7662952"/>
          </a:xfrm>
        </p:spPr>
        <p:txBody>
          <a:bodyPr>
            <a:normAutofit/>
          </a:bodyPr>
          <a:lstStyle/>
          <a:p>
            <a:r>
              <a:rPr lang="en-US" sz="2800" dirty="0" smtClean="0"/>
              <a:t>The </a:t>
            </a:r>
            <a:r>
              <a:rPr lang="en-US" sz="2800" b="1" dirty="0" smtClean="0"/>
              <a:t>Math Expression </a:t>
            </a:r>
            <a:r>
              <a:rPr lang="en-US" sz="2800" dirty="0" smtClean="0"/>
              <a:t>node is a special type of node that generates a subgraph using a specified mathematical expression.</a:t>
            </a:r>
          </a:p>
          <a:p>
            <a:r>
              <a:rPr lang="en-US" sz="2800" dirty="0" smtClean="0"/>
              <a:t>To</a:t>
            </a:r>
            <a:r>
              <a:rPr lang="pt-BR" sz="2800" dirty="0" smtClean="0"/>
              <a:t> </a:t>
            </a:r>
            <a:r>
              <a:rPr lang="pt-BR" sz="2800" dirty="0"/>
              <a:t>use it, </a:t>
            </a:r>
            <a:r>
              <a:rPr lang="en-US" sz="2800" dirty="0"/>
              <a:t>select “</a:t>
            </a:r>
            <a:r>
              <a:rPr lang="en-US" sz="2800" b="1" dirty="0"/>
              <a:t>Add Math Expression…</a:t>
            </a:r>
            <a:r>
              <a:rPr lang="en-US" sz="2800" dirty="0"/>
              <a:t>” in the </a:t>
            </a:r>
            <a:r>
              <a:rPr lang="en-US" sz="2800" b="1" dirty="0"/>
              <a:t>context menu</a:t>
            </a:r>
            <a:r>
              <a:rPr lang="en-US" sz="2800" dirty="0"/>
              <a:t>. The images on the right show a simple example using the expression “</a:t>
            </a:r>
            <a:r>
              <a:rPr lang="en-US" sz="2800" b="1" dirty="0"/>
              <a:t>x + y</a:t>
            </a:r>
            <a:r>
              <a:rPr lang="en-US" sz="2800" dirty="0"/>
              <a:t>”</a:t>
            </a:r>
            <a:r>
              <a:rPr lang="en-US" sz="2800" dirty="0" smtClean="0"/>
              <a:t>.</a:t>
            </a:r>
            <a:endParaRPr lang="en-US" sz="2800" dirty="0"/>
          </a:p>
          <a:p>
            <a:r>
              <a:rPr lang="en-US" sz="2800" i="1" dirty="0"/>
              <a:t>Input</a:t>
            </a:r>
          </a:p>
          <a:p>
            <a:pPr marL="457200" indent="-457200">
              <a:spcBef>
                <a:spcPts val="1600"/>
              </a:spcBef>
              <a:buFont typeface="Arial" panose="020B0604020202020204" pitchFamily="34" charset="0"/>
              <a:buChar char="•"/>
            </a:pPr>
            <a:r>
              <a:rPr lang="en-US" sz="2800" b="1" dirty="0"/>
              <a:t>Expression</a:t>
            </a:r>
            <a:r>
              <a:rPr lang="en-US" sz="2800" dirty="0"/>
              <a:t>: The expression that will be analyzed</a:t>
            </a:r>
            <a:r>
              <a:rPr lang="en-US" sz="2800" dirty="0" smtClean="0"/>
              <a:t>.</a:t>
            </a:r>
            <a:endParaRPr lang="en-US" sz="2800" dirty="0"/>
          </a:p>
          <a:p>
            <a:pPr marL="457200" indent="-457200">
              <a:spcBef>
                <a:spcPts val="1600"/>
              </a:spcBef>
              <a:buFont typeface="Arial" panose="020B0604020202020204" pitchFamily="34" charset="0"/>
              <a:buChar char="•"/>
            </a:pPr>
            <a:r>
              <a:rPr lang="en-US" sz="2800" b="1" dirty="0"/>
              <a:t>Parameters defined in “Expression”</a:t>
            </a:r>
            <a:r>
              <a:rPr lang="en-US" sz="2800" dirty="0"/>
              <a:t>: For each variable name in the expression, a new input parameter is generated</a:t>
            </a:r>
            <a:r>
              <a:rPr lang="en-US" sz="2800" dirty="0" smtClean="0"/>
              <a:t>.</a:t>
            </a:r>
            <a:endParaRPr lang="en-US" sz="2800" dirty="0"/>
          </a:p>
          <a:p>
            <a:r>
              <a:rPr lang="en-US" sz="2800" i="1" dirty="0"/>
              <a:t>Output</a:t>
            </a:r>
          </a:p>
          <a:p>
            <a:pPr marL="457200" indent="-457200">
              <a:spcBef>
                <a:spcPts val="1600"/>
              </a:spcBef>
              <a:buFont typeface="Arial" panose="020B0604020202020204" pitchFamily="34" charset="0"/>
              <a:buChar char="•"/>
            </a:pPr>
            <a:r>
              <a:rPr lang="en-US" sz="2800" b="1" dirty="0"/>
              <a:t>Return Value</a:t>
            </a:r>
            <a:r>
              <a:rPr lang="en-US" sz="2800" dirty="0"/>
              <a:t>: Outputs the result of the expression</a:t>
            </a:r>
            <a:r>
              <a:rPr lang="en-US" sz="2800" dirty="0" smtClean="0"/>
              <a:t>.</a:t>
            </a:r>
            <a:endParaRPr lang="en-US" sz="2800" dirty="0"/>
          </a:p>
        </p:txBody>
      </p:sp>
      <p:pic>
        <p:nvPicPr>
          <p:cNvPr id="8" name="Imagem 7">
            <a:extLst>
              <a:ext uri="{FF2B5EF4-FFF2-40B4-BE49-F238E27FC236}">
                <a16:creationId xmlns:a16="http://schemas.microsoft.com/office/drawing/2014/main" xmlns="" id="{BBCA1E8D-A4F4-43D1-8182-F9CD82F20A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0036" y="6923314"/>
            <a:ext cx="6527912" cy="4781006"/>
          </a:xfrm>
          <a:prstGeom prst="rect">
            <a:avLst/>
          </a:prstGeom>
        </p:spPr>
      </p:pic>
    </p:spTree>
    <p:extLst>
      <p:ext uri="{BB962C8B-B14F-4D97-AF65-F5344CB8AC3E}">
        <p14:creationId xmlns:p14="http://schemas.microsoft.com/office/powerpoint/2010/main" val="231603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xmlns="" id="{809A6201-71A1-4E7D-AB06-4AAACB653E70}"/>
              </a:ext>
            </a:extLst>
          </p:cNvPr>
          <p:cNvSpPr>
            <a:spLocks noGrp="1"/>
          </p:cNvSpPr>
          <p:nvPr>
            <p:ph type="body" sz="quarter" idx="10"/>
          </p:nvPr>
        </p:nvSpPr>
        <p:spPr/>
        <p:txBody>
          <a:bodyPr/>
          <a:lstStyle/>
          <a:p>
            <a:r>
              <a:rPr lang="pt-BR" dirty="0" smtClean="0"/>
              <a:t> </a:t>
            </a:r>
            <a:endParaRPr lang="pt-BR" dirty="0"/>
          </a:p>
        </p:txBody>
      </p:sp>
      <p:sp>
        <p:nvSpPr>
          <p:cNvPr id="3" name="Título 2">
            <a:extLst>
              <a:ext uri="{FF2B5EF4-FFF2-40B4-BE49-F238E27FC236}">
                <a16:creationId xmlns:a16="http://schemas.microsoft.com/office/drawing/2014/main" xmlns="" id="{969577E9-A73B-42F4-887E-DE94A23807B7}"/>
              </a:ext>
            </a:extLst>
          </p:cNvPr>
          <p:cNvSpPr>
            <a:spLocks noGrp="1"/>
          </p:cNvSpPr>
          <p:nvPr>
            <p:ph type="title"/>
          </p:nvPr>
        </p:nvSpPr>
        <p:spPr/>
        <p:txBody>
          <a:bodyPr/>
          <a:lstStyle/>
          <a:p>
            <a:r>
              <a:rPr lang="pt-BR" dirty="0" smtClean="0"/>
              <a:t>Flow control</a:t>
            </a:r>
            <a:endParaRPr lang="pt-BR" dirty="0"/>
          </a:p>
        </p:txBody>
      </p:sp>
    </p:spTree>
    <p:extLst>
      <p:ext uri="{BB962C8B-B14F-4D97-AF65-F5344CB8AC3E}">
        <p14:creationId xmlns:p14="http://schemas.microsoft.com/office/powerpoint/2010/main" val="1573154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xmlns="" id="{795BC010-39D4-4394-B565-EAAC01E8544F}"/>
              </a:ext>
            </a:extLst>
          </p:cNvPr>
          <p:cNvSpPr>
            <a:spLocks noGrp="1"/>
          </p:cNvSpPr>
          <p:nvPr>
            <p:ph type="body" sz="quarter" idx="10"/>
          </p:nvPr>
        </p:nvSpPr>
        <p:spPr>
          <a:xfrm>
            <a:off x="2869459" y="1665514"/>
            <a:ext cx="7008270" cy="2583592"/>
          </a:xfrm>
        </p:spPr>
        <p:txBody>
          <a:bodyPr>
            <a:normAutofit/>
          </a:bodyPr>
          <a:lstStyle/>
          <a:p>
            <a:r>
              <a:rPr lang="pt-BR" dirty="0" smtClean="0"/>
              <a:t>Math Expression node: </a:t>
            </a:r>
          </a:p>
          <a:p>
            <a:r>
              <a:rPr lang="pt-BR" dirty="0" smtClean="0"/>
              <a:t>example</a:t>
            </a:r>
            <a:endParaRPr lang="en-US" dirty="0"/>
          </a:p>
        </p:txBody>
      </p:sp>
      <p:sp>
        <p:nvSpPr>
          <p:cNvPr id="3" name="Espaço Reservado para Texto 2">
            <a:extLst>
              <a:ext uri="{FF2B5EF4-FFF2-40B4-BE49-F238E27FC236}">
                <a16:creationId xmlns:a16="http://schemas.microsoft.com/office/drawing/2014/main" xmlns="" id="{37F3AAEB-5467-4E35-8447-335C827918A6}"/>
              </a:ext>
            </a:extLst>
          </p:cNvPr>
          <p:cNvSpPr>
            <a:spLocks noGrp="1"/>
          </p:cNvSpPr>
          <p:nvPr>
            <p:ph type="body" sz="quarter" idx="12"/>
          </p:nvPr>
        </p:nvSpPr>
        <p:spPr>
          <a:xfrm>
            <a:off x="2869460" y="4846320"/>
            <a:ext cx="7008270" cy="8996082"/>
          </a:xfrm>
        </p:spPr>
        <p:txBody>
          <a:bodyPr>
            <a:normAutofit/>
          </a:bodyPr>
          <a:lstStyle/>
          <a:p>
            <a:r>
              <a:rPr lang="en-US" sz="2800" dirty="0"/>
              <a:t>In the example on the right, the </a:t>
            </a:r>
            <a:r>
              <a:rPr lang="en-US" sz="2800" b="1" dirty="0" err="1"/>
              <a:t>CalculateAttackDamage</a:t>
            </a:r>
            <a:r>
              <a:rPr lang="en-US" sz="2800" dirty="0"/>
              <a:t> event calculates attack damage and stores the result in a variable. It uses a </a:t>
            </a:r>
            <a:r>
              <a:rPr lang="en-US" sz="2800" b="1" dirty="0"/>
              <a:t>Math Expression</a:t>
            </a:r>
            <a:r>
              <a:rPr lang="en-US" sz="2800" dirty="0"/>
              <a:t> node with the following expression:</a:t>
            </a:r>
          </a:p>
          <a:p>
            <a:r>
              <a:rPr lang="en-US" sz="2800" b="1" dirty="0" smtClean="0"/>
              <a:t>((</a:t>
            </a:r>
            <a:r>
              <a:rPr lang="en-US" sz="2800" b="1" dirty="0" err="1"/>
              <a:t>BaseWeaponDamage</a:t>
            </a:r>
            <a:r>
              <a:rPr lang="en-US" sz="2800" b="1" dirty="0"/>
              <a:t> + </a:t>
            </a:r>
            <a:r>
              <a:rPr lang="en-US" sz="2800" b="1" dirty="0" err="1"/>
              <a:t>AbilityModifier</a:t>
            </a:r>
            <a:r>
              <a:rPr lang="en-US" sz="2800" b="1" dirty="0"/>
              <a:t>) + </a:t>
            </a:r>
            <a:r>
              <a:rPr lang="en-US" sz="2800" b="1" dirty="0" smtClean="0"/>
              <a:t>Enhancement) </a:t>
            </a:r>
            <a:r>
              <a:rPr lang="en-US" sz="2800" b="1" dirty="0"/>
              <a:t>* </a:t>
            </a:r>
            <a:r>
              <a:rPr lang="en-US" sz="2800" b="1" dirty="0" err="1"/>
              <a:t>CurrentStatus</a:t>
            </a:r>
            <a:endParaRPr lang="en-US" sz="2800" b="1" dirty="0"/>
          </a:p>
          <a:p>
            <a:r>
              <a:rPr lang="en-US" sz="2800" dirty="0" smtClean="0"/>
              <a:t>The </a:t>
            </a:r>
            <a:r>
              <a:rPr lang="en-US" sz="2800" dirty="0"/>
              <a:t>input parameters were generated based on this expression</a:t>
            </a:r>
            <a:r>
              <a:rPr lang="en-US" sz="2800" dirty="0" smtClean="0"/>
              <a:t>.</a:t>
            </a:r>
            <a:endParaRPr lang="en-US" sz="2800" dirty="0"/>
          </a:p>
        </p:txBody>
      </p:sp>
      <p:pic>
        <p:nvPicPr>
          <p:cNvPr id="5" name="Imagem 4">
            <a:extLst>
              <a:ext uri="{FF2B5EF4-FFF2-40B4-BE49-F238E27FC236}">
                <a16:creationId xmlns:a16="http://schemas.microsoft.com/office/drawing/2014/main" xmlns="" id="{DE7D8D3B-F4E8-4077-A46D-0EEE8A10C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5985" y="4729541"/>
            <a:ext cx="13808016" cy="4947263"/>
          </a:xfrm>
          <a:prstGeom prst="rect">
            <a:avLst/>
          </a:prstGeom>
        </p:spPr>
      </p:pic>
    </p:spTree>
    <p:extLst>
      <p:ext uri="{BB962C8B-B14F-4D97-AF65-F5344CB8AC3E}">
        <p14:creationId xmlns:p14="http://schemas.microsoft.com/office/powerpoint/2010/main" val="671641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B7AC15B-9D1F-484B-AE94-B54DE08E394A}"/>
              </a:ext>
            </a:extLst>
          </p:cNvPr>
          <p:cNvSpPr>
            <a:spLocks noGrp="1"/>
          </p:cNvSpPr>
          <p:nvPr>
            <p:ph type="title"/>
          </p:nvPr>
        </p:nvSpPr>
        <p:spPr/>
        <p:txBody>
          <a:bodyPr/>
          <a:lstStyle/>
          <a:p>
            <a:r>
              <a:rPr lang="pt-BR" dirty="0" smtClean="0"/>
              <a:t>Lerp node</a:t>
            </a:r>
            <a:endParaRPr lang="pt-BR" dirty="0"/>
          </a:p>
        </p:txBody>
      </p:sp>
      <p:pic>
        <p:nvPicPr>
          <p:cNvPr id="6" name="Espaço Reservado para Conteúdo 5">
            <a:extLst>
              <a:ext uri="{FF2B5EF4-FFF2-40B4-BE49-F238E27FC236}">
                <a16:creationId xmlns:a16="http://schemas.microsoft.com/office/drawing/2014/main" xmlns=""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65809" y="4706925"/>
            <a:ext cx="6953469" cy="4365523"/>
          </a:xfrm>
        </p:spPr>
      </p:pic>
      <p:sp>
        <p:nvSpPr>
          <p:cNvPr id="4" name="Espaço Reservado para Texto 3">
            <a:extLst>
              <a:ext uri="{FF2B5EF4-FFF2-40B4-BE49-F238E27FC236}">
                <a16:creationId xmlns:a16="http://schemas.microsoft.com/office/drawing/2014/main" xmlns="" id="{63EBD96F-2C4B-4FF9-9BEB-041A4156D0EF}"/>
              </a:ext>
            </a:extLst>
          </p:cNvPr>
          <p:cNvSpPr>
            <a:spLocks noGrp="1"/>
          </p:cNvSpPr>
          <p:nvPr>
            <p:ph type="body" sz="quarter" idx="10"/>
          </p:nvPr>
        </p:nvSpPr>
        <p:spPr>
          <a:xfrm>
            <a:off x="1680124" y="5943600"/>
            <a:ext cx="9292676" cy="7662952"/>
          </a:xfrm>
        </p:spPr>
        <p:txBody>
          <a:bodyPr>
            <a:normAutofit lnSpcReduction="10000"/>
          </a:bodyPr>
          <a:lstStyle/>
          <a:p>
            <a:r>
              <a:rPr lang="en-US" sz="2800" dirty="0"/>
              <a:t>“</a:t>
            </a:r>
            <a:r>
              <a:rPr lang="en-US" sz="2800" b="1" dirty="0"/>
              <a:t>Lerp</a:t>
            </a:r>
            <a:r>
              <a:rPr lang="en-US" sz="2800" dirty="0"/>
              <a:t>” is short for “</a:t>
            </a:r>
            <a:r>
              <a:rPr lang="en-US" sz="2800" b="1" dirty="0"/>
              <a:t>linear interpolation</a:t>
            </a:r>
            <a:r>
              <a:rPr lang="en-US" sz="2800" dirty="0"/>
              <a:t>”. This function node generates a value within a range of two specified values, based on the value of the </a:t>
            </a:r>
            <a:r>
              <a:rPr lang="en-US" sz="2800" b="1" dirty="0"/>
              <a:t>Alpha</a:t>
            </a:r>
            <a:r>
              <a:rPr lang="en-US" sz="2800" dirty="0"/>
              <a:t> parameter</a:t>
            </a:r>
            <a:r>
              <a:rPr lang="en-US" sz="2800" dirty="0" smtClean="0"/>
              <a:t>.</a:t>
            </a:r>
            <a:endParaRPr lang="en-US" sz="2800" dirty="0"/>
          </a:p>
          <a:p>
            <a:r>
              <a:rPr lang="en-US" sz="2800" i="1" dirty="0"/>
              <a:t>Input</a:t>
            </a:r>
          </a:p>
          <a:p>
            <a:pPr marL="457200" indent="-457200">
              <a:spcBef>
                <a:spcPts val="1600"/>
              </a:spcBef>
              <a:buFont typeface="Arial" panose="020B0604020202020204" pitchFamily="34" charset="0"/>
              <a:buChar char="•"/>
            </a:pPr>
            <a:r>
              <a:rPr lang="en-US" sz="2800" b="1" dirty="0"/>
              <a:t>A</a:t>
            </a:r>
            <a:r>
              <a:rPr lang="en-US" sz="2800" dirty="0"/>
              <a:t>: Takes in a float value that represents the lowest value that can be returned</a:t>
            </a:r>
            <a:r>
              <a:rPr lang="en-US" sz="2800" dirty="0" smtClean="0"/>
              <a:t>.</a:t>
            </a:r>
            <a:endParaRPr lang="en-US" sz="2800" dirty="0"/>
          </a:p>
          <a:p>
            <a:pPr marL="457200" indent="-457200">
              <a:spcBef>
                <a:spcPts val="1600"/>
              </a:spcBef>
              <a:buFont typeface="Arial" panose="020B0604020202020204" pitchFamily="34" charset="0"/>
              <a:buChar char="•"/>
            </a:pPr>
            <a:r>
              <a:rPr lang="en-US" sz="2800" b="1" dirty="0"/>
              <a:t>B</a:t>
            </a:r>
            <a:r>
              <a:rPr lang="en-US" sz="2800" dirty="0"/>
              <a:t>: Takes in a float value that represents the highest value that can be returned</a:t>
            </a:r>
            <a:r>
              <a:rPr lang="en-US" sz="2800" dirty="0" smtClean="0"/>
              <a:t>.</a:t>
            </a:r>
            <a:endParaRPr lang="en-US" sz="2800" dirty="0"/>
          </a:p>
          <a:p>
            <a:pPr marL="457200" indent="-457200">
              <a:spcBef>
                <a:spcPts val="1600"/>
              </a:spcBef>
              <a:buFont typeface="Arial" panose="020B0604020202020204" pitchFamily="34" charset="0"/>
              <a:buChar char="•"/>
            </a:pPr>
            <a:r>
              <a:rPr lang="en-US" sz="2800" b="1" dirty="0"/>
              <a:t>Alpha</a:t>
            </a:r>
            <a:r>
              <a:rPr lang="en-US" sz="2800" dirty="0"/>
              <a:t>: Takes in a float value between “0” and “1”. If the value is “0”, it returns the lowest value; if the value is “1”, it returns the highest value</a:t>
            </a:r>
            <a:r>
              <a:rPr lang="en-US" sz="2800" dirty="0" smtClean="0"/>
              <a:t>.</a:t>
            </a:r>
            <a:endParaRPr lang="en-US" sz="2800" dirty="0"/>
          </a:p>
          <a:p>
            <a:r>
              <a:rPr lang="en-US" sz="2800" i="1" dirty="0"/>
              <a:t>Output</a:t>
            </a:r>
          </a:p>
          <a:p>
            <a:pPr marL="457200" indent="-457200">
              <a:spcBef>
                <a:spcPts val="1600"/>
              </a:spcBef>
              <a:buFont typeface="Arial" panose="020B0604020202020204" pitchFamily="34" charset="0"/>
              <a:buChar char="•"/>
            </a:pPr>
            <a:r>
              <a:rPr lang="en-US" sz="2800" b="1" dirty="0"/>
              <a:t>Return Value</a:t>
            </a:r>
            <a:r>
              <a:rPr lang="en-US" sz="2800" dirty="0"/>
              <a:t>: Outputs a float value between the values of the </a:t>
            </a:r>
            <a:r>
              <a:rPr lang="en-US" sz="2800" b="1" dirty="0"/>
              <a:t>A</a:t>
            </a:r>
            <a:r>
              <a:rPr lang="en-US" sz="2800" dirty="0"/>
              <a:t> and </a:t>
            </a:r>
            <a:r>
              <a:rPr lang="en-US" sz="2800" b="1" dirty="0"/>
              <a:t>B</a:t>
            </a:r>
            <a:r>
              <a:rPr lang="en-US" sz="2800" dirty="0"/>
              <a:t> parameters that is dependent on the value of the </a:t>
            </a:r>
            <a:r>
              <a:rPr lang="en-US" sz="2800" b="1" dirty="0"/>
              <a:t>Alpha</a:t>
            </a:r>
            <a:r>
              <a:rPr lang="en-US" sz="2800" dirty="0"/>
              <a:t> parameter</a:t>
            </a:r>
            <a:r>
              <a:rPr lang="en-US" sz="2800" dirty="0" smtClean="0"/>
              <a:t>.</a:t>
            </a:r>
            <a:endParaRPr lang="en-US" sz="2800" dirty="0"/>
          </a:p>
        </p:txBody>
      </p:sp>
    </p:spTree>
    <p:extLst>
      <p:ext uri="{BB962C8B-B14F-4D97-AF65-F5344CB8AC3E}">
        <p14:creationId xmlns:p14="http://schemas.microsoft.com/office/powerpoint/2010/main" val="313523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xmlns="" id="{795BC010-39D4-4394-B565-EAAC01E8544F}"/>
              </a:ext>
            </a:extLst>
          </p:cNvPr>
          <p:cNvSpPr>
            <a:spLocks noGrp="1"/>
          </p:cNvSpPr>
          <p:nvPr>
            <p:ph type="body" sz="quarter" idx="10"/>
          </p:nvPr>
        </p:nvSpPr>
        <p:spPr/>
        <p:txBody>
          <a:bodyPr/>
          <a:lstStyle/>
          <a:p>
            <a:r>
              <a:rPr lang="pt-BR" dirty="0" smtClean="0"/>
              <a:t>Lerp node: </a:t>
            </a:r>
            <a:endParaRPr lang="pt-BR" dirty="0"/>
          </a:p>
          <a:p>
            <a:r>
              <a:rPr lang="pt-BR" dirty="0" smtClean="0"/>
              <a:t>example</a:t>
            </a:r>
            <a:endParaRPr lang="en-US" dirty="0"/>
          </a:p>
        </p:txBody>
      </p:sp>
      <p:sp>
        <p:nvSpPr>
          <p:cNvPr id="3" name="Espaço Reservado para Texto 2">
            <a:extLst>
              <a:ext uri="{FF2B5EF4-FFF2-40B4-BE49-F238E27FC236}">
                <a16:creationId xmlns:a16="http://schemas.microsoft.com/office/drawing/2014/main" xmlns="" id="{37F3AAEB-5467-4E35-8447-335C827918A6}"/>
              </a:ext>
            </a:extLst>
          </p:cNvPr>
          <p:cNvSpPr>
            <a:spLocks noGrp="1"/>
          </p:cNvSpPr>
          <p:nvPr>
            <p:ph type="body" sz="quarter" idx="12"/>
          </p:nvPr>
        </p:nvSpPr>
        <p:spPr>
          <a:xfrm>
            <a:off x="2869460" y="4846320"/>
            <a:ext cx="7008270" cy="8996082"/>
          </a:xfrm>
        </p:spPr>
        <p:txBody>
          <a:bodyPr>
            <a:normAutofit/>
          </a:bodyPr>
          <a:lstStyle/>
          <a:p>
            <a:r>
              <a:rPr lang="en-US" sz="2800" dirty="0"/>
              <a:t>In the example to the right, there is a race that occurs along the X axis. The race starts at the position X = 1500 and ends at the position X = 9500.</a:t>
            </a:r>
          </a:p>
          <a:p>
            <a:r>
              <a:rPr lang="en-US" sz="2800" dirty="0" smtClean="0"/>
              <a:t>The </a:t>
            </a:r>
            <a:r>
              <a:rPr lang="en-US" sz="2800" b="1" dirty="0"/>
              <a:t>Lerp</a:t>
            </a:r>
            <a:r>
              <a:rPr lang="en-US" sz="2800" dirty="0"/>
              <a:t> node is used with the value of parameter </a:t>
            </a:r>
            <a:r>
              <a:rPr lang="en-US" sz="2800" b="1" dirty="0"/>
              <a:t>A</a:t>
            </a:r>
            <a:r>
              <a:rPr lang="en-US" sz="2800" dirty="0"/>
              <a:t> set at “</a:t>
            </a:r>
            <a:r>
              <a:rPr lang="en-US" sz="2800" b="1" dirty="0"/>
              <a:t>1500</a:t>
            </a:r>
            <a:r>
              <a:rPr lang="en-US" sz="2800" dirty="0"/>
              <a:t>” and parameter </a:t>
            </a:r>
            <a:r>
              <a:rPr lang="en-US" sz="2800" b="1" dirty="0"/>
              <a:t>B</a:t>
            </a:r>
            <a:r>
              <a:rPr lang="en-US" sz="2800" dirty="0"/>
              <a:t> set at “</a:t>
            </a:r>
            <a:r>
              <a:rPr lang="en-US" sz="2800" b="1" dirty="0"/>
              <a:t>9500</a:t>
            </a:r>
            <a:r>
              <a:rPr lang="en-US" sz="2800" dirty="0"/>
              <a:t>”. The </a:t>
            </a:r>
            <a:r>
              <a:rPr lang="en-US" sz="2800" b="1" dirty="0"/>
              <a:t>Alpha</a:t>
            </a:r>
            <a:r>
              <a:rPr lang="en-US" sz="2800" dirty="0"/>
              <a:t> parameter takes in a value between “0” and “1” that indicates how much of the race has been completed and returns a corresponding value for the X position.</a:t>
            </a:r>
          </a:p>
          <a:p>
            <a:r>
              <a:rPr lang="en-US" sz="2800" dirty="0" smtClean="0"/>
              <a:t>If </a:t>
            </a:r>
            <a:r>
              <a:rPr lang="en-US" sz="2800" dirty="0"/>
              <a:t>the value of the </a:t>
            </a:r>
            <a:r>
              <a:rPr lang="en-US" sz="2800" b="1" dirty="0"/>
              <a:t>Alpha</a:t>
            </a:r>
            <a:r>
              <a:rPr lang="en-US" sz="2800" dirty="0"/>
              <a:t> parameter is set to “</a:t>
            </a:r>
            <a:r>
              <a:rPr lang="en-US" sz="2800" b="1" dirty="0"/>
              <a:t>0.5</a:t>
            </a:r>
            <a:r>
              <a:rPr lang="en-US" sz="2800" dirty="0"/>
              <a:t>”, the return value will be “</a:t>
            </a:r>
            <a:r>
              <a:rPr lang="en-US" sz="2800" b="1" dirty="0"/>
              <a:t>5500</a:t>
            </a:r>
            <a:r>
              <a:rPr lang="en-US" sz="2800" dirty="0"/>
              <a:t>”, representing the middle of the race</a:t>
            </a:r>
            <a:r>
              <a:rPr lang="en-US" sz="2800" dirty="0" smtClean="0"/>
              <a:t>.</a:t>
            </a:r>
            <a:endParaRPr lang="pt-BR" sz="2800" dirty="0"/>
          </a:p>
        </p:txBody>
      </p:sp>
      <p:pic>
        <p:nvPicPr>
          <p:cNvPr id="6" name="Imagem 5">
            <a:extLst>
              <a:ext uri="{FF2B5EF4-FFF2-40B4-BE49-F238E27FC236}">
                <a16:creationId xmlns:a16="http://schemas.microsoft.com/office/drawing/2014/main" xmlns="" id="{C43436A4-4761-4BA4-86E2-C4CE2F070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9792" y="2065172"/>
            <a:ext cx="8823976" cy="2183934"/>
          </a:xfrm>
          <a:prstGeom prst="rect">
            <a:avLst/>
          </a:prstGeom>
        </p:spPr>
      </p:pic>
      <p:pic>
        <p:nvPicPr>
          <p:cNvPr id="8" name="Imagem 7">
            <a:extLst>
              <a:ext uri="{FF2B5EF4-FFF2-40B4-BE49-F238E27FC236}">
                <a16:creationId xmlns:a16="http://schemas.microsoft.com/office/drawing/2014/main" xmlns="" id="{21EB1880-6490-4ACC-A8FF-F923396F9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8874" y="5998151"/>
            <a:ext cx="12945812" cy="4399883"/>
          </a:xfrm>
          <a:prstGeom prst="rect">
            <a:avLst/>
          </a:prstGeom>
        </p:spPr>
      </p:pic>
    </p:spTree>
    <p:extLst>
      <p:ext uri="{BB962C8B-B14F-4D97-AF65-F5344CB8AC3E}">
        <p14:creationId xmlns:p14="http://schemas.microsoft.com/office/powerpoint/2010/main" val="4129471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B7AC15B-9D1F-484B-AE94-B54DE08E394A}"/>
              </a:ext>
            </a:extLst>
          </p:cNvPr>
          <p:cNvSpPr>
            <a:spLocks noGrp="1"/>
          </p:cNvSpPr>
          <p:nvPr>
            <p:ph type="title"/>
          </p:nvPr>
        </p:nvSpPr>
        <p:spPr/>
        <p:txBody>
          <a:bodyPr/>
          <a:lstStyle/>
          <a:p>
            <a:r>
              <a:rPr lang="pt-BR" dirty="0" smtClean="0"/>
              <a:t>Random numbers</a:t>
            </a:r>
            <a:endParaRPr lang="pt-BR" dirty="0"/>
          </a:p>
        </p:txBody>
      </p:sp>
      <p:pic>
        <p:nvPicPr>
          <p:cNvPr id="6" name="Espaço Reservado para Conteúdo 5">
            <a:extLst>
              <a:ext uri="{FF2B5EF4-FFF2-40B4-BE49-F238E27FC236}">
                <a16:creationId xmlns:a16="http://schemas.microsoft.com/office/drawing/2014/main" xmlns=""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90203" y="1818155"/>
            <a:ext cx="6829272" cy="10701812"/>
          </a:xfrm>
        </p:spPr>
      </p:pic>
      <p:sp>
        <p:nvSpPr>
          <p:cNvPr id="4" name="Espaço Reservado para Texto 3">
            <a:extLst>
              <a:ext uri="{FF2B5EF4-FFF2-40B4-BE49-F238E27FC236}">
                <a16:creationId xmlns:a16="http://schemas.microsoft.com/office/drawing/2014/main" xmlns="" id="{63EBD96F-2C4B-4FF9-9BEB-041A4156D0EF}"/>
              </a:ext>
            </a:extLst>
          </p:cNvPr>
          <p:cNvSpPr>
            <a:spLocks noGrp="1"/>
          </p:cNvSpPr>
          <p:nvPr>
            <p:ph type="body" sz="quarter" idx="10"/>
          </p:nvPr>
        </p:nvSpPr>
        <p:spPr>
          <a:xfrm>
            <a:off x="1680124" y="5943600"/>
            <a:ext cx="9292676" cy="7662952"/>
          </a:xfrm>
        </p:spPr>
        <p:txBody>
          <a:bodyPr>
            <a:normAutofit/>
          </a:bodyPr>
          <a:lstStyle/>
          <a:p>
            <a:r>
              <a:rPr lang="pt-BR" sz="2800" dirty="0"/>
              <a:t>T</a:t>
            </a:r>
            <a:r>
              <a:rPr lang="en-US" sz="2800" dirty="0"/>
              <a:t>here are </a:t>
            </a:r>
            <a:r>
              <a:rPr lang="en-US" sz="2800" dirty="0" smtClean="0"/>
              <a:t>random number functions </a:t>
            </a:r>
            <a:r>
              <a:rPr lang="en-US" sz="2800" dirty="0"/>
              <a:t>that return a random value. The main ones are listed </a:t>
            </a:r>
            <a:r>
              <a:rPr lang="en-US" sz="2800" dirty="0" smtClean="0"/>
              <a:t>below:</a:t>
            </a:r>
            <a:endParaRPr lang="en-US" sz="2800" dirty="0"/>
          </a:p>
          <a:p>
            <a:pPr marL="457200" indent="-457200">
              <a:buFont typeface="Arial" panose="020B0604020202020204" pitchFamily="34" charset="0"/>
              <a:buChar char="•"/>
            </a:pPr>
            <a:r>
              <a:rPr lang="en-US" sz="2800" b="1" dirty="0"/>
              <a:t>Random Integer</a:t>
            </a:r>
            <a:r>
              <a:rPr lang="en-US" sz="2800" dirty="0"/>
              <a:t>: Returns an integer value between “0” and “Max – 1”</a:t>
            </a:r>
            <a:r>
              <a:rPr lang="en-US" sz="2800" dirty="0" smtClean="0"/>
              <a:t>.</a:t>
            </a:r>
            <a:endParaRPr lang="en-US" sz="2800" dirty="0"/>
          </a:p>
          <a:p>
            <a:pPr marL="457200" indent="-457200">
              <a:spcBef>
                <a:spcPts val="1600"/>
              </a:spcBef>
              <a:buFont typeface="Arial" panose="020B0604020202020204" pitchFamily="34" charset="0"/>
              <a:buChar char="•"/>
            </a:pPr>
            <a:r>
              <a:rPr lang="en-US" sz="2800" b="1" dirty="0"/>
              <a:t>Random Integer in Range</a:t>
            </a:r>
            <a:r>
              <a:rPr lang="en-US" sz="2800" dirty="0"/>
              <a:t>: Returns an integer value between “Min” and “Max”</a:t>
            </a:r>
            <a:r>
              <a:rPr lang="en-US" sz="2800" dirty="0" smtClean="0"/>
              <a:t>.</a:t>
            </a:r>
            <a:endParaRPr lang="en-US" sz="2800" dirty="0"/>
          </a:p>
          <a:p>
            <a:pPr marL="457200" indent="-457200">
              <a:spcBef>
                <a:spcPts val="1600"/>
              </a:spcBef>
              <a:buFont typeface="Arial" panose="020B0604020202020204" pitchFamily="34" charset="0"/>
              <a:buChar char="•"/>
            </a:pPr>
            <a:r>
              <a:rPr lang="en-US" sz="2800" b="1" dirty="0"/>
              <a:t>Random Float</a:t>
            </a:r>
            <a:r>
              <a:rPr lang="en-US" sz="2800" dirty="0"/>
              <a:t>: Returns a float value between “0” and “1”</a:t>
            </a:r>
            <a:r>
              <a:rPr lang="en-US" sz="2800" dirty="0" smtClean="0"/>
              <a:t>.</a:t>
            </a:r>
            <a:endParaRPr lang="en-US" sz="2800" dirty="0"/>
          </a:p>
          <a:p>
            <a:pPr marL="457200" indent="-457200">
              <a:spcBef>
                <a:spcPts val="1600"/>
              </a:spcBef>
              <a:buFont typeface="Arial" panose="020B0604020202020204" pitchFamily="34" charset="0"/>
              <a:buChar char="•"/>
            </a:pPr>
            <a:r>
              <a:rPr lang="en-US" sz="2800" b="1" dirty="0"/>
              <a:t>Random Float in Range</a:t>
            </a:r>
            <a:r>
              <a:rPr lang="en-US" sz="2800" dirty="0"/>
              <a:t>: Returns a float value between “Min” and “Max”</a:t>
            </a:r>
            <a:r>
              <a:rPr lang="en-US" sz="2800" dirty="0" smtClean="0"/>
              <a:t>.</a:t>
            </a:r>
            <a:endParaRPr lang="en-US" sz="2800" dirty="0"/>
          </a:p>
        </p:txBody>
      </p:sp>
    </p:spTree>
    <p:extLst>
      <p:ext uri="{BB962C8B-B14F-4D97-AF65-F5344CB8AC3E}">
        <p14:creationId xmlns:p14="http://schemas.microsoft.com/office/powerpoint/2010/main" val="2196677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B7AC15B-9D1F-484B-AE94-B54DE08E394A}"/>
              </a:ext>
            </a:extLst>
          </p:cNvPr>
          <p:cNvSpPr>
            <a:spLocks noGrp="1"/>
          </p:cNvSpPr>
          <p:nvPr>
            <p:ph type="title"/>
          </p:nvPr>
        </p:nvSpPr>
        <p:spPr/>
        <p:txBody>
          <a:bodyPr/>
          <a:lstStyle/>
          <a:p>
            <a:r>
              <a:rPr lang="pt-BR" dirty="0" smtClean="0"/>
              <a:t>Random numbers from streams</a:t>
            </a:r>
            <a:endParaRPr lang="pt-BR" dirty="0"/>
          </a:p>
        </p:txBody>
      </p:sp>
      <p:pic>
        <p:nvPicPr>
          <p:cNvPr id="6" name="Espaço Reservado para Conteúdo 5">
            <a:extLst>
              <a:ext uri="{FF2B5EF4-FFF2-40B4-BE49-F238E27FC236}">
                <a16:creationId xmlns:a16="http://schemas.microsoft.com/office/drawing/2014/main" xmlns=""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9117" y="3905794"/>
            <a:ext cx="11145150" cy="5904412"/>
          </a:xfrm>
        </p:spPr>
      </p:pic>
      <p:sp>
        <p:nvSpPr>
          <p:cNvPr id="4" name="Espaço Reservado para Texto 3">
            <a:extLst>
              <a:ext uri="{FF2B5EF4-FFF2-40B4-BE49-F238E27FC236}">
                <a16:creationId xmlns:a16="http://schemas.microsoft.com/office/drawing/2014/main" xmlns="" id="{63EBD96F-2C4B-4FF9-9BEB-041A4156D0EF}"/>
              </a:ext>
            </a:extLst>
          </p:cNvPr>
          <p:cNvSpPr>
            <a:spLocks noGrp="1"/>
          </p:cNvSpPr>
          <p:nvPr>
            <p:ph type="body" sz="quarter" idx="10"/>
          </p:nvPr>
        </p:nvSpPr>
        <p:spPr>
          <a:xfrm>
            <a:off x="1680124" y="5943600"/>
            <a:ext cx="9292676" cy="7662952"/>
          </a:xfrm>
        </p:spPr>
        <p:txBody>
          <a:bodyPr>
            <a:normAutofit/>
          </a:bodyPr>
          <a:lstStyle/>
          <a:p>
            <a:r>
              <a:rPr lang="en-US" sz="2800" dirty="0"/>
              <a:t>It is possible to create a sequence of repeatable random numbers using a </a:t>
            </a:r>
            <a:r>
              <a:rPr lang="en-US" sz="2800" b="1" dirty="0"/>
              <a:t>Random Stream</a:t>
            </a:r>
            <a:r>
              <a:rPr lang="en-US" sz="2800" dirty="0"/>
              <a:t> variable.</a:t>
            </a:r>
          </a:p>
          <a:p>
            <a:r>
              <a:rPr lang="en-US" sz="2800" dirty="0" smtClean="0"/>
              <a:t>To </a:t>
            </a:r>
            <a:r>
              <a:rPr lang="en-US" sz="2800" dirty="0"/>
              <a:t>do </a:t>
            </a:r>
            <a:r>
              <a:rPr lang="en-US" sz="2800" dirty="0" smtClean="0"/>
              <a:t>this, </a:t>
            </a:r>
            <a:r>
              <a:rPr lang="en-US" sz="2800" dirty="0"/>
              <a:t>create a variable of type </a:t>
            </a:r>
            <a:r>
              <a:rPr lang="en-US" sz="2800" dirty="0" smtClean="0"/>
              <a:t>“</a:t>
            </a:r>
            <a:r>
              <a:rPr lang="en-US" sz="2800" b="1" dirty="0" smtClean="0"/>
              <a:t>Random Stream</a:t>
            </a:r>
            <a:r>
              <a:rPr lang="en-US" sz="2800" dirty="0" smtClean="0"/>
              <a:t>”. </a:t>
            </a:r>
            <a:r>
              <a:rPr lang="en-US" sz="2800" dirty="0"/>
              <a:t>Set the </a:t>
            </a:r>
            <a:r>
              <a:rPr lang="en-US" sz="2800" b="1" dirty="0"/>
              <a:t>Initial Seed</a:t>
            </a:r>
            <a:r>
              <a:rPr lang="en-US" sz="2800" dirty="0"/>
              <a:t> property in the </a:t>
            </a:r>
            <a:r>
              <a:rPr lang="en-US" sz="2800" b="1" dirty="0"/>
              <a:t>Default Value</a:t>
            </a:r>
            <a:r>
              <a:rPr lang="en-US" sz="2800" dirty="0"/>
              <a:t> section of the</a:t>
            </a:r>
            <a:r>
              <a:rPr lang="en-US" sz="2800" b="1" dirty="0"/>
              <a:t> Details </a:t>
            </a:r>
            <a:r>
              <a:rPr lang="en-US" sz="2800" dirty="0"/>
              <a:t>panel for the variable.</a:t>
            </a:r>
          </a:p>
          <a:p>
            <a:r>
              <a:rPr lang="en-US" sz="2800" dirty="0" smtClean="0"/>
              <a:t>The </a:t>
            </a:r>
            <a:r>
              <a:rPr lang="en-US" sz="2800" dirty="0"/>
              <a:t>value of the </a:t>
            </a:r>
            <a:r>
              <a:rPr lang="en-US" sz="2800" b="1" dirty="0"/>
              <a:t>Initial Seed</a:t>
            </a:r>
            <a:r>
              <a:rPr lang="en-US" sz="2800" dirty="0"/>
              <a:t> property will define the sequence of the random numbers.</a:t>
            </a:r>
          </a:p>
          <a:p>
            <a:r>
              <a:rPr lang="pt-BR" sz="2800" dirty="0" smtClean="0"/>
              <a:t>The </a:t>
            </a:r>
            <a:r>
              <a:rPr lang="pt-BR" sz="2800" dirty="0"/>
              <a:t>image on the right shows some </a:t>
            </a:r>
            <a:r>
              <a:rPr lang="pt-BR" sz="2800" dirty="0" smtClean="0"/>
              <a:t>random </a:t>
            </a:r>
            <a:r>
              <a:rPr lang="en-US" sz="2800" dirty="0" smtClean="0"/>
              <a:t>number </a:t>
            </a:r>
            <a:r>
              <a:rPr lang="en-US" sz="2800" dirty="0"/>
              <a:t>functions that use a Random Stream variable</a:t>
            </a:r>
            <a:r>
              <a:rPr lang="en-US" sz="2800" dirty="0" smtClean="0"/>
              <a:t>.</a:t>
            </a:r>
            <a:r>
              <a:rPr lang="pt-BR" sz="2800" dirty="0" smtClean="0"/>
              <a:t>  </a:t>
            </a:r>
            <a:endParaRPr lang="en-US" sz="2800" dirty="0"/>
          </a:p>
        </p:txBody>
      </p:sp>
    </p:spTree>
    <p:extLst>
      <p:ext uri="{BB962C8B-B14F-4D97-AF65-F5344CB8AC3E}">
        <p14:creationId xmlns:p14="http://schemas.microsoft.com/office/powerpoint/2010/main" val="2729568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xmlns="" id="{6643EA9E-B9F8-4D29-A9FC-179FA76027E1}"/>
              </a:ext>
            </a:extLst>
          </p:cNvPr>
          <p:cNvSpPr>
            <a:spLocks noGrp="1"/>
          </p:cNvSpPr>
          <p:nvPr>
            <p:ph type="body" sz="quarter" idx="10"/>
          </p:nvPr>
        </p:nvSpPr>
        <p:spPr/>
        <p:txBody>
          <a:bodyPr/>
          <a:lstStyle/>
          <a:p>
            <a:r>
              <a:rPr lang="pt-BR"/>
              <a:t>summary</a:t>
            </a:r>
          </a:p>
        </p:txBody>
      </p:sp>
      <p:sp>
        <p:nvSpPr>
          <p:cNvPr id="3" name="Espaço Reservado para Texto 2">
            <a:extLst>
              <a:ext uri="{FF2B5EF4-FFF2-40B4-BE49-F238E27FC236}">
                <a16:creationId xmlns:a16="http://schemas.microsoft.com/office/drawing/2014/main" xmlns="" id="{3872620C-619E-450E-A08F-3A578D47D093}"/>
              </a:ext>
            </a:extLst>
          </p:cNvPr>
          <p:cNvSpPr>
            <a:spLocks noGrp="1"/>
          </p:cNvSpPr>
          <p:nvPr>
            <p:ph type="body" sz="quarter" idx="12"/>
          </p:nvPr>
        </p:nvSpPr>
        <p:spPr>
          <a:xfrm>
            <a:off x="2869460" y="4846320"/>
            <a:ext cx="7008270" cy="8996082"/>
          </a:xfrm>
        </p:spPr>
        <p:txBody>
          <a:bodyPr/>
          <a:lstStyle/>
          <a:p>
            <a:r>
              <a:rPr lang="en-US" sz="2800" dirty="0"/>
              <a:t>This lecture presented many </a:t>
            </a:r>
            <a:r>
              <a:rPr lang="en-US" sz="2800" dirty="0" smtClean="0"/>
              <a:t>flow control </a:t>
            </a:r>
            <a:r>
              <a:rPr lang="en-US" sz="2800" dirty="0"/>
              <a:t>nodes. It showed how to use </a:t>
            </a:r>
            <a:r>
              <a:rPr lang="en-US" sz="2800" dirty="0" err="1"/>
              <a:t>ForEachLoop</a:t>
            </a:r>
            <a:r>
              <a:rPr lang="en-US" sz="2800" dirty="0"/>
              <a:t> and </a:t>
            </a:r>
            <a:r>
              <a:rPr lang="en-US" sz="2800" dirty="0" smtClean="0"/>
              <a:t>switch </a:t>
            </a:r>
            <a:r>
              <a:rPr lang="en-US" sz="2800" dirty="0"/>
              <a:t>nodes.</a:t>
            </a:r>
          </a:p>
          <a:p>
            <a:r>
              <a:rPr lang="en-US" sz="2800" dirty="0" smtClean="0"/>
              <a:t>It </a:t>
            </a:r>
            <a:r>
              <a:rPr lang="en-US" sz="2800" dirty="0"/>
              <a:t>explained how to work with </a:t>
            </a:r>
            <a:r>
              <a:rPr lang="en-US" sz="2800" dirty="0" smtClean="0"/>
              <a:t>string </a:t>
            </a:r>
            <a:r>
              <a:rPr lang="en-US" sz="2800" dirty="0"/>
              <a:t>functions, the Math Expression node, and </a:t>
            </a:r>
            <a:r>
              <a:rPr lang="en-US" sz="2800" dirty="0" smtClean="0"/>
              <a:t>random number </a:t>
            </a:r>
            <a:r>
              <a:rPr lang="en-US" sz="2800" dirty="0"/>
              <a:t>functions</a:t>
            </a:r>
            <a:r>
              <a:rPr lang="en-US" sz="2800" dirty="0" smtClean="0"/>
              <a:t>.</a:t>
            </a:r>
            <a:endParaRPr lang="pt-BR" sz="2800" dirty="0"/>
          </a:p>
        </p:txBody>
      </p:sp>
    </p:spTree>
    <p:extLst>
      <p:ext uri="{BB962C8B-B14F-4D97-AF65-F5344CB8AC3E}">
        <p14:creationId xmlns:p14="http://schemas.microsoft.com/office/powerpoint/2010/main" val="2060334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B7AC15B-9D1F-484B-AE94-B54DE08E394A}"/>
              </a:ext>
            </a:extLst>
          </p:cNvPr>
          <p:cNvSpPr>
            <a:spLocks noGrp="1"/>
          </p:cNvSpPr>
          <p:nvPr>
            <p:ph type="title"/>
          </p:nvPr>
        </p:nvSpPr>
        <p:spPr/>
        <p:txBody>
          <a:bodyPr/>
          <a:lstStyle/>
          <a:p>
            <a:r>
              <a:rPr lang="pt-BR" dirty="0" smtClean="0"/>
              <a:t>Gate node</a:t>
            </a:r>
            <a:endParaRPr lang="pt-BR" dirty="0"/>
          </a:p>
        </p:txBody>
      </p:sp>
      <p:pic>
        <p:nvPicPr>
          <p:cNvPr id="6" name="Espaço Reservado para Conteúdo 5">
            <a:extLst>
              <a:ext uri="{FF2B5EF4-FFF2-40B4-BE49-F238E27FC236}">
                <a16:creationId xmlns:a16="http://schemas.microsoft.com/office/drawing/2014/main" xmlns=""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20280" y="4004790"/>
            <a:ext cx="7760452" cy="6214088"/>
          </a:xfrm>
        </p:spPr>
      </p:pic>
      <p:sp>
        <p:nvSpPr>
          <p:cNvPr id="4" name="Espaço Reservado para Texto 3">
            <a:extLst>
              <a:ext uri="{FF2B5EF4-FFF2-40B4-BE49-F238E27FC236}">
                <a16:creationId xmlns:a16="http://schemas.microsoft.com/office/drawing/2014/main" xmlns="" id="{63EBD96F-2C4B-4FF9-9BEB-041A4156D0EF}"/>
              </a:ext>
            </a:extLst>
          </p:cNvPr>
          <p:cNvSpPr>
            <a:spLocks noGrp="1"/>
          </p:cNvSpPr>
          <p:nvPr>
            <p:ph type="body" sz="quarter" idx="10"/>
          </p:nvPr>
        </p:nvSpPr>
        <p:spPr>
          <a:xfrm>
            <a:off x="1680124" y="5943600"/>
            <a:ext cx="9292676" cy="7662952"/>
          </a:xfrm>
        </p:spPr>
        <p:txBody>
          <a:bodyPr>
            <a:normAutofit/>
          </a:bodyPr>
          <a:lstStyle/>
          <a:p>
            <a:r>
              <a:rPr lang="en-US" sz="2800" dirty="0"/>
              <a:t>The </a:t>
            </a:r>
            <a:r>
              <a:rPr lang="en-US" sz="2800" b="1" dirty="0"/>
              <a:t>Gate</a:t>
            </a:r>
            <a:r>
              <a:rPr lang="en-US" sz="2800" dirty="0"/>
              <a:t> node is a </a:t>
            </a:r>
            <a:r>
              <a:rPr lang="en-US" sz="2800" dirty="0" smtClean="0"/>
              <a:t>flow control </a:t>
            </a:r>
            <a:r>
              <a:rPr lang="en-US" sz="2800" dirty="0"/>
              <a:t>node that can be open or closed. If it is open, it allows the execution of the actions related to the </a:t>
            </a:r>
            <a:r>
              <a:rPr lang="en-US" sz="2800" b="1" dirty="0"/>
              <a:t>Exit</a:t>
            </a:r>
            <a:r>
              <a:rPr lang="en-US" sz="2800" dirty="0"/>
              <a:t> </a:t>
            </a:r>
            <a:r>
              <a:rPr lang="en-US" sz="2800" dirty="0" smtClean="0"/>
              <a:t>pin</a:t>
            </a:r>
            <a:r>
              <a:rPr lang="en-US" sz="2800" dirty="0"/>
              <a:t>.</a:t>
            </a:r>
          </a:p>
          <a:p>
            <a:endParaRPr lang="pt-BR" sz="2800" dirty="0"/>
          </a:p>
        </p:txBody>
      </p:sp>
    </p:spTree>
    <p:extLst>
      <p:ext uri="{BB962C8B-B14F-4D97-AF65-F5344CB8AC3E}">
        <p14:creationId xmlns:p14="http://schemas.microsoft.com/office/powerpoint/2010/main" val="3270314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xmlns="" id="{B9C07334-AC49-4A61-912E-699F045A477E}"/>
              </a:ext>
            </a:extLst>
          </p:cNvPr>
          <p:cNvSpPr>
            <a:spLocks noGrp="1"/>
          </p:cNvSpPr>
          <p:nvPr>
            <p:ph type="body" sz="quarter" idx="10"/>
          </p:nvPr>
        </p:nvSpPr>
        <p:spPr>
          <a:xfrm>
            <a:off x="1593669" y="4183930"/>
            <a:ext cx="7289074" cy="9135028"/>
          </a:xfrm>
        </p:spPr>
        <p:txBody>
          <a:bodyPr/>
          <a:lstStyle/>
          <a:p>
            <a:pPr algn="ctr"/>
            <a:r>
              <a:rPr lang="en-US" dirty="0" smtClean="0"/>
              <a:t>Gate node:</a:t>
            </a:r>
            <a:endParaRPr lang="en-US" dirty="0"/>
          </a:p>
          <a:p>
            <a:pPr algn="ctr"/>
            <a:r>
              <a:rPr lang="pt-BR" dirty="0" smtClean="0"/>
              <a:t>Input</a:t>
            </a:r>
            <a:r>
              <a:rPr lang="en-US" dirty="0" smtClean="0"/>
              <a:t> </a:t>
            </a:r>
            <a:r>
              <a:rPr lang="en-US" dirty="0"/>
              <a:t>and </a:t>
            </a:r>
            <a:r>
              <a:rPr lang="en-US" dirty="0" smtClean="0"/>
              <a:t>output</a:t>
            </a:r>
            <a:endParaRPr lang="pt-BR" dirty="0"/>
          </a:p>
        </p:txBody>
      </p:sp>
      <p:sp>
        <p:nvSpPr>
          <p:cNvPr id="4"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a:extLst>
              <a:ext uri="{FF2B5EF4-FFF2-40B4-BE49-F238E27FC236}">
                <a16:creationId xmlns:a16="http://schemas.microsoft.com/office/drawing/2014/main" xmlns="" id="{70EFB8C5-DCD1-4584-BE03-26BF28BC2B16}"/>
              </a:ext>
            </a:extLst>
          </p:cNvPr>
          <p:cNvSpPr/>
          <p:nvPr/>
        </p:nvSpPr>
        <p:spPr>
          <a:xfrm>
            <a:off x="10093154" y="4183930"/>
            <a:ext cx="13550617" cy="660693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t">
            <a:spAutoFit/>
          </a:bodyPr>
          <a:lstStyle>
            <a:lvl1pPr algn="l">
              <a:defRPr sz="2400">
                <a:latin typeface="Helvetica"/>
                <a:ea typeface="Helvetica"/>
                <a:cs typeface="Helvetica"/>
                <a:sym typeface="Helvetica"/>
              </a:defRPr>
            </a:lvl1pPr>
          </a:lstStyle>
          <a:p>
            <a:r>
              <a:rPr lang="en-US" sz="2800" i="1" dirty="0"/>
              <a:t>Input</a:t>
            </a:r>
          </a:p>
          <a:p>
            <a:pPr marL="457200" indent="-457200">
              <a:spcBef>
                <a:spcPts val="2000"/>
              </a:spcBef>
              <a:buFont typeface="Arial" panose="020B0604020202020204" pitchFamily="34" charset="0"/>
              <a:buChar char="•"/>
            </a:pPr>
            <a:r>
              <a:rPr lang="en-US" sz="2800" b="1" dirty="0" smtClean="0"/>
              <a:t>Enter</a:t>
            </a:r>
            <a:r>
              <a:rPr lang="en-US" sz="2800" dirty="0"/>
              <a:t>: Execution pin that receives the current flow of </a:t>
            </a:r>
            <a:r>
              <a:rPr lang="en-US" sz="2800" dirty="0" smtClean="0"/>
              <a:t>execution.</a:t>
            </a:r>
            <a:endParaRPr lang="en-US" sz="2800" dirty="0"/>
          </a:p>
          <a:p>
            <a:pPr marL="457200" indent="-457200">
              <a:spcBef>
                <a:spcPts val="1600"/>
              </a:spcBef>
              <a:buFont typeface="Arial" panose="020B0604020202020204" pitchFamily="34" charset="0"/>
              <a:buChar char="•"/>
            </a:pPr>
            <a:r>
              <a:rPr lang="en-US" sz="2800" b="1" dirty="0" smtClean="0"/>
              <a:t>Open</a:t>
            </a:r>
            <a:r>
              <a:rPr lang="en-US" sz="2800" dirty="0"/>
              <a:t>: Execution pin that changes the state of the gate to “open”</a:t>
            </a:r>
            <a:r>
              <a:rPr lang="en-US" sz="2800" dirty="0" smtClean="0"/>
              <a:t>.</a:t>
            </a:r>
            <a:endParaRPr lang="en-US" sz="2800" dirty="0"/>
          </a:p>
          <a:p>
            <a:pPr marL="457200" indent="-457200">
              <a:spcBef>
                <a:spcPts val="1600"/>
              </a:spcBef>
              <a:buFont typeface="Arial" panose="020B0604020202020204" pitchFamily="34" charset="0"/>
              <a:buChar char="•"/>
            </a:pPr>
            <a:r>
              <a:rPr lang="en-US" sz="2800" b="1" dirty="0" smtClean="0"/>
              <a:t>Close</a:t>
            </a:r>
            <a:r>
              <a:rPr lang="en-US" sz="2800" dirty="0"/>
              <a:t>: Execution pin that changes the state of the gate to “closed”</a:t>
            </a:r>
            <a:r>
              <a:rPr lang="en-US" sz="2800" dirty="0" smtClean="0"/>
              <a:t>.</a:t>
            </a:r>
            <a:endParaRPr lang="en-US" sz="2800" dirty="0"/>
          </a:p>
          <a:p>
            <a:pPr marL="457200" indent="-457200">
              <a:spcBef>
                <a:spcPts val="1600"/>
              </a:spcBef>
              <a:buFont typeface="Arial" panose="020B0604020202020204" pitchFamily="34" charset="0"/>
              <a:buChar char="•"/>
            </a:pPr>
            <a:r>
              <a:rPr lang="en-US" sz="2800" b="1" dirty="0" smtClean="0"/>
              <a:t>Toggle</a:t>
            </a:r>
            <a:r>
              <a:rPr lang="en-US" sz="2800" dirty="0"/>
              <a:t>: Execution pin that toggles the current state of the gate</a:t>
            </a:r>
            <a:r>
              <a:rPr lang="en-US" sz="2800" dirty="0" smtClean="0"/>
              <a:t>.</a:t>
            </a:r>
            <a:endParaRPr lang="en-US" sz="2800" dirty="0"/>
          </a:p>
          <a:p>
            <a:pPr marL="457200" indent="-457200">
              <a:spcBef>
                <a:spcPts val="1600"/>
              </a:spcBef>
              <a:buFont typeface="Arial" panose="020B0604020202020204" pitchFamily="34" charset="0"/>
              <a:buChar char="•"/>
            </a:pPr>
            <a:r>
              <a:rPr lang="en-US" sz="2800" b="1" dirty="0" smtClean="0"/>
              <a:t>Start </a:t>
            </a:r>
            <a:r>
              <a:rPr lang="en-US" sz="2800" b="1" dirty="0"/>
              <a:t>Closed</a:t>
            </a:r>
            <a:r>
              <a:rPr lang="en-US" sz="2800" dirty="0"/>
              <a:t>: Boolean variable that determines if the </a:t>
            </a:r>
            <a:r>
              <a:rPr lang="en-US" sz="2800" b="1" dirty="0"/>
              <a:t>Gate</a:t>
            </a:r>
            <a:r>
              <a:rPr lang="en-US" sz="2800" dirty="0"/>
              <a:t> node should start running in the “closed” state</a:t>
            </a:r>
            <a:r>
              <a:rPr lang="en-US" sz="2800" dirty="0" smtClean="0"/>
              <a:t>.</a:t>
            </a:r>
            <a:endParaRPr lang="en-US" sz="2800" dirty="0"/>
          </a:p>
          <a:p>
            <a:pPr marL="457200" indent="-457200">
              <a:buFont typeface="Arial" panose="020B0604020202020204" pitchFamily="34" charset="0"/>
              <a:buChar char="•"/>
            </a:pPr>
            <a:endParaRPr lang="en-US" sz="2800" dirty="0"/>
          </a:p>
          <a:p>
            <a:r>
              <a:rPr lang="en-US" sz="2800" i="1" dirty="0"/>
              <a:t>Output</a:t>
            </a:r>
          </a:p>
          <a:p>
            <a:pPr marL="457200" indent="-457200">
              <a:spcBef>
                <a:spcPts val="2000"/>
              </a:spcBef>
              <a:buFont typeface="Arial" panose="020B0604020202020204" pitchFamily="34" charset="0"/>
              <a:buChar char="•"/>
            </a:pPr>
            <a:r>
              <a:rPr lang="en-US" sz="2800" b="1" dirty="0" smtClean="0"/>
              <a:t>Exit</a:t>
            </a:r>
            <a:r>
              <a:rPr lang="en-US" sz="2800" dirty="0"/>
              <a:t>: Execution pin that will execute if the gate is open</a:t>
            </a:r>
            <a:r>
              <a:rPr lang="en-US" sz="2800" dirty="0" smtClean="0"/>
              <a:t>.</a:t>
            </a:r>
            <a:endParaRPr lang="en-US" sz="2800" dirty="0"/>
          </a:p>
          <a:p>
            <a:endParaRPr lang="en-US" sz="2800" dirty="0"/>
          </a:p>
          <a:p>
            <a:endParaRPr lang="en-US" sz="2800" dirty="0"/>
          </a:p>
        </p:txBody>
      </p:sp>
    </p:spTree>
    <p:extLst>
      <p:ext uri="{BB962C8B-B14F-4D97-AF65-F5344CB8AC3E}">
        <p14:creationId xmlns:p14="http://schemas.microsoft.com/office/powerpoint/2010/main" val="254344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xmlns="" id="{795BC010-39D4-4394-B565-EAAC01E8544F}"/>
              </a:ext>
            </a:extLst>
          </p:cNvPr>
          <p:cNvSpPr>
            <a:spLocks noGrp="1"/>
          </p:cNvSpPr>
          <p:nvPr>
            <p:ph type="body" sz="quarter" idx="10"/>
          </p:nvPr>
        </p:nvSpPr>
        <p:spPr/>
        <p:txBody>
          <a:bodyPr/>
          <a:lstStyle/>
          <a:p>
            <a:r>
              <a:rPr lang="pt-BR" dirty="0" smtClean="0"/>
              <a:t>Gate node: </a:t>
            </a:r>
            <a:endParaRPr lang="pt-BR" dirty="0"/>
          </a:p>
          <a:p>
            <a:r>
              <a:rPr lang="pt-BR" dirty="0" smtClean="0"/>
              <a:t>example</a:t>
            </a:r>
            <a:endParaRPr lang="en-US" dirty="0"/>
          </a:p>
        </p:txBody>
      </p:sp>
      <p:sp>
        <p:nvSpPr>
          <p:cNvPr id="3" name="Espaço Reservado para Texto 2">
            <a:extLst>
              <a:ext uri="{FF2B5EF4-FFF2-40B4-BE49-F238E27FC236}">
                <a16:creationId xmlns:a16="http://schemas.microsoft.com/office/drawing/2014/main" xmlns="" id="{37F3AAEB-5467-4E35-8447-335C827918A6}"/>
              </a:ext>
            </a:extLst>
          </p:cNvPr>
          <p:cNvSpPr>
            <a:spLocks noGrp="1"/>
          </p:cNvSpPr>
          <p:nvPr>
            <p:ph type="body" sz="quarter" idx="12"/>
          </p:nvPr>
        </p:nvSpPr>
        <p:spPr>
          <a:xfrm>
            <a:off x="2869460" y="4846320"/>
            <a:ext cx="7008270" cy="8996082"/>
          </a:xfrm>
        </p:spPr>
        <p:txBody>
          <a:bodyPr>
            <a:normAutofit/>
          </a:bodyPr>
          <a:lstStyle/>
          <a:p>
            <a:r>
              <a:rPr lang="en-US" sz="2800" dirty="0"/>
              <a:t>In the example to the right, there is an Actor called “</a:t>
            </a:r>
            <a:r>
              <a:rPr lang="en-US" sz="2800" b="1" dirty="0" err="1"/>
              <a:t>HealthGenerator</a:t>
            </a:r>
            <a:r>
              <a:rPr lang="en-US" sz="2800" dirty="0"/>
              <a:t>”. When the player is colliding with this Actor, their health will be restored slowly with every </a:t>
            </a:r>
            <a:r>
              <a:rPr lang="en-US" sz="2800" b="1" dirty="0"/>
              <a:t>Tick</a:t>
            </a:r>
            <a:r>
              <a:rPr lang="en-US" sz="2800" dirty="0"/>
              <a:t> event.</a:t>
            </a:r>
          </a:p>
          <a:p>
            <a:r>
              <a:rPr lang="en-US" sz="2800" dirty="0" smtClean="0"/>
              <a:t>If </a:t>
            </a:r>
            <a:r>
              <a:rPr lang="en-US" sz="2800" dirty="0"/>
              <a:t>the player stops colliding with </a:t>
            </a:r>
            <a:r>
              <a:rPr lang="en-US" sz="2800" b="1" dirty="0" err="1"/>
              <a:t>HealthGenerator</a:t>
            </a:r>
            <a:r>
              <a:rPr lang="en-US" sz="2800" dirty="0"/>
              <a:t>, the gate will be closed and the actions that restore health will no longer be performed.</a:t>
            </a:r>
          </a:p>
          <a:p>
            <a:r>
              <a:rPr lang="en-US" sz="2800" dirty="0" smtClean="0"/>
              <a:t>The </a:t>
            </a:r>
            <a:r>
              <a:rPr lang="en-US" sz="2800" b="1" dirty="0"/>
              <a:t>Min</a:t>
            </a:r>
            <a:r>
              <a:rPr lang="en-US" sz="2800" dirty="0"/>
              <a:t> action is used so that the value of the </a:t>
            </a:r>
            <a:r>
              <a:rPr lang="en-US" sz="2800" b="1" dirty="0"/>
              <a:t>Health</a:t>
            </a:r>
            <a:r>
              <a:rPr lang="en-US" sz="2800" dirty="0"/>
              <a:t> variable is never greater than “</a:t>
            </a:r>
            <a:r>
              <a:rPr lang="en-US" sz="2800" b="1" dirty="0"/>
              <a:t>100</a:t>
            </a:r>
            <a:r>
              <a:rPr lang="en-US" sz="2800" dirty="0"/>
              <a:t>”</a:t>
            </a:r>
            <a:r>
              <a:rPr lang="en-US" sz="2800" dirty="0" smtClean="0"/>
              <a:t>.</a:t>
            </a:r>
            <a:endParaRPr lang="en-US" sz="2800" dirty="0"/>
          </a:p>
        </p:txBody>
      </p:sp>
      <p:pic>
        <p:nvPicPr>
          <p:cNvPr id="5" name="Imagem 4">
            <a:extLst>
              <a:ext uri="{FF2B5EF4-FFF2-40B4-BE49-F238E27FC236}">
                <a16:creationId xmlns:a16="http://schemas.microsoft.com/office/drawing/2014/main" xmlns="" id="{DE7D8D3B-F4E8-4077-A46D-0EEE8A10C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479" y="3153143"/>
            <a:ext cx="13842521" cy="7409713"/>
          </a:xfrm>
          <a:prstGeom prst="rect">
            <a:avLst/>
          </a:prstGeom>
        </p:spPr>
      </p:pic>
    </p:spTree>
    <p:extLst>
      <p:ext uri="{BB962C8B-B14F-4D97-AF65-F5344CB8AC3E}">
        <p14:creationId xmlns:p14="http://schemas.microsoft.com/office/powerpoint/2010/main" val="2960152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B7AC15B-9D1F-484B-AE94-B54DE08E394A}"/>
              </a:ext>
            </a:extLst>
          </p:cNvPr>
          <p:cNvSpPr>
            <a:spLocks noGrp="1"/>
          </p:cNvSpPr>
          <p:nvPr>
            <p:ph type="title"/>
          </p:nvPr>
        </p:nvSpPr>
        <p:spPr/>
        <p:txBody>
          <a:bodyPr/>
          <a:lstStyle/>
          <a:p>
            <a:r>
              <a:rPr lang="pt-BR" dirty="0" smtClean="0"/>
              <a:t>Multigate node</a:t>
            </a:r>
            <a:endParaRPr lang="pt-BR" dirty="0"/>
          </a:p>
        </p:txBody>
      </p:sp>
      <p:pic>
        <p:nvPicPr>
          <p:cNvPr id="6" name="Espaço Reservado para Conteúdo 5">
            <a:extLst>
              <a:ext uri="{FF2B5EF4-FFF2-40B4-BE49-F238E27FC236}">
                <a16:creationId xmlns:a16="http://schemas.microsoft.com/office/drawing/2014/main" xmlns=""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98499" y="4004790"/>
            <a:ext cx="7004014" cy="6214088"/>
          </a:xfrm>
        </p:spPr>
      </p:pic>
      <p:sp>
        <p:nvSpPr>
          <p:cNvPr id="4" name="Espaço Reservado para Texto 3">
            <a:extLst>
              <a:ext uri="{FF2B5EF4-FFF2-40B4-BE49-F238E27FC236}">
                <a16:creationId xmlns:a16="http://schemas.microsoft.com/office/drawing/2014/main" xmlns="" id="{63EBD96F-2C4B-4FF9-9BEB-041A4156D0EF}"/>
              </a:ext>
            </a:extLst>
          </p:cNvPr>
          <p:cNvSpPr>
            <a:spLocks noGrp="1"/>
          </p:cNvSpPr>
          <p:nvPr>
            <p:ph type="body" sz="quarter" idx="10"/>
          </p:nvPr>
        </p:nvSpPr>
        <p:spPr>
          <a:xfrm>
            <a:off x="1680124" y="5943600"/>
            <a:ext cx="9292676" cy="7662952"/>
          </a:xfrm>
        </p:spPr>
        <p:txBody>
          <a:bodyPr>
            <a:normAutofit/>
          </a:bodyPr>
          <a:lstStyle/>
          <a:p>
            <a:r>
              <a:rPr lang="en-US" sz="2800" dirty="0"/>
              <a:t>A </a:t>
            </a:r>
            <a:r>
              <a:rPr lang="en-US" sz="2800" b="1" dirty="0" err="1"/>
              <a:t>MultiGate</a:t>
            </a:r>
            <a:r>
              <a:rPr lang="en-US" sz="2800" dirty="0"/>
              <a:t> node can have multiple output pins. At each execution of the </a:t>
            </a:r>
            <a:r>
              <a:rPr lang="en-US" sz="2800" b="1" dirty="0" err="1"/>
              <a:t>MultiGate</a:t>
            </a:r>
            <a:r>
              <a:rPr lang="en-US" sz="2800" dirty="0"/>
              <a:t>, only one of the output pins is executed. The order in which the output pins are executed may be </a:t>
            </a:r>
            <a:r>
              <a:rPr lang="en-US" sz="2800" dirty="0" smtClean="0"/>
              <a:t>sequential </a:t>
            </a:r>
            <a:r>
              <a:rPr lang="en-US" sz="2800" dirty="0"/>
              <a:t>or </a:t>
            </a:r>
            <a:r>
              <a:rPr lang="en-US" sz="2800" dirty="0" smtClean="0"/>
              <a:t>random</a:t>
            </a:r>
            <a:r>
              <a:rPr lang="en-US" sz="2800" dirty="0"/>
              <a:t>.</a:t>
            </a:r>
          </a:p>
          <a:p>
            <a:r>
              <a:rPr lang="en-US" sz="2800" dirty="0" smtClean="0"/>
              <a:t>When </a:t>
            </a:r>
            <a:r>
              <a:rPr lang="en-US" sz="2800" dirty="0"/>
              <a:t>all the output pins are executed and if the </a:t>
            </a:r>
            <a:r>
              <a:rPr lang="en-US" sz="2800" b="1" dirty="0"/>
              <a:t>Loop</a:t>
            </a:r>
            <a:r>
              <a:rPr lang="en-US" sz="2800" dirty="0"/>
              <a:t> option is not selected, the </a:t>
            </a:r>
            <a:r>
              <a:rPr lang="en-US" sz="2800" b="1" dirty="0" err="1"/>
              <a:t>MultiGate</a:t>
            </a:r>
            <a:r>
              <a:rPr lang="en-US" sz="2800" dirty="0"/>
              <a:t> node will stop executing the output pins. In order for the </a:t>
            </a:r>
            <a:r>
              <a:rPr lang="en-US" sz="2800" b="1" dirty="0" err="1"/>
              <a:t>Multigate</a:t>
            </a:r>
            <a:r>
              <a:rPr lang="en-US" sz="2800" dirty="0"/>
              <a:t> to run the output pins again, the </a:t>
            </a:r>
            <a:r>
              <a:rPr lang="en-US" sz="2800" b="1" dirty="0"/>
              <a:t>Reset</a:t>
            </a:r>
            <a:r>
              <a:rPr lang="en-US" sz="2800" dirty="0"/>
              <a:t> pin must be triggered.</a:t>
            </a:r>
          </a:p>
          <a:p>
            <a:r>
              <a:rPr lang="en-US" sz="2800" dirty="0" smtClean="0"/>
              <a:t>Output </a:t>
            </a:r>
            <a:r>
              <a:rPr lang="en-US" sz="2800" dirty="0"/>
              <a:t>pins can be added using the </a:t>
            </a:r>
            <a:r>
              <a:rPr lang="en-US" sz="2800" b="1" dirty="0"/>
              <a:t>Add pin +</a:t>
            </a:r>
            <a:r>
              <a:rPr lang="en-US" sz="2800" dirty="0"/>
              <a:t> option. To remove a pin, right-click the pin and choose “</a:t>
            </a:r>
            <a:r>
              <a:rPr lang="en-US" sz="2800" b="1" dirty="0"/>
              <a:t>Remove execution pin</a:t>
            </a:r>
            <a:r>
              <a:rPr lang="en-US" sz="2800" dirty="0"/>
              <a:t>”</a:t>
            </a:r>
            <a:r>
              <a:rPr lang="en-US" sz="2800" dirty="0" smtClean="0"/>
              <a:t>.</a:t>
            </a:r>
            <a:endParaRPr lang="pt-BR" sz="2800" dirty="0"/>
          </a:p>
        </p:txBody>
      </p:sp>
    </p:spTree>
    <p:extLst>
      <p:ext uri="{BB962C8B-B14F-4D97-AF65-F5344CB8AC3E}">
        <p14:creationId xmlns:p14="http://schemas.microsoft.com/office/powerpoint/2010/main" val="440832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xmlns="" id="{B9C07334-AC49-4A61-912E-699F045A477E}"/>
              </a:ext>
            </a:extLst>
          </p:cNvPr>
          <p:cNvSpPr>
            <a:spLocks noGrp="1"/>
          </p:cNvSpPr>
          <p:nvPr>
            <p:ph type="body" sz="quarter" idx="10"/>
          </p:nvPr>
        </p:nvSpPr>
        <p:spPr>
          <a:xfrm>
            <a:off x="1593669" y="4183930"/>
            <a:ext cx="7289074" cy="9135028"/>
          </a:xfrm>
        </p:spPr>
        <p:txBody>
          <a:bodyPr/>
          <a:lstStyle/>
          <a:p>
            <a:pPr algn="ctr"/>
            <a:r>
              <a:rPr lang="pt-BR" dirty="0" smtClean="0"/>
              <a:t>multiGate node</a:t>
            </a:r>
            <a:r>
              <a:rPr lang="en-US" dirty="0" smtClean="0"/>
              <a:t>:</a:t>
            </a:r>
            <a:endParaRPr lang="en-US" dirty="0"/>
          </a:p>
          <a:p>
            <a:pPr algn="ctr"/>
            <a:r>
              <a:rPr lang="en-US" dirty="0" smtClean="0"/>
              <a:t>input</a:t>
            </a:r>
            <a:endParaRPr lang="pt-BR" dirty="0"/>
          </a:p>
        </p:txBody>
      </p:sp>
      <p:sp>
        <p:nvSpPr>
          <p:cNvPr id="4"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a:extLst>
              <a:ext uri="{FF2B5EF4-FFF2-40B4-BE49-F238E27FC236}">
                <a16:creationId xmlns:a16="http://schemas.microsoft.com/office/drawing/2014/main" xmlns="" id="{70EFB8C5-DCD1-4584-BE03-26BF28BC2B16}"/>
              </a:ext>
            </a:extLst>
          </p:cNvPr>
          <p:cNvSpPr/>
          <p:nvPr/>
        </p:nvSpPr>
        <p:spPr>
          <a:xfrm>
            <a:off x="10093154" y="4183930"/>
            <a:ext cx="13550617" cy="502701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t">
            <a:spAutoFit/>
          </a:bodyPr>
          <a:lstStyle>
            <a:lvl1pPr algn="l">
              <a:defRPr sz="2400">
                <a:latin typeface="Helvetica"/>
                <a:ea typeface="Helvetica"/>
                <a:cs typeface="Helvetica"/>
                <a:sym typeface="Helvetica"/>
              </a:defRPr>
            </a:lvl1pPr>
          </a:lstStyle>
          <a:p>
            <a:pPr marL="457200" indent="-457200">
              <a:buFont typeface="Arial" panose="020B0604020202020204" pitchFamily="34" charset="0"/>
              <a:buChar char="•"/>
            </a:pPr>
            <a:r>
              <a:rPr lang="en-US" sz="2800" b="1" dirty="0"/>
              <a:t>Reset</a:t>
            </a:r>
            <a:r>
              <a:rPr lang="en-US" sz="2800" dirty="0"/>
              <a:t>: Execution pin used to reset the </a:t>
            </a:r>
            <a:r>
              <a:rPr lang="en-US" sz="2800" b="1" dirty="0" err="1"/>
              <a:t>MultiGate</a:t>
            </a:r>
            <a:r>
              <a:rPr lang="en-US" sz="2800" dirty="0"/>
              <a:t> node and allow new executions of the output pins</a:t>
            </a:r>
            <a:r>
              <a:rPr lang="en-US" sz="2800" dirty="0" smtClean="0"/>
              <a:t>.</a:t>
            </a:r>
            <a:endParaRPr lang="en-US" sz="2800" dirty="0"/>
          </a:p>
          <a:p>
            <a:pPr marL="457200" indent="-457200">
              <a:spcBef>
                <a:spcPts val="1600"/>
              </a:spcBef>
              <a:buFont typeface="Arial" panose="020B0604020202020204" pitchFamily="34" charset="0"/>
              <a:buChar char="•"/>
            </a:pPr>
            <a:r>
              <a:rPr lang="en-US" sz="2800" b="1" dirty="0" smtClean="0"/>
              <a:t>Is </a:t>
            </a:r>
            <a:r>
              <a:rPr lang="en-US" sz="2800" b="1" dirty="0"/>
              <a:t>Random</a:t>
            </a:r>
            <a:r>
              <a:rPr lang="en-US" sz="2800" dirty="0"/>
              <a:t>: Boolean variable. </a:t>
            </a:r>
            <a:r>
              <a:rPr lang="en-US" sz="2800" dirty="0" smtClean="0"/>
              <a:t>If the value is “</a:t>
            </a:r>
            <a:r>
              <a:rPr lang="en-US" sz="2800" b="1" dirty="0"/>
              <a:t>true</a:t>
            </a:r>
            <a:r>
              <a:rPr lang="en-US" sz="2800" dirty="0"/>
              <a:t>”, the order of execution of the output pins is random</a:t>
            </a:r>
            <a:r>
              <a:rPr lang="en-US" sz="2800" dirty="0" smtClean="0"/>
              <a:t>.</a:t>
            </a:r>
            <a:endParaRPr lang="en-US" sz="2800" dirty="0"/>
          </a:p>
          <a:p>
            <a:pPr marL="457200" indent="-457200">
              <a:spcBef>
                <a:spcPts val="1600"/>
              </a:spcBef>
              <a:buFont typeface="Arial" panose="020B0604020202020204" pitchFamily="34" charset="0"/>
              <a:buChar char="•"/>
            </a:pPr>
            <a:r>
              <a:rPr lang="en-US" sz="2800" b="1" dirty="0" smtClean="0"/>
              <a:t>Loop</a:t>
            </a:r>
            <a:r>
              <a:rPr lang="en-US" sz="2800" dirty="0"/>
              <a:t>: Boolean variable. </a:t>
            </a:r>
            <a:r>
              <a:rPr lang="en-US" sz="2800" dirty="0" smtClean="0"/>
              <a:t>If the value is “</a:t>
            </a:r>
            <a:r>
              <a:rPr lang="en-US" sz="2800" b="1" dirty="0"/>
              <a:t>true</a:t>
            </a:r>
            <a:r>
              <a:rPr lang="en-US" sz="2800" dirty="0"/>
              <a:t>”, the </a:t>
            </a:r>
            <a:r>
              <a:rPr lang="en-US" sz="2800" b="1" dirty="0" err="1"/>
              <a:t>MultiGate</a:t>
            </a:r>
            <a:r>
              <a:rPr lang="en-US" sz="2800" dirty="0"/>
              <a:t> continues to execute the output pins after the last output pin is executed</a:t>
            </a:r>
            <a:r>
              <a:rPr lang="en-US" sz="2800" dirty="0" smtClean="0"/>
              <a:t>.</a:t>
            </a:r>
            <a:endParaRPr lang="en-US" sz="2800" dirty="0"/>
          </a:p>
          <a:p>
            <a:pPr marL="457200" indent="-457200">
              <a:spcBef>
                <a:spcPts val="1600"/>
              </a:spcBef>
              <a:buFont typeface="Arial" panose="020B0604020202020204" pitchFamily="34" charset="0"/>
              <a:buChar char="•"/>
            </a:pPr>
            <a:r>
              <a:rPr lang="en-US" sz="2800" b="1" dirty="0" smtClean="0"/>
              <a:t>Start </a:t>
            </a:r>
            <a:r>
              <a:rPr lang="en-US" sz="2800" b="1" dirty="0"/>
              <a:t>Index</a:t>
            </a:r>
            <a:r>
              <a:rPr lang="en-US" sz="2800" dirty="0"/>
              <a:t>: Takes in an integer value indicating the first output pin to be executed</a:t>
            </a:r>
            <a:r>
              <a:rPr lang="en-US" sz="2800" dirty="0" smtClean="0"/>
              <a:t>.</a:t>
            </a:r>
            <a:endParaRPr lang="en-US" sz="2800" dirty="0"/>
          </a:p>
          <a:p>
            <a:endParaRPr lang="en-US" sz="2800" dirty="0"/>
          </a:p>
          <a:p>
            <a:endParaRPr lang="en-US" sz="2800" dirty="0"/>
          </a:p>
        </p:txBody>
      </p:sp>
    </p:spTree>
    <p:extLst>
      <p:ext uri="{BB962C8B-B14F-4D97-AF65-F5344CB8AC3E}">
        <p14:creationId xmlns:p14="http://schemas.microsoft.com/office/powerpoint/2010/main" val="195010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xmlns="" id="{795BC010-39D4-4394-B565-EAAC01E8544F}"/>
              </a:ext>
            </a:extLst>
          </p:cNvPr>
          <p:cNvSpPr>
            <a:spLocks noGrp="1"/>
          </p:cNvSpPr>
          <p:nvPr>
            <p:ph type="body" sz="quarter" idx="10"/>
          </p:nvPr>
        </p:nvSpPr>
        <p:spPr/>
        <p:txBody>
          <a:bodyPr/>
          <a:lstStyle/>
          <a:p>
            <a:r>
              <a:rPr lang="pt-BR" dirty="0" smtClean="0"/>
              <a:t>multiGate node: </a:t>
            </a:r>
            <a:endParaRPr lang="pt-BR" dirty="0"/>
          </a:p>
          <a:p>
            <a:r>
              <a:rPr lang="pt-BR" dirty="0" smtClean="0"/>
              <a:t>example</a:t>
            </a:r>
            <a:endParaRPr lang="en-US" dirty="0"/>
          </a:p>
        </p:txBody>
      </p:sp>
      <p:sp>
        <p:nvSpPr>
          <p:cNvPr id="3" name="Espaço Reservado para Texto 2">
            <a:extLst>
              <a:ext uri="{FF2B5EF4-FFF2-40B4-BE49-F238E27FC236}">
                <a16:creationId xmlns:a16="http://schemas.microsoft.com/office/drawing/2014/main" xmlns="" id="{37F3AAEB-5467-4E35-8447-335C827918A6}"/>
              </a:ext>
            </a:extLst>
          </p:cNvPr>
          <p:cNvSpPr>
            <a:spLocks noGrp="1"/>
          </p:cNvSpPr>
          <p:nvPr>
            <p:ph type="body" sz="quarter" idx="12"/>
          </p:nvPr>
        </p:nvSpPr>
        <p:spPr>
          <a:xfrm>
            <a:off x="2869460" y="4846320"/>
            <a:ext cx="7008270" cy="8996082"/>
          </a:xfrm>
        </p:spPr>
        <p:txBody>
          <a:bodyPr>
            <a:normAutofit/>
          </a:bodyPr>
          <a:lstStyle/>
          <a:p>
            <a:r>
              <a:rPr lang="en-US" sz="2800" dirty="0"/>
              <a:t>In the example on the right, there is an object in the Level called “</a:t>
            </a:r>
            <a:r>
              <a:rPr lang="en-US" sz="2800" b="1" dirty="0" err="1"/>
              <a:t>MaterialDisplay</a:t>
            </a:r>
            <a:r>
              <a:rPr lang="en-US" sz="2800" dirty="0"/>
              <a:t>” whose function is to display various Materials for the user.</a:t>
            </a:r>
          </a:p>
          <a:p>
            <a:r>
              <a:rPr lang="en-US" sz="2800" dirty="0" smtClean="0"/>
              <a:t>When </a:t>
            </a:r>
            <a:r>
              <a:rPr lang="en-US" sz="2800" dirty="0"/>
              <a:t>the </a:t>
            </a:r>
            <a:r>
              <a:rPr lang="en-US" sz="2800" b="1" dirty="0"/>
              <a:t>Enter</a:t>
            </a:r>
            <a:r>
              <a:rPr lang="en-US" sz="2800" dirty="0"/>
              <a:t> key is pressed, a </a:t>
            </a:r>
            <a:r>
              <a:rPr lang="en-US" sz="2800" b="1" dirty="0" err="1"/>
              <a:t>MultiGate</a:t>
            </a:r>
            <a:r>
              <a:rPr lang="en-US" sz="2800" dirty="0"/>
              <a:t> node is used to define a different Material at each execution.</a:t>
            </a:r>
          </a:p>
          <a:p>
            <a:r>
              <a:rPr lang="en-US" sz="2800" dirty="0" smtClean="0"/>
              <a:t>Because </a:t>
            </a:r>
            <a:r>
              <a:rPr lang="en-US" sz="2800" dirty="0"/>
              <a:t>the </a:t>
            </a:r>
            <a:r>
              <a:rPr lang="en-US" sz="2800" b="1" dirty="0"/>
              <a:t>Loop</a:t>
            </a:r>
            <a:r>
              <a:rPr lang="en-US" sz="2800" dirty="0"/>
              <a:t> parameter is checked, after the last output pin is executed, the </a:t>
            </a:r>
            <a:r>
              <a:rPr lang="en-US" sz="2800" b="1" dirty="0" err="1"/>
              <a:t>MultiGate</a:t>
            </a:r>
            <a:r>
              <a:rPr lang="en-US" sz="2800" dirty="0"/>
              <a:t> will continue executing the output pins, beginning with the first output pin</a:t>
            </a:r>
            <a:r>
              <a:rPr lang="en-US" sz="2800" dirty="0" smtClean="0"/>
              <a:t>.</a:t>
            </a:r>
            <a:endParaRPr lang="en-US" sz="2800" dirty="0"/>
          </a:p>
        </p:txBody>
      </p:sp>
      <p:pic>
        <p:nvPicPr>
          <p:cNvPr id="5" name="Imagem 4">
            <a:extLst>
              <a:ext uri="{FF2B5EF4-FFF2-40B4-BE49-F238E27FC236}">
                <a16:creationId xmlns:a16="http://schemas.microsoft.com/office/drawing/2014/main" xmlns="" id="{DE7D8D3B-F4E8-4077-A46D-0EEE8A10C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4226" y="3981381"/>
            <a:ext cx="13859774" cy="5753237"/>
          </a:xfrm>
          <a:prstGeom prst="rect">
            <a:avLst/>
          </a:prstGeom>
        </p:spPr>
      </p:pic>
    </p:spTree>
    <p:extLst>
      <p:ext uri="{BB962C8B-B14F-4D97-AF65-F5344CB8AC3E}">
        <p14:creationId xmlns:p14="http://schemas.microsoft.com/office/powerpoint/2010/main" val="275621269"/>
      </p:ext>
    </p:extLst>
  </p:cSld>
  <p:clrMapOvr>
    <a:masterClrMapping/>
  </p:clrMapOvr>
</p:sld>
</file>

<file path=ppt/theme/theme1.xml><?xml version="1.0" encoding="utf-8"?>
<a:theme xmlns:a="http://schemas.openxmlformats.org/drawingml/2006/main" name="EpicThem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19764</TotalTime>
  <Words>2751</Words>
  <Application>Microsoft Office PowerPoint</Application>
  <PresentationFormat>Custom</PresentationFormat>
  <Paragraphs>185</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EpicTheme</vt:lpstr>
      <vt:lpstr>PowerPoint Presentation</vt:lpstr>
      <vt:lpstr>Lecture Goals and Outcomes </vt:lpstr>
      <vt:lpstr>Flow control</vt:lpstr>
      <vt:lpstr>Gate node</vt:lpstr>
      <vt:lpstr>PowerPoint Presentation</vt:lpstr>
      <vt:lpstr>PowerPoint Presentation</vt:lpstr>
      <vt:lpstr>Multigate node</vt:lpstr>
      <vt:lpstr>PowerPoint Presentation</vt:lpstr>
      <vt:lpstr>PowerPoint Presentation</vt:lpstr>
      <vt:lpstr>Do Once node</vt:lpstr>
      <vt:lpstr>PowerPoint Presentation</vt:lpstr>
      <vt:lpstr>Do n node</vt:lpstr>
      <vt:lpstr>PowerPoint Presentation</vt:lpstr>
      <vt:lpstr>Flip flop node</vt:lpstr>
      <vt:lpstr>PowerPoint Presentation</vt:lpstr>
      <vt:lpstr>Sequence node</vt:lpstr>
      <vt:lpstr>PowerPoint Presentation</vt:lpstr>
      <vt:lpstr>For each loop node</vt:lpstr>
      <vt:lpstr>PowerPoint Presentation</vt:lpstr>
      <vt:lpstr>Switch on Int node</vt:lpstr>
      <vt:lpstr>Switch on string node</vt:lpstr>
      <vt:lpstr>Switch on enum node</vt:lpstr>
      <vt:lpstr>Strings / text</vt:lpstr>
      <vt:lpstr>Format text node</vt:lpstr>
      <vt:lpstr>PowerPoint Presentation</vt:lpstr>
      <vt:lpstr>Append node</vt:lpstr>
      <vt:lpstr>String to int node</vt:lpstr>
      <vt:lpstr>Math</vt:lpstr>
      <vt:lpstr>Math expression node</vt:lpstr>
      <vt:lpstr>PowerPoint Presentation</vt:lpstr>
      <vt:lpstr>Lerp node</vt:lpstr>
      <vt:lpstr>PowerPoint Presentation</vt:lpstr>
      <vt:lpstr>Random numbers</vt:lpstr>
      <vt:lpstr>Random numbers from streams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Marcos Romero</dc:creator>
  <cp:lastModifiedBy>KBH</cp:lastModifiedBy>
  <cp:revision>233</cp:revision>
  <dcterms:modified xsi:type="dcterms:W3CDTF">2018-11-29T18:09:11Z</dcterms:modified>
</cp:coreProperties>
</file>