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8" r:id="rId1"/>
  </p:sldMasterIdLst>
  <p:notesMasterIdLst>
    <p:notesMasterId r:id="rId23"/>
  </p:notesMasterIdLst>
  <p:sldIdLst>
    <p:sldId id="256" r:id="rId2"/>
    <p:sldId id="257" r:id="rId3"/>
    <p:sldId id="261" r:id="rId4"/>
    <p:sldId id="263" r:id="rId5"/>
    <p:sldId id="264" r:id="rId6"/>
    <p:sldId id="265" r:id="rId7"/>
    <p:sldId id="266" r:id="rId8"/>
    <p:sldId id="268" r:id="rId9"/>
    <p:sldId id="269" r:id="rId10"/>
    <p:sldId id="270" r:id="rId11"/>
    <p:sldId id="271" r:id="rId12"/>
    <p:sldId id="272" r:id="rId13"/>
    <p:sldId id="273" r:id="rId14"/>
    <p:sldId id="274" r:id="rId15"/>
    <p:sldId id="262" r:id="rId16"/>
    <p:sldId id="277" r:id="rId17"/>
    <p:sldId id="278" r:id="rId18"/>
    <p:sldId id="279" r:id="rId19"/>
    <p:sldId id="280" r:id="rId20"/>
    <p:sldId id="281" r:id="rId21"/>
    <p:sldId id="276"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Shannon" initials="TS" lastIdx="2" clrIdx="0">
    <p:extLst/>
  </p:cmAuthor>
  <p:cmAuthor id="2" name="Marcos" initials="M" lastIdx="1" clrIdx="1">
    <p:extLst/>
  </p:cmAuthor>
  <p:cmAuthor id="3" name="KBH" initials="K"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F3F3F"/>
    <a:srgbClr val="FFD9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291" autoAdjust="0"/>
  </p:normalViewPr>
  <p:slideViewPr>
    <p:cSldViewPr snapToGrid="0" showGuides="1">
      <p:cViewPr varScale="1">
        <p:scale>
          <a:sx n="44" d="100"/>
          <a:sy n="44" d="100"/>
        </p:scale>
        <p:origin x="-374" y="-86"/>
      </p:cViewPr>
      <p:guideLst>
        <p:guide orient="horz" pos="4320"/>
        <p:guide pos="7680"/>
      </p:guideLst>
    </p:cSldViewPr>
  </p:slideViewPr>
  <p:notesTextViewPr>
    <p:cViewPr>
      <p:scale>
        <a:sx n="1" d="1"/>
        <a:sy n="1" d="1"/>
      </p:scale>
      <p:origin x="0" y="0"/>
    </p:cViewPr>
  </p:notesTextViewPr>
  <p:sorterViewPr>
    <p:cViewPr>
      <p:scale>
        <a:sx n="100" d="100"/>
        <a:sy n="100" d="100"/>
      </p:scale>
      <p:origin x="0" y="8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574494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1676400" y="10845298"/>
            <a:ext cx="21031200" cy="1387475"/>
          </a:xfrm>
        </p:spPr>
        <p:txBody>
          <a:bodyPr anchor="t" anchorCtr="1">
            <a:noAutofit/>
          </a:bodyPr>
          <a:lstStyle>
            <a:lvl1pPr marL="0" indent="0" algn="l">
              <a:buFont typeface="Arial" panose="020B0604020202020204" pitchFamily="34" charset="0"/>
              <a:buNone/>
              <a:defRPr lang="en-US" sz="8500" baseline="0" dirty="0" smtClean="0">
                <a:solidFill>
                  <a:schemeClr val="bg2"/>
                </a:solidFill>
                <a:latin typeface="+mj-lt"/>
                <a:sym typeface="Arial"/>
              </a:defRPr>
            </a:lvl1pPr>
          </a:lstStyle>
          <a:p>
            <a:pPr algn="ctr"/>
            <a:endParaRPr lang="en-US" sz="8000" dirty="0">
              <a:solidFill>
                <a:srgbClr val="FFFFFF"/>
              </a:solidFill>
              <a:latin typeface="+mn-lt"/>
              <a:cs typeface="Arial"/>
              <a:sym typeface="Arial"/>
            </a:endParaRPr>
          </a:p>
        </p:txBody>
      </p:sp>
      <p:sp>
        <p:nvSpPr>
          <p:cNvPr id="21" name="Text Placeholder 20"/>
          <p:cNvSpPr>
            <a:spLocks noGrp="1"/>
          </p:cNvSpPr>
          <p:nvPr>
            <p:ph type="body" sz="quarter" idx="11"/>
          </p:nvPr>
        </p:nvSpPr>
        <p:spPr>
          <a:xfrm>
            <a:off x="1676400" y="7094538"/>
            <a:ext cx="21031199" cy="3750760"/>
          </a:xfrm>
        </p:spPr>
        <p:txBody>
          <a:bodyPr anchor="b">
            <a:normAutofit/>
          </a:bodyPr>
          <a:lstStyle>
            <a:lvl1pPr marL="0" indent="0" algn="ctr">
              <a:buNone/>
              <a:defRPr sz="12000" cap="all" baseline="0">
                <a:solidFill>
                  <a:srgbClr val="FFD966"/>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endParaRPr lang="en-US" dirty="0"/>
          </a:p>
        </p:txBody>
      </p:sp>
    </p:spTree>
    <p:extLst>
      <p:ext uri="{BB962C8B-B14F-4D97-AF65-F5344CB8AC3E}">
        <p14:creationId xmlns:p14="http://schemas.microsoft.com/office/powerpoint/2010/main" val="219512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29292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676400" y="7550515"/>
            <a:ext cx="21031200" cy="2217738"/>
          </a:xfrm>
        </p:spPr>
        <p:txBody>
          <a:bodyPr>
            <a:noAutofit/>
          </a:bodyPr>
          <a:lstStyle>
            <a:lvl1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1pPr>
            <a:lvl2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2pPr>
            <a:lvl3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3pPr>
            <a:lvl4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4pPr>
            <a:lvl5pPr algn="ctr">
              <a:defRPr kumimoji="0" lang="en-US" sz="6000" b="0" i="0" u="none" strike="noStrike" cap="none" spc="0" normalizeH="0" baseline="0" dirty="0">
                <a:ln>
                  <a:noFill/>
                </a:ln>
                <a:solidFill>
                  <a:srgbClr val="FFFFFF"/>
                </a:solidFill>
                <a:effectLst/>
                <a:uFillTx/>
                <a:latin typeface="Helvetica"/>
                <a:ea typeface="Helvetica"/>
                <a:cs typeface="Helvetica"/>
                <a:sym typeface="Helvetica"/>
              </a:defRPr>
            </a:lvl5pPr>
          </a:lstStyle>
          <a:p>
            <a:pPr lvl="0"/>
            <a:r>
              <a:rPr lang="en-US" dirty="0"/>
              <a:t>Subtitle (optional)</a:t>
            </a:r>
          </a:p>
        </p:txBody>
      </p:sp>
      <p:sp>
        <p:nvSpPr>
          <p:cNvPr id="2" name="Title 1"/>
          <p:cNvSpPr>
            <a:spLocks noGrp="1"/>
          </p:cNvSpPr>
          <p:nvPr>
            <p:ph type="title"/>
          </p:nvPr>
        </p:nvSpPr>
        <p:spPr>
          <a:xfrm>
            <a:off x="1676400" y="4488288"/>
            <a:ext cx="21031200" cy="2651126"/>
          </a:xfrm>
        </p:spPr>
        <p:txBody>
          <a:bodyPr anchor="b" anchorCtr="1">
            <a:normAutofit/>
          </a:bodyPr>
          <a:lstStyle>
            <a:lvl1pPr algn="ctr">
              <a:defRPr kumimoji="0" lang="en-US" sz="8000" b="1" i="0" u="none" strike="noStrike" cap="all" spc="1800" normalizeH="0" baseline="0" dirty="0">
                <a:ln>
                  <a:noFill/>
                </a:ln>
                <a:solidFill>
                  <a:srgbClr val="FFD966"/>
                </a:solidFill>
                <a:effectLst/>
                <a:uFillTx/>
                <a:latin typeface="Helvetica"/>
                <a:ea typeface="Helvetica"/>
                <a:cs typeface="Helvetica"/>
                <a:sym typeface="Helvetica"/>
              </a:defRPr>
            </a:lvl1pPr>
          </a:lstStyle>
          <a:p>
            <a:r>
              <a:rPr lang="en-US" dirty="0"/>
              <a:t>Click to edit Master title style</a:t>
            </a:r>
          </a:p>
        </p:txBody>
      </p:sp>
    </p:spTree>
    <p:extLst>
      <p:ext uri="{BB962C8B-B14F-4D97-AF65-F5344CB8AC3E}">
        <p14:creationId xmlns:p14="http://schemas.microsoft.com/office/powerpoint/2010/main" val="29012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12129796" y="0"/>
            <a:ext cx="12254204"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679576" y="914399"/>
            <a:ext cx="9046123" cy="4365523"/>
          </a:xfrm>
        </p:spPr>
        <p:txBody>
          <a:bodyPr anchor="b">
            <a:normAutofit/>
          </a:bodyPr>
          <a:lstStyle>
            <a:lvl1pPr algn="l">
              <a:lnSpc>
                <a:spcPct val="100000"/>
              </a:lnSpc>
              <a:defRPr sz="5000" b="1" cap="all" baseline="0"/>
            </a:lvl1pPr>
          </a:lstStyle>
          <a:p>
            <a:r>
              <a:rPr lang="en-US" dirty="0"/>
              <a:t>One Picture Slide</a:t>
            </a:r>
          </a:p>
        </p:txBody>
      </p:sp>
      <p:sp>
        <p:nvSpPr>
          <p:cNvPr id="3" name="Content Placeholder 2"/>
          <p:cNvSpPr>
            <a:spLocks noGrp="1"/>
          </p:cNvSpPr>
          <p:nvPr>
            <p:ph idx="1"/>
          </p:nvPr>
        </p:nvSpPr>
        <p:spPr>
          <a:xfrm>
            <a:off x="12129796" y="0"/>
            <a:ext cx="12254204" cy="13716000"/>
          </a:xfrm>
        </p:spPr>
        <p:txBody>
          <a:bodyPr>
            <a:normAutofit/>
          </a:bodyPr>
          <a:lstStyle>
            <a:lvl1pPr>
              <a:defRPr sz="2800"/>
            </a:lvl1pPr>
            <a:lvl2pPr>
              <a:defRPr sz="2400"/>
            </a:lvl2pPr>
            <a:lvl3pPr>
              <a:defRPr sz="1800"/>
            </a:lvl3pPr>
            <a:lvl4pPr>
              <a:defRPr sz="1400"/>
            </a:lvl4pPr>
            <a:lvl5pPr>
              <a:defRPr sz="1400"/>
            </a:lvl5pPr>
            <a:lvl6pPr>
              <a:defRPr sz="4000"/>
            </a:lvl6pPr>
            <a:lvl7pPr>
              <a:defRPr sz="4000"/>
            </a:lvl7pPr>
            <a:lvl8pPr>
              <a:defRPr sz="4000"/>
            </a:lvl8pPr>
            <a:lvl9pPr>
              <a:defRPr sz="4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p:cNvSpPr/>
          <p:nvPr userDrawn="1"/>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12" name="Text Placeholder 11"/>
          <p:cNvSpPr>
            <a:spLocks noGrp="1"/>
          </p:cNvSpPr>
          <p:nvPr>
            <p:ph type="body" sz="quarter" idx="10"/>
          </p:nvPr>
        </p:nvSpPr>
        <p:spPr>
          <a:xfrm>
            <a:off x="1679575" y="5943600"/>
            <a:ext cx="9045575" cy="8002587"/>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71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icture TypeA">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24384000" cy="13716000"/>
          </a:xfrm>
        </p:spPr>
        <p:txBody>
          <a:bodyPr/>
          <a:lstStyle/>
          <a:p>
            <a:endParaRPr lang="en-US"/>
          </a:p>
        </p:txBody>
      </p:sp>
      <p:sp>
        <p:nvSpPr>
          <p:cNvPr id="3" name="Rectangle"/>
          <p:cNvSpPr/>
          <p:nvPr userDrawn="1"/>
        </p:nvSpPr>
        <p:spPr>
          <a:xfrm>
            <a:off x="1400175" y="-1"/>
            <a:ext cx="7765125" cy="13716001"/>
          </a:xfrm>
          <a:prstGeom prst="rect">
            <a:avLst/>
          </a:prstGeom>
          <a:solidFill>
            <a:srgbClr val="FFD966">
              <a:alpha val="77000"/>
            </a:srgb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
        <p:nvSpPr>
          <p:cNvPr id="9" name="Text Placeholder 8"/>
          <p:cNvSpPr>
            <a:spLocks noGrp="1"/>
          </p:cNvSpPr>
          <p:nvPr>
            <p:ph type="body" sz="quarter" idx="10" hasCustomPrompt="1"/>
          </p:nvPr>
        </p:nvSpPr>
        <p:spPr>
          <a:xfrm>
            <a:off x="2003755" y="4183930"/>
            <a:ext cx="6557962" cy="9135028"/>
          </a:xfrm>
        </p:spPr>
        <p:txBody>
          <a:bodyPr wrap="square">
            <a:normAutofit/>
          </a:bodyPr>
          <a:lstStyle>
            <a:lvl1pPr marL="0" indent="0" algn="r">
              <a:lnSpc>
                <a:spcPct val="100000"/>
              </a:lnSpc>
              <a:spcBef>
                <a:spcPts val="0"/>
              </a:spcBef>
              <a:buNone/>
              <a:defRPr sz="4800" b="1" cap="all" baseline="0"/>
            </a:lvl1pPr>
          </a:lstStyle>
          <a:p>
            <a:r>
              <a:rPr lang="en-US" sz="3600" dirty="0"/>
              <a:t>Important point, approximately one or two sentences. </a:t>
            </a:r>
          </a:p>
        </p:txBody>
      </p:sp>
    </p:spTree>
    <p:extLst>
      <p:ext uri="{BB962C8B-B14F-4D97-AF65-F5344CB8AC3E}">
        <p14:creationId xmlns:p14="http://schemas.microsoft.com/office/powerpoint/2010/main" val="246238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TypeB">
    <p:spTree>
      <p:nvGrpSpPr>
        <p:cNvPr id="1" name=""/>
        <p:cNvGrpSpPr/>
        <p:nvPr/>
      </p:nvGrpSpPr>
      <p:grpSpPr>
        <a:xfrm>
          <a:off x="0" y="0"/>
          <a:ext cx="0" cy="0"/>
          <a:chOff x="0" y="0"/>
          <a:chExt cx="0" cy="0"/>
        </a:xfrm>
      </p:grpSpPr>
      <p:sp>
        <p:nvSpPr>
          <p:cNvPr id="8" name="Freeform: Shape 13"/>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3" y="0"/>
            <a:ext cx="15079790"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rgbClr val="3F3F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0" name="Freeform: Shape 15"/>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1" y="0"/>
            <a:ext cx="14185970"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3" name="Rectangle"/>
          <p:cNvSpPr/>
          <p:nvPr userDrawn="1"/>
        </p:nvSpPr>
        <p:spPr>
          <a:xfrm>
            <a:off x="756714" y="4841453"/>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910162" y="387999"/>
            <a:ext cx="2626729" cy="2683625"/>
          </a:xfrm>
          <a:prstGeom prst="rect">
            <a:avLst/>
          </a:prstGeom>
        </p:spPr>
      </p:pic>
      <p:sp>
        <p:nvSpPr>
          <p:cNvPr id="15" name="Title 1"/>
          <p:cNvSpPr>
            <a:spLocks noGrp="1"/>
          </p:cNvSpPr>
          <p:nvPr>
            <p:ph type="title" hasCustomPrompt="1"/>
          </p:nvPr>
        </p:nvSpPr>
        <p:spPr>
          <a:xfrm>
            <a:off x="756714" y="387999"/>
            <a:ext cx="9395380" cy="4365523"/>
          </a:xfrm>
        </p:spPr>
        <p:txBody>
          <a:bodyPr anchor="b">
            <a:normAutofit/>
          </a:bodyPr>
          <a:lstStyle>
            <a:lvl1pPr algn="l">
              <a:defRPr sz="5000" b="1" cap="all" baseline="0"/>
            </a:lvl1pPr>
          </a:lstStyle>
          <a:p>
            <a:r>
              <a:rPr lang="en-US" dirty="0"/>
              <a:t>One Picture Slide</a:t>
            </a:r>
          </a:p>
        </p:txBody>
      </p:sp>
      <p:sp>
        <p:nvSpPr>
          <p:cNvPr id="16" name="Text Placeholder 11"/>
          <p:cNvSpPr>
            <a:spLocks noGrp="1"/>
          </p:cNvSpPr>
          <p:nvPr>
            <p:ph type="body" sz="quarter" idx="10"/>
          </p:nvPr>
        </p:nvSpPr>
        <p:spPr>
          <a:xfrm>
            <a:off x="756714" y="5233467"/>
            <a:ext cx="9045575" cy="8002587"/>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51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Content Slide">
    <p:bg>
      <p:bgPr>
        <a:solidFill>
          <a:srgbClr val="F3F3F3"/>
        </a:solidFill>
        <a:effectLst/>
      </p:bgPr>
    </p:bg>
    <p:spTree>
      <p:nvGrpSpPr>
        <p:cNvPr id="1" name=""/>
        <p:cNvGrpSpPr/>
        <p:nvPr/>
      </p:nvGrpSpPr>
      <p:grpSpPr>
        <a:xfrm>
          <a:off x="0" y="0"/>
          <a:ext cx="0" cy="0"/>
          <a:chOff x="0" y="0"/>
          <a:chExt cx="0" cy="0"/>
        </a:xfrm>
      </p:grpSpPr>
      <p:sp>
        <p:nvSpPr>
          <p:cNvPr id="7" name="Rectangle"/>
          <p:cNvSpPr/>
          <p:nvPr userDrawn="1"/>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8" name="Rectangle"/>
          <p:cNvSpPr/>
          <p:nvPr userDrawn="1"/>
        </p:nvSpPr>
        <p:spPr>
          <a:xfrm>
            <a:off x="2869459" y="4420829"/>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9" name="Text Placeholder 8"/>
          <p:cNvSpPr>
            <a:spLocks noGrp="1"/>
          </p:cNvSpPr>
          <p:nvPr>
            <p:ph type="body" sz="quarter" idx="10" hasCustomPrompt="1"/>
          </p:nvPr>
        </p:nvSpPr>
        <p:spPr>
          <a:xfrm>
            <a:off x="2869459" y="2178424"/>
            <a:ext cx="7008270" cy="2070682"/>
          </a:xfrm>
        </p:spPr>
        <p:txBody>
          <a:bodyPr wrap="square" anchor="b" anchorCtr="0">
            <a:normAutofit/>
          </a:bodyPr>
          <a:lstStyle>
            <a:lvl1pPr marL="0" indent="0" algn="l">
              <a:lnSpc>
                <a:spcPct val="100000"/>
              </a:lnSpc>
              <a:spcBef>
                <a:spcPts val="0"/>
              </a:spcBef>
              <a:buNone/>
              <a:defRPr sz="5000" b="1" cap="all" baseline="0"/>
            </a:lvl1pPr>
          </a:lstStyle>
          <a:p>
            <a:r>
              <a:rPr lang="en-US" sz="3600" dirty="0"/>
              <a:t>Small Volume of Content</a:t>
            </a:r>
          </a:p>
        </p:txBody>
      </p:sp>
      <p:sp>
        <p:nvSpPr>
          <p:cNvPr id="14" name="Text Placeholder 11"/>
          <p:cNvSpPr>
            <a:spLocks noGrp="1"/>
          </p:cNvSpPr>
          <p:nvPr>
            <p:ph type="body" sz="quarter" idx="12"/>
          </p:nvPr>
        </p:nvSpPr>
        <p:spPr>
          <a:xfrm>
            <a:off x="2869460" y="4846320"/>
            <a:ext cx="7008270" cy="8996082"/>
          </a:xfrm>
        </p:spPr>
        <p:txBody>
          <a:bodyPr>
            <a:normAutofit/>
          </a:bodyPr>
          <a:lstStyle>
            <a:lvl1pPr marL="0" indent="0">
              <a:lnSpc>
                <a:spcPct val="100000"/>
              </a:lnSpc>
              <a:buNone/>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3882992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and Outcomes">
    <p:spTree>
      <p:nvGrpSpPr>
        <p:cNvPr id="1" name=""/>
        <p:cNvGrpSpPr/>
        <p:nvPr/>
      </p:nvGrpSpPr>
      <p:grpSpPr>
        <a:xfrm>
          <a:off x="0" y="0"/>
          <a:ext cx="0" cy="0"/>
          <a:chOff x="0" y="0"/>
          <a:chExt cx="0" cy="0"/>
        </a:xfrm>
      </p:grpSpPr>
      <p:sp>
        <p:nvSpPr>
          <p:cNvPr id="2" name="Title 1"/>
          <p:cNvSpPr>
            <a:spLocks noGrp="1"/>
          </p:cNvSpPr>
          <p:nvPr>
            <p:ph type="title"/>
          </p:nvPr>
        </p:nvSpPr>
        <p:spPr>
          <a:xfrm>
            <a:off x="1676400" y="105786"/>
            <a:ext cx="21031200" cy="2651126"/>
          </a:xfrm>
        </p:spPr>
        <p:txBody>
          <a:bodyPr>
            <a:normAutofit/>
          </a:bodyPr>
          <a:lstStyle>
            <a:lvl1pPr>
              <a:defRPr kumimoji="0" lang="en-US" sz="2500" b="1" i="0" u="none" strike="noStrike" cap="all" spc="0" normalizeH="0" baseline="0" dirty="0">
                <a:ln>
                  <a:noFill/>
                </a:ln>
                <a:solidFill>
                  <a:srgbClr val="000000"/>
                </a:solidFill>
                <a:effectLst/>
                <a:uFillTx/>
                <a:latin typeface="Helvetica"/>
                <a:ea typeface="Helvetica"/>
                <a:cs typeface="Helvetica"/>
                <a:sym typeface="Helvetica"/>
              </a:defRPr>
            </a:lvl1pPr>
          </a:lstStyle>
          <a:p>
            <a:r>
              <a:rPr lang="en-US" dirty="0"/>
              <a:t>Click to edit Master title style</a:t>
            </a:r>
          </a:p>
        </p:txBody>
      </p:sp>
      <p:sp>
        <p:nvSpPr>
          <p:cNvPr id="5" name="The Picture slide"/>
          <p:cNvSpPr txBox="1"/>
          <p:nvPr userDrawn="1"/>
        </p:nvSpPr>
        <p:spPr>
          <a:xfrm>
            <a:off x="13454825" y="3658325"/>
            <a:ext cx="261129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Outcomes</a:t>
            </a:r>
            <a:endParaRPr sz="4000" dirty="0">
              <a:solidFill>
                <a:schemeClr val="tx1">
                  <a:lumMod val="50000"/>
                  <a:lumOff val="50000"/>
                </a:schemeClr>
              </a:solidFill>
            </a:endParaRPr>
          </a:p>
        </p:txBody>
      </p:sp>
      <p:sp>
        <p:nvSpPr>
          <p:cNvPr id="7" name="The Picture slide"/>
          <p:cNvSpPr txBox="1"/>
          <p:nvPr userDrawn="1"/>
        </p:nvSpPr>
        <p:spPr>
          <a:xfrm>
            <a:off x="1752109" y="3658325"/>
            <a:ext cx="152766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Goals</a:t>
            </a:r>
            <a:endParaRPr sz="4000" dirty="0">
              <a:solidFill>
                <a:schemeClr val="tx1">
                  <a:lumMod val="50000"/>
                  <a:lumOff val="50000"/>
                </a:schemeClr>
              </a:solidFill>
            </a:endParaRPr>
          </a:p>
        </p:txBody>
      </p:sp>
      <p:sp>
        <p:nvSpPr>
          <p:cNvPr id="8" name="Rectangle"/>
          <p:cNvSpPr/>
          <p:nvPr userDrawn="1"/>
        </p:nvSpPr>
        <p:spPr>
          <a:xfrm>
            <a:off x="1752108" y="447579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sp>
        <p:nvSpPr>
          <p:cNvPr id="9" name="Rectangle"/>
          <p:cNvSpPr/>
          <p:nvPr userDrawn="1"/>
        </p:nvSpPr>
        <p:spPr>
          <a:xfrm>
            <a:off x="13454824" y="44805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
        <p:nvSpPr>
          <p:cNvPr id="11" name="Text Placeholder 11"/>
          <p:cNvSpPr>
            <a:spLocks noGrp="1"/>
          </p:cNvSpPr>
          <p:nvPr>
            <p:ph type="body" sz="quarter" idx="10"/>
          </p:nvPr>
        </p:nvSpPr>
        <p:spPr>
          <a:xfrm>
            <a:off x="1752108" y="4766538"/>
            <a:ext cx="9438184" cy="8949462"/>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13454824" y="4766538"/>
            <a:ext cx="9438184" cy="8949462"/>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676400" y="12712701"/>
            <a:ext cx="5486400" cy="730250"/>
          </a:xfrm>
          <a:prstGeom prst="rect">
            <a:avLst/>
          </a:prstGeom>
        </p:spPr>
        <p:txBody>
          <a:bodyPr/>
          <a:lstStyle/>
          <a:p>
            <a:endParaRPr lang="en-US"/>
          </a:p>
        </p:txBody>
      </p:sp>
      <p:sp>
        <p:nvSpPr>
          <p:cNvPr id="6" name="Footer Placeholder 5"/>
          <p:cNvSpPr>
            <a:spLocks noGrp="1"/>
          </p:cNvSpPr>
          <p:nvPr>
            <p:ph type="ftr" sz="quarter" idx="11"/>
          </p:nvPr>
        </p:nvSpPr>
        <p:spPr>
          <a:xfrm>
            <a:off x="8077200" y="12712701"/>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1"/>
            <a:ext cx="5486400" cy="730250"/>
          </a:xfrm>
          <a:prstGeom prst="rect">
            <a:avLst/>
          </a:prstGeom>
        </p:spPr>
        <p:txBody>
          <a:bodyPr/>
          <a:lstStyle/>
          <a:p>
            <a:pPr algn="r">
              <a:buSzPct val="25000"/>
            </a:pPr>
            <a:fld id="{00000000-1234-1234-1234-123412341234}" type="slidenum">
              <a:rPr lang="en-US" sz="2400" smtClean="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5589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415186"/>
      </p:ext>
    </p:extLst>
  </p:cSld>
  <p:clrMap bg1="lt1" tx1="dk1" bg2="lt2" tx2="dk2" accent1="accent1" accent2="accent2" accent3="accent3" accent4="accent4" accent5="accent5" accent6="accent6" hlink="hlink" folHlink="folHlink"/>
  <p:sldLayoutIdLst>
    <p:sldLayoutId id="2147483689" r:id="rId1"/>
    <p:sldLayoutId id="2147483706" r:id="rId2"/>
    <p:sldLayoutId id="2147483696" r:id="rId3"/>
    <p:sldLayoutId id="2147483703" r:id="rId4"/>
    <p:sldLayoutId id="2147483704" r:id="rId5"/>
    <p:sldLayoutId id="2147483705" r:id="rId6"/>
    <p:sldLayoutId id="2147483707" r:id="rId7"/>
    <p:sldLayoutId id="2147483697" r:id="rId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828800" rtl="0" eaLnBrk="1" latinLnBrk="0" hangingPunct="1">
        <a:lnSpc>
          <a:spcPct val="90000"/>
        </a:lnSpc>
        <a:spcBef>
          <a:spcPts val="2000"/>
        </a:spcBef>
        <a:buFont typeface="Arial" panose="020B0604020202020204" pitchFamily="34" charset="0"/>
        <a:buNone/>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E1C16217-3FB1-4CB8-B2E2-90F5FEDF237D}"/>
              </a:ext>
            </a:extLst>
          </p:cNvPr>
          <p:cNvSpPr>
            <a:spLocks noGrp="1"/>
          </p:cNvSpPr>
          <p:nvPr>
            <p:ph type="body" sz="quarter" idx="10"/>
          </p:nvPr>
        </p:nvSpPr>
        <p:spPr/>
        <p:txBody>
          <a:bodyPr/>
          <a:lstStyle/>
          <a:p>
            <a:r>
              <a:rPr lang="pt-BR" dirty="0" smtClean="0"/>
              <a:t>Blueprint Communication</a:t>
            </a:r>
            <a:endParaRPr lang="pt-BR" dirty="0"/>
          </a:p>
        </p:txBody>
      </p:sp>
      <p:sp>
        <p:nvSpPr>
          <p:cNvPr id="3" name="Espaço Reservado para Texto 2">
            <a:extLst>
              <a:ext uri="{FF2B5EF4-FFF2-40B4-BE49-F238E27FC236}">
                <a16:creationId xmlns="" xmlns:a16="http://schemas.microsoft.com/office/drawing/2014/main" id="{A208DEC6-5900-40DD-B805-728145240FD8}"/>
              </a:ext>
            </a:extLst>
          </p:cNvPr>
          <p:cNvSpPr>
            <a:spLocks noGrp="1"/>
          </p:cNvSpPr>
          <p:nvPr>
            <p:ph type="body" sz="quarter" idx="11"/>
          </p:nvPr>
        </p:nvSpPr>
        <p:spPr>
          <a:xfrm>
            <a:off x="1676400" y="7094538"/>
            <a:ext cx="21031199" cy="2911611"/>
          </a:xfrm>
        </p:spPr>
        <p:txBody>
          <a:bodyPr/>
          <a:lstStyle/>
          <a:p>
            <a:r>
              <a:rPr lang="pt-BR" dirty="0" smtClean="0"/>
              <a:t>Lecture </a:t>
            </a:r>
            <a:r>
              <a:rPr lang="pt-BR" dirty="0"/>
              <a:t>8</a:t>
            </a:r>
          </a:p>
        </p:txBody>
      </p:sp>
    </p:spTree>
    <p:extLst>
      <p:ext uri="{BB962C8B-B14F-4D97-AF65-F5344CB8AC3E}">
        <p14:creationId xmlns:p14="http://schemas.microsoft.com/office/powerpoint/2010/main" val="267037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Event dispatcher</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6262" y="5195604"/>
            <a:ext cx="8786949" cy="3324791"/>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An </a:t>
            </a:r>
            <a:r>
              <a:rPr lang="en-US" sz="2800" b="1" dirty="0"/>
              <a:t>event dispatcher</a:t>
            </a:r>
            <a:r>
              <a:rPr lang="en-US" sz="2800" dirty="0"/>
              <a:t> allows a type of communication between Blueprint classes and the Level Blueprint. It is created in a Blueprint class and can be implemented in the Level Blueprint.</a:t>
            </a:r>
          </a:p>
          <a:p>
            <a:r>
              <a:rPr lang="en-US" sz="2800" dirty="0" smtClean="0"/>
              <a:t>Event </a:t>
            </a:r>
            <a:r>
              <a:rPr lang="en-US" sz="2800" dirty="0"/>
              <a:t>dispatchers are created in the My Blueprint panel. The image on the right shows an event dispatcher that was created with the name “</a:t>
            </a:r>
            <a:r>
              <a:rPr lang="en-US" sz="2800" b="1" dirty="0" err="1"/>
              <a:t>ButtonPressed</a:t>
            </a:r>
            <a:r>
              <a:rPr lang="en-US" sz="2800" dirty="0" smtClean="0"/>
              <a:t>”. </a:t>
            </a:r>
            <a:endParaRPr lang="en-US" sz="2800" dirty="0"/>
          </a:p>
        </p:txBody>
      </p:sp>
    </p:spTree>
    <p:extLst>
      <p:ext uri="{BB962C8B-B14F-4D97-AF65-F5344CB8AC3E}">
        <p14:creationId xmlns:p14="http://schemas.microsoft.com/office/powerpoint/2010/main" val="341616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Event dispatcher</a:t>
            </a:r>
            <a:r>
              <a:rPr lang="pt-BR" dirty="0"/>
              <a:t>: </a:t>
            </a:r>
            <a:r>
              <a:rPr lang="pt-BR" dirty="0" smtClean="0"/>
              <a:t>example </a:t>
            </a:r>
            <a:r>
              <a:rPr lang="pt-BR" dirty="0"/>
              <a:t>1/3</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2830" y="4675238"/>
            <a:ext cx="8731046" cy="4365523"/>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In this example, a Blueprint class named “</a:t>
            </a:r>
            <a:r>
              <a:rPr lang="en-US" sz="2800" b="1" dirty="0"/>
              <a:t>BP Button</a:t>
            </a:r>
            <a:r>
              <a:rPr lang="en-US" sz="2800" dirty="0"/>
              <a:t>” represents a button that can be pressed. The only purpose of this Blueprint is to communicate when the button is pressed. As a result, the button can be used in several different situations. The actions that will occur when the button is pressed will be set in the Level Blueprint.</a:t>
            </a:r>
          </a:p>
          <a:p>
            <a:r>
              <a:rPr lang="en-US" sz="2800" dirty="0" smtClean="0"/>
              <a:t>The </a:t>
            </a:r>
            <a:r>
              <a:rPr lang="en-US" sz="2800" b="1" dirty="0" err="1"/>
              <a:t>BP_Button</a:t>
            </a:r>
            <a:r>
              <a:rPr lang="en-US" sz="2800" dirty="0"/>
              <a:t> Blueprint contains an </a:t>
            </a:r>
            <a:r>
              <a:rPr lang="en-US" sz="2800" b="1" dirty="0"/>
              <a:t>Enter</a:t>
            </a:r>
            <a:r>
              <a:rPr lang="en-US" sz="2800" dirty="0"/>
              <a:t> keyboard event. When the </a:t>
            </a:r>
            <a:r>
              <a:rPr lang="en-US" sz="2800" b="1" dirty="0"/>
              <a:t>Enter</a:t>
            </a:r>
            <a:r>
              <a:rPr lang="en-US" sz="2800" dirty="0"/>
              <a:t> key is pressed, the </a:t>
            </a:r>
            <a:r>
              <a:rPr lang="en-US" sz="2800" b="1" dirty="0" err="1"/>
              <a:t>ButtonPressed</a:t>
            </a:r>
            <a:r>
              <a:rPr lang="en-US" sz="2800" dirty="0"/>
              <a:t> event dispatcher will be called, as seen in the figure on the right</a:t>
            </a:r>
            <a:r>
              <a:rPr lang="en-US" sz="2800" dirty="0" smtClean="0"/>
              <a:t>.</a:t>
            </a:r>
            <a:endParaRPr lang="en-US" sz="2800" dirty="0"/>
          </a:p>
          <a:p>
            <a:endParaRPr lang="en-US" sz="2800" dirty="0"/>
          </a:p>
        </p:txBody>
      </p:sp>
    </p:spTree>
    <p:extLst>
      <p:ext uri="{BB962C8B-B14F-4D97-AF65-F5344CB8AC3E}">
        <p14:creationId xmlns:p14="http://schemas.microsoft.com/office/powerpoint/2010/main" val="96837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Event dispatcher</a:t>
            </a:r>
            <a:r>
              <a:rPr lang="pt-BR" dirty="0"/>
              <a:t>: </a:t>
            </a:r>
            <a:r>
              <a:rPr lang="pt-BR" dirty="0" smtClean="0"/>
              <a:t>example </a:t>
            </a:r>
            <a:r>
              <a:rPr lang="pt-BR" dirty="0"/>
              <a:t>2/3</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9766" y="4675238"/>
            <a:ext cx="11077516" cy="4365523"/>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Add a </a:t>
            </a:r>
            <a:r>
              <a:rPr lang="en-US" sz="2800" b="1" dirty="0" err="1"/>
              <a:t>BP_Button</a:t>
            </a:r>
            <a:r>
              <a:rPr lang="en-US" sz="2800" dirty="0"/>
              <a:t> Actor to the Level and select it.</a:t>
            </a:r>
          </a:p>
          <a:p>
            <a:r>
              <a:rPr lang="en-US" sz="2800" dirty="0" smtClean="0"/>
              <a:t>Open </a:t>
            </a:r>
            <a:r>
              <a:rPr lang="en-US" sz="2800" dirty="0"/>
              <a:t>the </a:t>
            </a:r>
            <a:r>
              <a:rPr lang="en-US" sz="2800" b="1" dirty="0"/>
              <a:t>Level Blueprint</a:t>
            </a:r>
            <a:r>
              <a:rPr lang="en-US" sz="2800" dirty="0"/>
              <a:t> and right-click in the </a:t>
            </a:r>
            <a:r>
              <a:rPr lang="en-US" sz="2800" b="1" dirty="0"/>
              <a:t>Event Graph</a:t>
            </a:r>
            <a:r>
              <a:rPr lang="en-US" sz="2800" dirty="0"/>
              <a:t> to add the </a:t>
            </a:r>
            <a:r>
              <a:rPr lang="en-US" sz="2800" b="1" dirty="0" err="1"/>
              <a:t>ButtonPressed</a:t>
            </a:r>
            <a:r>
              <a:rPr lang="en-US" sz="2800" dirty="0"/>
              <a:t> event related to the event dispatcher that was created</a:t>
            </a:r>
            <a:r>
              <a:rPr lang="en-US" sz="2800" dirty="0" smtClean="0"/>
              <a:t>.</a:t>
            </a:r>
            <a:endParaRPr lang="en-US" sz="2800" dirty="0"/>
          </a:p>
        </p:txBody>
      </p:sp>
    </p:spTree>
    <p:extLst>
      <p:ext uri="{BB962C8B-B14F-4D97-AF65-F5344CB8AC3E}">
        <p14:creationId xmlns:p14="http://schemas.microsoft.com/office/powerpoint/2010/main" val="397915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Event dispatcher</a:t>
            </a:r>
            <a:r>
              <a:rPr lang="pt-BR" dirty="0"/>
              <a:t>: </a:t>
            </a:r>
            <a:r>
              <a:rPr lang="pt-BR" dirty="0" smtClean="0"/>
              <a:t>example </a:t>
            </a:r>
            <a:r>
              <a:rPr lang="pt-BR" dirty="0"/>
              <a:t>3/3</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0090" y="4427676"/>
            <a:ext cx="12233910" cy="5264964"/>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Assume there is a Blueprint called “</a:t>
            </a:r>
            <a:r>
              <a:rPr lang="en-US" sz="2800" b="1" dirty="0"/>
              <a:t>Rocket</a:t>
            </a:r>
            <a:r>
              <a:rPr lang="en-US" sz="2800" dirty="0"/>
              <a:t>” in the Level and that it contains a function called “</a:t>
            </a:r>
            <a:r>
              <a:rPr lang="en-US" sz="2800" b="1" dirty="0"/>
              <a:t>Starts Rocket Launch</a:t>
            </a:r>
            <a:r>
              <a:rPr lang="en-US" sz="2800" dirty="0"/>
              <a:t>”. The Level Blueprint is responsible for calling the </a:t>
            </a:r>
            <a:r>
              <a:rPr lang="en-US" sz="2800" b="1" dirty="0"/>
              <a:t>Starts Rocket Launch</a:t>
            </a:r>
            <a:r>
              <a:rPr lang="en-US" sz="2800" dirty="0"/>
              <a:t> function when </a:t>
            </a:r>
            <a:r>
              <a:rPr lang="en-US" sz="2800" dirty="0" smtClean="0"/>
              <a:t>the specified </a:t>
            </a:r>
            <a:r>
              <a:rPr lang="en-US" sz="2800" dirty="0"/>
              <a:t>button is pressed</a:t>
            </a:r>
            <a:r>
              <a:rPr lang="en-US" sz="2800" dirty="0" smtClean="0"/>
              <a:t>.</a:t>
            </a:r>
            <a:endParaRPr lang="en-US" sz="2800" dirty="0"/>
          </a:p>
        </p:txBody>
      </p:sp>
    </p:spTree>
    <p:extLst>
      <p:ext uri="{BB962C8B-B14F-4D97-AF65-F5344CB8AC3E}">
        <p14:creationId xmlns:p14="http://schemas.microsoft.com/office/powerpoint/2010/main" val="137365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Bind event node</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5155" y="2076362"/>
            <a:ext cx="7304948" cy="10014070"/>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Bind Event</a:t>
            </a:r>
            <a:r>
              <a:rPr lang="en-US" sz="2800" dirty="0"/>
              <a:t> node binds one event to another event or to an event dispatcher, which can be in another Blueprint. When an event is called, all the other events that are bound to it are also called. The binding is done using the event delegate (the red pin on an event node)</a:t>
            </a:r>
            <a:r>
              <a:rPr lang="en-US" sz="2800" dirty="0" smtClean="0"/>
              <a:t>. </a:t>
            </a:r>
            <a:endParaRPr lang="en-US" sz="2800" dirty="0"/>
          </a:p>
          <a:p>
            <a:r>
              <a:rPr lang="en-US" sz="2800" i="1" dirty="0"/>
              <a:t>Input</a:t>
            </a:r>
          </a:p>
          <a:p>
            <a:pPr marL="457200" indent="-457200">
              <a:buFont typeface="Arial" panose="020B0604020202020204" pitchFamily="34" charset="0"/>
              <a:buChar char="•"/>
            </a:pPr>
            <a:r>
              <a:rPr lang="en-US" sz="2800" b="1" dirty="0"/>
              <a:t>Target</a:t>
            </a:r>
            <a:r>
              <a:rPr lang="en-US" sz="2800" dirty="0"/>
              <a:t>: Object that has the event that receives the binding</a:t>
            </a:r>
            <a:r>
              <a:rPr lang="en-US" sz="2800" dirty="0" smtClean="0"/>
              <a:t>.</a:t>
            </a:r>
            <a:endParaRPr lang="en-US" sz="2800" dirty="0"/>
          </a:p>
          <a:p>
            <a:pPr marL="457200" indent="-457200">
              <a:spcBef>
                <a:spcPts val="1200"/>
              </a:spcBef>
              <a:buFont typeface="Arial" panose="020B0604020202020204" pitchFamily="34" charset="0"/>
              <a:buChar char="•"/>
            </a:pPr>
            <a:r>
              <a:rPr lang="en-US" sz="2800" b="1" dirty="0"/>
              <a:t>Event</a:t>
            </a:r>
            <a:r>
              <a:rPr lang="en-US" sz="2800" dirty="0"/>
              <a:t>: Reference to an event that will be bound to another event, to be called later</a:t>
            </a:r>
            <a:r>
              <a:rPr lang="en-US" sz="2800" dirty="0" smtClean="0"/>
              <a:t>.</a:t>
            </a:r>
            <a:endParaRPr lang="en-US" sz="2800" dirty="0"/>
          </a:p>
        </p:txBody>
      </p:sp>
    </p:spTree>
    <p:extLst>
      <p:ext uri="{BB962C8B-B14F-4D97-AF65-F5344CB8AC3E}">
        <p14:creationId xmlns:p14="http://schemas.microsoft.com/office/powerpoint/2010/main" val="19392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8E1664A7-9BAB-4AAD-9FC6-295FEB800DFB}"/>
              </a:ext>
            </a:extLst>
          </p:cNvPr>
          <p:cNvSpPr>
            <a:spLocks noGrp="1"/>
          </p:cNvSpPr>
          <p:nvPr>
            <p:ph type="body" sz="quarter" idx="10"/>
          </p:nvPr>
        </p:nvSpPr>
        <p:spPr/>
        <p:txBody>
          <a:bodyPr/>
          <a:lstStyle/>
          <a:p>
            <a:r>
              <a:rPr lang="pt-BR" dirty="0" smtClean="0"/>
              <a:t>Bind event node:</a:t>
            </a:r>
            <a:r>
              <a:rPr lang="pt-BR" dirty="0"/>
              <a:t/>
            </a:r>
            <a:br>
              <a:rPr lang="pt-BR" dirty="0"/>
            </a:br>
            <a:r>
              <a:rPr lang="pt-BR" dirty="0" smtClean="0"/>
              <a:t>example</a:t>
            </a:r>
            <a:endParaRPr lang="pt-BR" dirty="0"/>
          </a:p>
        </p:txBody>
      </p:sp>
      <p:sp>
        <p:nvSpPr>
          <p:cNvPr id="3" name="Espaço Reservado para Texto 2">
            <a:extLst>
              <a:ext uri="{FF2B5EF4-FFF2-40B4-BE49-F238E27FC236}">
                <a16:creationId xmlns="" xmlns:a16="http://schemas.microsoft.com/office/drawing/2014/main" id="{3070CD4C-678A-41D3-8D13-FB6DF0064626}"/>
              </a:ext>
            </a:extLst>
          </p:cNvPr>
          <p:cNvSpPr>
            <a:spLocks noGrp="1"/>
          </p:cNvSpPr>
          <p:nvPr>
            <p:ph type="body" sz="quarter" idx="12"/>
          </p:nvPr>
        </p:nvSpPr>
        <p:spPr/>
        <p:txBody>
          <a:bodyPr>
            <a:normAutofit/>
          </a:bodyPr>
          <a:lstStyle/>
          <a:p>
            <a:r>
              <a:rPr lang="en-US" sz="2800" dirty="0"/>
              <a:t>In </a:t>
            </a:r>
            <a:r>
              <a:rPr lang="en-US" sz="2800" dirty="0" smtClean="0"/>
              <a:t>this example, </a:t>
            </a:r>
            <a:r>
              <a:rPr lang="en-US" sz="2800" dirty="0"/>
              <a:t>there is a Blueprint class called “</a:t>
            </a:r>
            <a:r>
              <a:rPr lang="en-US" sz="2800" b="1" dirty="0" err="1"/>
              <a:t>PickupManager</a:t>
            </a:r>
            <a:r>
              <a:rPr lang="en-US" sz="2800" dirty="0"/>
              <a:t>” that is responsible for spawning </a:t>
            </a:r>
            <a:r>
              <a:rPr lang="en-US" sz="2800" b="1" dirty="0"/>
              <a:t>Pickup Item</a:t>
            </a:r>
            <a:r>
              <a:rPr lang="en-US" sz="2800" dirty="0"/>
              <a:t> Actors and contains a variable called “</a:t>
            </a:r>
            <a:r>
              <a:rPr lang="en-US" sz="2800" b="1" dirty="0"/>
              <a:t>Item Count</a:t>
            </a:r>
            <a:r>
              <a:rPr lang="en-US" sz="2800" dirty="0"/>
              <a:t>” that keeps track of the number of </a:t>
            </a:r>
            <a:r>
              <a:rPr lang="en-US" sz="2800" b="1" dirty="0"/>
              <a:t>Pickup Item</a:t>
            </a:r>
            <a:r>
              <a:rPr lang="en-US" sz="2800" dirty="0"/>
              <a:t> Actors that exist in the Level.</a:t>
            </a:r>
          </a:p>
          <a:p>
            <a:r>
              <a:rPr lang="en-US" sz="2800" dirty="0" smtClean="0"/>
              <a:t>A </a:t>
            </a:r>
            <a:r>
              <a:rPr lang="en-US" sz="2800" dirty="0"/>
              <a:t>custom event called “</a:t>
            </a:r>
            <a:r>
              <a:rPr lang="en-US" sz="2800" b="1" dirty="0" err="1"/>
              <a:t>RemoveItem</a:t>
            </a:r>
            <a:r>
              <a:rPr lang="en-US" sz="2800" dirty="0"/>
              <a:t>” decreases by “1” the value of the </a:t>
            </a:r>
            <a:r>
              <a:rPr lang="en-US" sz="2800" b="1" dirty="0"/>
              <a:t>Item Count</a:t>
            </a:r>
            <a:r>
              <a:rPr lang="en-US" sz="2800" dirty="0"/>
              <a:t> variable whenever a spawned </a:t>
            </a:r>
            <a:r>
              <a:rPr lang="en-US" sz="2800" b="1" dirty="0"/>
              <a:t>Pickup Item</a:t>
            </a:r>
            <a:r>
              <a:rPr lang="en-US" sz="2800" dirty="0"/>
              <a:t> Actor no longer exists in the </a:t>
            </a:r>
            <a:r>
              <a:rPr lang="en-US" sz="2800" dirty="0" smtClean="0"/>
              <a:t>Level.</a:t>
            </a:r>
            <a:endParaRPr lang="en-US" sz="2800" dirty="0"/>
          </a:p>
          <a:p>
            <a:r>
              <a:rPr lang="en-US" sz="2800" dirty="0" smtClean="0"/>
              <a:t>The </a:t>
            </a:r>
            <a:r>
              <a:rPr lang="en-US" sz="2800" b="1" dirty="0" err="1"/>
              <a:t>RemoveItem</a:t>
            </a:r>
            <a:r>
              <a:rPr lang="en-US" sz="2800" dirty="0"/>
              <a:t> event is bound to the </a:t>
            </a:r>
            <a:r>
              <a:rPr lang="en-US" sz="2800" b="1" dirty="0" err="1"/>
              <a:t>OnDestroyed</a:t>
            </a:r>
            <a:r>
              <a:rPr lang="en-US" sz="2800" dirty="0"/>
              <a:t> event of the </a:t>
            </a:r>
            <a:r>
              <a:rPr lang="en-US" sz="2800" b="1" dirty="0"/>
              <a:t>Pickup Item</a:t>
            </a:r>
            <a:r>
              <a:rPr lang="en-US" sz="2800" dirty="0"/>
              <a:t> Actor that was spawned. Thus when the </a:t>
            </a:r>
            <a:r>
              <a:rPr lang="en-US" sz="2800" b="1" dirty="0"/>
              <a:t>Pickup Item</a:t>
            </a:r>
            <a:r>
              <a:rPr lang="en-US" sz="2800" dirty="0"/>
              <a:t> Actor is destroyed in the game, the </a:t>
            </a:r>
            <a:r>
              <a:rPr lang="en-US" sz="2800" b="1" dirty="0" err="1"/>
              <a:t>RemoveItem</a:t>
            </a:r>
            <a:r>
              <a:rPr lang="en-US" sz="2800" dirty="0"/>
              <a:t> event will be called</a:t>
            </a:r>
            <a:r>
              <a:rPr lang="en-US" sz="2800" dirty="0" smtClean="0"/>
              <a:t>.</a:t>
            </a:r>
            <a:endParaRPr lang="pt-BR" sz="2800" dirty="0"/>
          </a:p>
        </p:txBody>
      </p:sp>
      <p:pic>
        <p:nvPicPr>
          <p:cNvPr id="4" name="Espaço Reservado para Conteúdo 5">
            <a:extLst>
              <a:ext uri="{FF2B5EF4-FFF2-40B4-BE49-F238E27FC236}">
                <a16:creationId xmlns="" xmlns:a16="http://schemas.microsoft.com/office/drawing/2014/main" id="{6F291DB6-A916-4971-8778-A211B1985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650" y="4249106"/>
            <a:ext cx="13849350" cy="4181767"/>
          </a:xfrm>
          <a:prstGeom prst="rect">
            <a:avLst/>
          </a:prstGeom>
        </p:spPr>
      </p:pic>
    </p:spTree>
    <p:extLst>
      <p:ext uri="{BB962C8B-B14F-4D97-AF65-F5344CB8AC3E}">
        <p14:creationId xmlns:p14="http://schemas.microsoft.com/office/powerpoint/2010/main" val="31156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Blueprint </a:t>
            </a:r>
            <a:r>
              <a:rPr lang="pt-BR" dirty="0"/>
              <a:t>interface</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0228" y="3455652"/>
            <a:ext cx="10622599" cy="6804695"/>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pt-BR" sz="2800" dirty="0"/>
              <a:t>A </a:t>
            </a:r>
            <a:r>
              <a:rPr lang="en-US" sz="2800" b="1" dirty="0"/>
              <a:t>Blueprint Interface</a:t>
            </a:r>
            <a:r>
              <a:rPr lang="en-US" sz="2800" dirty="0"/>
              <a:t> (</a:t>
            </a:r>
            <a:r>
              <a:rPr lang="en-US" sz="2800" b="1" dirty="0"/>
              <a:t>BPI</a:t>
            </a:r>
            <a:r>
              <a:rPr lang="en-US" sz="2800" dirty="0"/>
              <a:t>) contains only the definitions of functions, no implementation.</a:t>
            </a:r>
          </a:p>
          <a:p>
            <a:r>
              <a:rPr lang="en-US" sz="2800" dirty="0" smtClean="0"/>
              <a:t>If </a:t>
            </a:r>
            <a:r>
              <a:rPr lang="en-US" sz="2800" dirty="0"/>
              <a:t>a Blueprint class implements a BPI, it uses the definition provided and then implements its own logic for that function.</a:t>
            </a:r>
          </a:p>
          <a:p>
            <a:r>
              <a:rPr lang="pt-BR" sz="2800" dirty="0" smtClean="0"/>
              <a:t>T</a:t>
            </a:r>
            <a:r>
              <a:rPr lang="en-US" sz="2800" dirty="0"/>
              <a:t>o create a new Blueprint Interface, click the green </a:t>
            </a:r>
            <a:r>
              <a:rPr lang="en-US" sz="2800" b="1" dirty="0"/>
              <a:t>Add New</a:t>
            </a:r>
            <a:r>
              <a:rPr lang="en-US" sz="2800" dirty="0"/>
              <a:t> button in the </a:t>
            </a:r>
            <a:r>
              <a:rPr lang="en-US" sz="2800" b="1" dirty="0"/>
              <a:t>Content Browser</a:t>
            </a:r>
            <a:r>
              <a:rPr lang="en-US" sz="2800" dirty="0"/>
              <a:t>, and in the </a:t>
            </a:r>
            <a:r>
              <a:rPr lang="en-US" sz="2800" b="1" dirty="0"/>
              <a:t>Blueprints</a:t>
            </a:r>
            <a:r>
              <a:rPr lang="en-US" sz="2800" dirty="0"/>
              <a:t> </a:t>
            </a:r>
            <a:r>
              <a:rPr lang="en-US" sz="2800" dirty="0" smtClean="0"/>
              <a:t>submenu </a:t>
            </a:r>
            <a:r>
              <a:rPr lang="en-US" sz="2800" dirty="0"/>
              <a:t>select “</a:t>
            </a:r>
            <a:r>
              <a:rPr lang="en-US" sz="2800" b="1" dirty="0"/>
              <a:t>Blueprint Interface</a:t>
            </a:r>
            <a:r>
              <a:rPr lang="en-US" sz="2800" dirty="0"/>
              <a:t>”</a:t>
            </a:r>
            <a:r>
              <a:rPr lang="en-US" sz="2800" dirty="0" smtClean="0"/>
              <a:t>.</a:t>
            </a:r>
            <a:endParaRPr lang="en-US" sz="2800" dirty="0"/>
          </a:p>
        </p:txBody>
      </p:sp>
    </p:spTree>
    <p:extLst>
      <p:ext uri="{BB962C8B-B14F-4D97-AF65-F5344CB8AC3E}">
        <p14:creationId xmlns:p14="http://schemas.microsoft.com/office/powerpoint/2010/main" val="2657140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Blueprint interface</a:t>
            </a:r>
            <a:r>
              <a:rPr lang="pt-BR" dirty="0"/>
              <a:t>:</a:t>
            </a:r>
            <a:br>
              <a:rPr lang="pt-BR" dirty="0"/>
            </a:br>
            <a:r>
              <a:rPr lang="pt-BR" dirty="0" smtClean="0"/>
              <a:t>creating the functions</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6160" y="4089780"/>
            <a:ext cx="7341797" cy="5536440"/>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In </a:t>
            </a:r>
            <a:r>
              <a:rPr lang="en-US" sz="2800" dirty="0" smtClean="0"/>
              <a:t>this example, </a:t>
            </a:r>
            <a:r>
              <a:rPr lang="en-US" sz="2800" dirty="0"/>
              <a:t>a Blueprint Interface named “</a:t>
            </a:r>
            <a:r>
              <a:rPr lang="en-US" sz="2800" b="1" dirty="0" err="1"/>
              <a:t>BP_Interface_TurnOnOff</a:t>
            </a:r>
            <a:r>
              <a:rPr lang="en-US" sz="2800" dirty="0"/>
              <a:t>” has been created.</a:t>
            </a:r>
          </a:p>
          <a:p>
            <a:r>
              <a:rPr lang="en-US" sz="2800" dirty="0" smtClean="0"/>
              <a:t>When </a:t>
            </a:r>
            <a:r>
              <a:rPr lang="en-US" sz="2800" dirty="0"/>
              <a:t>editing a BPI, it is possible to name the functions and create input and output parameters, but it is not possible to implement logic in the interface.</a:t>
            </a:r>
          </a:p>
          <a:p>
            <a:r>
              <a:rPr lang="en-US" sz="2800" dirty="0" smtClean="0"/>
              <a:t>This </a:t>
            </a:r>
            <a:r>
              <a:rPr lang="en-US" sz="2800" dirty="0"/>
              <a:t>BPI has two functions: </a:t>
            </a:r>
            <a:r>
              <a:rPr lang="en-US" sz="2800" b="1" dirty="0" err="1" smtClean="0"/>
              <a:t>TurnOn</a:t>
            </a:r>
            <a:r>
              <a:rPr lang="en-US" sz="2800" dirty="0" smtClean="0"/>
              <a:t> </a:t>
            </a:r>
            <a:r>
              <a:rPr lang="en-US" sz="2800" dirty="0"/>
              <a:t>and </a:t>
            </a:r>
            <a:r>
              <a:rPr lang="en-US" sz="2800" b="1" dirty="0" err="1" smtClean="0"/>
              <a:t>TurnOff</a:t>
            </a:r>
            <a:r>
              <a:rPr lang="en-US" sz="2800" dirty="0" smtClean="0"/>
              <a:t>, as seen in the image on the right.</a:t>
            </a:r>
            <a:endParaRPr lang="en-US" sz="2800" dirty="0"/>
          </a:p>
        </p:txBody>
      </p:sp>
    </p:spTree>
    <p:extLst>
      <p:ext uri="{BB962C8B-B14F-4D97-AF65-F5344CB8AC3E}">
        <p14:creationId xmlns:p14="http://schemas.microsoft.com/office/powerpoint/2010/main" val="305919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Blueprint </a:t>
            </a:r>
            <a:r>
              <a:rPr lang="pt-BR" dirty="0"/>
              <a:t>interface:</a:t>
            </a:r>
            <a:br>
              <a:rPr lang="pt-BR" dirty="0"/>
            </a:br>
            <a:r>
              <a:rPr lang="pt-BR" dirty="0" smtClean="0"/>
              <a:t>Adding to </a:t>
            </a:r>
            <a:r>
              <a:rPr lang="pt-BR" dirty="0"/>
              <a:t>a </a:t>
            </a:r>
            <a:r>
              <a:rPr lang="pt-BR" dirty="0" smtClean="0"/>
              <a:t>blueprint</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0940" y="3589866"/>
            <a:ext cx="9188760" cy="7170246"/>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To add a Blueprint Interface to a Blueprint class, click the </a:t>
            </a:r>
            <a:r>
              <a:rPr lang="en-US" sz="2800" b="1" dirty="0"/>
              <a:t>Class Settings</a:t>
            </a:r>
            <a:r>
              <a:rPr lang="en-US" sz="2800" dirty="0"/>
              <a:t> button on the </a:t>
            </a:r>
            <a:r>
              <a:rPr lang="en-US" sz="2800" b="1" dirty="0"/>
              <a:t>Toolbar</a:t>
            </a:r>
            <a:r>
              <a:rPr lang="en-US" sz="2800" dirty="0"/>
              <a:t> in the </a:t>
            </a:r>
            <a:r>
              <a:rPr lang="en-US" sz="2800" b="1" dirty="0"/>
              <a:t>Blueprint Editor</a:t>
            </a:r>
            <a:r>
              <a:rPr lang="en-US" sz="2800" dirty="0"/>
              <a:t>. In the </a:t>
            </a:r>
            <a:r>
              <a:rPr lang="en-US" sz="2800" b="1" dirty="0" smtClean="0"/>
              <a:t>Interfaces</a:t>
            </a:r>
            <a:r>
              <a:rPr lang="en-US" sz="2800" dirty="0" smtClean="0"/>
              <a:t> section in the </a:t>
            </a:r>
            <a:r>
              <a:rPr lang="en-US" sz="2800" b="1" dirty="0" smtClean="0"/>
              <a:t>Detail</a:t>
            </a:r>
            <a:r>
              <a:rPr lang="en-US" sz="2800" dirty="0" smtClean="0"/>
              <a:t> panel, </a:t>
            </a:r>
            <a:r>
              <a:rPr lang="en-US" sz="2800" dirty="0"/>
              <a:t>click the </a:t>
            </a:r>
            <a:r>
              <a:rPr lang="en-US" sz="2800" b="1" dirty="0"/>
              <a:t>Add</a:t>
            </a:r>
            <a:r>
              <a:rPr lang="en-US" sz="2800" dirty="0"/>
              <a:t> button and choose a Blueprint Interface class.</a:t>
            </a:r>
          </a:p>
          <a:p>
            <a:r>
              <a:rPr lang="en-US" sz="2800" dirty="0" smtClean="0"/>
              <a:t>In </a:t>
            </a:r>
            <a:r>
              <a:rPr lang="en-US" sz="2800" dirty="0"/>
              <a:t>the image on the right, the </a:t>
            </a:r>
            <a:r>
              <a:rPr lang="en-US" sz="2800" b="1" dirty="0"/>
              <a:t>BP Interface Turn On Off</a:t>
            </a:r>
            <a:r>
              <a:rPr lang="en-US" sz="2800" dirty="0"/>
              <a:t> Blueprint Interface was added</a:t>
            </a:r>
            <a:r>
              <a:rPr lang="en-US" sz="2800" dirty="0" smtClean="0"/>
              <a:t>.</a:t>
            </a:r>
            <a:endParaRPr lang="en-US" sz="2800" dirty="0"/>
          </a:p>
        </p:txBody>
      </p:sp>
    </p:spTree>
    <p:extLst>
      <p:ext uri="{BB962C8B-B14F-4D97-AF65-F5344CB8AC3E}">
        <p14:creationId xmlns:p14="http://schemas.microsoft.com/office/powerpoint/2010/main" val="3191269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normAutofit/>
          </a:bodyPr>
          <a:lstStyle/>
          <a:p>
            <a:r>
              <a:rPr lang="pt-BR" dirty="0" smtClean="0"/>
              <a:t>Blueprint </a:t>
            </a:r>
            <a:r>
              <a:rPr lang="pt-BR" dirty="0"/>
              <a:t>interface:</a:t>
            </a:r>
            <a:br>
              <a:rPr lang="pt-BR" dirty="0"/>
            </a:br>
            <a:r>
              <a:rPr lang="pt-BR" dirty="0" smtClean="0"/>
              <a:t>implementing the functions</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4242" y="507032"/>
            <a:ext cx="5780349" cy="5580260"/>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Functions of a Blueprint Interface that have no output parameters appear as events in the Blueprint that implements the BPI.</a:t>
            </a:r>
          </a:p>
          <a:p>
            <a:r>
              <a:rPr lang="en-US" sz="2800" dirty="0" smtClean="0"/>
              <a:t>Functions </a:t>
            </a:r>
            <a:r>
              <a:rPr lang="en-US" sz="2800" dirty="0"/>
              <a:t>of a Blueprint Interface that have an output parameter appear </a:t>
            </a:r>
            <a:r>
              <a:rPr lang="en-US" sz="2800" dirty="0" smtClean="0"/>
              <a:t>in the </a:t>
            </a:r>
            <a:r>
              <a:rPr lang="en-US" sz="2800" b="1" dirty="0" smtClean="0"/>
              <a:t>My Blueprint</a:t>
            </a:r>
            <a:r>
              <a:rPr lang="en-US" sz="2800" dirty="0" smtClean="0"/>
              <a:t> panel </a:t>
            </a:r>
            <a:r>
              <a:rPr lang="en-US" sz="2800" dirty="0"/>
              <a:t>in the </a:t>
            </a:r>
            <a:r>
              <a:rPr lang="en-US" sz="2800" b="1" dirty="0"/>
              <a:t>Interfaces</a:t>
            </a:r>
            <a:r>
              <a:rPr lang="en-US" sz="2800" dirty="0"/>
              <a:t> </a:t>
            </a:r>
            <a:r>
              <a:rPr lang="en-US" sz="2800" dirty="0" smtClean="0"/>
              <a:t>section.</a:t>
            </a:r>
            <a:endParaRPr lang="en-US" sz="2800" dirty="0"/>
          </a:p>
          <a:p>
            <a:r>
              <a:rPr lang="en-US" sz="2800" dirty="0" smtClean="0"/>
              <a:t>The </a:t>
            </a:r>
            <a:r>
              <a:rPr lang="en-US" sz="2800" dirty="0"/>
              <a:t>bottom image on the right shows a function named “</a:t>
            </a:r>
            <a:r>
              <a:rPr lang="en-US" sz="2800" b="1" dirty="0" err="1"/>
              <a:t>FunctionOutputParameter</a:t>
            </a:r>
            <a:r>
              <a:rPr lang="en-US" sz="2800" dirty="0"/>
              <a:t>”. The function is implemented by double-clicking it to open the function for editing</a:t>
            </a:r>
            <a:r>
              <a:rPr lang="en-US" sz="2800" dirty="0" smtClean="0"/>
              <a:t>.</a:t>
            </a:r>
            <a:endParaRPr lang="en-US" sz="2800" dirty="0"/>
          </a:p>
        </p:txBody>
      </p:sp>
      <p:pic>
        <p:nvPicPr>
          <p:cNvPr id="5" name="Imagem 4">
            <a:extLst>
              <a:ext uri="{FF2B5EF4-FFF2-40B4-BE49-F238E27FC236}">
                <a16:creationId xmlns="" xmlns:a16="http://schemas.microsoft.com/office/drawing/2014/main" id="{77FED6EC-0317-4458-B497-4F26D87C5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6247" y="6858000"/>
            <a:ext cx="7381605" cy="5156653"/>
          </a:xfrm>
          <a:prstGeom prst="rect">
            <a:avLst/>
          </a:prstGeom>
        </p:spPr>
      </p:pic>
    </p:spTree>
    <p:extLst>
      <p:ext uri="{BB962C8B-B14F-4D97-AF65-F5344CB8AC3E}">
        <p14:creationId xmlns:p14="http://schemas.microsoft.com/office/powerpoint/2010/main" val="336096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948139-B1BB-4ECE-B0C5-622E568DB02D}"/>
              </a:ext>
            </a:extLst>
          </p:cNvPr>
          <p:cNvSpPr>
            <a:spLocks noGrp="1"/>
          </p:cNvSpPr>
          <p:nvPr>
            <p:ph type="title"/>
          </p:nvPr>
        </p:nvSpPr>
        <p:spPr/>
        <p:txBody>
          <a:bodyPr/>
          <a:lstStyle/>
          <a:p>
            <a:r>
              <a:rPr lang="en-US" dirty="0"/>
              <a:t>Lecture Goals and Outcomes</a:t>
            </a:r>
            <a:br>
              <a:rPr lang="en-US" dirty="0"/>
            </a:br>
            <a:endParaRPr lang="pt-BR" dirty="0"/>
          </a:p>
        </p:txBody>
      </p:sp>
      <p:sp>
        <p:nvSpPr>
          <p:cNvPr id="3" name="Espaço Reservado para Texto 2">
            <a:extLst>
              <a:ext uri="{FF2B5EF4-FFF2-40B4-BE49-F238E27FC236}">
                <a16:creationId xmlns="" xmlns:a16="http://schemas.microsoft.com/office/drawing/2014/main" id="{5E4D1664-8F04-4728-A9C9-9FA53A9085CB}"/>
              </a:ext>
            </a:extLst>
          </p:cNvPr>
          <p:cNvSpPr>
            <a:spLocks noGrp="1"/>
          </p:cNvSpPr>
          <p:nvPr>
            <p:ph type="body" sz="quarter" idx="10"/>
          </p:nvPr>
        </p:nvSpPr>
        <p:spPr/>
        <p:txBody>
          <a:bodyPr>
            <a:normAutofit/>
          </a:bodyPr>
          <a:lstStyle/>
          <a:p>
            <a:pPr>
              <a:lnSpc>
                <a:spcPct val="100000"/>
              </a:lnSpc>
            </a:pPr>
            <a:r>
              <a:rPr lang="en-US" sz="2800" dirty="0">
                <a:solidFill>
                  <a:srgbClr val="000000"/>
                </a:solidFill>
              </a:rPr>
              <a:t>The goals of this lecture are </a:t>
            </a:r>
            <a:r>
              <a:rPr lang="en-US" sz="2800" dirty="0" smtClean="0">
                <a:solidFill>
                  <a:srgbClr val="000000"/>
                </a:solidFill>
              </a:rPr>
              <a:t>to</a:t>
            </a:r>
            <a:endParaRPr lang="pt-BR" sz="2800" dirty="0"/>
          </a:p>
          <a:p>
            <a:pPr marL="457200" indent="-457200">
              <a:lnSpc>
                <a:spcPct val="100000"/>
              </a:lnSpc>
              <a:buFont typeface="Arial" panose="020B0604020202020204" pitchFamily="34" charset="0"/>
              <a:buChar char="•"/>
            </a:pPr>
            <a:r>
              <a:rPr lang="en-US" sz="2800" dirty="0"/>
              <a:t>Present Blueprint </a:t>
            </a:r>
            <a:r>
              <a:rPr lang="en-US" sz="2800" dirty="0" smtClean="0"/>
              <a:t>Communication</a:t>
            </a:r>
            <a:endParaRPr lang="en-US" sz="2800" dirty="0"/>
          </a:p>
          <a:p>
            <a:pPr marL="457200" indent="-457200">
              <a:lnSpc>
                <a:spcPct val="100000"/>
              </a:lnSpc>
              <a:spcBef>
                <a:spcPts val="1200"/>
              </a:spcBef>
              <a:buFont typeface="Arial" panose="020B0604020202020204" pitchFamily="34" charset="0"/>
              <a:buChar char="•"/>
            </a:pPr>
            <a:r>
              <a:rPr lang="en-US" sz="2800" dirty="0"/>
              <a:t>Show </a:t>
            </a:r>
            <a:r>
              <a:rPr lang="en-US" sz="2800" dirty="0" smtClean="0"/>
              <a:t>how to </a:t>
            </a:r>
            <a:r>
              <a:rPr lang="en-US" sz="2800" dirty="0"/>
              <a:t>use Direct Blueprint </a:t>
            </a:r>
            <a:r>
              <a:rPr lang="en-US" sz="2800" dirty="0" smtClean="0"/>
              <a:t>Communication</a:t>
            </a:r>
            <a:endParaRPr lang="en-US" sz="2800" dirty="0"/>
          </a:p>
          <a:p>
            <a:pPr marL="457200" indent="-457200">
              <a:lnSpc>
                <a:spcPct val="100000"/>
              </a:lnSpc>
              <a:spcBef>
                <a:spcPts val="1200"/>
              </a:spcBef>
              <a:buFont typeface="Arial" panose="020B0604020202020204" pitchFamily="34" charset="0"/>
              <a:buChar char="•"/>
            </a:pPr>
            <a:r>
              <a:rPr lang="en-US" sz="2800" dirty="0"/>
              <a:t>Explain </a:t>
            </a:r>
            <a:r>
              <a:rPr lang="en-US" sz="2800" dirty="0" smtClean="0"/>
              <a:t>casting </a:t>
            </a:r>
            <a:r>
              <a:rPr lang="en-US" sz="2800" dirty="0"/>
              <a:t>in </a:t>
            </a:r>
            <a:r>
              <a:rPr lang="en-US" sz="2800" dirty="0" smtClean="0"/>
              <a:t>Blueprints</a:t>
            </a:r>
            <a:endParaRPr lang="en-US" sz="2800" dirty="0"/>
          </a:p>
          <a:p>
            <a:pPr marL="457200" indent="-457200">
              <a:lnSpc>
                <a:spcPct val="100000"/>
              </a:lnSpc>
              <a:spcBef>
                <a:spcPts val="1200"/>
              </a:spcBef>
              <a:buFont typeface="Arial" panose="020B0604020202020204" pitchFamily="34" charset="0"/>
              <a:buChar char="•"/>
            </a:pPr>
            <a:r>
              <a:rPr lang="en-US" sz="2800" dirty="0"/>
              <a:t>Show how to reference Actors </a:t>
            </a:r>
            <a:r>
              <a:rPr lang="en-US" sz="2800" dirty="0" smtClean="0"/>
              <a:t>in </a:t>
            </a:r>
            <a:r>
              <a:rPr lang="en-US" sz="2800" dirty="0"/>
              <a:t>the Level </a:t>
            </a:r>
            <a:r>
              <a:rPr lang="en-US" sz="2800" dirty="0" smtClean="0"/>
              <a:t>Blueprint </a:t>
            </a:r>
            <a:endParaRPr lang="en-US" sz="2800" dirty="0"/>
          </a:p>
          <a:p>
            <a:pPr marL="457200" indent="-457200">
              <a:lnSpc>
                <a:spcPct val="100000"/>
              </a:lnSpc>
              <a:spcBef>
                <a:spcPts val="1200"/>
              </a:spcBef>
              <a:buFont typeface="Arial" panose="020B0604020202020204" pitchFamily="34" charset="0"/>
              <a:buChar char="•"/>
            </a:pPr>
            <a:r>
              <a:rPr lang="en-US" sz="2800" dirty="0"/>
              <a:t>Present </a:t>
            </a:r>
            <a:r>
              <a:rPr lang="en-US" sz="2800" dirty="0" smtClean="0"/>
              <a:t>event dispatchers</a:t>
            </a:r>
            <a:endParaRPr lang="en-US" sz="2800" dirty="0"/>
          </a:p>
          <a:p>
            <a:pPr marL="457200" indent="-457200">
              <a:lnSpc>
                <a:spcPct val="100000"/>
              </a:lnSpc>
              <a:spcBef>
                <a:spcPts val="1200"/>
              </a:spcBef>
              <a:buFont typeface="Arial" panose="020B0604020202020204" pitchFamily="34" charset="0"/>
              <a:buChar char="•"/>
            </a:pPr>
            <a:r>
              <a:rPr lang="en-US" sz="2800" dirty="0"/>
              <a:t>Explain Blueprint </a:t>
            </a:r>
            <a:r>
              <a:rPr lang="en-US" sz="2800" dirty="0" smtClean="0"/>
              <a:t>Interfaces</a:t>
            </a:r>
            <a:endParaRPr lang="pt-BR" sz="2800" dirty="0"/>
          </a:p>
        </p:txBody>
      </p:sp>
      <p:sp>
        <p:nvSpPr>
          <p:cNvPr id="4" name="Espaço Reservado para Texto 3">
            <a:extLst>
              <a:ext uri="{FF2B5EF4-FFF2-40B4-BE49-F238E27FC236}">
                <a16:creationId xmlns="" xmlns:a16="http://schemas.microsoft.com/office/drawing/2014/main" id="{B145EC5F-3630-498D-A025-C09BB84A7E13}"/>
              </a:ext>
            </a:extLst>
          </p:cNvPr>
          <p:cNvSpPr>
            <a:spLocks noGrp="1"/>
          </p:cNvSpPr>
          <p:nvPr>
            <p:ph type="body" sz="quarter" idx="11"/>
          </p:nvPr>
        </p:nvSpPr>
        <p:spPr/>
        <p:txBody>
          <a:bodyPr>
            <a:normAutofit/>
          </a:bodyPr>
          <a:lstStyle/>
          <a:p>
            <a:pPr>
              <a:lnSpc>
                <a:spcPct val="100000"/>
              </a:lnSpc>
            </a:pPr>
            <a:r>
              <a:rPr lang="en-US" sz="2800" dirty="0">
                <a:solidFill>
                  <a:srgbClr val="000000"/>
                </a:solidFill>
              </a:rPr>
              <a:t>By the end of this lecture you will be able </a:t>
            </a:r>
            <a:r>
              <a:rPr lang="en-US" sz="2800" dirty="0" smtClean="0">
                <a:solidFill>
                  <a:srgbClr val="000000"/>
                </a:solidFill>
              </a:rPr>
              <a:t>to</a:t>
            </a:r>
            <a:endParaRPr lang="pt-BR" sz="2800" dirty="0"/>
          </a:p>
          <a:p>
            <a:pPr marL="457200" indent="-457200">
              <a:lnSpc>
                <a:spcPct val="100000"/>
              </a:lnSpc>
              <a:buFont typeface="Arial" panose="020B0604020202020204" pitchFamily="34" charset="0"/>
              <a:buChar char="•"/>
            </a:pPr>
            <a:r>
              <a:rPr lang="en-US" sz="2800" dirty="0"/>
              <a:t>Set up interactions between </a:t>
            </a:r>
            <a:r>
              <a:rPr lang="en-US" sz="2800" dirty="0" smtClean="0"/>
              <a:t>Blueprints</a:t>
            </a:r>
            <a:endParaRPr lang="en-US" sz="2800" dirty="0"/>
          </a:p>
          <a:p>
            <a:pPr marL="457200" indent="-457200">
              <a:lnSpc>
                <a:spcPct val="100000"/>
              </a:lnSpc>
              <a:spcBef>
                <a:spcPts val="1200"/>
              </a:spcBef>
              <a:buFont typeface="Arial" panose="020B0604020202020204" pitchFamily="34" charset="0"/>
              <a:buChar char="•"/>
            </a:pPr>
            <a:r>
              <a:rPr lang="en-US" sz="2800" dirty="0"/>
              <a:t>Use casting to get the expected Blueprint </a:t>
            </a:r>
            <a:r>
              <a:rPr lang="en-US" sz="2800" dirty="0" smtClean="0"/>
              <a:t>reference</a:t>
            </a:r>
            <a:endParaRPr lang="en-US" sz="2800" dirty="0"/>
          </a:p>
          <a:p>
            <a:pPr marL="457200" indent="-457200">
              <a:lnSpc>
                <a:spcPct val="100000"/>
              </a:lnSpc>
              <a:spcBef>
                <a:spcPts val="1200"/>
              </a:spcBef>
              <a:buFont typeface="Arial" panose="020B0604020202020204" pitchFamily="34" charset="0"/>
              <a:buChar char="•"/>
            </a:pPr>
            <a:r>
              <a:rPr lang="en-US" sz="2800" dirty="0"/>
              <a:t>Create Actor references in the Level </a:t>
            </a:r>
            <a:r>
              <a:rPr lang="en-US" sz="2800" dirty="0" smtClean="0"/>
              <a:t>Blueprint</a:t>
            </a:r>
            <a:endParaRPr lang="en-US" sz="2800" dirty="0"/>
          </a:p>
          <a:p>
            <a:pPr marL="457200" indent="-457200">
              <a:lnSpc>
                <a:spcPct val="100000"/>
              </a:lnSpc>
              <a:spcBef>
                <a:spcPts val="1200"/>
              </a:spcBef>
              <a:buFont typeface="Arial" panose="020B0604020202020204" pitchFamily="34" charset="0"/>
              <a:buChar char="•"/>
            </a:pPr>
            <a:r>
              <a:rPr lang="en-US" sz="2800" dirty="0"/>
              <a:t>Create new Blueprint </a:t>
            </a:r>
            <a:r>
              <a:rPr lang="en-US" sz="2800" dirty="0" smtClean="0"/>
              <a:t>Interfaces</a:t>
            </a:r>
            <a:endParaRPr lang="pt-BR" sz="2800" dirty="0"/>
          </a:p>
        </p:txBody>
      </p:sp>
    </p:spTree>
    <p:extLst>
      <p:ext uri="{BB962C8B-B14F-4D97-AF65-F5344CB8AC3E}">
        <p14:creationId xmlns:p14="http://schemas.microsoft.com/office/powerpoint/2010/main" val="2114930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Blueprint interface</a:t>
            </a:r>
            <a:r>
              <a:rPr lang="pt-BR" dirty="0"/>
              <a:t>:</a:t>
            </a:r>
            <a:br>
              <a:rPr lang="pt-BR" dirty="0"/>
            </a:br>
            <a:r>
              <a:rPr lang="pt-BR" dirty="0" smtClean="0"/>
              <a:t>utility functions</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2880" y="2813836"/>
            <a:ext cx="8630996" cy="8088328"/>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There are some utility functions related to Blueprint Interfaces. Listed below are two examples </a:t>
            </a:r>
            <a:r>
              <a:rPr lang="en-US" sz="2800" dirty="0" smtClean="0"/>
              <a:t>:</a:t>
            </a:r>
            <a:endParaRPr lang="en-US" sz="2800" dirty="0"/>
          </a:p>
          <a:p>
            <a:pPr marL="457200" indent="-457200">
              <a:buFont typeface="Arial" panose="020B0604020202020204" pitchFamily="34" charset="0"/>
              <a:buChar char="•"/>
            </a:pPr>
            <a:r>
              <a:rPr lang="pt-BR" sz="2800" b="1" dirty="0"/>
              <a:t>G</a:t>
            </a:r>
            <a:r>
              <a:rPr lang="en-US" sz="2800" b="1" dirty="0"/>
              <a:t>et All Actors with Interface</a:t>
            </a:r>
            <a:r>
              <a:rPr lang="en-US" sz="2800" dirty="0"/>
              <a:t>: Finds all Actors in the current Level that implement the BPI specified</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smtClean="0"/>
              <a:t>Does </a:t>
            </a:r>
            <a:r>
              <a:rPr lang="en-US" sz="2800" b="1" dirty="0"/>
              <a:t>Implement Interface</a:t>
            </a:r>
            <a:r>
              <a:rPr lang="en-US" sz="2800" dirty="0"/>
              <a:t>: Tests if one specific object implements the BPI</a:t>
            </a:r>
            <a:r>
              <a:rPr lang="en-US" sz="2800" dirty="0" smtClean="0"/>
              <a:t>.</a:t>
            </a:r>
            <a:endParaRPr lang="en-US" sz="2800" dirty="0"/>
          </a:p>
        </p:txBody>
      </p:sp>
    </p:spTree>
    <p:extLst>
      <p:ext uri="{BB962C8B-B14F-4D97-AF65-F5344CB8AC3E}">
        <p14:creationId xmlns:p14="http://schemas.microsoft.com/office/powerpoint/2010/main" val="200148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8E1664A7-9BAB-4AAD-9FC6-295FEB800DFB}"/>
              </a:ext>
            </a:extLst>
          </p:cNvPr>
          <p:cNvSpPr>
            <a:spLocks noGrp="1"/>
          </p:cNvSpPr>
          <p:nvPr>
            <p:ph type="body" sz="quarter" idx="10"/>
          </p:nvPr>
        </p:nvSpPr>
        <p:spPr/>
        <p:txBody>
          <a:bodyPr/>
          <a:lstStyle/>
          <a:p>
            <a:r>
              <a:rPr lang="pt-BR" dirty="0" smtClean="0"/>
              <a:t>summary</a:t>
            </a:r>
            <a:endParaRPr lang="pt-BR" dirty="0"/>
          </a:p>
        </p:txBody>
      </p:sp>
      <p:sp>
        <p:nvSpPr>
          <p:cNvPr id="3" name="Espaço Reservado para Texto 2">
            <a:extLst>
              <a:ext uri="{FF2B5EF4-FFF2-40B4-BE49-F238E27FC236}">
                <a16:creationId xmlns="" xmlns:a16="http://schemas.microsoft.com/office/drawing/2014/main" id="{3070CD4C-678A-41D3-8D13-FB6DF0064626}"/>
              </a:ext>
            </a:extLst>
          </p:cNvPr>
          <p:cNvSpPr>
            <a:spLocks noGrp="1"/>
          </p:cNvSpPr>
          <p:nvPr>
            <p:ph type="body" sz="quarter" idx="12"/>
          </p:nvPr>
        </p:nvSpPr>
        <p:spPr/>
        <p:txBody>
          <a:bodyPr>
            <a:normAutofit/>
          </a:bodyPr>
          <a:lstStyle/>
          <a:p>
            <a:r>
              <a:rPr lang="en-US" sz="2800" dirty="0"/>
              <a:t>This lecture presented Blueprint Communication and showed how to use Direct Blueprint Communication, Blueprint Interfaces, and event dispatchers.</a:t>
            </a:r>
          </a:p>
          <a:p>
            <a:r>
              <a:rPr lang="en-US" sz="2800" dirty="0" smtClean="0"/>
              <a:t>It </a:t>
            </a:r>
            <a:r>
              <a:rPr lang="en-US" sz="2800" dirty="0"/>
              <a:t>also explained how to cast, bind events, and reference Actors in the Level Blueprint</a:t>
            </a:r>
            <a:r>
              <a:rPr lang="en-US" sz="2800" dirty="0" smtClean="0"/>
              <a:t>.</a:t>
            </a:r>
            <a:endParaRPr lang="pt-BR" sz="2800" dirty="0"/>
          </a:p>
        </p:txBody>
      </p:sp>
    </p:spTree>
    <p:extLst>
      <p:ext uri="{BB962C8B-B14F-4D97-AF65-F5344CB8AC3E}">
        <p14:creationId xmlns:p14="http://schemas.microsoft.com/office/powerpoint/2010/main" val="425360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Direct Blueprint Communication</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1183" y="3097160"/>
            <a:ext cx="9045573" cy="2787816"/>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b="1" dirty="0"/>
              <a:t>Direct Blueprint Communication</a:t>
            </a:r>
            <a:r>
              <a:rPr lang="en-US" sz="2800" dirty="0"/>
              <a:t> is a simple method of communication between Blueprints. It can be used by creating a variable that will store </a:t>
            </a:r>
            <a:r>
              <a:rPr lang="en-US" sz="2800" dirty="0" smtClean="0"/>
              <a:t>a </a:t>
            </a:r>
            <a:r>
              <a:rPr lang="en-US" sz="2800" dirty="0"/>
              <a:t>reference to another </a:t>
            </a:r>
            <a:r>
              <a:rPr lang="en-US" sz="2800" dirty="0" smtClean="0"/>
              <a:t>Blueprint.</a:t>
            </a:r>
            <a:endParaRPr lang="en-US" sz="2800" dirty="0"/>
          </a:p>
          <a:p>
            <a:r>
              <a:rPr lang="en-US" sz="2800" dirty="0" smtClean="0"/>
              <a:t>The </a:t>
            </a:r>
            <a:r>
              <a:rPr lang="en-US" sz="2800" dirty="0"/>
              <a:t>top image on the right shows a variable named “</a:t>
            </a:r>
            <a:r>
              <a:rPr lang="en-US" sz="2800" b="1" dirty="0" err="1"/>
              <a:t>MaterialDisplayVar</a:t>
            </a:r>
            <a:r>
              <a:rPr lang="en-US" sz="2800" dirty="0"/>
              <a:t>”. The type of this variable is </a:t>
            </a:r>
            <a:r>
              <a:rPr lang="en-US" sz="2800" dirty="0" smtClean="0"/>
              <a:t>“</a:t>
            </a:r>
            <a:r>
              <a:rPr lang="en-US" sz="2800" b="1" dirty="0" smtClean="0"/>
              <a:t>Material Display</a:t>
            </a:r>
            <a:r>
              <a:rPr lang="en-US" sz="2800" dirty="0" smtClean="0"/>
              <a:t>”, </a:t>
            </a:r>
            <a:r>
              <a:rPr lang="en-US" sz="2800" dirty="0"/>
              <a:t>which is a custom </a:t>
            </a:r>
            <a:r>
              <a:rPr lang="en-US" sz="2800" dirty="0" smtClean="0"/>
              <a:t>Blueprint class.</a:t>
            </a:r>
            <a:endParaRPr lang="en-US" sz="2800" dirty="0"/>
          </a:p>
          <a:p>
            <a:r>
              <a:rPr lang="en-US" sz="2800" dirty="0" smtClean="0"/>
              <a:t>The </a:t>
            </a:r>
            <a:r>
              <a:rPr lang="en-US" sz="2800" b="1" dirty="0" smtClean="0"/>
              <a:t>Instance Editable</a:t>
            </a:r>
            <a:r>
              <a:rPr lang="en-US" sz="2800" dirty="0" smtClean="0"/>
              <a:t> property is checked, so this variable can be set in the Level Editor. The bottom image shows a drop-down menu where an instance of the </a:t>
            </a:r>
            <a:r>
              <a:rPr lang="en-US" sz="2800" b="1" dirty="0" smtClean="0"/>
              <a:t>Material Display</a:t>
            </a:r>
            <a:r>
              <a:rPr lang="en-US" sz="2800" dirty="0" smtClean="0"/>
              <a:t> class in the Level can be chosen.</a:t>
            </a:r>
            <a:endParaRPr lang="en-US" sz="2800" dirty="0"/>
          </a:p>
        </p:txBody>
      </p:sp>
      <p:pic>
        <p:nvPicPr>
          <p:cNvPr id="5" name="Imagem 4">
            <a:extLst>
              <a:ext uri="{FF2B5EF4-FFF2-40B4-BE49-F238E27FC236}">
                <a16:creationId xmlns="" xmlns:a16="http://schemas.microsoft.com/office/drawing/2014/main" id="{7F0D7ED2-978A-42EB-A302-E4AC502FB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629" y="8255725"/>
            <a:ext cx="10289121" cy="1802675"/>
          </a:xfrm>
          <a:prstGeom prst="rect">
            <a:avLst/>
          </a:prstGeom>
        </p:spPr>
      </p:pic>
    </p:spTree>
    <p:extLst>
      <p:ext uri="{BB962C8B-B14F-4D97-AF65-F5344CB8AC3E}">
        <p14:creationId xmlns:p14="http://schemas.microsoft.com/office/powerpoint/2010/main" val="327031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a:xfrm>
            <a:off x="1679576" y="1069675"/>
            <a:ext cx="9046123" cy="4365523"/>
          </a:xfrm>
        </p:spPr>
        <p:txBody>
          <a:bodyPr/>
          <a:lstStyle/>
          <a:p>
            <a:r>
              <a:rPr lang="pt-BR" dirty="0" smtClean="0"/>
              <a:t>Direct Blueprint Communication:</a:t>
            </a:r>
            <a:r>
              <a:rPr lang="pt-BR" dirty="0"/>
              <a:t/>
            </a:r>
            <a:br>
              <a:rPr lang="pt-BR" dirty="0"/>
            </a:br>
            <a:r>
              <a:rPr lang="pt-BR" dirty="0"/>
              <a:t>Target</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3900" y="3946674"/>
            <a:ext cx="12230099" cy="5822651"/>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pt-BR" sz="2800" dirty="0"/>
              <a:t>T</a:t>
            </a:r>
            <a:r>
              <a:rPr lang="en-US" sz="2800" dirty="0"/>
              <a:t>he image on the right shows the </a:t>
            </a:r>
            <a:r>
              <a:rPr lang="en-US" sz="2800" b="1" dirty="0"/>
              <a:t>Set Material</a:t>
            </a:r>
            <a:r>
              <a:rPr lang="en-US" sz="2800" dirty="0"/>
              <a:t> function. The target being used in the function is a Static Mesh component of the </a:t>
            </a:r>
            <a:r>
              <a:rPr lang="en-US" sz="2800" b="1" dirty="0" smtClean="0"/>
              <a:t>Material Display </a:t>
            </a:r>
            <a:r>
              <a:rPr lang="en-US" sz="2800" b="1" dirty="0" err="1" smtClean="0"/>
              <a:t>Var</a:t>
            </a:r>
            <a:r>
              <a:rPr lang="en-US" sz="2800" dirty="0" smtClean="0"/>
              <a:t> </a:t>
            </a:r>
            <a:r>
              <a:rPr lang="en-US" sz="2800" dirty="0"/>
              <a:t>variable.</a:t>
            </a:r>
          </a:p>
          <a:p>
            <a:r>
              <a:rPr lang="pt-BR" sz="2800" dirty="0" smtClean="0"/>
              <a:t>S</a:t>
            </a:r>
            <a:r>
              <a:rPr lang="en-US" sz="2800" dirty="0"/>
              <a:t>o the Blueprint that will be modified by the function is the instance of </a:t>
            </a:r>
            <a:r>
              <a:rPr lang="en-US" sz="2800" b="1" dirty="0"/>
              <a:t>Material Display</a:t>
            </a:r>
            <a:r>
              <a:rPr lang="en-US" sz="2800" dirty="0"/>
              <a:t> that was chosen in the Level Editor</a:t>
            </a:r>
            <a:r>
              <a:rPr lang="en-US" sz="2800" dirty="0" smtClean="0"/>
              <a:t>.</a:t>
            </a:r>
            <a:endParaRPr lang="en-US" sz="2800" dirty="0"/>
          </a:p>
        </p:txBody>
      </p:sp>
    </p:spTree>
    <p:extLst>
      <p:ext uri="{BB962C8B-B14F-4D97-AF65-F5344CB8AC3E}">
        <p14:creationId xmlns:p14="http://schemas.microsoft.com/office/powerpoint/2010/main" val="289466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a:t>Casting in </a:t>
            </a:r>
            <a:r>
              <a:rPr lang="pt-BR" dirty="0" smtClean="0"/>
              <a:t>Blueprints</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0766" y="4194023"/>
            <a:ext cx="8634018" cy="5327954"/>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Cast To</a:t>
            </a:r>
            <a:r>
              <a:rPr lang="en-US" sz="2800" dirty="0"/>
              <a:t> node converts the reference variable type to a new specified type. This action is necessary in some situations in order to access the variables and functions of a class or Blueprint. The image on the right shows a </a:t>
            </a:r>
            <a:r>
              <a:rPr lang="en-US" sz="2800" b="1" dirty="0"/>
              <a:t>Cast To </a:t>
            </a:r>
            <a:r>
              <a:rPr lang="en-US" sz="2800" b="1" dirty="0" err="1"/>
              <a:t>FirstPersonCharacter</a:t>
            </a:r>
            <a:r>
              <a:rPr lang="en-US" sz="2800" dirty="0"/>
              <a:t> Blueprint</a:t>
            </a:r>
            <a:r>
              <a:rPr lang="en-US" sz="2800" dirty="0" smtClean="0"/>
              <a:t>.</a:t>
            </a:r>
            <a:endParaRPr lang="en-US" sz="2800" dirty="0"/>
          </a:p>
          <a:p>
            <a:r>
              <a:rPr lang="en-US" sz="2800" i="1" dirty="0"/>
              <a:t>Input</a:t>
            </a:r>
          </a:p>
          <a:p>
            <a:pPr marL="457200" indent="-457200">
              <a:spcBef>
                <a:spcPts val="1200"/>
              </a:spcBef>
              <a:buFont typeface="Arial" panose="020B0604020202020204" pitchFamily="34" charset="0"/>
              <a:buChar char="•"/>
            </a:pPr>
            <a:r>
              <a:rPr lang="en-US" sz="2800" b="1" dirty="0"/>
              <a:t>Object</a:t>
            </a:r>
            <a:r>
              <a:rPr lang="en-US" sz="2800" dirty="0"/>
              <a:t>: Takes in a reference to an object</a:t>
            </a:r>
            <a:r>
              <a:rPr lang="en-US" sz="2800" dirty="0" smtClean="0"/>
              <a:t>.</a:t>
            </a:r>
            <a:endParaRPr lang="en-US" sz="2800" dirty="0"/>
          </a:p>
          <a:p>
            <a:r>
              <a:rPr lang="en-US" sz="2800" i="1" dirty="0"/>
              <a:t>Output</a:t>
            </a:r>
          </a:p>
          <a:p>
            <a:pPr marL="457200" indent="-457200">
              <a:spcBef>
                <a:spcPts val="1200"/>
              </a:spcBef>
              <a:buFont typeface="Arial" panose="020B0604020202020204" pitchFamily="34" charset="0"/>
              <a:buChar char="•"/>
            </a:pPr>
            <a:r>
              <a:rPr lang="en-US" sz="2800" b="1" dirty="0"/>
              <a:t>Cast Failed</a:t>
            </a:r>
            <a:r>
              <a:rPr lang="en-US" sz="2800" dirty="0"/>
              <a:t>: Execution pin that is used if the referenced object is not of the type used in the cast</a:t>
            </a:r>
            <a:r>
              <a:rPr lang="en-US" sz="2800" dirty="0" smtClean="0"/>
              <a:t>.</a:t>
            </a:r>
            <a:endParaRPr lang="en-US" sz="2800" dirty="0"/>
          </a:p>
          <a:p>
            <a:pPr marL="457200" indent="-457200">
              <a:spcBef>
                <a:spcPts val="1200"/>
              </a:spcBef>
              <a:buFont typeface="Arial" panose="020B0604020202020204" pitchFamily="34" charset="0"/>
              <a:buChar char="•"/>
            </a:pPr>
            <a:r>
              <a:rPr lang="en-US" sz="2800" b="1" dirty="0"/>
              <a:t>As </a:t>
            </a:r>
            <a:r>
              <a:rPr lang="en-US" sz="2800" b="1" dirty="0" smtClean="0"/>
              <a:t>[new type]</a:t>
            </a:r>
            <a:r>
              <a:rPr lang="en-US" sz="2800" dirty="0" smtClean="0"/>
              <a:t>: </a:t>
            </a:r>
            <a:r>
              <a:rPr lang="en-US" sz="2800" dirty="0"/>
              <a:t>Outputs a reference using the new type specified in the cast</a:t>
            </a:r>
            <a:r>
              <a:rPr lang="en-US" sz="2800" dirty="0" smtClean="0"/>
              <a:t>.</a:t>
            </a:r>
            <a:endParaRPr lang="en-US" sz="2800" dirty="0"/>
          </a:p>
        </p:txBody>
      </p:sp>
    </p:spTree>
    <p:extLst>
      <p:ext uri="{BB962C8B-B14F-4D97-AF65-F5344CB8AC3E}">
        <p14:creationId xmlns:p14="http://schemas.microsoft.com/office/powerpoint/2010/main" val="4925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a:t>Casting in </a:t>
            </a:r>
            <a:r>
              <a:rPr lang="pt-BR" dirty="0" smtClean="0"/>
              <a:t>Blueprints</a:t>
            </a:r>
            <a:r>
              <a:rPr lang="pt-BR" dirty="0"/>
              <a:t>:</a:t>
            </a:r>
            <a:br>
              <a:rPr lang="pt-BR" dirty="0"/>
            </a:br>
            <a:r>
              <a:rPr lang="pt-BR" dirty="0" smtClean="0"/>
              <a:t>example </a:t>
            </a:r>
            <a:r>
              <a:rPr lang="pt-BR" dirty="0"/>
              <a:t>1/2</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0082" y="3026524"/>
            <a:ext cx="10908117" cy="7662952"/>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In this example, a new Blueprint class </a:t>
            </a:r>
            <a:r>
              <a:rPr lang="en-US" sz="2800" dirty="0" smtClean="0"/>
              <a:t>has been created </a:t>
            </a:r>
            <a:r>
              <a:rPr lang="en-US" sz="2800" dirty="0"/>
              <a:t>called “</a:t>
            </a:r>
            <a:r>
              <a:rPr lang="en-US" sz="2800" b="1" dirty="0"/>
              <a:t>Machine</a:t>
            </a:r>
            <a:r>
              <a:rPr lang="en-US" sz="2800" dirty="0"/>
              <a:t>”. It is of the </a:t>
            </a:r>
            <a:r>
              <a:rPr lang="en-US" sz="2800" dirty="0" smtClean="0"/>
              <a:t>“</a:t>
            </a:r>
            <a:r>
              <a:rPr lang="en-US" sz="2800" b="1" dirty="0" smtClean="0"/>
              <a:t>Actor</a:t>
            </a:r>
            <a:r>
              <a:rPr lang="en-US" sz="2800" dirty="0" smtClean="0"/>
              <a:t>” </a:t>
            </a:r>
            <a:r>
              <a:rPr lang="en-US" sz="2800" dirty="0"/>
              <a:t>type. The Blueprint has a function called “</a:t>
            </a:r>
            <a:r>
              <a:rPr lang="en-US" sz="2800" b="1" dirty="0"/>
              <a:t>Recharge Battery</a:t>
            </a:r>
            <a:r>
              <a:rPr lang="en-US" sz="2800" dirty="0"/>
              <a:t>”.</a:t>
            </a:r>
          </a:p>
          <a:p>
            <a:r>
              <a:rPr lang="en-US" sz="2800" dirty="0" smtClean="0"/>
              <a:t>A </a:t>
            </a:r>
            <a:r>
              <a:rPr lang="en-US" sz="2800" dirty="0"/>
              <a:t>reference to the </a:t>
            </a:r>
            <a:r>
              <a:rPr lang="en-US" sz="2800" b="1" dirty="0" smtClean="0"/>
              <a:t>Actor</a:t>
            </a:r>
            <a:r>
              <a:rPr lang="en-US" sz="2800" dirty="0" smtClean="0"/>
              <a:t> </a:t>
            </a:r>
            <a:r>
              <a:rPr lang="en-US" sz="2800" dirty="0"/>
              <a:t>class can be used to manipulate the </a:t>
            </a:r>
            <a:r>
              <a:rPr lang="en-US" sz="2800" b="1" dirty="0"/>
              <a:t>Machine</a:t>
            </a:r>
            <a:r>
              <a:rPr lang="en-US" sz="2800" dirty="0"/>
              <a:t> Blueprint class, but it would not have access to the </a:t>
            </a:r>
            <a:r>
              <a:rPr lang="en-US" sz="2800" b="1" dirty="0"/>
              <a:t>Recharge Battery</a:t>
            </a:r>
            <a:r>
              <a:rPr lang="en-US" sz="2800" dirty="0"/>
              <a:t> function because it can only access the variables and functions that were created in the </a:t>
            </a:r>
            <a:r>
              <a:rPr lang="en-US" sz="2800" b="1" dirty="0" smtClean="0"/>
              <a:t>Actor</a:t>
            </a:r>
            <a:r>
              <a:rPr lang="en-US" sz="2800" dirty="0" smtClean="0"/>
              <a:t> </a:t>
            </a:r>
            <a:r>
              <a:rPr lang="en-US" sz="2800" dirty="0"/>
              <a:t>type.</a:t>
            </a:r>
          </a:p>
          <a:p>
            <a:r>
              <a:rPr lang="en-US" sz="2800" dirty="0" smtClean="0"/>
              <a:t>To </a:t>
            </a:r>
            <a:r>
              <a:rPr lang="en-US" sz="2800" dirty="0"/>
              <a:t>access the </a:t>
            </a:r>
            <a:r>
              <a:rPr lang="en-US" sz="2800" b="1" dirty="0"/>
              <a:t>Recharge Battery</a:t>
            </a:r>
            <a:r>
              <a:rPr lang="en-US" sz="2800" dirty="0"/>
              <a:t> function, a reference to the </a:t>
            </a:r>
            <a:r>
              <a:rPr lang="en-US" sz="2800" b="1" dirty="0"/>
              <a:t>Machine</a:t>
            </a:r>
            <a:r>
              <a:rPr lang="en-US" sz="2800" dirty="0"/>
              <a:t> class is </a:t>
            </a:r>
            <a:r>
              <a:rPr lang="en-US" sz="2800" dirty="0" smtClean="0"/>
              <a:t>needed.</a:t>
            </a:r>
            <a:endParaRPr lang="en-US" sz="2800" dirty="0"/>
          </a:p>
        </p:txBody>
      </p:sp>
    </p:spTree>
    <p:extLst>
      <p:ext uri="{BB962C8B-B14F-4D97-AF65-F5344CB8AC3E}">
        <p14:creationId xmlns:p14="http://schemas.microsoft.com/office/powerpoint/2010/main" val="45455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a:t>Casting in </a:t>
            </a:r>
            <a:r>
              <a:rPr lang="pt-BR" dirty="0" smtClean="0"/>
              <a:t>Blueprints</a:t>
            </a:r>
            <a:r>
              <a:rPr lang="pt-BR" dirty="0"/>
              <a:t>:</a:t>
            </a:r>
            <a:br>
              <a:rPr lang="pt-BR" dirty="0"/>
            </a:br>
            <a:r>
              <a:rPr lang="pt-BR" dirty="0" smtClean="0"/>
              <a:t>example </a:t>
            </a:r>
            <a:r>
              <a:rPr lang="pt-BR" dirty="0"/>
              <a:t>2/2</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0090" y="4727097"/>
            <a:ext cx="12233910" cy="4261805"/>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In another Blueprint class called “</a:t>
            </a:r>
            <a:r>
              <a:rPr lang="en-US" sz="2800" b="1" dirty="0"/>
              <a:t>Recharger</a:t>
            </a:r>
            <a:r>
              <a:rPr lang="en-US" sz="2800" dirty="0"/>
              <a:t>”, there is an Overlap event.</a:t>
            </a:r>
          </a:p>
          <a:p>
            <a:r>
              <a:rPr lang="en-US" sz="2800" dirty="0" smtClean="0"/>
              <a:t>If </a:t>
            </a:r>
            <a:r>
              <a:rPr lang="en-US" sz="2800" dirty="0"/>
              <a:t>the Actor who overlaps is of the </a:t>
            </a:r>
            <a:r>
              <a:rPr lang="en-US" sz="2800" b="1" dirty="0"/>
              <a:t>Machine</a:t>
            </a:r>
            <a:r>
              <a:rPr lang="en-US" sz="2800" dirty="0"/>
              <a:t> class, then the </a:t>
            </a:r>
            <a:r>
              <a:rPr lang="en-US" sz="2800" b="1" dirty="0"/>
              <a:t>Recharge Battery</a:t>
            </a:r>
            <a:r>
              <a:rPr lang="en-US" sz="2800" dirty="0"/>
              <a:t> function is called using the reference </a:t>
            </a:r>
            <a:r>
              <a:rPr lang="en-US" sz="2800" dirty="0" smtClean="0"/>
              <a:t>of </a:t>
            </a:r>
            <a:r>
              <a:rPr lang="en-US" sz="2800" dirty="0"/>
              <a:t>the </a:t>
            </a:r>
            <a:r>
              <a:rPr lang="en-US" sz="2800" b="1" dirty="0"/>
              <a:t>Machine</a:t>
            </a:r>
            <a:r>
              <a:rPr lang="en-US" sz="2800" dirty="0"/>
              <a:t> class provided in the </a:t>
            </a:r>
            <a:r>
              <a:rPr lang="en-US" sz="2800" b="1" dirty="0"/>
              <a:t>Cast To</a:t>
            </a:r>
            <a:r>
              <a:rPr lang="en-US" sz="2800" dirty="0"/>
              <a:t> node</a:t>
            </a:r>
            <a:r>
              <a:rPr lang="en-US" sz="2800" dirty="0" smtClean="0"/>
              <a:t>.</a:t>
            </a:r>
            <a:endParaRPr lang="en-US" sz="2800" dirty="0"/>
          </a:p>
        </p:txBody>
      </p:sp>
    </p:spTree>
    <p:extLst>
      <p:ext uri="{BB962C8B-B14F-4D97-AF65-F5344CB8AC3E}">
        <p14:creationId xmlns:p14="http://schemas.microsoft.com/office/powerpoint/2010/main" val="359192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Level blueprint </a:t>
            </a:r>
            <a:r>
              <a:rPr lang="pt-BR" dirty="0"/>
              <a:t>communication 1/2</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6035" y="5462197"/>
            <a:ext cx="9807030" cy="2791605"/>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It is easy to add references to Level Actors to a Level Blueprint, enabling the Level Blueprint to directly communicate with them.</a:t>
            </a:r>
          </a:p>
          <a:p>
            <a:r>
              <a:rPr lang="pt-BR" sz="2800" dirty="0" smtClean="0"/>
              <a:t>T</a:t>
            </a:r>
            <a:r>
              <a:rPr lang="en-US" sz="2800" dirty="0"/>
              <a:t>o add a reference, </a:t>
            </a:r>
            <a:r>
              <a:rPr lang="en-US" sz="2800" dirty="0" smtClean="0"/>
              <a:t>follow these steps:</a:t>
            </a:r>
            <a:endParaRPr lang="en-US" sz="2800" dirty="0"/>
          </a:p>
          <a:p>
            <a:pPr marL="457200" indent="-457200">
              <a:buFont typeface="Arial" panose="020B0604020202020204" pitchFamily="34" charset="0"/>
              <a:buChar char="•"/>
            </a:pPr>
            <a:r>
              <a:rPr lang="en-US" sz="2800" dirty="0"/>
              <a:t>First select the </a:t>
            </a:r>
            <a:r>
              <a:rPr lang="en-US" sz="2800" b="1" dirty="0"/>
              <a:t>Actor</a:t>
            </a:r>
            <a:r>
              <a:rPr lang="en-US" sz="2800" dirty="0"/>
              <a:t> in the </a:t>
            </a:r>
            <a:r>
              <a:rPr lang="en-US" sz="2800" b="1" dirty="0"/>
              <a:t>Level </a:t>
            </a:r>
            <a:r>
              <a:rPr lang="en-US" sz="2800" b="1" dirty="0" smtClean="0"/>
              <a:t>Editor</a:t>
            </a:r>
            <a:r>
              <a:rPr lang="en-US" sz="2800" dirty="0" smtClean="0"/>
              <a:t>. </a:t>
            </a:r>
            <a:endParaRPr lang="en-US" sz="2800" dirty="0"/>
          </a:p>
          <a:p>
            <a:pPr marL="457200" indent="-457200">
              <a:spcBef>
                <a:spcPts val="1600"/>
              </a:spcBef>
              <a:buFont typeface="Arial" panose="020B0604020202020204" pitchFamily="34" charset="0"/>
              <a:buChar char="•"/>
            </a:pPr>
            <a:r>
              <a:rPr lang="en-US" sz="2800" dirty="0"/>
              <a:t>Open the </a:t>
            </a:r>
            <a:r>
              <a:rPr lang="en-US" sz="2800" b="1" dirty="0"/>
              <a:t>Level Blueprint</a:t>
            </a:r>
            <a:r>
              <a:rPr lang="en-US" sz="2800" dirty="0" smtClean="0"/>
              <a:t>.</a:t>
            </a:r>
            <a:endParaRPr lang="en-US" sz="2800" dirty="0"/>
          </a:p>
          <a:p>
            <a:pPr marL="457200" indent="-457200">
              <a:spcBef>
                <a:spcPts val="1600"/>
              </a:spcBef>
              <a:buFont typeface="Arial" panose="020B0604020202020204" pitchFamily="34" charset="0"/>
              <a:buChar char="•"/>
            </a:pPr>
            <a:r>
              <a:rPr lang="en-US" sz="2800" dirty="0"/>
              <a:t>Right-click in the </a:t>
            </a:r>
            <a:r>
              <a:rPr lang="en-US" sz="2800" b="1" dirty="0"/>
              <a:t>Event Graph</a:t>
            </a:r>
            <a:r>
              <a:rPr lang="en-US" sz="2800" dirty="0"/>
              <a:t> and choose the option “</a:t>
            </a:r>
            <a:r>
              <a:rPr lang="en-US" sz="2800" b="1" dirty="0"/>
              <a:t>Create a Reference to [Actor name</a:t>
            </a:r>
            <a:r>
              <a:rPr lang="en-US" sz="2800" b="1" dirty="0" smtClean="0"/>
              <a:t>]</a:t>
            </a:r>
            <a:r>
              <a:rPr lang="en-US" sz="2800" dirty="0" smtClean="0"/>
              <a:t>”.</a:t>
            </a:r>
            <a:endParaRPr lang="en-US" sz="2800" dirty="0"/>
          </a:p>
          <a:p>
            <a:endParaRPr lang="en-US" sz="2800" dirty="0"/>
          </a:p>
        </p:txBody>
      </p:sp>
    </p:spTree>
    <p:extLst>
      <p:ext uri="{BB962C8B-B14F-4D97-AF65-F5344CB8AC3E}">
        <p14:creationId xmlns:p14="http://schemas.microsoft.com/office/powerpoint/2010/main" val="342817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Level blueprint </a:t>
            </a:r>
            <a:r>
              <a:rPr lang="pt-BR" dirty="0"/>
              <a:t>communication 2/2</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2470" y="4339416"/>
            <a:ext cx="12241530" cy="5037168"/>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In the image on the right, an Overlap event of a Trigger Volume has been placed in a Level Blueprint.</a:t>
            </a:r>
          </a:p>
          <a:p>
            <a:r>
              <a:rPr lang="en-US" sz="2800" dirty="0" smtClean="0"/>
              <a:t>When </a:t>
            </a:r>
            <a:r>
              <a:rPr lang="en-US" sz="2800" dirty="0"/>
              <a:t>an overlap occurs, the </a:t>
            </a:r>
            <a:r>
              <a:rPr lang="en-US" sz="2800" b="1" dirty="0"/>
              <a:t>Toggle Visibility</a:t>
            </a:r>
            <a:r>
              <a:rPr lang="en-US" sz="2800" dirty="0"/>
              <a:t> function is called on the Point Light component of a Point Light Actor</a:t>
            </a:r>
            <a:r>
              <a:rPr lang="en-US" sz="2800" dirty="0" smtClean="0"/>
              <a:t>.</a:t>
            </a:r>
            <a:endParaRPr lang="en-US" sz="2800" dirty="0"/>
          </a:p>
        </p:txBody>
      </p:sp>
    </p:spTree>
    <p:extLst>
      <p:ext uri="{BB962C8B-B14F-4D97-AF65-F5344CB8AC3E}">
        <p14:creationId xmlns:p14="http://schemas.microsoft.com/office/powerpoint/2010/main" val="2914622794"/>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14582</TotalTime>
  <Words>1443</Words>
  <Application>Microsoft Office PowerPoint</Application>
  <PresentationFormat>Custom</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EpicTheme</vt:lpstr>
      <vt:lpstr>PowerPoint Presentation</vt:lpstr>
      <vt:lpstr>Lecture Goals and Outcomes </vt:lpstr>
      <vt:lpstr>Direct Blueprint Communication</vt:lpstr>
      <vt:lpstr>Direct Blueprint Communication: Target</vt:lpstr>
      <vt:lpstr>Casting in Blueprints</vt:lpstr>
      <vt:lpstr>Casting in Blueprints: example 1/2</vt:lpstr>
      <vt:lpstr>Casting in Blueprints: example 2/2</vt:lpstr>
      <vt:lpstr>Level blueprint communication 1/2</vt:lpstr>
      <vt:lpstr>Level blueprint communication 2/2</vt:lpstr>
      <vt:lpstr>Event dispatcher</vt:lpstr>
      <vt:lpstr>Event dispatcher: example 1/3</vt:lpstr>
      <vt:lpstr>Event dispatcher: example 2/3</vt:lpstr>
      <vt:lpstr>Event dispatcher: example 3/3</vt:lpstr>
      <vt:lpstr>Bind event node</vt:lpstr>
      <vt:lpstr>PowerPoint Presentation</vt:lpstr>
      <vt:lpstr>Blueprint interface</vt:lpstr>
      <vt:lpstr>Blueprint interface: creating the functions</vt:lpstr>
      <vt:lpstr>Blueprint interface: Adding to a blueprint</vt:lpstr>
      <vt:lpstr>Blueprint interface: implementing the functions</vt:lpstr>
      <vt:lpstr>Blueprint interface: utility functions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Marcos Romero</dc:creator>
  <cp:lastModifiedBy>KBH</cp:lastModifiedBy>
  <cp:revision>190</cp:revision>
  <dcterms:modified xsi:type="dcterms:W3CDTF">2018-11-29T18:18:14Z</dcterms:modified>
</cp:coreProperties>
</file>