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8" r:id="rId1"/>
  </p:sldMasterIdLst>
  <p:notesMasterIdLst>
    <p:notesMasterId r:id="rId23"/>
  </p:notesMasterIdLst>
  <p:sldIdLst>
    <p:sldId id="256" r:id="rId2"/>
    <p:sldId id="257" r:id="rId3"/>
    <p:sldId id="258" r:id="rId4"/>
    <p:sldId id="261" r:id="rId5"/>
    <p:sldId id="267" r:id="rId6"/>
    <p:sldId id="266" r:id="rId7"/>
    <p:sldId id="263" r:id="rId8"/>
    <p:sldId id="268" r:id="rId9"/>
    <p:sldId id="269" r:id="rId10"/>
    <p:sldId id="270" r:id="rId11"/>
    <p:sldId id="272" r:id="rId12"/>
    <p:sldId id="273" r:id="rId13"/>
    <p:sldId id="274" r:id="rId14"/>
    <p:sldId id="264" r:id="rId15"/>
    <p:sldId id="265" r:id="rId16"/>
    <p:sldId id="275" r:id="rId17"/>
    <p:sldId id="278" r:id="rId18"/>
    <p:sldId id="276" r:id="rId19"/>
    <p:sldId id="277" r:id="rId20"/>
    <p:sldId id="280" r:id="rId21"/>
    <p:sldId id="262"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Shannon" initials="TS" lastIdx="11" clrIdx="0">
    <p:extLst/>
  </p:cmAuthor>
  <p:cmAuthor id="2" name="Marcos" initials="M" lastIdx="2" clrIdx="1">
    <p:extLst/>
  </p:cmAuthor>
  <p:cmAuthor id="3" name="KBH" initials="K"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F3F3F"/>
    <a:srgbClr val="FFD9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291" autoAdjust="0"/>
  </p:normalViewPr>
  <p:slideViewPr>
    <p:cSldViewPr snapToGrid="0" showGuides="1">
      <p:cViewPr varScale="1">
        <p:scale>
          <a:sx n="52" d="100"/>
          <a:sy n="52" d="100"/>
        </p:scale>
        <p:origin x="148" y="1360"/>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11-11T15:12:42.620" idx="1">
    <p:pos x="4837" y="7484"/>
    <p:text>Is the wording of the last sentence ok/adequate? The student/end user will know where to go to set the size and position?</p:text>
  </p:cm>
  <p:cm authorId="1" dt="2018-11-13T11:14:53.208" idx="4">
    <p:pos x="4990" y="7514"/>
    <p:text>slightly improved</p:text>
    <p:extLst mod="1">
      <p:ext uri="{C676402C-5697-4E1C-873F-D02D1690AC5C}">
        <p15:threadingInfo xmlns:p15="http://schemas.microsoft.com/office/powerpoint/2012/main" timeZoneBias="300">
          <p15:parentCm authorId="3" idx="1"/>
        </p15:threadingInfo>
      </p:ext>
    </p:extLst>
  </p:cm>
  <p:cm authorId="3" dt="2018-11-13T16:37:11.850" idx="4">
    <p:pos x="5119" y="7531"/>
    <p:text>I've tweaked edit slightly for syntactical reasons.
A couple of things prompted by initial query:
1. Why don't the size values match those in the image on the right?
2. I wondered if what the reader was being asked to do was to expand the Anchors property in the Slot category and enter values for Size X, Size Y, Position X, and Position Y--and, if so, if the reader would know where to go. In the previous paragraph on this slide, the reader is directed to expand the Brush property in the Appearance category.
</p:text>
  </p:cm>
  <p:cm authorId="1" dt="2018-12-04T15:58:22.835" idx="7">
    <p:pos x="5221" y="7534"/>
    <p:text>I simply removed the details and will let the reader determine what looks good. :)</p:text>
    <p:extLst mod="1">
      <p:ext uri="{C676402C-5697-4E1C-873F-D02D1690AC5C}">
        <p15:threadingInfo xmlns:p15="http://schemas.microsoft.com/office/powerpoint/2012/main" timeZoneBias="300">
          <p15:parentCm authorId="3" idx="4"/>
        </p15:threadingInfo>
      </p:ext>
    </p:extLst>
  </p:cm>
  <p:cm authorId="3" dt="2018-12-04T17:30:01.545" idx="6">
    <p:pos x="5357" y="7541"/>
    <p:text>See related note on following slide. Here you left "Designer panel" rather than changing to "Details panel." I don't have a problem with the wording myself. The way I read the instructions, the reader is being asked to "Resize and position the GameTitle widget [that is in] the Designer panel until it's centered and looks good.
</p:text>
  </p:cm>
  <p:cm authorId="1" dt="2018-12-05T10:15:46.522" idx="10">
    <p:pos x="5357" y="7637"/>
    <p:text>yeah, it's a little funky, I've added the designer panel screenshot from the previous slide to maybe help illustrate what we're getting at. (Designer panel is a visual layout area, Details is for numerical entry)</p:text>
    <p:extLst>
      <p:ext uri="{C676402C-5697-4E1C-873F-D02D1690AC5C}">
        <p15:threadingInfo xmlns:p15="http://schemas.microsoft.com/office/powerpoint/2012/main" timeZoneBias="300">
          <p15:parentCm authorId="3"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8-11-10T13:53:22.740" idx="2">
    <p:pos x="9072" y="7379"/>
    <p:text>Again, wording ok/adequate?</p:text>
  </p:cm>
  <p:cm authorId="1" dt="2018-11-13T11:28:54.499" idx="5">
    <p:pos x="9278" y="7433"/>
    <p:text>These are the actual variable names</p:text>
    <p:extLst mod="1">
      <p:ext uri="{C676402C-5697-4E1C-873F-D02D1690AC5C}">
        <p15:threadingInfo xmlns:p15="http://schemas.microsoft.com/office/powerpoint/2012/main" timeZoneBias="300">
          <p15:parentCm authorId="3" idx="2"/>
        </p15:threadingInfo>
      </p:ext>
    </p:extLst>
  </p:cm>
  <p:cm authorId="3" dt="2018-11-13T16:49:20.052" idx="5">
    <p:pos x="9454" y="7498"/>
    <p:text>See related query on previous slide. 
Here, your edit does not refer to "Image Size" but rather to "Size X" and "Size Y"--and, again, with no direction as to where to find the properties. If explanation were provided on previous slide, probably no need to repeat it here (particularly given space constraints).
Perhaps the two slides are just fine the way they are now, but I at least wanted to clarify the impetus for my initial queries.</p:text>
  </p:cm>
  <p:cm authorId="1" dt="2018-12-04T15:59:58.905" idx="8">
    <p:pos x="9382" y="7525"/>
    <p:text>Size X and Size Y are the property names for the button widget (THe Image widget has different property names!)</p:text>
    <p:extLst mod="1">
      <p:ext uri="{C676402C-5697-4E1C-873F-D02D1690AC5C}">
        <p15:threadingInfo xmlns:p15="http://schemas.microsoft.com/office/powerpoint/2012/main" timeZoneBias="300">
          <p15:parentCm authorId="3" idx="5"/>
        </p15:threadingInfo>
      </p:ext>
    </p:extLst>
  </p:cm>
  <p:cm authorId="1" dt="2018-12-04T16:00:27.641" idx="9">
    <p:pos x="9459" y="7603"/>
    <p:text>However, I changed Designer panel into Details panel as that's where those settings are.</p:text>
    <p:extLst mod="1">
      <p:ext uri="{C676402C-5697-4E1C-873F-D02D1690AC5C}">
        <p15:threadingInfo xmlns:p15="http://schemas.microsoft.com/office/powerpoint/2012/main" timeZoneBias="300">
          <p15:parentCm authorId="3" idx="5"/>
        </p15:threadingInfo>
      </p:ext>
    </p:extLst>
  </p:cm>
  <p:cm authorId="3" dt="2018-12-04T17:30:33.120" idx="7">
    <p:pos x="9617" y="7628"/>
    <p:text>I wonder if you want to change "Details" back to "Designer" or else change "Designer" to "Details" on the previous slide.
I vote for the former, since it doesn't make sense to me to tell the reader to "position the buttons in the Details panel."</p:text>
  </p:cm>
  <p:cm authorId="1" dt="2018-12-05T10:18:26.469" idx="11">
    <p:pos x="9617" y="7724"/>
    <p:text>This is right, if not a bit confusing since the image doesn't show either the designer or the details panels! I also made the 3rd paragraph include reference to the Designer panel. So, you place the buttons in the Designer panel, then dial in the values using the Details panel.</p:text>
    <p:extLst>
      <p:ext uri="{C676402C-5697-4E1C-873F-D02D1690AC5C}">
        <p15:threadingInfo xmlns:p15="http://schemas.microsoft.com/office/powerpoint/2012/main" timeZoneBias="300">
          <p15:parentCm authorId="3" idx="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574494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1676400" y="10845298"/>
            <a:ext cx="21031200" cy="1387475"/>
          </a:xfrm>
        </p:spPr>
        <p:txBody>
          <a:bodyPr anchor="t" anchorCtr="1">
            <a:noAutofit/>
          </a:bodyPr>
          <a:lstStyle>
            <a:lvl1pPr marL="0" indent="0" algn="l">
              <a:buFont typeface="Arial" panose="020B0604020202020204" pitchFamily="34" charset="0"/>
              <a:buNone/>
              <a:defRPr lang="en-US" sz="8500" baseline="0" dirty="0" smtClean="0">
                <a:solidFill>
                  <a:schemeClr val="bg2"/>
                </a:solidFill>
                <a:latin typeface="+mj-lt"/>
                <a:sym typeface="Arial"/>
              </a:defRPr>
            </a:lvl1pPr>
          </a:lstStyle>
          <a:p>
            <a:pPr algn="ctr"/>
            <a:endParaRPr lang="en-US" sz="8000" dirty="0">
              <a:solidFill>
                <a:srgbClr val="FFFFFF"/>
              </a:solidFill>
              <a:latin typeface="+mn-lt"/>
              <a:cs typeface="Arial"/>
              <a:sym typeface="Arial"/>
            </a:endParaRPr>
          </a:p>
        </p:txBody>
      </p:sp>
      <p:sp>
        <p:nvSpPr>
          <p:cNvPr id="21" name="Text Placeholder 20"/>
          <p:cNvSpPr>
            <a:spLocks noGrp="1"/>
          </p:cNvSpPr>
          <p:nvPr>
            <p:ph type="body" sz="quarter" idx="11"/>
          </p:nvPr>
        </p:nvSpPr>
        <p:spPr>
          <a:xfrm>
            <a:off x="1676400" y="7094538"/>
            <a:ext cx="21031199" cy="3750760"/>
          </a:xfrm>
        </p:spPr>
        <p:txBody>
          <a:bodyPr anchor="b">
            <a:normAutofit/>
          </a:bodyPr>
          <a:lstStyle>
            <a:lvl1pPr marL="0" indent="0" algn="ctr">
              <a:buNone/>
              <a:defRPr sz="12000" cap="all" baseline="0">
                <a:solidFill>
                  <a:srgbClr val="FFD966"/>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endParaRPr lang="en-US" dirty="0"/>
          </a:p>
        </p:txBody>
      </p:sp>
    </p:spTree>
    <p:extLst>
      <p:ext uri="{BB962C8B-B14F-4D97-AF65-F5344CB8AC3E}">
        <p14:creationId xmlns:p14="http://schemas.microsoft.com/office/powerpoint/2010/main" val="219512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29292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676400" y="7550515"/>
            <a:ext cx="21031200" cy="2217738"/>
          </a:xfrm>
        </p:spPr>
        <p:txBody>
          <a:bodyPr>
            <a:noAutofit/>
          </a:bodyPr>
          <a:lstStyle>
            <a:lvl1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1pPr>
            <a:lvl2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2pPr>
            <a:lvl3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3pPr>
            <a:lvl4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4pPr>
            <a:lvl5pPr algn="ctr">
              <a:defRPr kumimoji="0" lang="en-US" sz="6000" b="0" i="0" u="none" strike="noStrike" cap="none" spc="0" normalizeH="0" baseline="0" dirty="0">
                <a:ln>
                  <a:noFill/>
                </a:ln>
                <a:solidFill>
                  <a:srgbClr val="FFFFFF"/>
                </a:solidFill>
                <a:effectLst/>
                <a:uFillTx/>
                <a:latin typeface="Helvetica"/>
                <a:ea typeface="Helvetica"/>
                <a:cs typeface="Helvetica"/>
                <a:sym typeface="Helvetica"/>
              </a:defRPr>
            </a:lvl5pPr>
          </a:lstStyle>
          <a:p>
            <a:pPr lvl="0"/>
            <a:r>
              <a:rPr lang="en-US" dirty="0"/>
              <a:t>Subtitle (optional)</a:t>
            </a:r>
          </a:p>
        </p:txBody>
      </p:sp>
      <p:sp>
        <p:nvSpPr>
          <p:cNvPr id="2" name="Title 1"/>
          <p:cNvSpPr>
            <a:spLocks noGrp="1"/>
          </p:cNvSpPr>
          <p:nvPr>
            <p:ph type="title"/>
          </p:nvPr>
        </p:nvSpPr>
        <p:spPr>
          <a:xfrm>
            <a:off x="1676400" y="4488288"/>
            <a:ext cx="21031200" cy="2651126"/>
          </a:xfrm>
        </p:spPr>
        <p:txBody>
          <a:bodyPr anchor="b" anchorCtr="1">
            <a:normAutofit/>
          </a:bodyPr>
          <a:lstStyle>
            <a:lvl1pPr algn="ctr">
              <a:defRPr kumimoji="0" lang="en-US" sz="8000" b="1" i="0" u="none" strike="noStrike" cap="all" spc="1800" normalizeH="0" baseline="0" dirty="0">
                <a:ln>
                  <a:noFill/>
                </a:ln>
                <a:solidFill>
                  <a:srgbClr val="FFD966"/>
                </a:solidFill>
                <a:effectLst/>
                <a:uFillTx/>
                <a:latin typeface="Helvetica"/>
                <a:ea typeface="Helvetica"/>
                <a:cs typeface="Helvetica"/>
                <a:sym typeface="Helvetica"/>
              </a:defRPr>
            </a:lvl1pPr>
          </a:lstStyle>
          <a:p>
            <a:r>
              <a:rPr lang="en-US" dirty="0"/>
              <a:t>Click to edit Master title style</a:t>
            </a:r>
          </a:p>
        </p:txBody>
      </p:sp>
    </p:spTree>
    <p:extLst>
      <p:ext uri="{BB962C8B-B14F-4D97-AF65-F5344CB8AC3E}">
        <p14:creationId xmlns:p14="http://schemas.microsoft.com/office/powerpoint/2010/main" val="29012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12129796" y="0"/>
            <a:ext cx="12254204"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679576" y="914399"/>
            <a:ext cx="9046123" cy="4365523"/>
          </a:xfrm>
        </p:spPr>
        <p:txBody>
          <a:bodyPr anchor="b">
            <a:normAutofit/>
          </a:bodyPr>
          <a:lstStyle>
            <a:lvl1pPr algn="l">
              <a:lnSpc>
                <a:spcPct val="100000"/>
              </a:lnSpc>
              <a:defRPr sz="5000" b="1" cap="all" baseline="0"/>
            </a:lvl1pPr>
          </a:lstStyle>
          <a:p>
            <a:r>
              <a:rPr lang="en-US" dirty="0"/>
              <a:t>One Picture Slide</a:t>
            </a:r>
          </a:p>
        </p:txBody>
      </p:sp>
      <p:sp>
        <p:nvSpPr>
          <p:cNvPr id="3" name="Content Placeholder 2"/>
          <p:cNvSpPr>
            <a:spLocks noGrp="1"/>
          </p:cNvSpPr>
          <p:nvPr>
            <p:ph idx="1"/>
          </p:nvPr>
        </p:nvSpPr>
        <p:spPr>
          <a:xfrm>
            <a:off x="12129796" y="0"/>
            <a:ext cx="12254204" cy="13716000"/>
          </a:xfrm>
        </p:spPr>
        <p:txBody>
          <a:bodyPr>
            <a:normAutofit/>
          </a:bodyPr>
          <a:lstStyle>
            <a:lvl1pPr>
              <a:defRPr sz="2800"/>
            </a:lvl1pPr>
            <a:lvl2pPr>
              <a:defRPr sz="2400"/>
            </a:lvl2pPr>
            <a:lvl3pPr>
              <a:defRPr sz="1800"/>
            </a:lvl3pPr>
            <a:lvl4pPr>
              <a:defRPr sz="1400"/>
            </a:lvl4pPr>
            <a:lvl5pPr>
              <a:defRPr sz="1400"/>
            </a:lvl5pPr>
            <a:lvl6pPr>
              <a:defRPr sz="4000"/>
            </a:lvl6pPr>
            <a:lvl7pPr>
              <a:defRPr sz="4000"/>
            </a:lvl7pPr>
            <a:lvl8pPr>
              <a:defRPr sz="4000"/>
            </a:lvl8pPr>
            <a:lvl9pPr>
              <a:defRPr sz="4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p:cNvSpPr/>
          <p:nvPr userDrawn="1"/>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12" name="Text Placeholder 11"/>
          <p:cNvSpPr>
            <a:spLocks noGrp="1"/>
          </p:cNvSpPr>
          <p:nvPr>
            <p:ph type="body" sz="quarter" idx="10"/>
          </p:nvPr>
        </p:nvSpPr>
        <p:spPr>
          <a:xfrm>
            <a:off x="1679575" y="5943600"/>
            <a:ext cx="9045575" cy="8002587"/>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71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icture TypeA">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24384000" cy="13716000"/>
          </a:xfrm>
        </p:spPr>
        <p:txBody>
          <a:bodyPr/>
          <a:lstStyle/>
          <a:p>
            <a:endParaRPr lang="en-US"/>
          </a:p>
        </p:txBody>
      </p:sp>
      <p:sp>
        <p:nvSpPr>
          <p:cNvPr id="3" name="Rectangle"/>
          <p:cNvSpPr/>
          <p:nvPr userDrawn="1"/>
        </p:nvSpPr>
        <p:spPr>
          <a:xfrm>
            <a:off x="1400175" y="-1"/>
            <a:ext cx="7765125" cy="13716001"/>
          </a:xfrm>
          <a:prstGeom prst="rect">
            <a:avLst/>
          </a:prstGeom>
          <a:solidFill>
            <a:srgbClr val="FFD966">
              <a:alpha val="77000"/>
            </a:srgb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
        <p:nvSpPr>
          <p:cNvPr id="9" name="Text Placeholder 8"/>
          <p:cNvSpPr>
            <a:spLocks noGrp="1"/>
          </p:cNvSpPr>
          <p:nvPr>
            <p:ph type="body" sz="quarter" idx="10" hasCustomPrompt="1"/>
          </p:nvPr>
        </p:nvSpPr>
        <p:spPr>
          <a:xfrm>
            <a:off x="2003755" y="4183930"/>
            <a:ext cx="6557962" cy="9135028"/>
          </a:xfrm>
        </p:spPr>
        <p:txBody>
          <a:bodyPr wrap="square">
            <a:normAutofit/>
          </a:bodyPr>
          <a:lstStyle>
            <a:lvl1pPr marL="0" indent="0" algn="r">
              <a:lnSpc>
                <a:spcPct val="100000"/>
              </a:lnSpc>
              <a:spcBef>
                <a:spcPts val="0"/>
              </a:spcBef>
              <a:buNone/>
              <a:defRPr sz="4800" b="1" cap="all" baseline="0"/>
            </a:lvl1pPr>
          </a:lstStyle>
          <a:p>
            <a:r>
              <a:rPr lang="en-US" sz="3600" dirty="0"/>
              <a:t>Important point, approximately one or two sentences. </a:t>
            </a:r>
          </a:p>
        </p:txBody>
      </p:sp>
    </p:spTree>
    <p:extLst>
      <p:ext uri="{BB962C8B-B14F-4D97-AF65-F5344CB8AC3E}">
        <p14:creationId xmlns:p14="http://schemas.microsoft.com/office/powerpoint/2010/main" val="246238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TypeB">
    <p:spTree>
      <p:nvGrpSpPr>
        <p:cNvPr id="1" name=""/>
        <p:cNvGrpSpPr/>
        <p:nvPr/>
      </p:nvGrpSpPr>
      <p:grpSpPr>
        <a:xfrm>
          <a:off x="0" y="0"/>
          <a:ext cx="0" cy="0"/>
          <a:chOff x="0" y="0"/>
          <a:chExt cx="0" cy="0"/>
        </a:xfrm>
      </p:grpSpPr>
      <p:sp>
        <p:nvSpPr>
          <p:cNvPr id="8" name="Freeform: Shape 13"/>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3" y="0"/>
            <a:ext cx="15079790"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rgbClr val="3F3F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0" name="Freeform: Shape 15"/>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1" y="0"/>
            <a:ext cx="14185970"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3" name="Rectangle"/>
          <p:cNvSpPr/>
          <p:nvPr userDrawn="1"/>
        </p:nvSpPr>
        <p:spPr>
          <a:xfrm>
            <a:off x="756714" y="4841453"/>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910162" y="387999"/>
            <a:ext cx="2626729" cy="2683625"/>
          </a:xfrm>
          <a:prstGeom prst="rect">
            <a:avLst/>
          </a:prstGeom>
        </p:spPr>
      </p:pic>
      <p:sp>
        <p:nvSpPr>
          <p:cNvPr id="15" name="Title 1"/>
          <p:cNvSpPr>
            <a:spLocks noGrp="1"/>
          </p:cNvSpPr>
          <p:nvPr>
            <p:ph type="title" hasCustomPrompt="1"/>
          </p:nvPr>
        </p:nvSpPr>
        <p:spPr>
          <a:xfrm>
            <a:off x="756714" y="387999"/>
            <a:ext cx="9395380" cy="4365523"/>
          </a:xfrm>
        </p:spPr>
        <p:txBody>
          <a:bodyPr anchor="b">
            <a:normAutofit/>
          </a:bodyPr>
          <a:lstStyle>
            <a:lvl1pPr algn="l">
              <a:defRPr sz="5000" b="1" cap="all" baseline="0"/>
            </a:lvl1pPr>
          </a:lstStyle>
          <a:p>
            <a:r>
              <a:rPr lang="en-US" dirty="0"/>
              <a:t>One Picture Slide</a:t>
            </a:r>
          </a:p>
        </p:txBody>
      </p:sp>
      <p:sp>
        <p:nvSpPr>
          <p:cNvPr id="16" name="Text Placeholder 11"/>
          <p:cNvSpPr>
            <a:spLocks noGrp="1"/>
          </p:cNvSpPr>
          <p:nvPr>
            <p:ph type="body" sz="quarter" idx="10"/>
          </p:nvPr>
        </p:nvSpPr>
        <p:spPr>
          <a:xfrm>
            <a:off x="756714" y="5233467"/>
            <a:ext cx="9045575" cy="8002587"/>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51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Content Slide">
    <p:bg>
      <p:bgPr>
        <a:solidFill>
          <a:srgbClr val="F3F3F3"/>
        </a:solidFill>
        <a:effectLst/>
      </p:bgPr>
    </p:bg>
    <p:spTree>
      <p:nvGrpSpPr>
        <p:cNvPr id="1" name=""/>
        <p:cNvGrpSpPr/>
        <p:nvPr/>
      </p:nvGrpSpPr>
      <p:grpSpPr>
        <a:xfrm>
          <a:off x="0" y="0"/>
          <a:ext cx="0" cy="0"/>
          <a:chOff x="0" y="0"/>
          <a:chExt cx="0" cy="0"/>
        </a:xfrm>
      </p:grpSpPr>
      <p:sp>
        <p:nvSpPr>
          <p:cNvPr id="7" name="Rectangle"/>
          <p:cNvSpPr/>
          <p:nvPr userDrawn="1"/>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8" name="Rectangle"/>
          <p:cNvSpPr/>
          <p:nvPr userDrawn="1"/>
        </p:nvSpPr>
        <p:spPr>
          <a:xfrm>
            <a:off x="2869459" y="4420829"/>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9" name="Text Placeholder 8"/>
          <p:cNvSpPr>
            <a:spLocks noGrp="1"/>
          </p:cNvSpPr>
          <p:nvPr>
            <p:ph type="body" sz="quarter" idx="10" hasCustomPrompt="1"/>
          </p:nvPr>
        </p:nvSpPr>
        <p:spPr>
          <a:xfrm>
            <a:off x="2869459" y="2178424"/>
            <a:ext cx="7008270" cy="2070682"/>
          </a:xfrm>
        </p:spPr>
        <p:txBody>
          <a:bodyPr wrap="square" anchor="b" anchorCtr="0">
            <a:normAutofit/>
          </a:bodyPr>
          <a:lstStyle>
            <a:lvl1pPr marL="0" indent="0" algn="l">
              <a:lnSpc>
                <a:spcPct val="100000"/>
              </a:lnSpc>
              <a:spcBef>
                <a:spcPts val="0"/>
              </a:spcBef>
              <a:buNone/>
              <a:defRPr sz="5000" b="1" cap="all" baseline="0"/>
            </a:lvl1pPr>
          </a:lstStyle>
          <a:p>
            <a:r>
              <a:rPr lang="en-US" sz="3600" dirty="0"/>
              <a:t>Small Volume of Content</a:t>
            </a:r>
          </a:p>
        </p:txBody>
      </p:sp>
      <p:sp>
        <p:nvSpPr>
          <p:cNvPr id="14" name="Text Placeholder 11"/>
          <p:cNvSpPr>
            <a:spLocks noGrp="1"/>
          </p:cNvSpPr>
          <p:nvPr>
            <p:ph type="body" sz="quarter" idx="12"/>
          </p:nvPr>
        </p:nvSpPr>
        <p:spPr>
          <a:xfrm>
            <a:off x="2869460" y="4719918"/>
            <a:ext cx="7008270" cy="8996082"/>
          </a:xfrm>
        </p:spPr>
        <p:txBody>
          <a:bodyPr>
            <a:normAutofit/>
          </a:bodyPr>
          <a:lstStyle>
            <a:lvl1pPr marL="0" indent="0">
              <a:lnSpc>
                <a:spcPct val="100000"/>
              </a:lnSpc>
              <a:buNone/>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3882992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and Outcomes">
    <p:spTree>
      <p:nvGrpSpPr>
        <p:cNvPr id="1" name=""/>
        <p:cNvGrpSpPr/>
        <p:nvPr/>
      </p:nvGrpSpPr>
      <p:grpSpPr>
        <a:xfrm>
          <a:off x="0" y="0"/>
          <a:ext cx="0" cy="0"/>
          <a:chOff x="0" y="0"/>
          <a:chExt cx="0" cy="0"/>
        </a:xfrm>
      </p:grpSpPr>
      <p:sp>
        <p:nvSpPr>
          <p:cNvPr id="2" name="Title 1"/>
          <p:cNvSpPr>
            <a:spLocks noGrp="1"/>
          </p:cNvSpPr>
          <p:nvPr>
            <p:ph type="title"/>
          </p:nvPr>
        </p:nvSpPr>
        <p:spPr>
          <a:xfrm>
            <a:off x="1676400" y="105786"/>
            <a:ext cx="21031200" cy="2651126"/>
          </a:xfrm>
        </p:spPr>
        <p:txBody>
          <a:bodyPr>
            <a:normAutofit/>
          </a:bodyPr>
          <a:lstStyle>
            <a:lvl1pPr>
              <a:defRPr kumimoji="0" lang="en-US" sz="2500" b="1" i="0" u="none" strike="noStrike" cap="all" spc="0" normalizeH="0" baseline="0" dirty="0">
                <a:ln>
                  <a:noFill/>
                </a:ln>
                <a:solidFill>
                  <a:srgbClr val="000000"/>
                </a:solidFill>
                <a:effectLst/>
                <a:uFillTx/>
                <a:latin typeface="Helvetica"/>
                <a:ea typeface="Helvetica"/>
                <a:cs typeface="Helvetica"/>
                <a:sym typeface="Helvetica"/>
              </a:defRPr>
            </a:lvl1pPr>
          </a:lstStyle>
          <a:p>
            <a:r>
              <a:rPr lang="en-US" dirty="0"/>
              <a:t>Click to edit Master title style</a:t>
            </a:r>
          </a:p>
        </p:txBody>
      </p:sp>
      <p:sp>
        <p:nvSpPr>
          <p:cNvPr id="5" name="The Picture slide"/>
          <p:cNvSpPr txBox="1"/>
          <p:nvPr userDrawn="1"/>
        </p:nvSpPr>
        <p:spPr>
          <a:xfrm>
            <a:off x="13454825" y="3658325"/>
            <a:ext cx="261129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Outcomes</a:t>
            </a:r>
            <a:endParaRPr sz="4000" dirty="0">
              <a:solidFill>
                <a:schemeClr val="tx1">
                  <a:lumMod val="50000"/>
                  <a:lumOff val="50000"/>
                </a:schemeClr>
              </a:solidFill>
            </a:endParaRPr>
          </a:p>
        </p:txBody>
      </p:sp>
      <p:sp>
        <p:nvSpPr>
          <p:cNvPr id="7" name="The Picture slide"/>
          <p:cNvSpPr txBox="1"/>
          <p:nvPr userDrawn="1"/>
        </p:nvSpPr>
        <p:spPr>
          <a:xfrm>
            <a:off x="1752109" y="3658325"/>
            <a:ext cx="1527662" cy="71814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Goals</a:t>
            </a:r>
            <a:endParaRPr sz="4000" dirty="0">
              <a:solidFill>
                <a:schemeClr val="tx1">
                  <a:lumMod val="50000"/>
                  <a:lumOff val="50000"/>
                </a:schemeClr>
              </a:solidFill>
            </a:endParaRPr>
          </a:p>
        </p:txBody>
      </p:sp>
      <p:sp>
        <p:nvSpPr>
          <p:cNvPr id="8" name="Rectangle"/>
          <p:cNvSpPr/>
          <p:nvPr userDrawn="1"/>
        </p:nvSpPr>
        <p:spPr>
          <a:xfrm>
            <a:off x="1752108" y="447579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sp>
        <p:nvSpPr>
          <p:cNvPr id="9" name="Rectangle"/>
          <p:cNvSpPr/>
          <p:nvPr userDrawn="1"/>
        </p:nvSpPr>
        <p:spPr>
          <a:xfrm>
            <a:off x="13454824" y="44805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
        <p:nvSpPr>
          <p:cNvPr id="11" name="Text Placeholder 11"/>
          <p:cNvSpPr>
            <a:spLocks noGrp="1"/>
          </p:cNvSpPr>
          <p:nvPr>
            <p:ph type="body" sz="quarter" idx="10"/>
          </p:nvPr>
        </p:nvSpPr>
        <p:spPr>
          <a:xfrm>
            <a:off x="1752108" y="4766538"/>
            <a:ext cx="9438184" cy="8949462"/>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13454824" y="4766538"/>
            <a:ext cx="9438184" cy="8949462"/>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676400" y="12712701"/>
            <a:ext cx="5486400" cy="730250"/>
          </a:xfrm>
          <a:prstGeom prst="rect">
            <a:avLst/>
          </a:prstGeom>
        </p:spPr>
        <p:txBody>
          <a:bodyPr/>
          <a:lstStyle/>
          <a:p>
            <a:endParaRPr lang="en-US"/>
          </a:p>
        </p:txBody>
      </p:sp>
      <p:sp>
        <p:nvSpPr>
          <p:cNvPr id="6" name="Footer Placeholder 5"/>
          <p:cNvSpPr>
            <a:spLocks noGrp="1"/>
          </p:cNvSpPr>
          <p:nvPr>
            <p:ph type="ftr" sz="quarter" idx="11"/>
          </p:nvPr>
        </p:nvSpPr>
        <p:spPr>
          <a:xfrm>
            <a:off x="8077200" y="12712701"/>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1"/>
            <a:ext cx="5486400" cy="730250"/>
          </a:xfrm>
          <a:prstGeom prst="rect">
            <a:avLst/>
          </a:prstGeom>
        </p:spPr>
        <p:txBody>
          <a:bodyPr/>
          <a:lstStyle/>
          <a:p>
            <a:pPr algn="r">
              <a:buSzPct val="25000"/>
            </a:pPr>
            <a:fld id="{00000000-1234-1234-1234-123412341234}" type="slidenum">
              <a:rPr lang="en-US" sz="2400" smtClean="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5589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415186"/>
      </p:ext>
    </p:extLst>
  </p:cSld>
  <p:clrMap bg1="lt1" tx1="dk1" bg2="lt2" tx2="dk2" accent1="accent1" accent2="accent2" accent3="accent3" accent4="accent4" accent5="accent5" accent6="accent6" hlink="hlink" folHlink="folHlink"/>
  <p:sldLayoutIdLst>
    <p:sldLayoutId id="2147483689" r:id="rId1"/>
    <p:sldLayoutId id="2147483706" r:id="rId2"/>
    <p:sldLayoutId id="2147483696" r:id="rId3"/>
    <p:sldLayoutId id="2147483703" r:id="rId4"/>
    <p:sldLayoutId id="2147483704" r:id="rId5"/>
    <p:sldLayoutId id="2147483705" r:id="rId6"/>
    <p:sldLayoutId id="2147483707" r:id="rId7"/>
    <p:sldLayoutId id="2147483697" r:id="rId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828800" rtl="0" eaLnBrk="1" latinLnBrk="0" hangingPunct="1">
        <a:lnSpc>
          <a:spcPct val="90000"/>
        </a:lnSpc>
        <a:spcBef>
          <a:spcPts val="2000"/>
        </a:spcBef>
        <a:buFont typeface="Arial" panose="020B0604020202020204" pitchFamily="34" charset="0"/>
        <a:buNone/>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E1C16217-3FB1-4CB8-B2E2-90F5FEDF237D}"/>
              </a:ext>
            </a:extLst>
          </p:cNvPr>
          <p:cNvSpPr>
            <a:spLocks noGrp="1"/>
          </p:cNvSpPr>
          <p:nvPr>
            <p:ph type="body" sz="quarter" idx="10"/>
          </p:nvPr>
        </p:nvSpPr>
        <p:spPr/>
        <p:txBody>
          <a:bodyPr/>
          <a:lstStyle/>
          <a:p>
            <a:r>
              <a:rPr lang="pt-BR" dirty="0"/>
              <a:t>UMG 101</a:t>
            </a:r>
          </a:p>
        </p:txBody>
      </p:sp>
      <p:sp>
        <p:nvSpPr>
          <p:cNvPr id="3" name="Espaço Reservado para Texto 2">
            <a:extLst>
              <a:ext uri="{FF2B5EF4-FFF2-40B4-BE49-F238E27FC236}">
                <a16:creationId xmlns="" xmlns:a16="http://schemas.microsoft.com/office/drawing/2014/main" id="{A208DEC6-5900-40DD-B805-728145240FD8}"/>
              </a:ext>
            </a:extLst>
          </p:cNvPr>
          <p:cNvSpPr>
            <a:spLocks noGrp="1"/>
          </p:cNvSpPr>
          <p:nvPr>
            <p:ph type="body" sz="quarter" idx="11"/>
          </p:nvPr>
        </p:nvSpPr>
        <p:spPr>
          <a:xfrm>
            <a:off x="1676400" y="7094538"/>
            <a:ext cx="21031199" cy="2911611"/>
          </a:xfrm>
        </p:spPr>
        <p:txBody>
          <a:bodyPr/>
          <a:lstStyle/>
          <a:p>
            <a:r>
              <a:rPr lang="pt-BR" dirty="0" smtClean="0"/>
              <a:t>Lecture </a:t>
            </a:r>
            <a:r>
              <a:rPr lang="pt-BR" dirty="0"/>
              <a:t>9</a:t>
            </a:r>
          </a:p>
        </p:txBody>
      </p:sp>
    </p:spTree>
    <p:extLst>
      <p:ext uri="{BB962C8B-B14F-4D97-AF65-F5344CB8AC3E}">
        <p14:creationId xmlns:p14="http://schemas.microsoft.com/office/powerpoint/2010/main" val="267037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Buttons with image</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0664" y="3780254"/>
            <a:ext cx="6773986" cy="6155492"/>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891841"/>
            <a:ext cx="9045575" cy="8049986"/>
          </a:xfrm>
        </p:spPr>
        <p:txBody>
          <a:bodyPr>
            <a:normAutofit fontScale="92500" lnSpcReduction="20000"/>
          </a:bodyPr>
          <a:lstStyle/>
          <a:p>
            <a:pPr>
              <a:lnSpc>
                <a:spcPct val="120000"/>
              </a:lnSpc>
            </a:pPr>
            <a:r>
              <a:rPr lang="en-US" sz="2800" dirty="0"/>
              <a:t>Drag a </a:t>
            </a:r>
            <a:r>
              <a:rPr lang="en-US" sz="2800" b="1" dirty="0"/>
              <a:t>Button</a:t>
            </a:r>
            <a:r>
              <a:rPr lang="en-US" sz="2800" dirty="0"/>
              <a:t> widget from the </a:t>
            </a:r>
            <a:r>
              <a:rPr lang="en-US" sz="2800" b="1" dirty="0"/>
              <a:t>Palette</a:t>
            </a:r>
            <a:r>
              <a:rPr lang="en-US" sz="2800" dirty="0"/>
              <a:t> panel and drop it into the </a:t>
            </a:r>
            <a:r>
              <a:rPr lang="en-US" sz="2800" b="1" dirty="0"/>
              <a:t>Designer</a:t>
            </a:r>
            <a:r>
              <a:rPr lang="en-US" sz="2800" dirty="0"/>
              <a:t> panel</a:t>
            </a:r>
            <a:r>
              <a:rPr lang="en-US" sz="2800" b="1" dirty="0"/>
              <a:t>. </a:t>
            </a:r>
            <a:r>
              <a:rPr lang="en-US" sz="2800" dirty="0"/>
              <a:t>Name it “</a:t>
            </a:r>
            <a:r>
              <a:rPr lang="en-US" sz="2800" b="1" dirty="0" err="1"/>
              <a:t>Btn_Start</a:t>
            </a:r>
            <a:r>
              <a:rPr lang="en-US" sz="2800" dirty="0"/>
              <a:t>”. Next drag an </a:t>
            </a:r>
            <a:r>
              <a:rPr lang="en-US" sz="2800" b="1" dirty="0"/>
              <a:t>Image</a:t>
            </a:r>
            <a:r>
              <a:rPr lang="en-US" sz="2800" dirty="0"/>
              <a:t> widget onto the </a:t>
            </a:r>
            <a:r>
              <a:rPr lang="en-US" sz="2800" b="1" dirty="0" err="1"/>
              <a:t>Btn_Start</a:t>
            </a:r>
            <a:r>
              <a:rPr lang="en-US" sz="2800" dirty="0"/>
              <a:t> widget. Name the </a:t>
            </a:r>
            <a:r>
              <a:rPr lang="en-US" sz="2800" b="1" dirty="0"/>
              <a:t>Image</a:t>
            </a:r>
            <a:r>
              <a:rPr lang="en-US" sz="2800" dirty="0"/>
              <a:t> widget “</a:t>
            </a:r>
            <a:r>
              <a:rPr lang="en-US" sz="2800" b="1" dirty="0" err="1"/>
              <a:t>Img_Start</a:t>
            </a:r>
            <a:r>
              <a:rPr lang="en-US" sz="2800" dirty="0"/>
              <a:t>”.</a:t>
            </a:r>
          </a:p>
          <a:p>
            <a:pPr>
              <a:lnSpc>
                <a:spcPct val="120000"/>
              </a:lnSpc>
            </a:pPr>
            <a:r>
              <a:rPr lang="en-US" sz="2800" dirty="0" smtClean="0"/>
              <a:t>Select </a:t>
            </a:r>
            <a:r>
              <a:rPr lang="en-US" sz="2800" dirty="0"/>
              <a:t>the </a:t>
            </a:r>
            <a:r>
              <a:rPr lang="en-US" sz="2800" b="1" dirty="0" err="1"/>
              <a:t>Img_Start</a:t>
            </a:r>
            <a:r>
              <a:rPr lang="en-US" sz="2800" b="1" dirty="0"/>
              <a:t> </a:t>
            </a:r>
            <a:r>
              <a:rPr lang="en-US" sz="2800" dirty="0"/>
              <a:t>widget,</a:t>
            </a:r>
            <a:r>
              <a:rPr lang="en-US" sz="2800" b="1" dirty="0"/>
              <a:t> </a:t>
            </a:r>
            <a:r>
              <a:rPr lang="en-US" sz="2800" dirty="0"/>
              <a:t>and in the </a:t>
            </a:r>
            <a:r>
              <a:rPr lang="en-US" sz="2800" b="1" dirty="0"/>
              <a:t>Details</a:t>
            </a:r>
            <a:r>
              <a:rPr lang="en-US" sz="2800" dirty="0"/>
              <a:t> panel expand the </a:t>
            </a:r>
            <a:r>
              <a:rPr lang="en-US" sz="2800" b="1" dirty="0"/>
              <a:t>Brush</a:t>
            </a:r>
            <a:r>
              <a:rPr lang="en-US" sz="2800" dirty="0"/>
              <a:t> property in the </a:t>
            </a:r>
            <a:r>
              <a:rPr lang="en-US" sz="2800" b="1" dirty="0"/>
              <a:t>Appearance</a:t>
            </a:r>
            <a:r>
              <a:rPr lang="en-US" sz="2800" dirty="0"/>
              <a:t> category, click the </a:t>
            </a:r>
            <a:r>
              <a:rPr lang="en-US" sz="2800" b="1" dirty="0"/>
              <a:t>Image</a:t>
            </a:r>
            <a:r>
              <a:rPr lang="en-US" sz="2800" dirty="0"/>
              <a:t> drop-down, and select the </a:t>
            </a:r>
            <a:r>
              <a:rPr lang="en-US" sz="2800" b="1" dirty="0"/>
              <a:t>Texture</a:t>
            </a:r>
            <a:r>
              <a:rPr lang="en-US" sz="2800" dirty="0"/>
              <a:t> that will be used.</a:t>
            </a:r>
          </a:p>
          <a:p>
            <a:pPr>
              <a:lnSpc>
                <a:spcPct val="120000"/>
              </a:lnSpc>
            </a:pPr>
            <a:r>
              <a:rPr lang="en-US" sz="2800" dirty="0" smtClean="0"/>
              <a:t>Create </a:t>
            </a:r>
            <a:r>
              <a:rPr lang="en-US" sz="2800" dirty="0"/>
              <a:t>another </a:t>
            </a:r>
            <a:r>
              <a:rPr lang="en-US" sz="2800" b="1" dirty="0"/>
              <a:t>Button</a:t>
            </a:r>
            <a:r>
              <a:rPr lang="en-US" sz="2800" dirty="0"/>
              <a:t> widget and </a:t>
            </a:r>
            <a:r>
              <a:rPr lang="en-US" sz="2800" b="1" dirty="0"/>
              <a:t>Image</a:t>
            </a:r>
            <a:r>
              <a:rPr lang="en-US" sz="2800" dirty="0"/>
              <a:t> widget for the </a:t>
            </a:r>
            <a:r>
              <a:rPr lang="en-US" sz="2800" b="1" dirty="0"/>
              <a:t>Exit</a:t>
            </a:r>
            <a:r>
              <a:rPr lang="en-US" sz="2800" dirty="0"/>
              <a:t> button. Name the </a:t>
            </a:r>
            <a:r>
              <a:rPr lang="en-US" sz="2800" b="1" dirty="0"/>
              <a:t>Button</a:t>
            </a:r>
            <a:r>
              <a:rPr lang="en-US" sz="2800" dirty="0"/>
              <a:t> widget “</a:t>
            </a:r>
            <a:r>
              <a:rPr lang="en-US" sz="2800" b="1" dirty="0" err="1"/>
              <a:t>Btn_Exit</a:t>
            </a:r>
            <a:r>
              <a:rPr lang="en-US" sz="2800" dirty="0"/>
              <a:t>” and the </a:t>
            </a:r>
            <a:r>
              <a:rPr lang="en-US" sz="2800" b="1" dirty="0"/>
              <a:t>Image</a:t>
            </a:r>
            <a:r>
              <a:rPr lang="en-US" sz="2800" dirty="0"/>
              <a:t> widget “</a:t>
            </a:r>
            <a:r>
              <a:rPr lang="en-US" sz="2800" b="1" dirty="0" err="1"/>
              <a:t>Img_Exit</a:t>
            </a:r>
            <a:r>
              <a:rPr lang="en-US" sz="2800" dirty="0"/>
              <a:t>”. Place the </a:t>
            </a:r>
            <a:r>
              <a:rPr lang="en-US" sz="2800" b="1" dirty="0"/>
              <a:t>Exit</a:t>
            </a:r>
            <a:r>
              <a:rPr lang="en-US" sz="2800" dirty="0"/>
              <a:t> button widgets below the </a:t>
            </a:r>
            <a:r>
              <a:rPr lang="en-US" sz="2800" b="1" dirty="0"/>
              <a:t>Start</a:t>
            </a:r>
            <a:r>
              <a:rPr lang="en-US" sz="2800" dirty="0"/>
              <a:t> button </a:t>
            </a:r>
            <a:r>
              <a:rPr lang="en-US" sz="2800" dirty="0" smtClean="0"/>
              <a:t>widget in the </a:t>
            </a:r>
            <a:r>
              <a:rPr lang="en-US" sz="2800" b="1" dirty="0" smtClean="0"/>
              <a:t>Designer</a:t>
            </a:r>
            <a:r>
              <a:rPr lang="en-US" sz="2800" dirty="0" smtClean="0"/>
              <a:t> panel.</a:t>
            </a:r>
            <a:endParaRPr lang="en-US" sz="2800" dirty="0"/>
          </a:p>
          <a:p>
            <a:pPr>
              <a:lnSpc>
                <a:spcPct val="120000"/>
              </a:lnSpc>
            </a:pPr>
            <a:r>
              <a:rPr lang="en-US" sz="2800" dirty="0" smtClean="0"/>
              <a:t>Resize </a:t>
            </a:r>
            <a:r>
              <a:rPr lang="en-US" sz="2800" dirty="0"/>
              <a:t>and position the buttons in the </a:t>
            </a:r>
            <a:r>
              <a:rPr lang="en-US" sz="2800" b="1" dirty="0" smtClean="0"/>
              <a:t>Details </a:t>
            </a:r>
            <a:r>
              <a:rPr lang="en-US" sz="2800" dirty="0" smtClean="0"/>
              <a:t>panel</a:t>
            </a:r>
            <a:r>
              <a:rPr lang="en-US" sz="2800" dirty="0"/>
              <a:t>. Set </a:t>
            </a:r>
            <a:r>
              <a:rPr lang="en-US" sz="2800" b="1" dirty="0" smtClean="0"/>
              <a:t>Size</a:t>
            </a:r>
            <a:r>
              <a:rPr lang="en-US" sz="2800" dirty="0" smtClean="0"/>
              <a:t> </a:t>
            </a:r>
            <a:r>
              <a:rPr lang="en-US" sz="2800" b="1" dirty="0" smtClean="0"/>
              <a:t>X</a:t>
            </a:r>
            <a:r>
              <a:rPr lang="en-US" sz="2800" dirty="0" smtClean="0"/>
              <a:t> to “</a:t>
            </a:r>
            <a:r>
              <a:rPr lang="en-US" sz="2800" b="1" dirty="0" smtClean="0"/>
              <a:t>250</a:t>
            </a:r>
            <a:r>
              <a:rPr lang="en-US" sz="2800" dirty="0" smtClean="0"/>
              <a:t>” and </a:t>
            </a:r>
            <a:r>
              <a:rPr lang="en-US" sz="2800" b="1" dirty="0" smtClean="0"/>
              <a:t>Size</a:t>
            </a:r>
            <a:r>
              <a:rPr lang="en-US" sz="2800" dirty="0" smtClean="0"/>
              <a:t> </a:t>
            </a:r>
            <a:r>
              <a:rPr lang="en-US" sz="2800" b="1" dirty="0" smtClean="0"/>
              <a:t>Y</a:t>
            </a:r>
            <a:r>
              <a:rPr lang="en-US" sz="2800" dirty="0" smtClean="0"/>
              <a:t> to “</a:t>
            </a:r>
            <a:r>
              <a:rPr lang="en-US" sz="2800" b="1" dirty="0" smtClean="0"/>
              <a:t>84</a:t>
            </a:r>
            <a:r>
              <a:rPr lang="en-US" sz="2800" dirty="0" smtClean="0"/>
              <a:t>” </a:t>
            </a:r>
            <a:r>
              <a:rPr lang="en-US" sz="2800" dirty="0"/>
              <a:t>for both buttons</a:t>
            </a:r>
            <a:r>
              <a:rPr lang="en-US" sz="2800" dirty="0" smtClean="0"/>
              <a:t>. </a:t>
            </a:r>
            <a:endParaRPr lang="en-US" sz="2800" dirty="0"/>
          </a:p>
          <a:p>
            <a:pPr>
              <a:lnSpc>
                <a:spcPct val="120000"/>
              </a:lnSpc>
            </a:pPr>
            <a:r>
              <a:rPr lang="en-US" sz="2800" dirty="0"/>
              <a:t>The image on the right shows the Hierarchy panel with the widgets that were added</a:t>
            </a:r>
            <a:r>
              <a:rPr lang="en-US" sz="2800" dirty="0" smtClean="0"/>
              <a:t>. </a:t>
            </a:r>
            <a:endParaRPr lang="en-US" sz="2800" dirty="0"/>
          </a:p>
          <a:p>
            <a:r>
              <a:rPr lang="pt-BR" sz="2800" dirty="0"/>
              <a:t> </a:t>
            </a:r>
            <a:endParaRPr lang="en-US" sz="2800" dirty="0"/>
          </a:p>
        </p:txBody>
      </p:sp>
    </p:spTree>
    <p:extLst>
      <p:ext uri="{BB962C8B-B14F-4D97-AF65-F5344CB8AC3E}">
        <p14:creationId xmlns:p14="http://schemas.microsoft.com/office/powerpoint/2010/main" val="343943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On Clicked event</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89532" y="5279922"/>
            <a:ext cx="9014344" cy="5001107"/>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Select one of the buttons, and in the </a:t>
            </a:r>
            <a:r>
              <a:rPr lang="en-US" sz="2800" b="1" dirty="0"/>
              <a:t>Details</a:t>
            </a:r>
            <a:r>
              <a:rPr lang="en-US" sz="2800" dirty="0"/>
              <a:t> panel expand the </a:t>
            </a:r>
            <a:r>
              <a:rPr lang="en-US" sz="2800" b="1" dirty="0"/>
              <a:t>Events</a:t>
            </a:r>
            <a:r>
              <a:rPr lang="en-US" sz="2800" dirty="0"/>
              <a:t> category and add an </a:t>
            </a:r>
            <a:r>
              <a:rPr lang="en-US" sz="2800" b="1" dirty="0" err="1"/>
              <a:t>OnClicked</a:t>
            </a:r>
            <a:r>
              <a:rPr lang="en-US" sz="2800" dirty="0"/>
              <a:t> event.</a:t>
            </a:r>
          </a:p>
          <a:p>
            <a:r>
              <a:rPr lang="pt-BR" sz="2800" dirty="0" smtClean="0"/>
              <a:t>D</a:t>
            </a:r>
            <a:r>
              <a:rPr lang="en-US" sz="2800" dirty="0"/>
              <a:t>o the same for the other button</a:t>
            </a:r>
            <a:r>
              <a:rPr lang="en-US" sz="2800" dirty="0" smtClean="0"/>
              <a:t>.</a:t>
            </a:r>
            <a:endParaRPr lang="en-US" sz="2800" dirty="0"/>
          </a:p>
          <a:p>
            <a:r>
              <a:rPr lang="pt-BR" sz="2800" dirty="0"/>
              <a:t> </a:t>
            </a:r>
            <a:endParaRPr lang="en-US" sz="2800" dirty="0"/>
          </a:p>
        </p:txBody>
      </p:sp>
    </p:spTree>
    <p:extLst>
      <p:ext uri="{BB962C8B-B14F-4D97-AF65-F5344CB8AC3E}">
        <p14:creationId xmlns:p14="http://schemas.microsoft.com/office/powerpoint/2010/main" val="226107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Button actions</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8660" y="3332292"/>
            <a:ext cx="12245465" cy="7051415"/>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On Clicked</a:t>
            </a:r>
            <a:r>
              <a:rPr lang="en-US" sz="2800" dirty="0"/>
              <a:t> events for the buttons are added to the Event Graph of the Widget Blueprint.</a:t>
            </a:r>
          </a:p>
          <a:p>
            <a:r>
              <a:rPr lang="pt-BR" sz="2800" dirty="0" smtClean="0"/>
              <a:t>T</a:t>
            </a:r>
            <a:r>
              <a:rPr lang="en-US" sz="2800" dirty="0"/>
              <a:t>he </a:t>
            </a:r>
            <a:r>
              <a:rPr lang="en-US" sz="2800" b="1" dirty="0"/>
              <a:t>Start</a:t>
            </a:r>
            <a:r>
              <a:rPr lang="en-US" sz="2800" dirty="0"/>
              <a:t> button opens the main game Level to start the game.</a:t>
            </a:r>
          </a:p>
          <a:p>
            <a:r>
              <a:rPr lang="pt-BR" sz="2800" dirty="0" smtClean="0"/>
              <a:t>T</a:t>
            </a:r>
            <a:r>
              <a:rPr lang="en-US" sz="2800" dirty="0"/>
              <a:t>he </a:t>
            </a:r>
            <a:r>
              <a:rPr lang="en-US" sz="2800" b="1" dirty="0"/>
              <a:t>Exit</a:t>
            </a:r>
            <a:r>
              <a:rPr lang="en-US" sz="2800" dirty="0"/>
              <a:t> button calls the </a:t>
            </a:r>
            <a:r>
              <a:rPr lang="en-US" sz="2800" b="1" dirty="0"/>
              <a:t>Quit Game</a:t>
            </a:r>
            <a:r>
              <a:rPr lang="en-US" sz="2800" dirty="0"/>
              <a:t> function</a:t>
            </a:r>
            <a:r>
              <a:rPr lang="en-US" sz="2800" dirty="0" smtClean="0"/>
              <a:t>.</a:t>
            </a:r>
            <a:endParaRPr lang="en-US" sz="2800" dirty="0"/>
          </a:p>
          <a:p>
            <a:r>
              <a:rPr lang="en-US" sz="2800" dirty="0"/>
              <a:t> </a:t>
            </a:r>
          </a:p>
        </p:txBody>
      </p:sp>
    </p:spTree>
    <p:extLst>
      <p:ext uri="{BB962C8B-B14F-4D97-AF65-F5344CB8AC3E}">
        <p14:creationId xmlns:p14="http://schemas.microsoft.com/office/powerpoint/2010/main" val="351429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A2F85743-294A-4DC8-95A7-13A6559D8A43}"/>
              </a:ext>
            </a:extLst>
          </p:cNvPr>
          <p:cNvSpPr>
            <a:spLocks noGrp="1"/>
          </p:cNvSpPr>
          <p:nvPr>
            <p:ph type="body" sz="quarter" idx="10"/>
          </p:nvPr>
        </p:nvSpPr>
        <p:spPr/>
        <p:txBody>
          <a:bodyPr/>
          <a:lstStyle/>
          <a:p>
            <a:r>
              <a:rPr lang="pt-BR" dirty="0" smtClean="0"/>
              <a:t>Using the title screen</a:t>
            </a:r>
            <a:endParaRPr lang="en-US" dirty="0"/>
          </a:p>
        </p:txBody>
      </p:sp>
      <p:sp>
        <p:nvSpPr>
          <p:cNvPr id="3" name="Espaço Reservado para Texto 2">
            <a:extLst>
              <a:ext uri="{FF2B5EF4-FFF2-40B4-BE49-F238E27FC236}">
                <a16:creationId xmlns="" xmlns:a16="http://schemas.microsoft.com/office/drawing/2014/main" id="{E7995B77-16A5-4C2F-A626-EB37352B88D7}"/>
              </a:ext>
            </a:extLst>
          </p:cNvPr>
          <p:cNvSpPr>
            <a:spLocks noGrp="1"/>
          </p:cNvSpPr>
          <p:nvPr>
            <p:ph type="body" sz="quarter" idx="12"/>
          </p:nvPr>
        </p:nvSpPr>
        <p:spPr>
          <a:xfrm>
            <a:off x="2869460" y="4846320"/>
            <a:ext cx="7008270" cy="8996082"/>
          </a:xfrm>
        </p:spPr>
        <p:txBody>
          <a:bodyPr>
            <a:normAutofit/>
          </a:bodyPr>
          <a:lstStyle/>
          <a:p>
            <a:r>
              <a:rPr lang="pt-BR" sz="2800" dirty="0" smtClean="0"/>
              <a:t>T</a:t>
            </a:r>
            <a:r>
              <a:rPr lang="en-US" sz="2800" dirty="0"/>
              <a:t>o use the Widget Blueprint for the Title screen, create a new </a:t>
            </a:r>
            <a:r>
              <a:rPr lang="en-US" sz="2800" b="1" dirty="0"/>
              <a:t>Level </a:t>
            </a:r>
            <a:r>
              <a:rPr lang="en-US" sz="2800" dirty="0"/>
              <a:t>and set it as the </a:t>
            </a:r>
            <a:r>
              <a:rPr lang="en-US" sz="2800" b="1" dirty="0"/>
              <a:t>default map</a:t>
            </a:r>
            <a:r>
              <a:rPr lang="en-US" sz="2800" dirty="0"/>
              <a:t>.</a:t>
            </a:r>
          </a:p>
          <a:p>
            <a:r>
              <a:rPr lang="pt-BR" sz="2800" dirty="0" smtClean="0"/>
              <a:t>I</a:t>
            </a:r>
            <a:r>
              <a:rPr lang="en-US" sz="2800" dirty="0"/>
              <a:t>n the </a:t>
            </a:r>
            <a:r>
              <a:rPr lang="en-US" sz="2800" b="1" dirty="0"/>
              <a:t>Level Blueprint</a:t>
            </a:r>
            <a:r>
              <a:rPr lang="en-US" sz="2800" dirty="0"/>
              <a:t>, duplicate the node graph shown in the image on the right.</a:t>
            </a:r>
          </a:p>
          <a:p>
            <a:r>
              <a:rPr lang="en-US" sz="2800" dirty="0" smtClean="0"/>
              <a:t>The </a:t>
            </a:r>
            <a:r>
              <a:rPr lang="en-US" sz="2800" dirty="0"/>
              <a:t>graph enables the mouse cursor, creates the Widget Blueprint object, and then adds the Widget Blueprint object to the Viewport</a:t>
            </a:r>
            <a:r>
              <a:rPr lang="en-US" sz="2800" dirty="0" smtClean="0"/>
              <a:t>.</a:t>
            </a:r>
            <a:endParaRPr lang="en-US" sz="2800" dirty="0"/>
          </a:p>
        </p:txBody>
      </p:sp>
      <p:pic>
        <p:nvPicPr>
          <p:cNvPr id="5" name="Imagem 4">
            <a:extLst>
              <a:ext uri="{FF2B5EF4-FFF2-40B4-BE49-F238E27FC236}">
                <a16:creationId xmlns="" xmlns:a16="http://schemas.microsoft.com/office/drawing/2014/main" id="{F0DDEC2F-F8D4-45E2-83A6-966CEA24D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220" y="1762339"/>
            <a:ext cx="13860780" cy="8852327"/>
          </a:xfrm>
          <a:prstGeom prst="rect">
            <a:avLst/>
          </a:prstGeom>
        </p:spPr>
      </p:pic>
    </p:spTree>
    <p:extLst>
      <p:ext uri="{BB962C8B-B14F-4D97-AF65-F5344CB8AC3E}">
        <p14:creationId xmlns:p14="http://schemas.microsoft.com/office/powerpoint/2010/main" val="385650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809A6201-71A1-4E7D-AB06-4AAACB653E70}"/>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 xmlns:a16="http://schemas.microsoft.com/office/drawing/2014/main" id="{969577E9-A73B-42F4-887E-DE94A23807B7}"/>
              </a:ext>
            </a:extLst>
          </p:cNvPr>
          <p:cNvSpPr>
            <a:spLocks noGrp="1"/>
          </p:cNvSpPr>
          <p:nvPr>
            <p:ph type="title"/>
          </p:nvPr>
        </p:nvSpPr>
        <p:spPr/>
        <p:txBody>
          <a:bodyPr/>
          <a:lstStyle/>
          <a:p>
            <a:r>
              <a:rPr lang="pt-BR" dirty="0" smtClean="0"/>
              <a:t>hud</a:t>
            </a:r>
            <a:endParaRPr lang="pt-BR" dirty="0"/>
          </a:p>
        </p:txBody>
      </p:sp>
    </p:spTree>
    <p:extLst>
      <p:ext uri="{BB962C8B-B14F-4D97-AF65-F5344CB8AC3E}">
        <p14:creationId xmlns:p14="http://schemas.microsoft.com/office/powerpoint/2010/main" val="200277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Hud widget blueprint</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UMG can also be used to create </a:t>
            </a:r>
            <a:r>
              <a:rPr lang="en-US" sz="2800" b="1" dirty="0" smtClean="0"/>
              <a:t>HUDs</a:t>
            </a:r>
            <a:r>
              <a:rPr lang="en-US" sz="2800" dirty="0" smtClean="0"/>
              <a:t> (heads-up displays). </a:t>
            </a:r>
            <a:r>
              <a:rPr lang="en-US" sz="2800" dirty="0"/>
              <a:t>A </a:t>
            </a:r>
            <a:r>
              <a:rPr lang="en-US" sz="2800" dirty="0" smtClean="0"/>
              <a:t>HUD is </a:t>
            </a:r>
            <a:r>
              <a:rPr lang="en-US" sz="2800" dirty="0"/>
              <a:t>used to visually relay information to the player during gameplay.</a:t>
            </a:r>
          </a:p>
          <a:p>
            <a:r>
              <a:rPr lang="en-US" sz="2800" dirty="0" smtClean="0"/>
              <a:t>In </a:t>
            </a:r>
            <a:r>
              <a:rPr lang="en-US" sz="2800" dirty="0"/>
              <a:t>the example on the right, a HUD displays the </a:t>
            </a:r>
            <a:r>
              <a:rPr lang="en-US" sz="2800" b="1" dirty="0"/>
              <a:t>Score</a:t>
            </a:r>
            <a:r>
              <a:rPr lang="en-US" sz="2800" dirty="0"/>
              <a:t> value as text and the </a:t>
            </a:r>
            <a:r>
              <a:rPr lang="en-US" sz="2800" b="1" dirty="0"/>
              <a:t>Health</a:t>
            </a:r>
            <a:r>
              <a:rPr lang="en-US" sz="2800" dirty="0"/>
              <a:t> value as a progress bar.</a:t>
            </a:r>
          </a:p>
          <a:p>
            <a:r>
              <a:rPr lang="en-US" sz="2800" b="1" dirty="0" smtClean="0"/>
              <a:t>Score</a:t>
            </a:r>
            <a:r>
              <a:rPr lang="en-US" sz="2800" dirty="0" smtClean="0"/>
              <a:t> </a:t>
            </a:r>
            <a:r>
              <a:rPr lang="en-US" sz="2800" dirty="0"/>
              <a:t>and </a:t>
            </a:r>
            <a:r>
              <a:rPr lang="en-US" sz="2800" b="1" dirty="0"/>
              <a:t>Health</a:t>
            </a:r>
            <a:r>
              <a:rPr lang="en-US" sz="2800" dirty="0"/>
              <a:t> are variables that need to be created in the Player Character Blueprint.</a:t>
            </a:r>
          </a:p>
          <a:p>
            <a:r>
              <a:rPr lang="en-US" sz="2800" dirty="0" smtClean="0"/>
              <a:t>Create </a:t>
            </a:r>
            <a:r>
              <a:rPr lang="en-US" sz="2800" dirty="0"/>
              <a:t>a </a:t>
            </a:r>
            <a:r>
              <a:rPr lang="en-US" sz="2800" b="1" dirty="0"/>
              <a:t>Widget Blueprint</a:t>
            </a:r>
            <a:r>
              <a:rPr lang="en-US" sz="2800" dirty="0"/>
              <a:t> and rename it “</a:t>
            </a:r>
            <a:r>
              <a:rPr lang="en-US" sz="2800" b="1" dirty="0"/>
              <a:t>HUD_UMG</a:t>
            </a:r>
            <a:r>
              <a:rPr lang="en-US" sz="2800" dirty="0"/>
              <a:t>”. Double-click it to open the </a:t>
            </a:r>
            <a:r>
              <a:rPr lang="en-US" sz="2800" b="1" dirty="0"/>
              <a:t>UMG Editor</a:t>
            </a:r>
            <a:r>
              <a:rPr lang="en-US" sz="2800" dirty="0" smtClean="0"/>
              <a:t>.</a:t>
            </a:r>
            <a:endParaRPr lang="pt-BR" sz="2800" dirty="0"/>
          </a:p>
          <a:p>
            <a:endParaRPr lang="pt-BR" sz="2800" dirty="0"/>
          </a:p>
        </p:txBody>
      </p:sp>
      <p:pic>
        <p:nvPicPr>
          <p:cNvPr id="8" name="Espaço Reservado para Conteúdo 7">
            <a:extLst>
              <a:ext uri="{FF2B5EF4-FFF2-40B4-BE49-F238E27FC236}">
                <a16:creationId xmlns="" xmlns:a16="http://schemas.microsoft.com/office/drawing/2014/main" id="{D874E52B-D1CC-4632-8994-7076107FE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2470" y="5119403"/>
            <a:ext cx="12241530" cy="3477194"/>
          </a:xfrm>
        </p:spPr>
      </p:pic>
    </p:spTree>
    <p:extLst>
      <p:ext uri="{BB962C8B-B14F-4D97-AF65-F5344CB8AC3E}">
        <p14:creationId xmlns:p14="http://schemas.microsoft.com/office/powerpoint/2010/main" val="132878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Hud text</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1536" y="5279922"/>
            <a:ext cx="7411527" cy="3600553"/>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79576" y="5943600"/>
            <a:ext cx="9045575" cy="7662952"/>
          </a:xfrm>
        </p:spPr>
        <p:txBody>
          <a:bodyPr>
            <a:normAutofit/>
          </a:bodyPr>
          <a:lstStyle/>
          <a:p>
            <a:r>
              <a:rPr lang="en-US" sz="2800" dirty="0"/>
              <a:t>Let’s start with the </a:t>
            </a:r>
            <a:r>
              <a:rPr lang="en-US" sz="2800" b="1" dirty="0"/>
              <a:t>Score</a:t>
            </a:r>
            <a:r>
              <a:rPr lang="en-US" sz="2800" dirty="0"/>
              <a:t> value. Drag a </a:t>
            </a:r>
            <a:r>
              <a:rPr lang="en-US" sz="2800" b="1" dirty="0"/>
              <a:t>Horizontal Box</a:t>
            </a:r>
            <a:r>
              <a:rPr lang="en-US" sz="2800" dirty="0"/>
              <a:t> widget from the </a:t>
            </a:r>
            <a:r>
              <a:rPr lang="en-US" sz="2800" b="1" dirty="0"/>
              <a:t>Panel</a:t>
            </a:r>
            <a:r>
              <a:rPr lang="en-US" sz="2800" dirty="0"/>
              <a:t> category of the </a:t>
            </a:r>
            <a:r>
              <a:rPr lang="en-US" sz="2800" b="1" dirty="0"/>
              <a:t>Palette</a:t>
            </a:r>
            <a:r>
              <a:rPr lang="en-US" sz="2800" dirty="0"/>
              <a:t> panel and drop it near the upper left corner of the </a:t>
            </a:r>
            <a:r>
              <a:rPr lang="en-US" sz="2800" b="1" dirty="0"/>
              <a:t>Designer</a:t>
            </a:r>
            <a:r>
              <a:rPr lang="en-US" sz="2800" dirty="0"/>
              <a:t> panel.</a:t>
            </a:r>
          </a:p>
          <a:p>
            <a:r>
              <a:rPr lang="en-US" sz="2800" dirty="0" smtClean="0"/>
              <a:t>Next, </a:t>
            </a:r>
            <a:r>
              <a:rPr lang="en-US" sz="2800" dirty="0"/>
              <a:t>drag two </a:t>
            </a:r>
            <a:r>
              <a:rPr lang="en-US" sz="2800" b="1" dirty="0"/>
              <a:t>Text</a:t>
            </a:r>
            <a:r>
              <a:rPr lang="en-US" sz="2800" dirty="0"/>
              <a:t> widgets onto the </a:t>
            </a:r>
            <a:r>
              <a:rPr lang="en-US" sz="2800" b="1" dirty="0"/>
              <a:t>Horizontal Box</a:t>
            </a:r>
            <a:r>
              <a:rPr lang="en-US" sz="2800" dirty="0"/>
              <a:t> widget.</a:t>
            </a:r>
          </a:p>
          <a:p>
            <a:r>
              <a:rPr lang="en-US" sz="2800" dirty="0" smtClean="0"/>
              <a:t>Select </a:t>
            </a:r>
            <a:r>
              <a:rPr lang="en-US" sz="2800" dirty="0"/>
              <a:t>the first </a:t>
            </a:r>
            <a:r>
              <a:rPr lang="en-US" sz="2800" b="1" dirty="0"/>
              <a:t>Text</a:t>
            </a:r>
            <a:r>
              <a:rPr lang="en-US" sz="2800" dirty="0"/>
              <a:t> widget, and in the </a:t>
            </a:r>
            <a:r>
              <a:rPr lang="en-US" sz="2800" b="1" dirty="0"/>
              <a:t>Details</a:t>
            </a:r>
            <a:r>
              <a:rPr lang="en-US" sz="2800" dirty="0"/>
              <a:t> panel set the value of the </a:t>
            </a:r>
            <a:r>
              <a:rPr lang="en-US" sz="2800" b="1" dirty="0"/>
              <a:t>Text</a:t>
            </a:r>
            <a:r>
              <a:rPr lang="en-US" sz="2800" dirty="0"/>
              <a:t> property to “</a:t>
            </a:r>
            <a:r>
              <a:rPr lang="en-US" sz="2800" b="1" dirty="0"/>
              <a:t>Score</a:t>
            </a:r>
            <a:r>
              <a:rPr lang="en-US" sz="2800" b="1" dirty="0" smtClean="0"/>
              <a:t>:</a:t>
            </a:r>
            <a:r>
              <a:rPr lang="en-US" sz="2800" dirty="0" smtClean="0"/>
              <a:t>”.</a:t>
            </a:r>
            <a:endParaRPr lang="en-US" sz="2800" dirty="0"/>
          </a:p>
          <a:p>
            <a:r>
              <a:rPr lang="pt-BR" sz="2800" dirty="0" smtClean="0"/>
              <a:t>Select </a:t>
            </a:r>
            <a:r>
              <a:rPr lang="pt-BR" sz="2800" dirty="0"/>
              <a:t>the second </a:t>
            </a:r>
            <a:r>
              <a:rPr lang="pt-BR" sz="2800" b="1" dirty="0"/>
              <a:t>Text</a:t>
            </a:r>
            <a:r>
              <a:rPr lang="pt-BR" sz="2800" dirty="0"/>
              <a:t> widget and set the value of the </a:t>
            </a:r>
            <a:r>
              <a:rPr lang="pt-BR" sz="2800" b="1" dirty="0"/>
              <a:t>Text</a:t>
            </a:r>
            <a:r>
              <a:rPr lang="pt-BR" sz="2800" dirty="0"/>
              <a:t> property to “</a:t>
            </a:r>
            <a:r>
              <a:rPr lang="pt-BR" sz="2800" b="1" dirty="0"/>
              <a:t>9999</a:t>
            </a:r>
            <a:r>
              <a:rPr lang="pt-BR" sz="2800" dirty="0"/>
              <a:t>”.</a:t>
            </a:r>
            <a:endParaRPr lang="en-US" sz="2800" dirty="0"/>
          </a:p>
          <a:p>
            <a:r>
              <a:rPr lang="en-US" sz="2800" dirty="0" smtClean="0"/>
              <a:t>Choose </a:t>
            </a:r>
            <a:r>
              <a:rPr lang="en-US" sz="2800" dirty="0"/>
              <a:t>a </a:t>
            </a:r>
            <a:r>
              <a:rPr lang="en-US" sz="2800" b="1" dirty="0"/>
              <a:t>green color</a:t>
            </a:r>
            <a:r>
              <a:rPr lang="en-US" sz="2800" dirty="0"/>
              <a:t> </a:t>
            </a:r>
            <a:r>
              <a:rPr lang="en-US" sz="2800" dirty="0" smtClean="0"/>
              <a:t>and </a:t>
            </a:r>
            <a:r>
              <a:rPr lang="en-US" sz="2800" dirty="0"/>
              <a:t>set the </a:t>
            </a:r>
            <a:r>
              <a:rPr lang="en-US" sz="2800" b="1" dirty="0"/>
              <a:t>font size</a:t>
            </a:r>
            <a:r>
              <a:rPr lang="en-US" sz="2800" dirty="0"/>
              <a:t> to “</a:t>
            </a:r>
            <a:r>
              <a:rPr lang="en-US" sz="2800" b="1" dirty="0"/>
              <a:t>48</a:t>
            </a:r>
            <a:r>
              <a:rPr lang="en-US" sz="2800" dirty="0"/>
              <a:t>” for both </a:t>
            </a:r>
            <a:r>
              <a:rPr lang="en-US" sz="2800" b="1" dirty="0"/>
              <a:t>Text</a:t>
            </a:r>
            <a:r>
              <a:rPr lang="en-US" sz="2800" dirty="0"/>
              <a:t> widgets</a:t>
            </a:r>
            <a:r>
              <a:rPr lang="en-US" sz="2800" dirty="0" smtClean="0"/>
              <a:t>.</a:t>
            </a:r>
            <a:endParaRPr lang="en-US" sz="2800" dirty="0"/>
          </a:p>
          <a:p>
            <a:endParaRPr lang="pt-BR" sz="2800" dirty="0"/>
          </a:p>
          <a:p>
            <a:endParaRPr lang="pt-BR" sz="2800" dirty="0"/>
          </a:p>
        </p:txBody>
      </p:sp>
    </p:spTree>
    <p:extLst>
      <p:ext uri="{BB962C8B-B14F-4D97-AF65-F5344CB8AC3E}">
        <p14:creationId xmlns:p14="http://schemas.microsoft.com/office/powerpoint/2010/main" val="356060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Get Score function</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1" y="4981865"/>
            <a:ext cx="12237720" cy="3752269"/>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79576" y="5943600"/>
            <a:ext cx="9045575" cy="7662952"/>
          </a:xfrm>
        </p:spPr>
        <p:txBody>
          <a:bodyPr>
            <a:normAutofit/>
          </a:bodyPr>
          <a:lstStyle/>
          <a:p>
            <a:r>
              <a:rPr lang="en-US" sz="2800" dirty="0"/>
              <a:t>Select the </a:t>
            </a:r>
            <a:r>
              <a:rPr lang="en-US" sz="2800" b="1" dirty="0"/>
              <a:t>Text</a:t>
            </a:r>
            <a:r>
              <a:rPr lang="en-US" sz="2800" dirty="0"/>
              <a:t> widget with the value “</a:t>
            </a:r>
            <a:r>
              <a:rPr lang="en-US" sz="2800" b="1" dirty="0"/>
              <a:t>9999</a:t>
            </a:r>
            <a:r>
              <a:rPr lang="en-US" sz="2800" dirty="0"/>
              <a:t>”. In the </a:t>
            </a:r>
            <a:r>
              <a:rPr lang="en-US" sz="2800" b="1" dirty="0"/>
              <a:t>Details</a:t>
            </a:r>
            <a:r>
              <a:rPr lang="en-US" sz="2800" dirty="0"/>
              <a:t> panel, click the </a:t>
            </a:r>
            <a:r>
              <a:rPr lang="en-US" sz="2800" b="1" dirty="0"/>
              <a:t>Text</a:t>
            </a:r>
            <a:r>
              <a:rPr lang="en-US" sz="2800" dirty="0"/>
              <a:t> property’s </a:t>
            </a:r>
            <a:r>
              <a:rPr lang="en-US" sz="2800" b="1" dirty="0"/>
              <a:t>Bind</a:t>
            </a:r>
            <a:r>
              <a:rPr lang="en-US" sz="2800" dirty="0"/>
              <a:t> drop-down and select “</a:t>
            </a:r>
            <a:r>
              <a:rPr lang="en-US" sz="2800" b="1" dirty="0"/>
              <a:t>Create Binding</a:t>
            </a:r>
            <a:r>
              <a:rPr lang="en-US" sz="2800" dirty="0"/>
              <a:t>” to create a new function.</a:t>
            </a:r>
          </a:p>
          <a:p>
            <a:r>
              <a:rPr lang="en-US" sz="2800" dirty="0" smtClean="0"/>
              <a:t>The </a:t>
            </a:r>
            <a:r>
              <a:rPr lang="en-US" sz="2800" dirty="0"/>
              <a:t>value of the </a:t>
            </a:r>
            <a:r>
              <a:rPr lang="en-US" sz="2800" b="1" dirty="0"/>
              <a:t>Text</a:t>
            </a:r>
            <a:r>
              <a:rPr lang="en-US" sz="2800" dirty="0"/>
              <a:t> widget’s </a:t>
            </a:r>
            <a:r>
              <a:rPr lang="en-US" sz="2800" b="1" dirty="0"/>
              <a:t>Text</a:t>
            </a:r>
            <a:r>
              <a:rPr lang="en-US" sz="2800" dirty="0"/>
              <a:t> property will </a:t>
            </a:r>
            <a:r>
              <a:rPr lang="en-US" sz="2800" dirty="0" smtClean="0"/>
              <a:t>be </a:t>
            </a:r>
            <a:r>
              <a:rPr lang="en-US" sz="2800" dirty="0"/>
              <a:t>bound to the return value of the </a:t>
            </a:r>
            <a:r>
              <a:rPr lang="en-US" sz="2800" dirty="0" smtClean="0"/>
              <a:t>new function</a:t>
            </a:r>
            <a:r>
              <a:rPr lang="en-US" sz="2800" dirty="0"/>
              <a:t>. Rename the function “</a:t>
            </a:r>
            <a:r>
              <a:rPr lang="en-US" sz="2800" b="1" dirty="0" err="1"/>
              <a:t>GetScore</a:t>
            </a:r>
            <a:r>
              <a:rPr lang="en-US" sz="2800" dirty="0"/>
              <a:t>” and duplicate the graph seen in the image on the right.</a:t>
            </a:r>
          </a:p>
          <a:p>
            <a:r>
              <a:rPr lang="pt-BR" sz="2800" dirty="0" smtClean="0"/>
              <a:t>T</a:t>
            </a:r>
            <a:r>
              <a:rPr lang="en-US" sz="2800" dirty="0"/>
              <a:t>his example uses the </a:t>
            </a:r>
            <a:r>
              <a:rPr lang="en-US" sz="2800" b="1" dirty="0" err="1" smtClean="0"/>
              <a:t>FirstPersonCharacter</a:t>
            </a:r>
            <a:r>
              <a:rPr lang="en-US" sz="2800" dirty="0" smtClean="0"/>
              <a:t> </a:t>
            </a:r>
            <a:r>
              <a:rPr lang="en-US" sz="2800" dirty="0"/>
              <a:t>class of the </a:t>
            </a:r>
            <a:r>
              <a:rPr lang="en-US" sz="2800" b="1" dirty="0"/>
              <a:t>First Person</a:t>
            </a:r>
            <a:r>
              <a:rPr lang="en-US" sz="2800" dirty="0"/>
              <a:t> template. The </a:t>
            </a:r>
            <a:r>
              <a:rPr lang="en-US" sz="2800" b="1" dirty="0"/>
              <a:t>Score</a:t>
            </a:r>
            <a:r>
              <a:rPr lang="en-US" sz="2800" dirty="0"/>
              <a:t> variable was added to the </a:t>
            </a:r>
            <a:r>
              <a:rPr lang="en-US" sz="2800" b="1" dirty="0" err="1" smtClean="0"/>
              <a:t>FirstPersonCharacter</a:t>
            </a:r>
            <a:r>
              <a:rPr lang="en-US" sz="2800" dirty="0" smtClean="0"/>
              <a:t> </a:t>
            </a:r>
            <a:r>
              <a:rPr lang="en-US" sz="2800" dirty="0"/>
              <a:t>class</a:t>
            </a:r>
            <a:r>
              <a:rPr lang="en-US" sz="2800" dirty="0" smtClean="0"/>
              <a:t>.</a:t>
            </a:r>
            <a:endParaRPr lang="en-US" sz="2800" dirty="0"/>
          </a:p>
          <a:p>
            <a:endParaRPr lang="pt-BR" sz="2800" dirty="0"/>
          </a:p>
          <a:p>
            <a:endParaRPr lang="pt-BR" sz="2800" dirty="0"/>
          </a:p>
        </p:txBody>
      </p:sp>
    </p:spTree>
    <p:extLst>
      <p:ext uri="{BB962C8B-B14F-4D97-AF65-F5344CB8AC3E}">
        <p14:creationId xmlns:p14="http://schemas.microsoft.com/office/powerpoint/2010/main" val="66322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Hud progress </a:t>
            </a:r>
            <a:r>
              <a:rPr lang="pt-BR" dirty="0"/>
              <a:t>bar</a:t>
            </a:r>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2736" y="5817918"/>
            <a:ext cx="10895538" cy="2281085"/>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79576" y="5943600"/>
            <a:ext cx="9113610" cy="7662952"/>
          </a:xfrm>
        </p:spPr>
        <p:txBody>
          <a:bodyPr>
            <a:normAutofit/>
          </a:bodyPr>
          <a:lstStyle/>
          <a:p>
            <a:r>
              <a:rPr lang="pt-BR" sz="2800" dirty="0"/>
              <a:t>A progress bar will be used to display the status of the </a:t>
            </a:r>
            <a:r>
              <a:rPr lang="pt-BR" sz="2800" b="1" dirty="0"/>
              <a:t>Health</a:t>
            </a:r>
            <a:r>
              <a:rPr lang="pt-BR" sz="2800" dirty="0"/>
              <a:t> variable.</a:t>
            </a:r>
            <a:endParaRPr lang="en-US" sz="2800" dirty="0"/>
          </a:p>
          <a:p>
            <a:r>
              <a:rPr lang="en-US" sz="2800" dirty="0" smtClean="0"/>
              <a:t>Drag </a:t>
            </a:r>
            <a:r>
              <a:rPr lang="en-US" sz="2800" dirty="0"/>
              <a:t>a </a:t>
            </a:r>
            <a:r>
              <a:rPr lang="en-US" sz="2800" b="1" dirty="0"/>
              <a:t>Horizontal Box</a:t>
            </a:r>
            <a:r>
              <a:rPr lang="en-US" sz="2800" dirty="0"/>
              <a:t> widget from the </a:t>
            </a:r>
            <a:r>
              <a:rPr lang="en-US" sz="2800" b="1" dirty="0"/>
              <a:t>Panel</a:t>
            </a:r>
            <a:r>
              <a:rPr lang="en-US" sz="2800" dirty="0"/>
              <a:t> category of the </a:t>
            </a:r>
            <a:r>
              <a:rPr lang="en-US" sz="2800" b="1" dirty="0"/>
              <a:t>Palette</a:t>
            </a:r>
            <a:r>
              <a:rPr lang="en-US" sz="2800" dirty="0"/>
              <a:t> panel and drop it near the top center of the </a:t>
            </a:r>
            <a:r>
              <a:rPr lang="en-US" sz="2800" b="1" dirty="0"/>
              <a:t>Designer</a:t>
            </a:r>
            <a:r>
              <a:rPr lang="en-US" sz="2800" dirty="0"/>
              <a:t> panel.</a:t>
            </a:r>
          </a:p>
          <a:p>
            <a:r>
              <a:rPr lang="en-US" sz="2800" dirty="0" smtClean="0"/>
              <a:t>Next, </a:t>
            </a:r>
            <a:r>
              <a:rPr lang="en-US" sz="2800" dirty="0"/>
              <a:t>drag </a:t>
            </a:r>
            <a:r>
              <a:rPr lang="en-US" sz="2800" dirty="0" smtClean="0"/>
              <a:t>a </a:t>
            </a:r>
            <a:r>
              <a:rPr lang="en-US" sz="2800" b="1" dirty="0" smtClean="0"/>
              <a:t>Text</a:t>
            </a:r>
            <a:r>
              <a:rPr lang="en-US" sz="2800" dirty="0" smtClean="0"/>
              <a:t> </a:t>
            </a:r>
            <a:r>
              <a:rPr lang="en-US" sz="2800" dirty="0"/>
              <a:t>widget onto the </a:t>
            </a:r>
            <a:r>
              <a:rPr lang="en-US" sz="2800" b="1" dirty="0"/>
              <a:t>Horizontal Box</a:t>
            </a:r>
            <a:r>
              <a:rPr lang="en-US" sz="2800" dirty="0"/>
              <a:t> widget. Set the </a:t>
            </a:r>
            <a:r>
              <a:rPr lang="en-US" sz="2800" b="1" dirty="0"/>
              <a:t>Text</a:t>
            </a:r>
            <a:r>
              <a:rPr lang="en-US" sz="2800" dirty="0"/>
              <a:t> widget’s </a:t>
            </a:r>
            <a:r>
              <a:rPr lang="en-US" sz="2800" b="1" dirty="0"/>
              <a:t>Text</a:t>
            </a:r>
            <a:r>
              <a:rPr lang="en-US" sz="2800" dirty="0"/>
              <a:t> property to “</a:t>
            </a:r>
            <a:r>
              <a:rPr lang="en-US" sz="2800" b="1" dirty="0"/>
              <a:t>Health</a:t>
            </a:r>
            <a:r>
              <a:rPr lang="en-US" sz="2800" b="1" dirty="0" smtClean="0"/>
              <a:t>: </a:t>
            </a:r>
            <a:r>
              <a:rPr lang="en-US" sz="2800" dirty="0" smtClean="0"/>
              <a:t>”</a:t>
            </a:r>
            <a:r>
              <a:rPr lang="en-US" sz="2800" b="1" dirty="0" smtClean="0"/>
              <a:t>,</a:t>
            </a:r>
            <a:r>
              <a:rPr lang="en-US" sz="2800" dirty="0" smtClean="0"/>
              <a:t> </a:t>
            </a:r>
            <a:r>
              <a:rPr lang="en-US" sz="2800" dirty="0"/>
              <a:t>choose a </a:t>
            </a:r>
            <a:r>
              <a:rPr lang="en-US" sz="2800" b="1" dirty="0"/>
              <a:t>green color</a:t>
            </a:r>
            <a:r>
              <a:rPr lang="en-US" sz="2800" dirty="0"/>
              <a:t>, and set the </a:t>
            </a:r>
            <a:r>
              <a:rPr lang="en-US" sz="2800" b="1" dirty="0"/>
              <a:t>font size</a:t>
            </a:r>
            <a:r>
              <a:rPr lang="en-US" sz="2800" dirty="0"/>
              <a:t> to “</a:t>
            </a:r>
            <a:r>
              <a:rPr lang="en-US" sz="2800" b="1" dirty="0"/>
              <a:t>48</a:t>
            </a:r>
            <a:r>
              <a:rPr lang="en-US" sz="2800" dirty="0"/>
              <a:t>”.</a:t>
            </a:r>
          </a:p>
          <a:p>
            <a:r>
              <a:rPr lang="pt-BR" sz="2800" dirty="0" smtClean="0"/>
              <a:t>D</a:t>
            </a:r>
            <a:r>
              <a:rPr lang="en-US" sz="2800" dirty="0"/>
              <a:t>rag a </a:t>
            </a:r>
            <a:r>
              <a:rPr lang="en-US" sz="2800" b="1" dirty="0"/>
              <a:t>Progress Bar</a:t>
            </a:r>
            <a:r>
              <a:rPr lang="en-US" sz="2800" dirty="0"/>
              <a:t> widget onto the same </a:t>
            </a:r>
            <a:r>
              <a:rPr lang="en-US" sz="2800" b="1" dirty="0"/>
              <a:t>Horizontal Box</a:t>
            </a:r>
            <a:r>
              <a:rPr lang="en-US" sz="2800" dirty="0"/>
              <a:t> widget. Change the </a:t>
            </a:r>
            <a:r>
              <a:rPr lang="en-US" sz="2800" b="1" dirty="0"/>
              <a:t>fill color</a:t>
            </a:r>
            <a:r>
              <a:rPr lang="en-US" sz="2800" dirty="0"/>
              <a:t> to </a:t>
            </a:r>
            <a:r>
              <a:rPr lang="en-US" sz="2800" b="1" dirty="0"/>
              <a:t>red</a:t>
            </a:r>
            <a:r>
              <a:rPr lang="en-US" sz="2800" dirty="0"/>
              <a:t>. The </a:t>
            </a:r>
            <a:r>
              <a:rPr lang="en-US" sz="2800" b="1" dirty="0"/>
              <a:t>Percent</a:t>
            </a:r>
            <a:r>
              <a:rPr lang="en-US" sz="2800" dirty="0"/>
              <a:t> </a:t>
            </a:r>
            <a:r>
              <a:rPr lang="en-US" sz="2800"/>
              <a:t>property </a:t>
            </a:r>
            <a:r>
              <a:rPr lang="en-US" sz="2800" smtClean="0"/>
              <a:t>value ranges </a:t>
            </a:r>
            <a:r>
              <a:rPr lang="en-US" sz="2800" dirty="0"/>
              <a:t>from “</a:t>
            </a:r>
            <a:r>
              <a:rPr lang="en-US" sz="2800" b="1" dirty="0"/>
              <a:t>0.0</a:t>
            </a:r>
            <a:r>
              <a:rPr lang="en-US" sz="2800" dirty="0"/>
              <a:t>” to “</a:t>
            </a:r>
            <a:r>
              <a:rPr lang="en-US" sz="2800" b="1" dirty="0"/>
              <a:t>1.0</a:t>
            </a:r>
            <a:r>
              <a:rPr lang="en-US" sz="2800" dirty="0"/>
              <a:t>” and sets the current value of the progress bar</a:t>
            </a:r>
            <a:r>
              <a:rPr lang="en-US" sz="2800" dirty="0" smtClean="0"/>
              <a:t>.</a:t>
            </a:r>
            <a:endParaRPr lang="en-US" sz="2800" dirty="0"/>
          </a:p>
          <a:p>
            <a:endParaRPr lang="pt-BR" sz="2800" dirty="0"/>
          </a:p>
        </p:txBody>
      </p:sp>
    </p:spTree>
    <p:extLst>
      <p:ext uri="{BB962C8B-B14F-4D97-AF65-F5344CB8AC3E}">
        <p14:creationId xmlns:p14="http://schemas.microsoft.com/office/powerpoint/2010/main" val="392547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Get health function</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0090" y="4907576"/>
            <a:ext cx="12233910" cy="3900848"/>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79576" y="5943600"/>
            <a:ext cx="9045575" cy="7662952"/>
          </a:xfrm>
        </p:spPr>
        <p:txBody>
          <a:bodyPr>
            <a:normAutofit/>
          </a:bodyPr>
          <a:lstStyle/>
          <a:p>
            <a:r>
              <a:rPr lang="en-US" sz="2800" dirty="0"/>
              <a:t>Select the </a:t>
            </a:r>
            <a:r>
              <a:rPr lang="en-US" sz="2800" b="1" dirty="0"/>
              <a:t>Progress Bar </a:t>
            </a:r>
            <a:r>
              <a:rPr lang="en-US" sz="2800" dirty="0"/>
              <a:t>widget.</a:t>
            </a:r>
            <a:r>
              <a:rPr lang="en-US" sz="2800" b="1" dirty="0"/>
              <a:t> </a:t>
            </a:r>
            <a:r>
              <a:rPr lang="en-US" sz="2800" dirty="0"/>
              <a:t>In the </a:t>
            </a:r>
            <a:r>
              <a:rPr lang="en-US" sz="2800" b="1" dirty="0"/>
              <a:t>Details</a:t>
            </a:r>
            <a:r>
              <a:rPr lang="en-US" sz="2800" dirty="0"/>
              <a:t> panel, click the </a:t>
            </a:r>
            <a:r>
              <a:rPr lang="en-US" sz="2800" b="1" dirty="0"/>
              <a:t>Percent</a:t>
            </a:r>
            <a:r>
              <a:rPr lang="en-US" sz="2800" dirty="0"/>
              <a:t> property’s </a:t>
            </a:r>
            <a:r>
              <a:rPr lang="en-US" sz="2800" b="1" dirty="0"/>
              <a:t>Bind</a:t>
            </a:r>
            <a:r>
              <a:rPr lang="en-US" sz="2800" dirty="0"/>
              <a:t> drop-down and select “</a:t>
            </a:r>
            <a:r>
              <a:rPr lang="en-US" sz="2800" b="1" dirty="0"/>
              <a:t>Create Binding</a:t>
            </a:r>
            <a:r>
              <a:rPr lang="en-US" sz="2800" dirty="0"/>
              <a:t>” to create a new function.</a:t>
            </a:r>
          </a:p>
          <a:p>
            <a:r>
              <a:rPr lang="en-US" sz="2800" dirty="0" smtClean="0"/>
              <a:t>The </a:t>
            </a:r>
            <a:r>
              <a:rPr lang="en-US" sz="2800" dirty="0"/>
              <a:t>value of the </a:t>
            </a:r>
            <a:r>
              <a:rPr lang="en-US" sz="2800" b="1" dirty="0"/>
              <a:t>Progress Bar</a:t>
            </a:r>
            <a:r>
              <a:rPr lang="en-US" sz="2800" dirty="0"/>
              <a:t> widget’s </a:t>
            </a:r>
            <a:r>
              <a:rPr lang="en-US" sz="2800" b="1" dirty="0"/>
              <a:t>Percent</a:t>
            </a:r>
            <a:r>
              <a:rPr lang="en-US" sz="2800" dirty="0"/>
              <a:t> property will be bound to the return value of </a:t>
            </a:r>
            <a:r>
              <a:rPr lang="en-US" sz="2800" dirty="0" smtClean="0"/>
              <a:t>the new </a:t>
            </a:r>
            <a:r>
              <a:rPr lang="en-US" sz="2800" dirty="0"/>
              <a:t>function. Rename the function “</a:t>
            </a:r>
            <a:r>
              <a:rPr lang="en-US" sz="2800" b="1" dirty="0" err="1"/>
              <a:t>GetHealth</a:t>
            </a:r>
            <a:r>
              <a:rPr lang="en-US" sz="2800" dirty="0"/>
              <a:t>” and duplicate the graph seen in the image on the right.</a:t>
            </a:r>
          </a:p>
          <a:p>
            <a:r>
              <a:rPr lang="en-US" sz="2800" dirty="0" smtClean="0"/>
              <a:t>The </a:t>
            </a:r>
            <a:r>
              <a:rPr lang="en-US" sz="2800" b="1" dirty="0"/>
              <a:t>Health</a:t>
            </a:r>
            <a:r>
              <a:rPr lang="en-US" sz="2800" dirty="0"/>
              <a:t> variable was added to the </a:t>
            </a:r>
            <a:r>
              <a:rPr lang="en-US" sz="2800" b="1" dirty="0" err="1"/>
              <a:t>FirstPersonCharacter</a:t>
            </a:r>
            <a:r>
              <a:rPr lang="en-US" sz="2800" dirty="0"/>
              <a:t> class</a:t>
            </a:r>
            <a:r>
              <a:rPr lang="en-US" sz="2800" dirty="0" smtClean="0"/>
              <a:t>.</a:t>
            </a:r>
            <a:endParaRPr lang="en-US" sz="2800" dirty="0"/>
          </a:p>
          <a:p>
            <a:endParaRPr lang="pt-BR" sz="2800" dirty="0"/>
          </a:p>
        </p:txBody>
      </p:sp>
    </p:spTree>
    <p:extLst>
      <p:ext uri="{BB962C8B-B14F-4D97-AF65-F5344CB8AC3E}">
        <p14:creationId xmlns:p14="http://schemas.microsoft.com/office/powerpoint/2010/main" val="362142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948139-B1BB-4ECE-B0C5-622E568DB02D}"/>
              </a:ext>
            </a:extLst>
          </p:cNvPr>
          <p:cNvSpPr>
            <a:spLocks noGrp="1"/>
          </p:cNvSpPr>
          <p:nvPr>
            <p:ph type="title"/>
          </p:nvPr>
        </p:nvSpPr>
        <p:spPr/>
        <p:txBody>
          <a:bodyPr/>
          <a:lstStyle/>
          <a:p>
            <a:r>
              <a:rPr lang="en-US" dirty="0"/>
              <a:t>Lecture Goals and Outcomes</a:t>
            </a:r>
            <a:br>
              <a:rPr lang="en-US" dirty="0"/>
            </a:br>
            <a:endParaRPr lang="pt-BR" dirty="0"/>
          </a:p>
        </p:txBody>
      </p:sp>
      <p:sp>
        <p:nvSpPr>
          <p:cNvPr id="3" name="Espaço Reservado para Texto 2">
            <a:extLst>
              <a:ext uri="{FF2B5EF4-FFF2-40B4-BE49-F238E27FC236}">
                <a16:creationId xmlns="" xmlns:a16="http://schemas.microsoft.com/office/drawing/2014/main" id="{5E4D1664-8F04-4728-A9C9-9FA53A9085CB}"/>
              </a:ext>
            </a:extLst>
          </p:cNvPr>
          <p:cNvSpPr>
            <a:spLocks noGrp="1"/>
          </p:cNvSpPr>
          <p:nvPr>
            <p:ph type="body" sz="quarter" idx="10"/>
          </p:nvPr>
        </p:nvSpPr>
        <p:spPr/>
        <p:txBody>
          <a:bodyPr>
            <a:normAutofit/>
          </a:bodyPr>
          <a:lstStyle/>
          <a:p>
            <a:r>
              <a:rPr lang="en-US" sz="2800" dirty="0">
                <a:solidFill>
                  <a:srgbClr val="000000"/>
                </a:solidFill>
              </a:rPr>
              <a:t>The goals of this lecture are </a:t>
            </a:r>
            <a:r>
              <a:rPr lang="en-US" sz="2800" dirty="0" smtClean="0">
                <a:solidFill>
                  <a:srgbClr val="000000"/>
                </a:solidFill>
              </a:rPr>
              <a:t>to</a:t>
            </a:r>
            <a:endParaRPr lang="pt-BR" sz="2800" dirty="0" smtClean="0"/>
          </a:p>
          <a:p>
            <a:pPr marL="457200" indent="-457200">
              <a:buFont typeface="Arial" panose="020B0604020202020204" pitchFamily="34" charset="0"/>
              <a:buChar char="•"/>
            </a:pPr>
            <a:r>
              <a:rPr lang="en-US" sz="2800" dirty="0" smtClean="0"/>
              <a:t>Present </a:t>
            </a:r>
            <a:r>
              <a:rPr lang="en-US" sz="2800" dirty="0"/>
              <a:t>Unreal Motion Graphics (UMG</a:t>
            </a:r>
            <a:r>
              <a:rPr lang="en-US" sz="2800" dirty="0" smtClean="0"/>
              <a:t>)</a:t>
            </a:r>
            <a:endParaRPr lang="en-US" sz="2800" dirty="0"/>
          </a:p>
          <a:p>
            <a:pPr marL="457200" indent="-457200">
              <a:spcBef>
                <a:spcPts val="1200"/>
              </a:spcBef>
              <a:buFont typeface="Arial" panose="020B0604020202020204" pitchFamily="34" charset="0"/>
              <a:buChar char="•"/>
            </a:pPr>
            <a:r>
              <a:rPr lang="en-US" sz="2800" dirty="0"/>
              <a:t>Explain the Widget </a:t>
            </a:r>
            <a:r>
              <a:rPr lang="en-US" sz="2800" dirty="0" smtClean="0"/>
              <a:t>Blueprint</a:t>
            </a:r>
            <a:endParaRPr lang="en-US" sz="2800" dirty="0"/>
          </a:p>
          <a:p>
            <a:pPr marL="457200" indent="-457200">
              <a:spcBef>
                <a:spcPts val="1200"/>
              </a:spcBef>
              <a:buFont typeface="Arial" panose="020B0604020202020204" pitchFamily="34" charset="0"/>
              <a:buChar char="•"/>
            </a:pPr>
            <a:r>
              <a:rPr lang="en-US" sz="2800" dirty="0"/>
              <a:t>Show how to create a Title </a:t>
            </a:r>
            <a:r>
              <a:rPr lang="en-US" sz="2800" dirty="0" smtClean="0"/>
              <a:t>screen </a:t>
            </a:r>
            <a:r>
              <a:rPr lang="en-US" sz="2800" dirty="0"/>
              <a:t>using </a:t>
            </a:r>
            <a:r>
              <a:rPr lang="en-US" sz="2800" dirty="0" smtClean="0"/>
              <a:t>UMG</a:t>
            </a:r>
            <a:endParaRPr lang="en-US" sz="2800" dirty="0"/>
          </a:p>
          <a:p>
            <a:pPr marL="457200" indent="-457200">
              <a:spcBef>
                <a:spcPts val="1200"/>
              </a:spcBef>
              <a:buFont typeface="Arial" panose="020B0604020202020204" pitchFamily="34" charset="0"/>
              <a:buChar char="•"/>
            </a:pPr>
            <a:r>
              <a:rPr lang="en-US" sz="2800" dirty="0"/>
              <a:t>Show how to create a HUD using </a:t>
            </a:r>
            <a:r>
              <a:rPr lang="en-US" sz="2800" dirty="0" smtClean="0"/>
              <a:t>UMG</a:t>
            </a:r>
            <a:endParaRPr lang="pt-BR" sz="2800" dirty="0"/>
          </a:p>
        </p:txBody>
      </p:sp>
      <p:sp>
        <p:nvSpPr>
          <p:cNvPr id="4" name="Espaço Reservado para Texto 3">
            <a:extLst>
              <a:ext uri="{FF2B5EF4-FFF2-40B4-BE49-F238E27FC236}">
                <a16:creationId xmlns="" xmlns:a16="http://schemas.microsoft.com/office/drawing/2014/main" id="{B145EC5F-3630-498D-A025-C09BB84A7E13}"/>
              </a:ext>
            </a:extLst>
          </p:cNvPr>
          <p:cNvSpPr>
            <a:spLocks noGrp="1"/>
          </p:cNvSpPr>
          <p:nvPr>
            <p:ph type="body" sz="quarter" idx="11"/>
          </p:nvPr>
        </p:nvSpPr>
        <p:spPr/>
        <p:txBody>
          <a:bodyPr>
            <a:normAutofit/>
          </a:bodyPr>
          <a:lstStyle/>
          <a:p>
            <a:r>
              <a:rPr lang="en-US" sz="2800" dirty="0">
                <a:solidFill>
                  <a:srgbClr val="000000"/>
                </a:solidFill>
              </a:rPr>
              <a:t>By the end of this lecture you will be able </a:t>
            </a:r>
            <a:r>
              <a:rPr lang="en-US" sz="2800" dirty="0" smtClean="0">
                <a:solidFill>
                  <a:srgbClr val="000000"/>
                </a:solidFill>
              </a:rPr>
              <a:t>to</a:t>
            </a:r>
            <a:endParaRPr lang="pt-BR" sz="2800" dirty="0" smtClean="0"/>
          </a:p>
          <a:p>
            <a:pPr marL="457200" indent="-457200">
              <a:buFont typeface="Arial" panose="020B0604020202020204" pitchFamily="34" charset="0"/>
              <a:buChar char="•"/>
            </a:pPr>
            <a:r>
              <a:rPr lang="en-US" sz="2800" dirty="0"/>
              <a:t>Create a simple Title </a:t>
            </a:r>
            <a:r>
              <a:rPr lang="en-US" sz="2800" dirty="0" smtClean="0"/>
              <a:t>screen </a:t>
            </a:r>
            <a:endParaRPr lang="en-US" sz="2800" dirty="0"/>
          </a:p>
          <a:p>
            <a:pPr marL="457200" indent="-457200">
              <a:spcBef>
                <a:spcPts val="1200"/>
              </a:spcBef>
              <a:buFont typeface="Arial" panose="020B0604020202020204" pitchFamily="34" charset="0"/>
              <a:buChar char="•"/>
            </a:pPr>
            <a:r>
              <a:rPr lang="en-US" sz="2800" dirty="0"/>
              <a:t>Make the transition from the Title screen to a game </a:t>
            </a:r>
            <a:r>
              <a:rPr lang="en-US" sz="2800" dirty="0" smtClean="0"/>
              <a:t>Level</a:t>
            </a:r>
            <a:endParaRPr lang="en-US" sz="2800" dirty="0"/>
          </a:p>
          <a:p>
            <a:pPr marL="457200" indent="-457200">
              <a:spcBef>
                <a:spcPts val="1200"/>
              </a:spcBef>
              <a:buFont typeface="Arial" panose="020B0604020202020204" pitchFamily="34" charset="0"/>
              <a:buChar char="•"/>
            </a:pPr>
            <a:r>
              <a:rPr lang="en-US" sz="2800" dirty="0"/>
              <a:t>Create a simple </a:t>
            </a:r>
            <a:r>
              <a:rPr lang="en-US" sz="2800" dirty="0" smtClean="0"/>
              <a:t>HUD</a:t>
            </a:r>
            <a:endParaRPr lang="en-US" sz="2800" dirty="0"/>
          </a:p>
          <a:p>
            <a:pPr marL="457200" indent="-457200">
              <a:spcBef>
                <a:spcPts val="1200"/>
              </a:spcBef>
              <a:buFont typeface="Arial" panose="020B0604020202020204" pitchFamily="34" charset="0"/>
              <a:buChar char="•"/>
            </a:pPr>
            <a:r>
              <a:rPr lang="en-US" sz="2800" dirty="0"/>
              <a:t>Access variables from the Player Character Blueprint to use in the HUD Widget </a:t>
            </a:r>
            <a:r>
              <a:rPr lang="en-US" sz="2800" dirty="0" smtClean="0"/>
              <a:t>Blueprint</a:t>
            </a:r>
            <a:endParaRPr lang="en-US" sz="2800" dirty="0"/>
          </a:p>
        </p:txBody>
      </p:sp>
    </p:spTree>
    <p:extLst>
      <p:ext uri="{BB962C8B-B14F-4D97-AF65-F5344CB8AC3E}">
        <p14:creationId xmlns:p14="http://schemas.microsoft.com/office/powerpoint/2010/main" val="2114930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A2F85743-294A-4DC8-95A7-13A6559D8A43}"/>
              </a:ext>
            </a:extLst>
          </p:cNvPr>
          <p:cNvSpPr>
            <a:spLocks noGrp="1"/>
          </p:cNvSpPr>
          <p:nvPr>
            <p:ph type="body" sz="quarter" idx="10"/>
          </p:nvPr>
        </p:nvSpPr>
        <p:spPr/>
        <p:txBody>
          <a:bodyPr/>
          <a:lstStyle/>
          <a:p>
            <a:r>
              <a:rPr lang="pt-BR" dirty="0" smtClean="0"/>
              <a:t>Using the hud</a:t>
            </a:r>
            <a:endParaRPr lang="en-US" dirty="0"/>
          </a:p>
        </p:txBody>
      </p:sp>
      <p:sp>
        <p:nvSpPr>
          <p:cNvPr id="3" name="Espaço Reservado para Texto 2">
            <a:extLst>
              <a:ext uri="{FF2B5EF4-FFF2-40B4-BE49-F238E27FC236}">
                <a16:creationId xmlns="" xmlns:a16="http://schemas.microsoft.com/office/drawing/2014/main" id="{E7995B77-16A5-4C2F-A626-EB37352B88D7}"/>
              </a:ext>
            </a:extLst>
          </p:cNvPr>
          <p:cNvSpPr>
            <a:spLocks noGrp="1"/>
          </p:cNvSpPr>
          <p:nvPr>
            <p:ph type="body" sz="quarter" idx="12"/>
          </p:nvPr>
        </p:nvSpPr>
        <p:spPr>
          <a:xfrm>
            <a:off x="2869460" y="4846320"/>
            <a:ext cx="7008270" cy="8996082"/>
          </a:xfrm>
        </p:spPr>
        <p:txBody>
          <a:bodyPr>
            <a:normAutofit/>
          </a:bodyPr>
          <a:lstStyle/>
          <a:p>
            <a:r>
              <a:rPr lang="pt-BR" sz="2800" dirty="0"/>
              <a:t>T</a:t>
            </a:r>
            <a:r>
              <a:rPr lang="en-US" sz="2800" dirty="0"/>
              <a:t>o use the HUD Widget Blueprint, open the </a:t>
            </a:r>
            <a:r>
              <a:rPr lang="en-US" sz="2800" b="1" dirty="0"/>
              <a:t>Level Blueprint</a:t>
            </a:r>
            <a:r>
              <a:rPr lang="en-US" sz="2800" dirty="0"/>
              <a:t> for the game </a:t>
            </a:r>
            <a:r>
              <a:rPr lang="en-US" sz="2800" b="1" dirty="0"/>
              <a:t>Level </a:t>
            </a:r>
            <a:r>
              <a:rPr lang="en-US" sz="2800" dirty="0"/>
              <a:t>and duplicate the node graph shown in the image on the right.</a:t>
            </a:r>
          </a:p>
          <a:p>
            <a:r>
              <a:rPr lang="en-US" sz="2800" dirty="0" smtClean="0"/>
              <a:t>The </a:t>
            </a:r>
            <a:r>
              <a:rPr lang="en-US" sz="2800" dirty="0"/>
              <a:t>graph creates the Widget Blueprint object and then adds it to the Viewport</a:t>
            </a:r>
            <a:r>
              <a:rPr lang="en-US" sz="2800" dirty="0" smtClean="0"/>
              <a:t>.</a:t>
            </a:r>
            <a:endParaRPr lang="en-US" sz="2800" dirty="0"/>
          </a:p>
        </p:txBody>
      </p:sp>
      <p:pic>
        <p:nvPicPr>
          <p:cNvPr id="5" name="Imagem 4">
            <a:extLst>
              <a:ext uri="{FF2B5EF4-FFF2-40B4-BE49-F238E27FC236}">
                <a16:creationId xmlns="" xmlns:a16="http://schemas.microsoft.com/office/drawing/2014/main" id="{F0DDEC2F-F8D4-45E2-83A6-966CEA24D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706" y="5218425"/>
            <a:ext cx="13830294" cy="3279149"/>
          </a:xfrm>
          <a:prstGeom prst="rect">
            <a:avLst/>
          </a:prstGeom>
        </p:spPr>
      </p:pic>
    </p:spTree>
    <p:extLst>
      <p:ext uri="{BB962C8B-B14F-4D97-AF65-F5344CB8AC3E}">
        <p14:creationId xmlns:p14="http://schemas.microsoft.com/office/powerpoint/2010/main" val="2284690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52F384B7-75CA-4A7E-931B-77E091D59456}"/>
              </a:ext>
            </a:extLst>
          </p:cNvPr>
          <p:cNvSpPr>
            <a:spLocks noGrp="1"/>
          </p:cNvSpPr>
          <p:nvPr>
            <p:ph type="body" sz="quarter" idx="10"/>
          </p:nvPr>
        </p:nvSpPr>
        <p:spPr/>
        <p:txBody>
          <a:bodyPr/>
          <a:lstStyle/>
          <a:p>
            <a:r>
              <a:rPr lang="pt-BR" dirty="0" smtClean="0"/>
              <a:t>summary</a:t>
            </a:r>
            <a:endParaRPr lang="pt-BR" dirty="0"/>
          </a:p>
        </p:txBody>
      </p:sp>
      <p:sp>
        <p:nvSpPr>
          <p:cNvPr id="3" name="Espaço Reservado para Texto 2">
            <a:extLst>
              <a:ext uri="{FF2B5EF4-FFF2-40B4-BE49-F238E27FC236}">
                <a16:creationId xmlns="" xmlns:a16="http://schemas.microsoft.com/office/drawing/2014/main" id="{FEC6FEA4-5E23-4F1C-A8CF-E77A4F9B55B6}"/>
              </a:ext>
            </a:extLst>
          </p:cNvPr>
          <p:cNvSpPr>
            <a:spLocks noGrp="1"/>
          </p:cNvSpPr>
          <p:nvPr>
            <p:ph type="body" sz="quarter" idx="12"/>
          </p:nvPr>
        </p:nvSpPr>
        <p:spPr>
          <a:xfrm>
            <a:off x="2869460" y="4846320"/>
            <a:ext cx="7008270" cy="8996082"/>
          </a:xfrm>
        </p:spPr>
        <p:txBody>
          <a:bodyPr>
            <a:normAutofit/>
          </a:bodyPr>
          <a:lstStyle/>
          <a:p>
            <a:r>
              <a:rPr lang="en-US" sz="2800" dirty="0"/>
              <a:t>This lecture presented Unreal Motion Graphics (UMG) and the Widget Blueprint.</a:t>
            </a:r>
          </a:p>
          <a:p>
            <a:r>
              <a:rPr lang="en-US" sz="2800" dirty="0" smtClean="0"/>
              <a:t>It </a:t>
            </a:r>
            <a:r>
              <a:rPr lang="en-US" sz="2800" dirty="0"/>
              <a:t>showed how to create a Title screen and a HUD using UMG</a:t>
            </a:r>
            <a:r>
              <a:rPr lang="en-US" sz="2800" dirty="0" smtClean="0"/>
              <a:t>.</a:t>
            </a:r>
            <a:endParaRPr lang="pt-BR" sz="2800" dirty="0"/>
          </a:p>
        </p:txBody>
      </p:sp>
    </p:spTree>
    <p:extLst>
      <p:ext uri="{BB962C8B-B14F-4D97-AF65-F5344CB8AC3E}">
        <p14:creationId xmlns:p14="http://schemas.microsoft.com/office/powerpoint/2010/main" val="25267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809A6201-71A1-4E7D-AB06-4AAACB653E70}"/>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 xmlns:a16="http://schemas.microsoft.com/office/drawing/2014/main" id="{969577E9-A73B-42F4-887E-DE94A23807B7}"/>
              </a:ext>
            </a:extLst>
          </p:cNvPr>
          <p:cNvSpPr>
            <a:spLocks noGrp="1"/>
          </p:cNvSpPr>
          <p:nvPr>
            <p:ph type="title"/>
          </p:nvPr>
        </p:nvSpPr>
        <p:spPr/>
        <p:txBody>
          <a:bodyPr/>
          <a:lstStyle/>
          <a:p>
            <a:r>
              <a:rPr lang="pt-BR" dirty="0" smtClean="0"/>
              <a:t>Umg concepts</a:t>
            </a:r>
            <a:endParaRPr lang="pt-BR" dirty="0"/>
          </a:p>
        </p:txBody>
      </p:sp>
    </p:spTree>
    <p:extLst>
      <p:ext uri="{BB962C8B-B14F-4D97-AF65-F5344CB8AC3E}">
        <p14:creationId xmlns:p14="http://schemas.microsoft.com/office/powerpoint/2010/main" val="157315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umg</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9490" y="3233688"/>
            <a:ext cx="10339121" cy="7248623"/>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Unreal Motion Graphics (UMG) UI Designer</a:t>
            </a:r>
            <a:r>
              <a:rPr lang="en-US" sz="2800" dirty="0"/>
              <a:t> is used to create user interface elements such as Title screens and HUDs in Unreal Engine 4.</a:t>
            </a:r>
          </a:p>
          <a:p>
            <a:r>
              <a:rPr lang="pt-BR" sz="2800" dirty="0" smtClean="0"/>
              <a:t>T</a:t>
            </a:r>
            <a:r>
              <a:rPr lang="en-US" sz="2800" dirty="0"/>
              <a:t>o work with UMG, it is necessary to create a </a:t>
            </a:r>
            <a:r>
              <a:rPr lang="en-US" sz="2800" b="1" dirty="0"/>
              <a:t>Widget Blueprint</a:t>
            </a:r>
            <a:r>
              <a:rPr lang="en-US" sz="2800" dirty="0"/>
              <a:t>, which is a specialized type of Blueprint that contains widgets and the Designer panel.</a:t>
            </a:r>
          </a:p>
          <a:p>
            <a:r>
              <a:rPr lang="en-US" sz="2800" dirty="0" smtClean="0"/>
              <a:t>To </a:t>
            </a:r>
            <a:r>
              <a:rPr lang="en-US" sz="2800" dirty="0"/>
              <a:t>create a Widget Blueprint, click the green </a:t>
            </a:r>
            <a:r>
              <a:rPr lang="en-US" sz="2800" b="1" dirty="0"/>
              <a:t>Add New</a:t>
            </a:r>
            <a:r>
              <a:rPr lang="en-US" sz="2800" dirty="0"/>
              <a:t> button in the </a:t>
            </a:r>
            <a:r>
              <a:rPr lang="en-US" sz="2800" b="1" dirty="0"/>
              <a:t>Content Browser</a:t>
            </a:r>
            <a:r>
              <a:rPr lang="en-US" sz="2800" dirty="0"/>
              <a:t>, and in the </a:t>
            </a:r>
            <a:r>
              <a:rPr lang="en-US" sz="2800" b="1" dirty="0"/>
              <a:t>User Interface</a:t>
            </a:r>
            <a:r>
              <a:rPr lang="en-US" sz="2800" dirty="0"/>
              <a:t> submenu select “</a:t>
            </a:r>
            <a:r>
              <a:rPr lang="en-US" sz="2800" b="1" dirty="0"/>
              <a:t>Widget Blueprint</a:t>
            </a:r>
            <a:r>
              <a:rPr lang="en-US" sz="2800" dirty="0"/>
              <a:t>”</a:t>
            </a:r>
            <a:r>
              <a:rPr lang="en-US" sz="2800" dirty="0" smtClean="0"/>
              <a:t>.</a:t>
            </a:r>
            <a:endParaRPr lang="en-US" sz="2800" dirty="0"/>
          </a:p>
          <a:p>
            <a:endParaRPr lang="en-US" sz="2800" dirty="0"/>
          </a:p>
          <a:p>
            <a:endParaRPr lang="pt-BR" sz="2800" dirty="0"/>
          </a:p>
        </p:txBody>
      </p:sp>
    </p:spTree>
    <p:extLst>
      <p:ext uri="{BB962C8B-B14F-4D97-AF65-F5344CB8AC3E}">
        <p14:creationId xmlns:p14="http://schemas.microsoft.com/office/powerpoint/2010/main" val="327031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Designer Panel</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3377380"/>
            <a:ext cx="12251186" cy="6961240"/>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 Widget Blueprint has two </a:t>
            </a:r>
            <a:r>
              <a:rPr lang="en-US" sz="2800" dirty="0" smtClean="0"/>
              <a:t>modes: </a:t>
            </a:r>
            <a:endParaRPr lang="en-US" sz="2800" dirty="0"/>
          </a:p>
          <a:p>
            <a:pPr marL="457200" indent="-457200">
              <a:buFont typeface="Arial" panose="020B0604020202020204" pitchFamily="34" charset="0"/>
              <a:buChar char="•"/>
            </a:pPr>
            <a:r>
              <a:rPr lang="en-US" sz="2800" dirty="0"/>
              <a:t>The </a:t>
            </a:r>
            <a:r>
              <a:rPr lang="en-US" sz="2800" b="1" dirty="0"/>
              <a:t>Designer</a:t>
            </a:r>
            <a:r>
              <a:rPr lang="en-US" sz="2800" dirty="0"/>
              <a:t> mode allows the creation of the visual layout using the Designer </a:t>
            </a:r>
            <a:r>
              <a:rPr lang="en-US" sz="2800" dirty="0" smtClean="0"/>
              <a:t>panel. </a:t>
            </a:r>
            <a:endParaRPr lang="en-US" sz="2800" dirty="0"/>
          </a:p>
          <a:p>
            <a:pPr marL="457200" indent="-457200">
              <a:buFont typeface="Arial" panose="020B0604020202020204" pitchFamily="34" charset="0"/>
              <a:buChar char="•"/>
            </a:pPr>
            <a:r>
              <a:rPr lang="en-US" sz="2800" dirty="0"/>
              <a:t>The </a:t>
            </a:r>
            <a:r>
              <a:rPr lang="en-US" sz="2800" b="1" dirty="0"/>
              <a:t>Graph</a:t>
            </a:r>
            <a:r>
              <a:rPr lang="en-US" sz="2800" dirty="0"/>
              <a:t> mode is where the logic of the widgets is created</a:t>
            </a:r>
            <a:r>
              <a:rPr lang="en-US" sz="2800" dirty="0" smtClean="0"/>
              <a:t>.</a:t>
            </a:r>
            <a:endParaRPr lang="en-US" sz="2800" dirty="0"/>
          </a:p>
          <a:p>
            <a:r>
              <a:rPr lang="en-US" sz="2800" dirty="0"/>
              <a:t>Widgets from the Palette panel can be dragged and dropped into the Designer panel.</a:t>
            </a:r>
          </a:p>
          <a:p>
            <a:r>
              <a:rPr lang="en-US" sz="2800" dirty="0" smtClean="0"/>
              <a:t>A </a:t>
            </a:r>
            <a:r>
              <a:rPr lang="en-US" sz="2800" dirty="0"/>
              <a:t>widget can be placed inside another widget.</a:t>
            </a:r>
          </a:p>
          <a:p>
            <a:r>
              <a:rPr lang="en-US" sz="2800" dirty="0" smtClean="0"/>
              <a:t>The </a:t>
            </a:r>
            <a:r>
              <a:rPr lang="en-US" sz="2800" dirty="0"/>
              <a:t>hierarchy of the widgets is displayed in the Hierarchy panel</a:t>
            </a:r>
            <a:r>
              <a:rPr lang="en-US" sz="2800" dirty="0" smtClean="0"/>
              <a:t>.</a:t>
            </a:r>
            <a:endParaRPr lang="en-US" sz="2800" dirty="0"/>
          </a:p>
          <a:p>
            <a:endParaRPr lang="en-US" sz="2800" dirty="0"/>
          </a:p>
          <a:p>
            <a:endParaRPr lang="en-US" sz="2800" dirty="0"/>
          </a:p>
          <a:p>
            <a:endParaRPr lang="pt-BR" sz="2800" dirty="0"/>
          </a:p>
        </p:txBody>
      </p:sp>
    </p:spTree>
    <p:extLst>
      <p:ext uri="{BB962C8B-B14F-4D97-AF65-F5344CB8AC3E}">
        <p14:creationId xmlns:p14="http://schemas.microsoft.com/office/powerpoint/2010/main" val="29634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widgets</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9153" y="1744329"/>
            <a:ext cx="5981052" cy="10227341"/>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b="1" dirty="0"/>
              <a:t>Widgets</a:t>
            </a:r>
            <a:r>
              <a:rPr lang="en-US" sz="2800" dirty="0"/>
              <a:t> are interface components. They are added to a Canvas panel and edited in a Widget Blueprint.</a:t>
            </a:r>
          </a:p>
          <a:p>
            <a:r>
              <a:rPr lang="en-US" sz="2800" dirty="0" smtClean="0"/>
              <a:t>The </a:t>
            </a:r>
            <a:r>
              <a:rPr lang="en-US" sz="2800" dirty="0"/>
              <a:t>image on the right shows some common widgets </a:t>
            </a:r>
            <a:r>
              <a:rPr lang="en-US" sz="2800" dirty="0" smtClean="0"/>
              <a:t>found </a:t>
            </a:r>
            <a:r>
              <a:rPr lang="en-US" sz="2800" dirty="0"/>
              <a:t>in the Designer mode’s Palette panel</a:t>
            </a:r>
            <a:r>
              <a:rPr lang="en-US" sz="2800" dirty="0" smtClean="0"/>
              <a:t>.</a:t>
            </a:r>
            <a:endParaRPr lang="pt-BR" sz="2800" dirty="0"/>
          </a:p>
        </p:txBody>
      </p:sp>
    </p:spTree>
    <p:extLst>
      <p:ext uri="{BB962C8B-B14F-4D97-AF65-F5344CB8AC3E}">
        <p14:creationId xmlns:p14="http://schemas.microsoft.com/office/powerpoint/2010/main" val="2390990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809A6201-71A1-4E7D-AB06-4AAACB653E70}"/>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 xmlns:a16="http://schemas.microsoft.com/office/drawing/2014/main" id="{969577E9-A73B-42F4-887E-DE94A23807B7}"/>
              </a:ext>
            </a:extLst>
          </p:cNvPr>
          <p:cNvSpPr>
            <a:spLocks noGrp="1"/>
          </p:cNvSpPr>
          <p:nvPr>
            <p:ph type="title"/>
          </p:nvPr>
        </p:nvSpPr>
        <p:spPr/>
        <p:txBody>
          <a:bodyPr/>
          <a:lstStyle/>
          <a:p>
            <a:r>
              <a:rPr lang="pt-BR" dirty="0" smtClean="0"/>
              <a:t>Title screen</a:t>
            </a:r>
            <a:endParaRPr lang="pt-BR" dirty="0"/>
          </a:p>
        </p:txBody>
      </p:sp>
    </p:spTree>
    <p:extLst>
      <p:ext uri="{BB962C8B-B14F-4D97-AF65-F5344CB8AC3E}">
        <p14:creationId xmlns:p14="http://schemas.microsoft.com/office/powerpoint/2010/main" val="381356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simple title screen</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1114" y="3639973"/>
            <a:ext cx="10691872" cy="6436054"/>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pt-BR" sz="2800" dirty="0"/>
              <a:t>I</a:t>
            </a:r>
            <a:r>
              <a:rPr lang="en-US" sz="2800" dirty="0"/>
              <a:t>t is easy to create a simple Title screen using only Image and Button widgets.</a:t>
            </a:r>
          </a:p>
          <a:p>
            <a:r>
              <a:rPr lang="pt-BR" sz="2800" dirty="0" smtClean="0"/>
              <a:t>T</a:t>
            </a:r>
            <a:r>
              <a:rPr lang="en-US" sz="2800" dirty="0"/>
              <a:t>he </a:t>
            </a:r>
            <a:r>
              <a:rPr lang="en-US" sz="2800" dirty="0" smtClean="0"/>
              <a:t>example seen on the right has </a:t>
            </a:r>
            <a:r>
              <a:rPr lang="en-US" sz="2800" dirty="0"/>
              <a:t>two buttons, one for starting the game and the other for exiting the game</a:t>
            </a:r>
            <a:r>
              <a:rPr lang="en-US" sz="2800" dirty="0" smtClean="0"/>
              <a:t>.</a:t>
            </a:r>
            <a:endParaRPr lang="en-US" sz="2800" dirty="0"/>
          </a:p>
          <a:p>
            <a:endParaRPr lang="en-US" sz="2800" dirty="0"/>
          </a:p>
        </p:txBody>
      </p:sp>
    </p:spTree>
    <p:extLst>
      <p:ext uri="{BB962C8B-B14F-4D97-AF65-F5344CB8AC3E}">
        <p14:creationId xmlns:p14="http://schemas.microsoft.com/office/powerpoint/2010/main" val="314200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a:t>Game </a:t>
            </a:r>
            <a:r>
              <a:rPr lang="pt-BR" dirty="0" smtClean="0"/>
              <a:t>Title image</a:t>
            </a:r>
            <a:endParaRPr lang="pt-BR" dirty="0"/>
          </a:p>
        </p:txBody>
      </p:sp>
      <p:pic>
        <p:nvPicPr>
          <p:cNvPr id="6" name="Espaço Reservado para Conteúdo 5">
            <a:extLst>
              <a:ext uri="{FF2B5EF4-FFF2-40B4-BE49-F238E27FC236}">
                <a16:creationId xmlns="" xmlns:a16="http://schemas.microsoft.com/office/drawing/2014/main" id="{23C595A2-AD17-4F6C-88C3-19FEA776B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3603" y="4819136"/>
            <a:ext cx="6971435" cy="7494759"/>
          </a:xfrm>
        </p:spPr>
      </p:pic>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smtClean="0"/>
              <a:t>To create the sample Title screen, first import </a:t>
            </a:r>
            <a:r>
              <a:rPr lang="en-US" sz="2800" dirty="0"/>
              <a:t>the textures that will be </a:t>
            </a:r>
            <a:r>
              <a:rPr lang="en-US" sz="2800" dirty="0" smtClean="0"/>
              <a:t>used. </a:t>
            </a:r>
            <a:r>
              <a:rPr lang="en-US" sz="2800" dirty="0"/>
              <a:t>Then create a </a:t>
            </a:r>
            <a:r>
              <a:rPr lang="en-US" sz="2800" b="1" dirty="0"/>
              <a:t>Widget Blueprint </a:t>
            </a:r>
            <a:r>
              <a:rPr lang="en-US" sz="2800" dirty="0"/>
              <a:t>and name it “</a:t>
            </a:r>
            <a:r>
              <a:rPr lang="en-US" sz="2800" b="1" dirty="0" err="1"/>
              <a:t>TitleScreenUMG</a:t>
            </a:r>
            <a:r>
              <a:rPr lang="en-US" sz="2800" dirty="0"/>
              <a:t>”. Double-click it to open </a:t>
            </a:r>
            <a:r>
              <a:rPr lang="en-US" sz="2800" dirty="0" smtClean="0"/>
              <a:t>the </a:t>
            </a:r>
            <a:r>
              <a:rPr lang="en-US" sz="2800" b="1" dirty="0" smtClean="0"/>
              <a:t>UMG </a:t>
            </a:r>
            <a:r>
              <a:rPr lang="en-US" sz="2800" b="1" dirty="0"/>
              <a:t>Editor</a:t>
            </a:r>
            <a:r>
              <a:rPr lang="en-US" sz="2800" dirty="0"/>
              <a:t>.</a:t>
            </a:r>
          </a:p>
          <a:p>
            <a:r>
              <a:rPr lang="en-US" sz="2800" dirty="0" smtClean="0"/>
              <a:t>Drag </a:t>
            </a:r>
            <a:r>
              <a:rPr lang="en-US" sz="2800" dirty="0"/>
              <a:t>an </a:t>
            </a:r>
            <a:r>
              <a:rPr lang="en-US" sz="2800" b="1" dirty="0"/>
              <a:t>Image</a:t>
            </a:r>
            <a:r>
              <a:rPr lang="en-US" sz="2800" dirty="0"/>
              <a:t> widget from the </a:t>
            </a:r>
            <a:r>
              <a:rPr lang="en-US" sz="2800" b="1" dirty="0"/>
              <a:t>Palette</a:t>
            </a:r>
            <a:r>
              <a:rPr lang="en-US" sz="2800" dirty="0"/>
              <a:t> panel and drop it into the </a:t>
            </a:r>
            <a:r>
              <a:rPr lang="en-US" sz="2800" b="1" dirty="0"/>
              <a:t>Designer</a:t>
            </a:r>
            <a:r>
              <a:rPr lang="en-US" sz="2800" dirty="0"/>
              <a:t> panel. Name it “</a:t>
            </a:r>
            <a:r>
              <a:rPr lang="en-US" sz="2800" b="1" dirty="0" err="1"/>
              <a:t>GameTitle</a:t>
            </a:r>
            <a:r>
              <a:rPr lang="en-US" sz="2800" dirty="0"/>
              <a:t>”. In the </a:t>
            </a:r>
            <a:r>
              <a:rPr lang="en-US" sz="2800" b="1" dirty="0"/>
              <a:t>Details</a:t>
            </a:r>
            <a:r>
              <a:rPr lang="en-US" sz="2800" dirty="0"/>
              <a:t> panel for the widget, expand the </a:t>
            </a:r>
            <a:r>
              <a:rPr lang="en-US" sz="2800" b="1" dirty="0"/>
              <a:t>Brush</a:t>
            </a:r>
            <a:r>
              <a:rPr lang="en-US" sz="2800" dirty="0"/>
              <a:t> property in the </a:t>
            </a:r>
            <a:r>
              <a:rPr lang="en-US" sz="2800" b="1" dirty="0"/>
              <a:t>Appearance </a:t>
            </a:r>
            <a:r>
              <a:rPr lang="en-US" sz="2800" dirty="0"/>
              <a:t>category, click the </a:t>
            </a:r>
            <a:r>
              <a:rPr lang="en-US" sz="2800" b="1" dirty="0"/>
              <a:t>Image</a:t>
            </a:r>
            <a:r>
              <a:rPr lang="en-US" sz="2800" dirty="0"/>
              <a:t> drop-down, and select the </a:t>
            </a:r>
            <a:r>
              <a:rPr lang="en-US" sz="2800" b="1" dirty="0"/>
              <a:t>Texture</a:t>
            </a:r>
            <a:r>
              <a:rPr lang="en-US" sz="2800" dirty="0"/>
              <a:t> that will be </a:t>
            </a:r>
            <a:r>
              <a:rPr lang="en-US" sz="2800" dirty="0" smtClean="0"/>
              <a:t>used.</a:t>
            </a:r>
            <a:endParaRPr lang="en-US" sz="2800" dirty="0"/>
          </a:p>
          <a:p>
            <a:r>
              <a:rPr lang="en-US" sz="2800" dirty="0" smtClean="0"/>
              <a:t>Resize </a:t>
            </a:r>
            <a:r>
              <a:rPr lang="en-US" sz="2800" dirty="0"/>
              <a:t>and position the </a:t>
            </a:r>
            <a:r>
              <a:rPr lang="en-US" sz="2800" b="1" dirty="0" err="1"/>
              <a:t>GameTitle</a:t>
            </a:r>
            <a:r>
              <a:rPr lang="en-US" sz="2800" dirty="0"/>
              <a:t> widget in the </a:t>
            </a:r>
            <a:r>
              <a:rPr lang="en-US" sz="2800" b="1" dirty="0" smtClean="0"/>
              <a:t>Designer</a:t>
            </a:r>
            <a:r>
              <a:rPr lang="en-US" sz="2800" dirty="0" smtClean="0"/>
              <a:t> panel until it’s centered and looks good. </a:t>
            </a:r>
            <a:endParaRPr lang="en-US" sz="2800" dirty="0"/>
          </a:p>
        </p:txBody>
      </p:sp>
      <p:pic>
        <p:nvPicPr>
          <p:cNvPr id="5" name="Espaço Reservado para Conteúdo 5">
            <a:extLst>
              <a:ext uri="{FF2B5EF4-FFF2-40B4-BE49-F238E27FC236}">
                <a16:creationId xmlns="" xmlns:a16="http://schemas.microsoft.com/office/drawing/2014/main" id="{23C595A2-AD17-4F6C-88C3-19FEA776B4F2}"/>
              </a:ext>
            </a:extLst>
          </p:cNvPr>
          <p:cNvPicPr>
            <a:picLocks noChangeAspect="1"/>
          </p:cNvPicPr>
          <p:nvPr/>
        </p:nvPicPr>
        <p:blipFill rotWithShape="1">
          <a:blip r:embed="rId3">
            <a:extLst>
              <a:ext uri="{28A0092B-C50C-407E-A947-70E740481C1C}">
                <a14:useLocalDpi xmlns:a14="http://schemas.microsoft.com/office/drawing/2010/main" val="0"/>
              </a:ext>
            </a:extLst>
          </a:blip>
          <a:srcRect b="54323"/>
          <a:stretch/>
        </p:blipFill>
        <p:spPr>
          <a:xfrm>
            <a:off x="12807546" y="1150281"/>
            <a:ext cx="10691872" cy="2939805"/>
          </a:xfrm>
          <a:prstGeom prst="rect">
            <a:avLst/>
          </a:prstGeom>
        </p:spPr>
      </p:pic>
    </p:spTree>
    <p:extLst>
      <p:ext uri="{BB962C8B-B14F-4D97-AF65-F5344CB8AC3E}">
        <p14:creationId xmlns:p14="http://schemas.microsoft.com/office/powerpoint/2010/main" val="4113236994"/>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19654</TotalTime>
  <Words>1319</Words>
  <Application>Microsoft Office PowerPoint</Application>
  <PresentationFormat>Custom</PresentationFormat>
  <Paragraphs>91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Helvetica</vt:lpstr>
      <vt:lpstr>Helvetica Light</vt:lpstr>
      <vt:lpstr>Helvetica Neue</vt:lpstr>
      <vt:lpstr>EpicTheme</vt:lpstr>
      <vt:lpstr>PowerPoint Presentation</vt:lpstr>
      <vt:lpstr>Lecture Goals and Outcomes </vt:lpstr>
      <vt:lpstr>Umg concepts</vt:lpstr>
      <vt:lpstr>umg</vt:lpstr>
      <vt:lpstr>Designer Panel</vt:lpstr>
      <vt:lpstr>widgets</vt:lpstr>
      <vt:lpstr>Title screen</vt:lpstr>
      <vt:lpstr>simple title screen</vt:lpstr>
      <vt:lpstr>Game Title image</vt:lpstr>
      <vt:lpstr>Buttons with image</vt:lpstr>
      <vt:lpstr>On Clicked event</vt:lpstr>
      <vt:lpstr>Button actions</vt:lpstr>
      <vt:lpstr>PowerPoint Presentation</vt:lpstr>
      <vt:lpstr>hud</vt:lpstr>
      <vt:lpstr>Hud widget blueprint</vt:lpstr>
      <vt:lpstr>Hud text</vt:lpstr>
      <vt:lpstr>Get Score function</vt:lpstr>
      <vt:lpstr>Hud progress bar</vt:lpstr>
      <vt:lpstr>Get health function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Marcos Romero</dc:creator>
  <cp:lastModifiedBy>Tom Shannon</cp:lastModifiedBy>
  <cp:revision>214</cp:revision>
  <dcterms:modified xsi:type="dcterms:W3CDTF">2018-12-05T15:18:37Z</dcterms:modified>
</cp:coreProperties>
</file>