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18"/>
  </p:notesMasterIdLst>
  <p:sldIdLst>
    <p:sldId id="256" r:id="rId2"/>
    <p:sldId id="257" r:id="rId3"/>
    <p:sldId id="388" r:id="rId4"/>
    <p:sldId id="390" r:id="rId5"/>
    <p:sldId id="395" r:id="rId6"/>
    <p:sldId id="396" r:id="rId7"/>
    <p:sldId id="397" r:id="rId8"/>
    <p:sldId id="391" r:id="rId9"/>
    <p:sldId id="392" r:id="rId10"/>
    <p:sldId id="398" r:id="rId11"/>
    <p:sldId id="399" r:id="rId12"/>
    <p:sldId id="400" r:id="rId13"/>
    <p:sldId id="401" r:id="rId14"/>
    <p:sldId id="393" r:id="rId15"/>
    <p:sldId id="394" r:id="rId16"/>
    <p:sldId id="389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Shannon" initials="TS" lastIdx="7" clrIdx="0">
    <p:extLst/>
  </p:cmAuthor>
  <p:cmAuthor id="2" name="Marcos" initials="M" lastIdx="2" clrIdx="1">
    <p:extLst/>
  </p:cmAuthor>
  <p:cmAuthor id="3" name="KBH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F3F3F"/>
    <a:srgbClr val="FFD9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291" autoAdjust="0"/>
  </p:normalViewPr>
  <p:slideViewPr>
    <p:cSldViewPr snapToGrid="0" showGuides="1">
      <p:cViewPr>
        <p:scale>
          <a:sx n="47" d="100"/>
          <a:sy n="47" d="100"/>
        </p:scale>
        <p:origin x="-182" y="-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10845298"/>
            <a:ext cx="21031200" cy="1387475"/>
          </a:xfrm>
        </p:spPr>
        <p:txBody>
          <a:bodyPr anchor="t" anchorCtr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8500" baseline="0" dirty="0" smtClean="0">
                <a:solidFill>
                  <a:schemeClr val="bg2"/>
                </a:solidFill>
                <a:latin typeface="+mj-lt"/>
                <a:sym typeface="Arial"/>
              </a:defRPr>
            </a:lvl1pPr>
          </a:lstStyle>
          <a:p>
            <a:pPr algn="ctr"/>
            <a:endParaRPr lang="en-US" sz="8000" dirty="0">
              <a:solidFill>
                <a:srgbClr val="FFFFFF"/>
              </a:solidFill>
              <a:latin typeface="+mn-lt"/>
              <a:cs typeface="Arial"/>
              <a:sym typeface="Arial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3750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0" cap="all" baseline="0">
                <a:solidFill>
                  <a:srgbClr val="FFD966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7550515"/>
            <a:ext cx="21031200" cy="2217738"/>
          </a:xfrm>
        </p:spPr>
        <p:txBody>
          <a:bodyPr>
            <a:noAutofit/>
          </a:bodyPr>
          <a:lstStyle>
            <a:lvl1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algn="ctr"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 dirty="0"/>
              <a:t>Subtitle (optional)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88288"/>
            <a:ext cx="21031200" cy="2651126"/>
          </a:xfrm>
        </p:spPr>
        <p:txBody>
          <a:bodyPr anchor="b" anchorCtr="1">
            <a:normAutofit/>
          </a:bodyPr>
          <a:lstStyle>
            <a:lvl1pPr algn="ctr">
              <a:defRPr kumimoji="0" lang="en-US" sz="8000" b="1" i="0" u="none" strike="noStrike" cap="all" spc="1800" normalizeH="0" baseline="0" dirty="0">
                <a:ln>
                  <a:noFill/>
                </a:ln>
                <a:solidFill>
                  <a:srgbClr val="FFD9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4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9576" y="914399"/>
            <a:ext cx="9046123" cy="436552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96" y="0"/>
            <a:ext cx="12254204" cy="13716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"/>
          <p:cNvSpPr/>
          <p:nvPr userDrawn="1"/>
        </p:nvSpPr>
        <p:spPr>
          <a:xfrm>
            <a:off x="1752108" y="5586815"/>
            <a:ext cx="8973592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9045575" cy="80025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71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4000" cy="1371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"/>
          <p:cNvSpPr/>
          <p:nvPr userDrawn="1"/>
        </p:nvSpPr>
        <p:spPr>
          <a:xfrm>
            <a:off x="1400175" y="-1"/>
            <a:ext cx="7765125" cy="13716001"/>
          </a:xfrm>
          <a:prstGeom prst="rect">
            <a:avLst/>
          </a:prstGeom>
          <a:solidFill>
            <a:srgbClr val="FFD966">
              <a:alpha val="77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03755" y="4183930"/>
            <a:ext cx="6557962" cy="9135028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800" b="1" cap="all" baseline="0"/>
            </a:lvl1pPr>
          </a:lstStyle>
          <a:p>
            <a:r>
              <a:rPr lang="en-US" sz="3600" dirty="0"/>
              <a:t>Important point, approximately one or two sentences. </a:t>
            </a:r>
          </a:p>
        </p:txBody>
      </p:sp>
    </p:spTree>
    <p:extLst>
      <p:ext uri="{BB962C8B-B14F-4D97-AF65-F5344CB8AC3E}">
        <p14:creationId xmlns:p14="http://schemas.microsoft.com/office/powerpoint/2010/main" val="24623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3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3" y="0"/>
            <a:ext cx="15079790" cy="13716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3F3F3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0" name="Freeform: Shape 15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1" y="0"/>
            <a:ext cx="14185970" cy="13716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3" name="Rectangle"/>
          <p:cNvSpPr/>
          <p:nvPr userDrawn="1"/>
        </p:nvSpPr>
        <p:spPr>
          <a:xfrm>
            <a:off x="756714" y="4841453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910162" y="387999"/>
            <a:ext cx="2626729" cy="268362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56714" y="387999"/>
            <a:ext cx="9395380" cy="4365523"/>
          </a:xfrm>
        </p:spPr>
        <p:txBody>
          <a:bodyPr anchor="b">
            <a:normAutofit/>
          </a:bodyPr>
          <a:lstStyle>
            <a:lvl1pPr algn="l"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56714" y="5233467"/>
            <a:ext cx="9045575" cy="8002587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10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ntent Slid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2154252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2869459" y="4420829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59" y="2178424"/>
            <a:ext cx="7008270" cy="2070682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cap="all" baseline="0"/>
            </a:lvl1pPr>
          </a:lstStyle>
          <a:p>
            <a:r>
              <a:rPr lang="en-US" sz="3600" dirty="0"/>
              <a:t>Small Volume of Content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69460" y="4719918"/>
            <a:ext cx="7008270" cy="89960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5786"/>
            <a:ext cx="21031200" cy="2651126"/>
          </a:xfrm>
        </p:spPr>
        <p:txBody>
          <a:bodyPr>
            <a:normAutofit/>
          </a:bodyPr>
          <a:lstStyle>
            <a:lvl1pPr>
              <a:defRPr kumimoji="0" lang="en-US" sz="2500" b="1" i="0" u="none" strike="noStrike" cap="all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he Picture slide"/>
          <p:cNvSpPr txBox="1"/>
          <p:nvPr userDrawn="1"/>
        </p:nvSpPr>
        <p:spPr>
          <a:xfrm>
            <a:off x="13454825" y="3658325"/>
            <a:ext cx="26112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Outcomes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he Picture slide"/>
          <p:cNvSpPr txBox="1"/>
          <p:nvPr userDrawn="1"/>
        </p:nvSpPr>
        <p:spPr>
          <a:xfrm>
            <a:off x="1752109" y="3658325"/>
            <a:ext cx="152766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"/>
          <p:cNvSpPr/>
          <p:nvPr userDrawn="1"/>
        </p:nvSpPr>
        <p:spPr>
          <a:xfrm>
            <a:off x="1752108" y="447579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sp>
        <p:nvSpPr>
          <p:cNvPr id="9" name="Rectangle"/>
          <p:cNvSpPr/>
          <p:nvPr userDrawn="1"/>
        </p:nvSpPr>
        <p:spPr>
          <a:xfrm>
            <a:off x="13454824" y="44805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752108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454824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3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89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6" r:id="rId2"/>
    <p:sldLayoutId id="2147483696" r:id="rId3"/>
    <p:sldLayoutId id="2147483703" r:id="rId4"/>
    <p:sldLayoutId id="2147483704" r:id="rId5"/>
    <p:sldLayoutId id="2147483705" r:id="rId6"/>
    <p:sldLayoutId id="2147483707" r:id="rId7"/>
    <p:sldLayoutId id="2147483697" r:id="rId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1C16217-3FB1-4CB8-B2E2-90F5FEDF2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Blueprints </a:t>
            </a:r>
            <a:r>
              <a:rPr lang="pt-BR" dirty="0"/>
              <a:t>in </a:t>
            </a:r>
            <a:r>
              <a:rPr lang="pt-BR" dirty="0" smtClean="0"/>
              <a:t>Action </a:t>
            </a:r>
            <a:r>
              <a:rPr lang="pt-BR" dirty="0"/>
              <a:t>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208DEC6-5900-40DD-B805-728145240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2911611"/>
          </a:xfrm>
        </p:spPr>
        <p:txBody>
          <a:bodyPr/>
          <a:lstStyle/>
          <a:p>
            <a:r>
              <a:rPr lang="pt-BR" dirty="0" smtClean="0"/>
              <a:t>Lecture </a:t>
            </a:r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703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Vector </a:t>
            </a:r>
            <a:r>
              <a:rPr lang="pt-BR" dirty="0" smtClean="0"/>
              <a:t>Subtraction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408" y="587681"/>
            <a:ext cx="9853185" cy="792756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subtraction of one vector from another is </a:t>
            </a:r>
            <a:r>
              <a:rPr lang="en-US" sz="2800" dirty="0" smtClean="0"/>
              <a:t>determined </a:t>
            </a:r>
            <a:r>
              <a:rPr lang="en-US" sz="2800" dirty="0"/>
              <a:t>by subtracting each of its elements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A</a:t>
            </a:r>
            <a:r>
              <a:rPr lang="en-US" sz="2800" dirty="0" smtClean="0"/>
              <a:t>n example</a:t>
            </a:r>
            <a:r>
              <a:rPr lang="en-US" sz="2800" dirty="0"/>
              <a:t>: </a:t>
            </a:r>
          </a:p>
          <a:p>
            <a:r>
              <a:rPr lang="en-US" sz="2800" dirty="0"/>
              <a:t>V1 = (12, 0, 14) and V2 = (4, 0, 8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V1 – V2 = (12 – 4, 0 – 0, 14 – 8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V1 – V2 = (8, 0, 6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The image on the right shows the Blueprint operator for the subtraction of vectors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FF4140A2-F41E-409F-80BC-755ED5EA9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01" y="9223499"/>
            <a:ext cx="7811797" cy="33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Length of </a:t>
            </a:r>
            <a:r>
              <a:rPr lang="pt-BR" dirty="0"/>
              <a:t>a Vector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length or magnitude of a vector can be calculated using the Blueprint function seen in the image on the right</a:t>
            </a:r>
            <a:r>
              <a:rPr lang="en-US" sz="2800" dirty="0" smtClean="0"/>
              <a:t>. </a:t>
            </a:r>
            <a:endParaRPr lang="en-US" sz="2800" dirty="0"/>
          </a:p>
          <a:p>
            <a:r>
              <a:rPr lang="en-US" sz="2800" dirty="0"/>
              <a:t>The value can be used to represent the distance between two points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="" xmlns:a16="http://schemas.microsoft.com/office/drawing/2014/main" id="{263D68B3-89D5-4CDF-B313-39D73EE5E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920" y="5233814"/>
            <a:ext cx="10168817" cy="3248372"/>
          </a:xfrm>
        </p:spPr>
      </p:pic>
    </p:spTree>
    <p:extLst>
      <p:ext uri="{BB962C8B-B14F-4D97-AF65-F5344CB8AC3E}">
        <p14:creationId xmlns:p14="http://schemas.microsoft.com/office/powerpoint/2010/main" val="35854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Normalizing Vectors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Vector normalization is used to find a </a:t>
            </a:r>
            <a:r>
              <a:rPr lang="en-US" sz="2800" b="1" dirty="0"/>
              <a:t>unit vector</a:t>
            </a:r>
            <a:r>
              <a:rPr lang="en-US" sz="2800" dirty="0"/>
              <a:t>. The unit vector has a length equal to “1”.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normalized vector is often used when only the direction needs to be indicated. Some calculations should use only a normalized vector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="" xmlns:a16="http://schemas.microsoft.com/office/drawing/2014/main" id="{263D68B3-89D5-4CDF-B313-39D73EE5E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757" y="5233814"/>
            <a:ext cx="9969142" cy="3248372"/>
          </a:xfrm>
        </p:spPr>
      </p:pic>
    </p:spTree>
    <p:extLst>
      <p:ext uri="{BB962C8B-B14F-4D97-AF65-F5344CB8AC3E}">
        <p14:creationId xmlns:p14="http://schemas.microsoft.com/office/powerpoint/2010/main" val="25030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Scalar </a:t>
            </a:r>
            <a:r>
              <a:rPr lang="pt-BR" dirty="0"/>
              <a:t>Vector </a:t>
            </a:r>
            <a:r>
              <a:rPr lang="pt-BR" dirty="0" smtClean="0"/>
              <a:t>Multiplication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Multiplication of a vector by a scalar value is done by multiplying each of its elements by the scalar value.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operation changes the length of the vector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="" xmlns:a16="http://schemas.microsoft.com/office/drawing/2014/main" id="{263D68B3-89D5-4CDF-B313-39D73EE5E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025" y="5233814"/>
            <a:ext cx="7544605" cy="3248372"/>
          </a:xfrm>
        </p:spPr>
      </p:pic>
    </p:spTree>
    <p:extLst>
      <p:ext uri="{BB962C8B-B14F-4D97-AF65-F5344CB8AC3E}">
        <p14:creationId xmlns:p14="http://schemas.microsoft.com/office/powerpoint/2010/main" val="2934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Dot product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885" y="7574002"/>
            <a:ext cx="11373394" cy="381008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dot product</a:t>
            </a:r>
            <a:r>
              <a:rPr lang="en-US" sz="2800" dirty="0"/>
              <a:t> can be used to verify the relationship between two vectors, such as whether they are perpendicular or parallel.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two vectors are normalized, the dot product is equal to the cosine of the angle formed between the vectors and can range from –1 to 1.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image on the right shows some examples of a dot product between two vectors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79F37030-A70B-4CAF-9E0B-CBB9DEA7E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551" y="2331911"/>
            <a:ext cx="7080062" cy="29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Get Actor Forward </a:t>
            </a:r>
            <a:r>
              <a:rPr lang="pt-BR" dirty="0"/>
              <a:t>Vector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74" y="1647796"/>
            <a:ext cx="10955842" cy="466506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2232" y="5861957"/>
            <a:ext cx="9045575" cy="8002587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Get Actor Forward Vector </a:t>
            </a:r>
            <a:r>
              <a:rPr lang="en-US" sz="2800" dirty="0"/>
              <a:t>function returns a normalized vector (length = 1) that represents the direction an Actor is pointing in.</a:t>
            </a:r>
          </a:p>
          <a:p>
            <a:pPr>
              <a:spcBef>
                <a:spcPts val="1600"/>
              </a:spcBef>
            </a:pPr>
            <a:r>
              <a:rPr lang="en-US" sz="2800" dirty="0" smtClean="0"/>
              <a:t>In </a:t>
            </a:r>
            <a:r>
              <a:rPr lang="en-US" sz="2800" dirty="0"/>
              <a:t>the top image on the right, the </a:t>
            </a:r>
            <a:r>
              <a:rPr lang="en-US" sz="2800" b="1" dirty="0" err="1"/>
              <a:t>InputAxis</a:t>
            </a:r>
            <a:r>
              <a:rPr lang="en-US" sz="2800" b="1" dirty="0"/>
              <a:t> </a:t>
            </a:r>
            <a:r>
              <a:rPr lang="en-US" sz="2800" b="1" dirty="0" err="1"/>
              <a:t>MoveForward</a:t>
            </a:r>
            <a:r>
              <a:rPr lang="en-US" sz="2800" dirty="0"/>
              <a:t> event uses the </a:t>
            </a:r>
            <a:r>
              <a:rPr lang="en-US" sz="2800" b="1" dirty="0"/>
              <a:t>Get Actor Forward Vector</a:t>
            </a:r>
            <a:r>
              <a:rPr lang="en-US" sz="2800" dirty="0"/>
              <a:t> function to move the player forward or backward based on the value of the </a:t>
            </a:r>
            <a:r>
              <a:rPr lang="en-US" sz="2800" b="1" dirty="0"/>
              <a:t>Axis Value</a:t>
            </a:r>
            <a:r>
              <a:rPr lang="en-US" sz="2800" dirty="0"/>
              <a:t> parameter.</a:t>
            </a:r>
          </a:p>
          <a:p>
            <a:pPr>
              <a:spcBef>
                <a:spcPts val="1600"/>
              </a:spcBef>
            </a:pPr>
            <a:r>
              <a:rPr lang="en-US" sz="2800" dirty="0" smtClean="0"/>
              <a:t>For </a:t>
            </a:r>
            <a:r>
              <a:rPr lang="en-US" sz="2800" dirty="0"/>
              <a:t>example, using the standard “</a:t>
            </a:r>
            <a:r>
              <a:rPr lang="en-US" sz="2800" b="1" dirty="0"/>
              <a:t>WASD</a:t>
            </a:r>
            <a:r>
              <a:rPr lang="en-US" sz="2800" dirty="0"/>
              <a:t>” keys for movement, pressing the “</a:t>
            </a:r>
            <a:r>
              <a:rPr lang="en-US" sz="2800" b="1" dirty="0"/>
              <a:t>W</a:t>
            </a:r>
            <a:r>
              <a:rPr lang="en-US" sz="2800" dirty="0"/>
              <a:t>” key sets the value of the </a:t>
            </a:r>
            <a:r>
              <a:rPr lang="en-US" sz="2800" b="1" dirty="0"/>
              <a:t>Axis Value</a:t>
            </a:r>
            <a:r>
              <a:rPr lang="en-US" sz="2800" dirty="0"/>
              <a:t> parameter of the </a:t>
            </a:r>
            <a:r>
              <a:rPr lang="en-US" sz="2800" b="1" dirty="0" err="1"/>
              <a:t>InputAxis</a:t>
            </a:r>
            <a:r>
              <a:rPr lang="en-US" sz="2800" b="1" dirty="0"/>
              <a:t> </a:t>
            </a:r>
            <a:r>
              <a:rPr lang="en-US" sz="2800" b="1" dirty="0" err="1"/>
              <a:t>MoveForward</a:t>
            </a:r>
            <a:r>
              <a:rPr lang="en-US" sz="2800" dirty="0"/>
              <a:t> event to “</a:t>
            </a:r>
            <a:r>
              <a:rPr lang="en-US" sz="2800" b="1" dirty="0"/>
              <a:t>1.0</a:t>
            </a:r>
            <a:r>
              <a:rPr lang="en-US" sz="2800" dirty="0"/>
              <a:t>”, while pressing the “</a:t>
            </a:r>
            <a:r>
              <a:rPr lang="en-US" sz="2800" b="1" dirty="0"/>
              <a:t>S</a:t>
            </a:r>
            <a:r>
              <a:rPr lang="en-US" sz="2800" dirty="0"/>
              <a:t>” key sets the value to “</a:t>
            </a:r>
            <a:r>
              <a:rPr lang="en-US" sz="2800" b="1" dirty="0"/>
              <a:t>–1.0</a:t>
            </a:r>
            <a:r>
              <a:rPr lang="en-US" sz="2800" dirty="0"/>
              <a:t>” to reverse the direction.</a:t>
            </a:r>
          </a:p>
          <a:p>
            <a:pPr>
              <a:spcBef>
                <a:spcPts val="1600"/>
              </a:spcBef>
            </a:pPr>
            <a:r>
              <a:rPr lang="en-US" sz="2800" dirty="0" smtClean="0"/>
              <a:t>There </a:t>
            </a:r>
            <a:r>
              <a:rPr lang="en-US" sz="2800" dirty="0"/>
              <a:t>are two similar functions that provide vectors representing other directions: the </a:t>
            </a:r>
            <a:r>
              <a:rPr lang="en-US" sz="2800" b="1" dirty="0"/>
              <a:t>Get Actor Right Vector</a:t>
            </a:r>
            <a:r>
              <a:rPr lang="en-US" sz="2800" dirty="0"/>
              <a:t> function and the </a:t>
            </a:r>
            <a:r>
              <a:rPr lang="en-US" sz="2800" b="1" dirty="0"/>
              <a:t>Get Actor Up Vector</a:t>
            </a:r>
            <a:r>
              <a:rPr lang="en-US" sz="2800" dirty="0"/>
              <a:t> function, as seen in the bottom image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B4359629-0468-4E36-A2E5-31E3E6400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477" y="7403138"/>
            <a:ext cx="6621835" cy="52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70398D9B-88B1-4511-BCC1-60D04F8BA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summary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E4961AA-BE86-41CA-8BBB-F500099347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9460" y="4846320"/>
            <a:ext cx="7008270" cy="8996082"/>
          </a:xfrm>
        </p:spPr>
        <p:txBody>
          <a:bodyPr>
            <a:normAutofit/>
          </a:bodyPr>
          <a:lstStyle/>
          <a:p>
            <a:r>
              <a:rPr lang="en-US" sz="2800" dirty="0"/>
              <a:t>This lecture explained transforms, vectors, and world </a:t>
            </a:r>
            <a:r>
              <a:rPr lang="en-US" sz="2800" dirty="0" smtClean="0"/>
              <a:t>coordinates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also showed how to use vector operations and functions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51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D948139-B1BB-4ECE-B0C5-622E568D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Goals and Outcomes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E4D1664-8F04-4728-A9C9-9FA53A908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The goals of this lecture are </a:t>
            </a:r>
            <a:r>
              <a:rPr lang="en-US" sz="2800" dirty="0" smtClean="0">
                <a:solidFill>
                  <a:srgbClr val="000000"/>
                </a:solidFill>
              </a:rPr>
              <a:t>to</a:t>
            </a:r>
            <a:endParaRPr lang="pt-BR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Present </a:t>
            </a:r>
            <a:r>
              <a:rPr lang="en-US" sz="2800" dirty="0" smtClean="0"/>
              <a:t>transforms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Explain </a:t>
            </a:r>
            <a:r>
              <a:rPr lang="en-US" sz="2800" dirty="0" smtClean="0"/>
              <a:t>world coordinates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Demonstrate the difference between relative </a:t>
            </a:r>
            <a:r>
              <a:rPr lang="en-US" sz="2800" dirty="0" smtClean="0"/>
              <a:t>and </a:t>
            </a:r>
            <a:r>
              <a:rPr lang="en-US" sz="2800" dirty="0" smtClean="0"/>
              <a:t>world-based </a:t>
            </a:r>
            <a:r>
              <a:rPr lang="en-US" sz="2800" dirty="0" smtClean="0"/>
              <a:t>transforms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Show how to </a:t>
            </a:r>
            <a:r>
              <a:rPr lang="en-US" sz="2800" dirty="0" smtClean="0"/>
              <a:t>use vector operations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Show some </a:t>
            </a:r>
            <a:r>
              <a:rPr lang="en-US" sz="2800" dirty="0" smtClean="0"/>
              <a:t>vector functions</a:t>
            </a:r>
            <a:endParaRPr lang="pt-BR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145EC5F-3630-498D-A025-C09BB84A7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By the end of this lecture you will be able </a:t>
            </a:r>
            <a:r>
              <a:rPr lang="en-US" sz="2800" dirty="0" smtClean="0">
                <a:solidFill>
                  <a:srgbClr val="000000"/>
                </a:solidFill>
              </a:rPr>
              <a:t>to</a:t>
            </a:r>
            <a:endParaRPr lang="pt-BR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vectors to represent location and </a:t>
            </a:r>
            <a:r>
              <a:rPr lang="en-US" sz="2800" dirty="0" smtClean="0"/>
              <a:t>movement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Distinguish between </a:t>
            </a:r>
            <a:r>
              <a:rPr lang="en-US" sz="2800" dirty="0" smtClean="0"/>
              <a:t>world and local </a:t>
            </a:r>
            <a:r>
              <a:rPr lang="en-US" sz="2800" dirty="0" smtClean="0"/>
              <a:t>coordinates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Use vector operations and </a:t>
            </a:r>
            <a:r>
              <a:rPr lang="en-US" sz="2800" dirty="0" smtClean="0"/>
              <a:t>functions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49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892" y="1809780"/>
            <a:ext cx="8582532" cy="257476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Actor has three </a:t>
            </a:r>
            <a:r>
              <a:rPr lang="en-US" sz="2800" b="1" dirty="0"/>
              <a:t>Transform</a:t>
            </a:r>
            <a:r>
              <a:rPr lang="en-US" sz="2800" dirty="0"/>
              <a:t> properties that represent its world location, rotation, and scale, as shown in the top image on the right.</a:t>
            </a:r>
          </a:p>
          <a:p>
            <a:r>
              <a:rPr lang="pt-BR" sz="2800" dirty="0" smtClean="0"/>
              <a:t>You </a:t>
            </a:r>
            <a:r>
              <a:rPr lang="pt-BR" sz="2800" dirty="0"/>
              <a:t>can modify the Actor’s transforms using the Details panel or by using gizmos in the Level Editor.</a:t>
            </a:r>
            <a:endParaRPr lang="en-US" sz="2800" dirty="0"/>
          </a:p>
          <a:p>
            <a:r>
              <a:rPr lang="pt-BR" sz="2800" dirty="0" smtClean="0"/>
              <a:t>In </a:t>
            </a:r>
            <a:r>
              <a:rPr lang="en-US" sz="2800" dirty="0"/>
              <a:t>the Level Editor, there are buttons to select the type of transformation to apply to an Actor. The bottom image on the right shows those buttons highlighted in red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778731F3-1819-4DD4-AB08-372674C61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892" y="5713413"/>
            <a:ext cx="8582532" cy="68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World </a:t>
            </a:r>
            <a:r>
              <a:rPr lang="pt-BR" dirty="0" smtClean="0"/>
              <a:t>coordinates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876" y="2965269"/>
            <a:ext cx="7845350" cy="778546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9045575" cy="8002587"/>
          </a:xfrm>
        </p:spPr>
        <p:txBody>
          <a:bodyPr>
            <a:normAutofit/>
          </a:bodyPr>
          <a:lstStyle/>
          <a:p>
            <a:r>
              <a:rPr lang="en-US" sz="2800" dirty="0"/>
              <a:t>3D space is represented by three axes: </a:t>
            </a:r>
            <a:r>
              <a:rPr lang="en-US" sz="2800" b="1" dirty="0"/>
              <a:t>X</a:t>
            </a:r>
            <a:r>
              <a:rPr lang="en-US" sz="2800" dirty="0"/>
              <a:t>, </a:t>
            </a:r>
            <a:r>
              <a:rPr lang="en-US" sz="2800" b="1" dirty="0"/>
              <a:t>Y</a:t>
            </a:r>
            <a:r>
              <a:rPr lang="en-US" sz="2800" dirty="0"/>
              <a:t>, and </a:t>
            </a:r>
            <a:r>
              <a:rPr lang="en-US" sz="2800" b="1" dirty="0"/>
              <a:t>Z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different ways to organize these axes. Unreal Engine uses the approach displayed in the figure on the right.</a:t>
            </a:r>
          </a:p>
          <a:p>
            <a:r>
              <a:rPr lang="en-US" sz="2800" dirty="0" smtClean="0"/>
              <a:t>Any </a:t>
            </a:r>
            <a:r>
              <a:rPr lang="en-US" sz="2800" dirty="0"/>
              <a:t>position in 3D space can be represented using a set of values for </a:t>
            </a:r>
            <a:r>
              <a:rPr lang="en-US" sz="2800" b="1" dirty="0"/>
              <a:t>X</a:t>
            </a:r>
            <a:r>
              <a:rPr lang="en-US" sz="2800" dirty="0"/>
              <a:t>, </a:t>
            </a:r>
            <a:r>
              <a:rPr lang="en-US" sz="2800" b="1" dirty="0"/>
              <a:t>Y</a:t>
            </a:r>
            <a:r>
              <a:rPr lang="en-US" sz="2800" dirty="0"/>
              <a:t>, and </a:t>
            </a:r>
            <a:r>
              <a:rPr lang="en-US" sz="2800" b="1" dirty="0"/>
              <a:t>Z</a:t>
            </a:r>
            <a:r>
              <a:rPr lang="en-US" sz="2800" dirty="0"/>
              <a:t> indicating the position on each axis. These values are stored in the </a:t>
            </a:r>
            <a:r>
              <a:rPr lang="en-US" sz="2800" b="1" dirty="0"/>
              <a:t>Location</a:t>
            </a:r>
            <a:r>
              <a:rPr lang="en-US" sz="2800" dirty="0"/>
              <a:t> variable, which is part of the transform </a:t>
            </a:r>
            <a:r>
              <a:rPr lang="en-US" sz="2800" dirty="0" err="1"/>
              <a:t>struct</a:t>
            </a:r>
            <a:r>
              <a:rPr lang="en-US" sz="2800" dirty="0"/>
              <a:t>, and they determine what is known as </a:t>
            </a:r>
            <a:r>
              <a:rPr lang="en-US" sz="2800" b="1" dirty="0"/>
              <a:t>world location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774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Location functions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84" y="619181"/>
            <a:ext cx="8065654" cy="1247763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9576" y="5943600"/>
            <a:ext cx="9045575" cy="8002587"/>
          </a:xfrm>
        </p:spPr>
        <p:txBody>
          <a:bodyPr>
            <a:normAutofit/>
          </a:bodyPr>
          <a:lstStyle/>
          <a:p>
            <a:r>
              <a:rPr lang="en-US" sz="2800" dirty="0"/>
              <a:t>By default, an Unreal unit (</a:t>
            </a:r>
            <a:r>
              <a:rPr lang="en-US" sz="2800" dirty="0" err="1"/>
              <a:t>uu</a:t>
            </a:r>
            <a:r>
              <a:rPr lang="en-US" sz="2800" dirty="0"/>
              <a:t>) equals 1 centimeter. To use the values of the </a:t>
            </a:r>
            <a:r>
              <a:rPr lang="en-US" sz="2800" b="1" dirty="0"/>
              <a:t>Location</a:t>
            </a:r>
            <a:r>
              <a:rPr lang="en-US" sz="2800" dirty="0"/>
              <a:t> variable in a Blueprint, the following functions can be </a:t>
            </a:r>
            <a:r>
              <a:rPr lang="en-US" sz="2800" dirty="0" smtClean="0"/>
              <a:t>used: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GetActorLocation</a:t>
            </a:r>
            <a:r>
              <a:rPr lang="en-US" sz="2800" dirty="0"/>
              <a:t>: Returns the current position of the Actor</a:t>
            </a:r>
            <a:r>
              <a:rPr lang="en-US" sz="2800" dirty="0" smtClean="0"/>
              <a:t>.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SetActorLocation</a:t>
            </a:r>
            <a:r>
              <a:rPr lang="en-US" sz="2800" dirty="0"/>
              <a:t>: Sets a new position for the Actor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AddActorWorldOffset</a:t>
            </a:r>
            <a:r>
              <a:rPr lang="en-US" sz="2800" dirty="0"/>
              <a:t>: Uses the values of the </a:t>
            </a:r>
            <a:r>
              <a:rPr lang="en-US" sz="2800" b="1" dirty="0"/>
              <a:t>Delta Location</a:t>
            </a:r>
            <a:r>
              <a:rPr lang="en-US" sz="2800" dirty="0"/>
              <a:t> parameter to modify the current position of the Actor</a:t>
            </a:r>
            <a:r>
              <a:rPr lang="en-US" sz="2800" dirty="0" smtClean="0"/>
              <a:t>.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980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Relative Transform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87" y="5713413"/>
            <a:ext cx="7573471" cy="736878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8999311" cy="8002587"/>
          </a:xfrm>
        </p:spPr>
        <p:txBody>
          <a:bodyPr>
            <a:normAutofit/>
          </a:bodyPr>
          <a:lstStyle/>
          <a:p>
            <a:r>
              <a:rPr lang="en-US" sz="2800" dirty="0"/>
              <a:t>There is another concept known </a:t>
            </a:r>
            <a:r>
              <a:rPr lang="en-US" sz="2800" dirty="0" smtClean="0"/>
              <a:t>as </a:t>
            </a:r>
            <a:r>
              <a:rPr lang="en-US" sz="2800" b="1" dirty="0" smtClean="0"/>
              <a:t>relative transform</a:t>
            </a:r>
            <a:r>
              <a:rPr lang="en-US" sz="2800" dirty="0" smtClean="0"/>
              <a:t>. </a:t>
            </a:r>
            <a:endParaRPr lang="en-US" sz="2800" dirty="0"/>
          </a:p>
          <a:p>
            <a:r>
              <a:rPr lang="pt-BR" sz="2800" dirty="0" smtClean="0"/>
              <a:t>To </a:t>
            </a:r>
            <a:r>
              <a:rPr lang="pt-BR" sz="2800" dirty="0"/>
              <a:t>understand this concept, take as an example a Blueprint </a:t>
            </a:r>
            <a:r>
              <a:rPr lang="en-US" sz="2800" dirty="0"/>
              <a:t>with</a:t>
            </a:r>
            <a:r>
              <a:rPr lang="pt-BR" sz="2800" dirty="0"/>
              <a:t> two components, a </a:t>
            </a:r>
            <a:r>
              <a:rPr lang="pt-BR" sz="2800" b="1" dirty="0"/>
              <a:t>Base</a:t>
            </a:r>
            <a:r>
              <a:rPr lang="pt-BR" sz="2800" dirty="0"/>
              <a:t> component, which is the root component, and a </a:t>
            </a:r>
            <a:r>
              <a:rPr lang="en-US" sz="2800" b="1" dirty="0" err="1"/>
              <a:t>PowerPill</a:t>
            </a:r>
            <a:r>
              <a:rPr lang="en-US" sz="2800" dirty="0"/>
              <a:t> component, as seen in the image on the right.</a:t>
            </a:r>
          </a:p>
          <a:p>
            <a:r>
              <a:rPr lang="en-US" sz="2800" dirty="0" smtClean="0"/>
              <a:t>The </a:t>
            </a:r>
            <a:r>
              <a:rPr lang="en-US" sz="2800" b="1" dirty="0"/>
              <a:t>Location</a:t>
            </a:r>
            <a:r>
              <a:rPr lang="en-US" sz="2800" dirty="0"/>
              <a:t> values </a:t>
            </a:r>
            <a:r>
              <a:rPr lang="en-US" sz="2800" dirty="0" smtClean="0"/>
              <a:t>of </a:t>
            </a:r>
            <a:r>
              <a:rPr lang="en-US" sz="2800" dirty="0"/>
              <a:t>the </a:t>
            </a:r>
            <a:r>
              <a:rPr lang="en-US" sz="2800" b="1" dirty="0" err="1"/>
              <a:t>PowerPill</a:t>
            </a:r>
            <a:r>
              <a:rPr lang="en-US" sz="2800" dirty="0"/>
              <a:t> component </a:t>
            </a:r>
            <a:r>
              <a:rPr lang="en-US" sz="2800" dirty="0" smtClean="0"/>
              <a:t>are </a:t>
            </a:r>
            <a:r>
              <a:rPr lang="en-US" sz="2800" b="1" dirty="0"/>
              <a:t>X</a:t>
            </a:r>
            <a:r>
              <a:rPr lang="en-US" sz="2800" dirty="0"/>
              <a:t> = “</a:t>
            </a:r>
            <a:r>
              <a:rPr lang="en-US" sz="2800" b="1" dirty="0" smtClean="0"/>
              <a:t>0</a:t>
            </a:r>
            <a:r>
              <a:rPr lang="en-US" sz="2800" dirty="0" smtClean="0"/>
              <a:t>”, </a:t>
            </a:r>
            <a:r>
              <a:rPr lang="en-US" sz="2800" b="1" dirty="0"/>
              <a:t>Y</a:t>
            </a:r>
            <a:r>
              <a:rPr lang="en-US" sz="2800" dirty="0"/>
              <a:t> = “</a:t>
            </a:r>
            <a:r>
              <a:rPr lang="en-US" sz="2800" b="1" dirty="0" smtClean="0"/>
              <a:t>0</a:t>
            </a:r>
            <a:r>
              <a:rPr lang="en-US" sz="2800" dirty="0" smtClean="0"/>
              <a:t>”, </a:t>
            </a:r>
            <a:r>
              <a:rPr lang="en-US" sz="2800" b="1" dirty="0"/>
              <a:t>Z</a:t>
            </a:r>
            <a:r>
              <a:rPr lang="en-US" sz="2800" dirty="0"/>
              <a:t> = “</a:t>
            </a:r>
            <a:r>
              <a:rPr lang="en-US" sz="2800" b="1" smtClean="0"/>
              <a:t>70</a:t>
            </a:r>
            <a:r>
              <a:rPr lang="en-US" sz="2800" smtClean="0"/>
              <a:t>”.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position of the </a:t>
            </a:r>
            <a:r>
              <a:rPr lang="en-US" sz="2800" b="1" dirty="0" err="1"/>
              <a:t>PowerPill</a:t>
            </a:r>
            <a:r>
              <a:rPr lang="en-US" sz="2800" dirty="0"/>
              <a:t> component is </a:t>
            </a:r>
            <a:r>
              <a:rPr lang="en-US" sz="2800" b="1" dirty="0"/>
              <a:t>relative</a:t>
            </a:r>
            <a:r>
              <a:rPr lang="en-US" sz="2800" dirty="0"/>
              <a:t> to that of the root component, so when the </a:t>
            </a:r>
            <a:r>
              <a:rPr lang="en-US" sz="2800" b="1" dirty="0"/>
              <a:t>Base</a:t>
            </a:r>
            <a:r>
              <a:rPr lang="en-US" sz="2800" dirty="0"/>
              <a:t> component is moved, the </a:t>
            </a:r>
            <a:r>
              <a:rPr lang="en-US" sz="2800" b="1" dirty="0" err="1"/>
              <a:t>PowerPill</a:t>
            </a:r>
            <a:r>
              <a:rPr lang="en-US" sz="2800" dirty="0"/>
              <a:t> component will follow the root component’s movement, as it must always be located at a distance from the </a:t>
            </a:r>
            <a:r>
              <a:rPr lang="en-US" sz="2800" b="1" dirty="0"/>
              <a:t>Base</a:t>
            </a:r>
            <a:r>
              <a:rPr lang="en-US" sz="2800" dirty="0"/>
              <a:t> component of 70 cm on the Z axis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1DD67829-7F7E-48C2-B704-B0B28139C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570" y="914399"/>
            <a:ext cx="6293103" cy="38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Relative Transform functions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83" y="658866"/>
            <a:ext cx="10450260" cy="1239826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2233" y="5861957"/>
            <a:ext cx="9045575" cy="8002587"/>
          </a:xfrm>
        </p:spPr>
        <p:txBody>
          <a:bodyPr>
            <a:normAutofit/>
          </a:bodyPr>
          <a:lstStyle/>
          <a:p>
            <a:r>
              <a:rPr lang="en-US" sz="2800" dirty="0"/>
              <a:t>The position of the </a:t>
            </a:r>
            <a:r>
              <a:rPr lang="en-US" sz="2800" b="1" dirty="0" err="1"/>
              <a:t>PowerPill</a:t>
            </a:r>
            <a:r>
              <a:rPr lang="en-US" sz="2800" dirty="0"/>
              <a:t> component can be obtained in two ways: its relative </a:t>
            </a:r>
            <a:r>
              <a:rPr lang="en-US" sz="2800" dirty="0" smtClean="0"/>
              <a:t>location, </a:t>
            </a:r>
            <a:r>
              <a:rPr lang="en-US" sz="2800" dirty="0"/>
              <a:t>which in this example is (0, 0, 70); or its world location, which in this case is the world position of the parent component (the </a:t>
            </a:r>
            <a:r>
              <a:rPr lang="en-US" sz="2800" b="1" dirty="0"/>
              <a:t>Base</a:t>
            </a:r>
            <a:r>
              <a:rPr lang="en-US" sz="2800" dirty="0"/>
              <a:t> component) plus the relative position of the </a:t>
            </a:r>
            <a:r>
              <a:rPr lang="en-US" sz="2800" b="1" dirty="0" err="1"/>
              <a:t>PowerPill</a:t>
            </a:r>
            <a:r>
              <a:rPr lang="en-US" sz="2800" dirty="0"/>
              <a:t> component.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position of the component can also be defined in two ways using the functions </a:t>
            </a:r>
            <a:r>
              <a:rPr lang="en-US" sz="2800" b="1" dirty="0" err="1"/>
              <a:t>SetRelativeLocation</a:t>
            </a:r>
            <a:r>
              <a:rPr lang="en-US" sz="2800" dirty="0"/>
              <a:t> and </a:t>
            </a:r>
            <a:r>
              <a:rPr lang="en-US" sz="2800" b="1" dirty="0" err="1"/>
              <a:t>SetWorldLocation</a:t>
            </a:r>
            <a:r>
              <a:rPr lang="en-US" sz="2800" dirty="0"/>
              <a:t>. The </a:t>
            </a:r>
            <a:r>
              <a:rPr lang="en-US" sz="2800" b="1" dirty="0" err="1"/>
              <a:t>SetRelativeLocation</a:t>
            </a:r>
            <a:r>
              <a:rPr lang="en-US" sz="2800" dirty="0"/>
              <a:t> function defines a new position of the </a:t>
            </a:r>
            <a:r>
              <a:rPr lang="en-US" sz="2800" b="1" dirty="0" err="1"/>
              <a:t>PowerPill</a:t>
            </a:r>
            <a:r>
              <a:rPr lang="en-US" sz="2800" b="1" dirty="0"/>
              <a:t> </a:t>
            </a:r>
            <a:r>
              <a:rPr lang="en-US" sz="2800" dirty="0"/>
              <a:t>component relative to the position of the root component, and the </a:t>
            </a:r>
            <a:r>
              <a:rPr lang="en-US" sz="2800" b="1" dirty="0" err="1"/>
              <a:t>SetWorldLocation</a:t>
            </a:r>
            <a:r>
              <a:rPr lang="en-US" sz="2800" dirty="0"/>
              <a:t> function receives as an input parameter a world coordinate and defines the position of the </a:t>
            </a:r>
            <a:r>
              <a:rPr lang="en-US" sz="2800" b="1" dirty="0" err="1"/>
              <a:t>PowerPill</a:t>
            </a:r>
            <a:r>
              <a:rPr lang="en-US" sz="2800" dirty="0"/>
              <a:t> component so that the sum of the position of the </a:t>
            </a:r>
            <a:r>
              <a:rPr lang="en-US" sz="2800" b="1" dirty="0"/>
              <a:t>Base</a:t>
            </a:r>
            <a:r>
              <a:rPr lang="en-US" sz="2800" dirty="0"/>
              <a:t> component and the position of the </a:t>
            </a:r>
            <a:r>
              <a:rPr lang="en-US" sz="2800" b="1" dirty="0" err="1"/>
              <a:t>PowerPill</a:t>
            </a:r>
            <a:r>
              <a:rPr lang="en-US" sz="2800" dirty="0"/>
              <a:t> component is equal to the specified world coordinates</a:t>
            </a:r>
            <a:r>
              <a:rPr lang="en-US" sz="2800" dirty="0" smtClean="0"/>
              <a:t>.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25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Points </a:t>
            </a:r>
            <a:r>
              <a:rPr lang="pt-BR" dirty="0" smtClean="0"/>
              <a:t>and Vectors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668" y="4101737"/>
            <a:ext cx="11932534" cy="5538651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vector</a:t>
            </a:r>
            <a:r>
              <a:rPr lang="en-US" sz="2800" dirty="0"/>
              <a:t> is represented in Unreal Engine as a structure that contains the float values X, Y, and Z.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values can be interpreted in various ways. One way a vector is used is to represent a </a:t>
            </a:r>
            <a:r>
              <a:rPr lang="en-US" sz="2800" b="1" dirty="0"/>
              <a:t>point</a:t>
            </a:r>
            <a:r>
              <a:rPr lang="en-US" sz="2800" dirty="0"/>
              <a:t> (or position) in 3D space. For example, every Actor has a variable called “</a:t>
            </a:r>
            <a:r>
              <a:rPr lang="en-US" sz="2800" b="1" dirty="0"/>
              <a:t>Location</a:t>
            </a:r>
            <a:r>
              <a:rPr lang="en-US" sz="2800" dirty="0"/>
              <a:t>” that returns a vector value.</a:t>
            </a:r>
          </a:p>
          <a:p>
            <a:r>
              <a:rPr lang="en-US" sz="2800" dirty="0" smtClean="0"/>
              <a:t>Vectors </a:t>
            </a:r>
            <a:r>
              <a:rPr lang="en-US" sz="2800" dirty="0"/>
              <a:t>are also used to represent movement. In the example on the right, in order to guide a robot to go from the chair to the table, two pieces of information are </a:t>
            </a:r>
            <a:r>
              <a:rPr lang="en-US" sz="2800" dirty="0" smtClean="0"/>
              <a:t>needed: </a:t>
            </a:r>
            <a:r>
              <a:rPr lang="en-US" sz="2800" dirty="0"/>
              <a:t>the direction in which the robot should </a:t>
            </a:r>
            <a:r>
              <a:rPr lang="en-US" sz="2800" dirty="0" smtClean="0"/>
              <a:t>move and </a:t>
            </a:r>
            <a:r>
              <a:rPr lang="en-US" sz="2800" dirty="0"/>
              <a:t>the distance.</a:t>
            </a:r>
          </a:p>
          <a:p>
            <a:r>
              <a:rPr lang="en-US" sz="2800" dirty="0" smtClean="0"/>
              <a:t>Both </a:t>
            </a:r>
            <a:r>
              <a:rPr lang="en-US" sz="2800" dirty="0"/>
              <a:t>the direction and the distance can be gathered into the vector: “300, 0, 0”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584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Vector </a:t>
            </a:r>
            <a:r>
              <a:rPr lang="pt-BR" dirty="0" smtClean="0"/>
              <a:t>addition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408" y="550169"/>
            <a:ext cx="9853185" cy="800258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sum of two vectors is </a:t>
            </a:r>
            <a:r>
              <a:rPr lang="en-US" sz="2800" dirty="0" smtClean="0"/>
              <a:t>determined </a:t>
            </a:r>
            <a:r>
              <a:rPr lang="en-US" sz="2800" dirty="0"/>
              <a:t>by adding each of its elements.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 example</a:t>
            </a:r>
            <a:r>
              <a:rPr lang="en-US" sz="2800" dirty="0"/>
              <a:t>: </a:t>
            </a:r>
          </a:p>
          <a:p>
            <a:r>
              <a:rPr lang="en-US" sz="2800" dirty="0"/>
              <a:t>V1 = (5, 0, 9) and V2 = (4, 0, 2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V1 + V2 = (5 + 4, 0 + 0, 9 + 2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V1 + V2 = (9, 0, 11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The bottom image on the right shows the Blueprint operator for the sum of vectors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FF4140A2-F41E-409F-80BC-755ED5EA9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01" y="9157921"/>
            <a:ext cx="7811797" cy="34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icThem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16400</TotalTime>
  <Words>1262</Words>
  <Application>Microsoft Office PowerPoint</Application>
  <PresentationFormat>Custom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EpicTheme</vt:lpstr>
      <vt:lpstr>PowerPoint Presentation</vt:lpstr>
      <vt:lpstr>Lecture Goals and Outcomes </vt:lpstr>
      <vt:lpstr>Transform</vt:lpstr>
      <vt:lpstr>World coordinates</vt:lpstr>
      <vt:lpstr>Location functions</vt:lpstr>
      <vt:lpstr>Relative Transform</vt:lpstr>
      <vt:lpstr>Relative Transform functions</vt:lpstr>
      <vt:lpstr>Points and Vectors</vt:lpstr>
      <vt:lpstr>Vector addition</vt:lpstr>
      <vt:lpstr>Vector Subtraction</vt:lpstr>
      <vt:lpstr>Length of a Vector</vt:lpstr>
      <vt:lpstr>Normalizing Vectors</vt:lpstr>
      <vt:lpstr>Scalar Vector Multiplication</vt:lpstr>
      <vt:lpstr>Dot product</vt:lpstr>
      <vt:lpstr>Get Actor Forward Vector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Romero</dc:creator>
  <cp:lastModifiedBy>KBH</cp:lastModifiedBy>
  <cp:revision>183</cp:revision>
  <dcterms:modified xsi:type="dcterms:W3CDTF">2018-12-04T23:53:44Z</dcterms:modified>
</cp:coreProperties>
</file>