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8" r:id="rId1"/>
  </p:sldMasterIdLst>
  <p:notesMasterIdLst>
    <p:notesMasterId r:id="rId30"/>
  </p:notesMasterIdLst>
  <p:sldIdLst>
    <p:sldId id="256" r:id="rId2"/>
    <p:sldId id="257" r:id="rId3"/>
    <p:sldId id="391" r:id="rId4"/>
    <p:sldId id="390" r:id="rId5"/>
    <p:sldId id="395" r:id="rId6"/>
    <p:sldId id="409" r:id="rId7"/>
    <p:sldId id="394" r:id="rId8"/>
    <p:sldId id="397" r:id="rId9"/>
    <p:sldId id="411" r:id="rId10"/>
    <p:sldId id="410" r:id="rId11"/>
    <p:sldId id="398" r:id="rId12"/>
    <p:sldId id="396" r:id="rId13"/>
    <p:sldId id="392" r:id="rId14"/>
    <p:sldId id="412" r:id="rId15"/>
    <p:sldId id="413" r:id="rId16"/>
    <p:sldId id="403" r:id="rId17"/>
    <p:sldId id="399" r:id="rId18"/>
    <p:sldId id="400" r:id="rId19"/>
    <p:sldId id="401" r:id="rId20"/>
    <p:sldId id="402" r:id="rId21"/>
    <p:sldId id="393" r:id="rId22"/>
    <p:sldId id="404" r:id="rId23"/>
    <p:sldId id="405" r:id="rId24"/>
    <p:sldId id="414" r:id="rId25"/>
    <p:sldId id="406" r:id="rId26"/>
    <p:sldId id="407" r:id="rId27"/>
    <p:sldId id="408" r:id="rId28"/>
    <p:sldId id="258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Shannon" initials="TS" lastIdx="33" clrIdx="0">
    <p:extLst/>
  </p:cmAuthor>
  <p:cmAuthor id="2" name="Marcos" initials="M" lastIdx="24" clrIdx="1">
    <p:extLst/>
  </p:cmAuthor>
  <p:cmAuthor id="3" name="KBH" initials="K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3F3F3F"/>
    <a:srgbClr val="FFD966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5" autoAdjust="0"/>
    <p:restoredTop sz="94291" autoAdjust="0"/>
  </p:normalViewPr>
  <p:slideViewPr>
    <p:cSldViewPr snapToGrid="0" showGuides="1">
      <p:cViewPr>
        <p:scale>
          <a:sx n="47" d="100"/>
          <a:sy n="47" d="100"/>
        </p:scale>
        <p:origin x="-125" y="-5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744947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676400" y="10845298"/>
            <a:ext cx="21031200" cy="1387475"/>
          </a:xfrm>
        </p:spPr>
        <p:txBody>
          <a:bodyPr anchor="t" anchorCtr="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8500" baseline="0" dirty="0" smtClean="0">
                <a:solidFill>
                  <a:schemeClr val="bg2"/>
                </a:solidFill>
                <a:latin typeface="+mj-lt"/>
                <a:sym typeface="Arial"/>
              </a:defRPr>
            </a:lvl1pPr>
          </a:lstStyle>
          <a:p>
            <a:pPr algn="ctr"/>
            <a:endParaRPr lang="en-US" sz="8000" dirty="0">
              <a:solidFill>
                <a:srgbClr val="FFFFFF"/>
              </a:solidFill>
              <a:latin typeface="+mn-lt"/>
              <a:cs typeface="Arial"/>
              <a:sym typeface="Arial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1676400" y="7094538"/>
            <a:ext cx="21031199" cy="3750760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0" cap="all" baseline="0">
                <a:solidFill>
                  <a:srgbClr val="FFD966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2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676400" y="7550515"/>
            <a:ext cx="21031200" cy="2217738"/>
          </a:xfrm>
        </p:spPr>
        <p:txBody>
          <a:bodyPr>
            <a:noAutofit/>
          </a:bodyPr>
          <a:lstStyle>
            <a:lvl1pPr algn="ctr">
              <a:def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algn="ctr">
              <a:def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algn="ctr">
              <a:def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algn="ctr">
              <a:def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algn="ctr"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 lvl="0"/>
            <a:r>
              <a:rPr lang="en-US" dirty="0"/>
              <a:t>Subtitle (optional)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88288"/>
            <a:ext cx="21031200" cy="2651126"/>
          </a:xfrm>
        </p:spPr>
        <p:txBody>
          <a:bodyPr anchor="b" anchorCtr="1">
            <a:normAutofit/>
          </a:bodyPr>
          <a:lstStyle>
            <a:lvl1pPr algn="ctr">
              <a:defRPr kumimoji="0" lang="en-US" sz="8000" b="1" i="0" u="none" strike="noStrike" cap="all" spc="1800" normalizeH="0" baseline="0" dirty="0">
                <a:ln>
                  <a:noFill/>
                </a:ln>
                <a:solidFill>
                  <a:srgbClr val="FFD966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124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9576" y="914399"/>
            <a:ext cx="9046123" cy="4365523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000" b="1" cap="all" baseline="0"/>
            </a:lvl1pPr>
          </a:lstStyle>
          <a:p>
            <a:r>
              <a:rPr lang="en-US" dirty="0"/>
              <a:t>One Picture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9796" y="0"/>
            <a:ext cx="12254204" cy="13716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"/>
          <p:cNvSpPr/>
          <p:nvPr userDrawn="1"/>
        </p:nvSpPr>
        <p:spPr>
          <a:xfrm>
            <a:off x="1752108" y="5586815"/>
            <a:ext cx="8973592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/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9575" y="5943600"/>
            <a:ext cx="9045575" cy="800258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 marL="746125" indent="-288925">
              <a:lnSpc>
                <a:spcPct val="100000"/>
              </a:lnSpc>
              <a:defRPr sz="2400"/>
            </a:lvl2pPr>
            <a:lvl3pPr marL="1143000" indent="-228600">
              <a:lnSpc>
                <a:spcPct val="100000"/>
              </a:lnSpc>
              <a:defRPr sz="1800"/>
            </a:lvl3pPr>
            <a:lvl4pPr marL="1600200" indent="-228600">
              <a:lnSpc>
                <a:spcPct val="100000"/>
              </a:lnSpc>
              <a:defRPr sz="1600"/>
            </a:lvl4pPr>
            <a:lvl5pPr marL="2057400" indent="-228600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714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Typ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384000" cy="13716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Rectangle"/>
          <p:cNvSpPr/>
          <p:nvPr userDrawn="1"/>
        </p:nvSpPr>
        <p:spPr>
          <a:xfrm>
            <a:off x="1400175" y="-1"/>
            <a:ext cx="7765125" cy="13716001"/>
          </a:xfrm>
          <a:prstGeom prst="rect">
            <a:avLst/>
          </a:prstGeom>
          <a:solidFill>
            <a:srgbClr val="FFD966">
              <a:alpha val="77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/>
        </p:blipFill>
        <p:spPr>
          <a:xfrm>
            <a:off x="3969372" y="386276"/>
            <a:ext cx="2626729" cy="268362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003755" y="4183930"/>
            <a:ext cx="6557962" cy="9135028"/>
          </a:xfrm>
        </p:spPr>
        <p:txBody>
          <a:bodyPr wrap="square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4800" b="1" cap="all" baseline="0"/>
            </a:lvl1pPr>
          </a:lstStyle>
          <a:p>
            <a:r>
              <a:rPr lang="en-US" sz="3600" dirty="0"/>
              <a:t>Important point, approximately one or two sentences. </a:t>
            </a:r>
          </a:p>
        </p:txBody>
      </p:sp>
    </p:spTree>
    <p:extLst>
      <p:ext uri="{BB962C8B-B14F-4D97-AF65-F5344CB8AC3E}">
        <p14:creationId xmlns:p14="http://schemas.microsoft.com/office/powerpoint/2010/main" val="246238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Typ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13"/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3" y="0"/>
            <a:ext cx="15079790" cy="13716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rgbClr val="3F3F3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defTabSz="1828800" hangingPunct="1"/>
            <a:endParaRPr lang="en-US" sz="3600" kern="1200">
              <a:solidFill>
                <a:prstClr val="white"/>
              </a:solidFill>
            </a:endParaRPr>
          </a:p>
        </p:txBody>
      </p:sp>
      <p:sp>
        <p:nvSpPr>
          <p:cNvPr id="10" name="Freeform: Shape 15"/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1" y="0"/>
            <a:ext cx="14185970" cy="13716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defTabSz="1828800" hangingPunct="1"/>
            <a:endParaRPr lang="en-US" sz="3600" kern="1200">
              <a:solidFill>
                <a:prstClr val="white"/>
              </a:solidFill>
            </a:endParaRPr>
          </a:p>
        </p:txBody>
      </p:sp>
      <p:sp>
        <p:nvSpPr>
          <p:cNvPr id="13" name="Rectangle"/>
          <p:cNvSpPr/>
          <p:nvPr userDrawn="1"/>
        </p:nvSpPr>
        <p:spPr>
          <a:xfrm>
            <a:off x="756714" y="4841453"/>
            <a:ext cx="700827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/>
        </p:blipFill>
        <p:spPr>
          <a:xfrm>
            <a:off x="2910162" y="387999"/>
            <a:ext cx="2626729" cy="268362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756714" y="387999"/>
            <a:ext cx="9395380" cy="4365523"/>
          </a:xfrm>
        </p:spPr>
        <p:txBody>
          <a:bodyPr anchor="b">
            <a:normAutofit/>
          </a:bodyPr>
          <a:lstStyle>
            <a:lvl1pPr algn="l">
              <a:defRPr sz="5000" b="1" cap="all" baseline="0"/>
            </a:lvl1pPr>
          </a:lstStyle>
          <a:p>
            <a:r>
              <a:rPr lang="en-US" dirty="0"/>
              <a:t>One Picture Slide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56714" y="5233467"/>
            <a:ext cx="9045575" cy="8002587"/>
          </a:xfrm>
        </p:spPr>
        <p:txBody>
          <a:bodyPr>
            <a:normAutofit/>
          </a:bodyPr>
          <a:lstStyle>
            <a:lvl1pPr>
              <a:defRPr sz="2400"/>
            </a:lvl1pPr>
            <a:lvl2pPr marL="746125" indent="-288925">
              <a:defRPr sz="2400"/>
            </a:lvl2pPr>
            <a:lvl3pPr marL="1143000" indent="-228600">
              <a:defRPr sz="1800"/>
            </a:lvl3pPr>
            <a:lvl4pPr marL="1600200" indent="-228600">
              <a:defRPr sz="1600"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510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Content Slide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 userDrawn="1"/>
        </p:nvSpPr>
        <p:spPr>
          <a:xfrm>
            <a:off x="2154252" y="0"/>
            <a:ext cx="8364042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Rectangle"/>
          <p:cNvSpPr/>
          <p:nvPr userDrawn="1"/>
        </p:nvSpPr>
        <p:spPr>
          <a:xfrm>
            <a:off x="2869459" y="4420829"/>
            <a:ext cx="700827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59" y="2178424"/>
            <a:ext cx="7008270" cy="2070682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1" cap="all" baseline="0"/>
            </a:lvl1pPr>
          </a:lstStyle>
          <a:p>
            <a:r>
              <a:rPr lang="en-US" sz="3600" dirty="0"/>
              <a:t>Small Volume of Content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869460" y="4846320"/>
            <a:ext cx="7008270" cy="89960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746125" indent="-288925">
              <a:lnSpc>
                <a:spcPct val="100000"/>
              </a:lnSpc>
              <a:defRPr sz="2400"/>
            </a:lvl2pPr>
            <a:lvl3pPr marL="1143000" indent="-228600">
              <a:lnSpc>
                <a:spcPct val="100000"/>
              </a:lnSpc>
              <a:defRPr sz="1800"/>
            </a:lvl3pPr>
            <a:lvl4pPr marL="1600200" indent="-228600">
              <a:lnSpc>
                <a:spcPct val="100000"/>
              </a:lnSpc>
              <a:defRPr sz="1600"/>
            </a:lvl4pPr>
            <a:lvl5pPr marL="2057400" indent="-228600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/>
        </p:blipFill>
        <p:spPr>
          <a:xfrm>
            <a:off x="21757271" y="11032375"/>
            <a:ext cx="2626729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9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05786"/>
            <a:ext cx="21031200" cy="2651126"/>
          </a:xfrm>
        </p:spPr>
        <p:txBody>
          <a:bodyPr>
            <a:normAutofit/>
          </a:bodyPr>
          <a:lstStyle>
            <a:lvl1pPr>
              <a:defRPr kumimoji="0" lang="en-US" sz="2500" b="1" i="0" u="none" strike="noStrike" cap="all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he Picture slide"/>
          <p:cNvSpPr txBox="1"/>
          <p:nvPr userDrawn="1"/>
        </p:nvSpPr>
        <p:spPr>
          <a:xfrm>
            <a:off x="13454825" y="3658325"/>
            <a:ext cx="261129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Outcomes</a:t>
            </a:r>
            <a:endParaRPr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he Picture slide"/>
          <p:cNvSpPr txBox="1"/>
          <p:nvPr userDrawn="1"/>
        </p:nvSpPr>
        <p:spPr>
          <a:xfrm>
            <a:off x="1752109" y="3658325"/>
            <a:ext cx="152766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Goals</a:t>
            </a:r>
            <a:endParaRPr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"/>
          <p:cNvSpPr/>
          <p:nvPr userDrawn="1"/>
        </p:nvSpPr>
        <p:spPr>
          <a:xfrm>
            <a:off x="1752108" y="4475797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/>
          </a:p>
        </p:txBody>
      </p:sp>
      <p:sp>
        <p:nvSpPr>
          <p:cNvPr id="9" name="Rectangle"/>
          <p:cNvSpPr/>
          <p:nvPr userDrawn="1"/>
        </p:nvSpPr>
        <p:spPr>
          <a:xfrm>
            <a:off x="13454824" y="4480560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/>
        </p:blipFill>
        <p:spPr>
          <a:xfrm>
            <a:off x="21757273" y="11032377"/>
            <a:ext cx="2626730" cy="2683626"/>
          </a:xfrm>
          <a:prstGeom prst="rect">
            <a:avLst/>
          </a:prstGeom>
        </p:spPr>
      </p:pic>
      <p:sp>
        <p:nvSpPr>
          <p:cNvPr id="1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752108" y="4766538"/>
            <a:ext cx="9438184" cy="8949462"/>
          </a:xfrm>
        </p:spPr>
        <p:txBody>
          <a:bodyPr>
            <a:normAutofit/>
          </a:bodyPr>
          <a:lstStyle>
            <a:lvl1pPr>
              <a:defRPr sz="2400"/>
            </a:lvl1pPr>
            <a:lvl2pPr marL="746125" indent="-288925">
              <a:defRPr sz="2400"/>
            </a:lvl2pPr>
            <a:lvl3pPr marL="1143000" indent="-228600">
              <a:defRPr sz="1800"/>
            </a:lvl3pPr>
            <a:lvl4pPr marL="1600200" indent="-228600">
              <a:defRPr sz="1600"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454824" y="4766538"/>
            <a:ext cx="9438184" cy="8949462"/>
          </a:xfrm>
        </p:spPr>
        <p:txBody>
          <a:bodyPr>
            <a:normAutofit/>
          </a:bodyPr>
          <a:lstStyle>
            <a:lvl1pPr>
              <a:defRPr sz="2400"/>
            </a:lvl1pPr>
            <a:lvl2pPr marL="746125" indent="-288925">
              <a:defRPr sz="2400"/>
            </a:lvl2pPr>
            <a:lvl3pPr marL="1143000" indent="-228600">
              <a:defRPr sz="1800"/>
            </a:lvl3pPr>
            <a:lvl4pPr marL="1600200" indent="-228600">
              <a:defRPr sz="1600"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35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589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4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06" r:id="rId2"/>
    <p:sldLayoutId id="2147483696" r:id="rId3"/>
    <p:sldLayoutId id="2147483703" r:id="rId4"/>
    <p:sldLayoutId id="2147483704" r:id="rId5"/>
    <p:sldLayoutId id="2147483705" r:id="rId6"/>
    <p:sldLayoutId id="2147483707" r:id="rId7"/>
    <p:sldLayoutId id="2147483697" r:id="rId8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xmlns="" id="{E1C16217-3FB1-4CB8-B2E2-90F5FEDF23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mtClean="0"/>
              <a:t>Blueprints </a:t>
            </a:r>
            <a:r>
              <a:rPr lang="pt-BR"/>
              <a:t>in </a:t>
            </a:r>
            <a:r>
              <a:rPr lang="pt-BR" smtClean="0"/>
              <a:t>Action </a:t>
            </a:r>
            <a:r>
              <a:rPr lang="pt-BR" dirty="0"/>
              <a:t>2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A208DEC6-5900-40DD-B805-728145240F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6400" y="7094538"/>
            <a:ext cx="21031199" cy="2911611"/>
          </a:xfrm>
        </p:spPr>
        <p:txBody>
          <a:bodyPr/>
          <a:lstStyle/>
          <a:p>
            <a:r>
              <a:rPr lang="pt-BR" dirty="0" smtClean="0"/>
              <a:t>Lecture </a:t>
            </a:r>
            <a:r>
              <a:rPr lang="pt-B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67037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multi line </a:t>
            </a:r>
            <a:r>
              <a:rPr lang="pt-BR" dirty="0"/>
              <a:t>trace </a:t>
            </a:r>
            <a:r>
              <a:rPr lang="pt-BR" dirty="0" smtClean="0"/>
              <a:t>by channel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491" y="1899914"/>
            <a:ext cx="9651787" cy="10313914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 err="1"/>
              <a:t>MultiLineTraceByChannel</a:t>
            </a:r>
            <a:r>
              <a:rPr lang="en-US" sz="2800" dirty="0"/>
              <a:t> function has the same input parameters as the </a:t>
            </a:r>
            <a:r>
              <a:rPr lang="en-US" sz="2800" b="1" dirty="0" err="1"/>
              <a:t>LineTraceByChannel</a:t>
            </a:r>
            <a:r>
              <a:rPr lang="en-US" sz="2800" dirty="0"/>
              <a:t> function.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difference between the functions is that the </a:t>
            </a:r>
            <a:r>
              <a:rPr lang="en-US" sz="2800" b="1" dirty="0" err="1"/>
              <a:t>MultiLineTraceByChannel</a:t>
            </a:r>
            <a:r>
              <a:rPr lang="en-US" sz="2800" dirty="0"/>
              <a:t> function returns an array of Hit Result </a:t>
            </a:r>
            <a:r>
              <a:rPr lang="en-US" sz="2800" dirty="0" err="1"/>
              <a:t>structs</a:t>
            </a:r>
            <a:r>
              <a:rPr lang="en-US" sz="2800" dirty="0"/>
              <a:t>, rather than a single one, making </a:t>
            </a:r>
            <a:r>
              <a:rPr lang="en-US" sz="2800" dirty="0" smtClean="0"/>
              <a:t>it more </a:t>
            </a:r>
            <a:r>
              <a:rPr lang="en-US" sz="2800" dirty="0"/>
              <a:t>expensive to perform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316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Shape </a:t>
            </a:r>
            <a:r>
              <a:rPr lang="pt-BR" dirty="0"/>
              <a:t>traces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5498" y="2856706"/>
            <a:ext cx="12248502" cy="8002587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Traces can also be done using shapes. There are trace functions for </a:t>
            </a:r>
            <a:r>
              <a:rPr lang="en-US" sz="2800" dirty="0" smtClean="0"/>
              <a:t>the </a:t>
            </a:r>
            <a:r>
              <a:rPr lang="en-US" sz="2800" dirty="0"/>
              <a:t>box, c</a:t>
            </a:r>
            <a:r>
              <a:rPr lang="en-US" sz="2800" dirty="0" smtClean="0"/>
              <a:t>apsule</a:t>
            </a:r>
            <a:r>
              <a:rPr lang="en-US" sz="2800" dirty="0"/>
              <a:t>, and </a:t>
            </a:r>
            <a:r>
              <a:rPr lang="en-US" sz="2800" dirty="0" smtClean="0"/>
              <a:t>sphere shapes, </a:t>
            </a:r>
            <a:r>
              <a:rPr lang="en-US" sz="2800" dirty="0"/>
              <a:t>but these functions are more expensive to perform than line traces.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all of these shapes, there are functions to trace by channel and by Object type. There are also functions for single hits or multiple hits.</a:t>
            </a:r>
          </a:p>
          <a:p>
            <a:r>
              <a:rPr lang="pt-BR" sz="2800" dirty="0" smtClean="0"/>
              <a:t>T</a:t>
            </a:r>
            <a:r>
              <a:rPr lang="en-US" sz="2800" dirty="0"/>
              <a:t>he image on the right shows the </a:t>
            </a:r>
            <a:r>
              <a:rPr lang="en-US" sz="2800" b="1" dirty="0" err="1"/>
              <a:t>BoxTraceForObjects</a:t>
            </a:r>
            <a:r>
              <a:rPr lang="en-US" sz="2800" dirty="0"/>
              <a:t> and </a:t>
            </a:r>
            <a:r>
              <a:rPr lang="en-US" sz="2800" b="1" dirty="0" err="1"/>
              <a:t>CapsuleTraceByChannel</a:t>
            </a:r>
            <a:r>
              <a:rPr lang="en-US" sz="2800" dirty="0"/>
              <a:t> functions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70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debugging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637" y="914399"/>
            <a:ext cx="8795765" cy="11219599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trace functions have an option to draw debug lines that help when testing the traces.</a:t>
            </a:r>
          </a:p>
          <a:p>
            <a:r>
              <a:rPr lang="pt-BR" sz="2800" dirty="0" smtClean="0"/>
              <a:t>T</a:t>
            </a:r>
            <a:r>
              <a:rPr lang="en-US" sz="2800" dirty="0"/>
              <a:t>he </a:t>
            </a:r>
            <a:r>
              <a:rPr lang="en-US" sz="2800" b="1" dirty="0"/>
              <a:t>Draw Debug Type</a:t>
            </a:r>
            <a:r>
              <a:rPr lang="en-US" sz="2800" dirty="0"/>
              <a:t> parameter can be set to one of the following values</a:t>
            </a:r>
            <a:r>
              <a:rPr lang="en-US" sz="2800" dirty="0" smtClean="0"/>
              <a:t>:</a:t>
            </a:r>
            <a:endParaRPr lang="en-US" sz="2800" dirty="0"/>
          </a:p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pt-BR" sz="2800" b="1" dirty="0"/>
              <a:t>N</a:t>
            </a:r>
            <a:r>
              <a:rPr lang="en-US" sz="2800" b="1" dirty="0"/>
              <a:t>one</a:t>
            </a:r>
            <a:r>
              <a:rPr lang="en-US" sz="2800" dirty="0"/>
              <a:t>: Don’t draw the </a:t>
            </a:r>
            <a:r>
              <a:rPr lang="en-US" sz="2800" dirty="0" smtClean="0"/>
              <a:t>line.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2800" b="1" dirty="0"/>
              <a:t>F</a:t>
            </a:r>
            <a:r>
              <a:rPr lang="en-US" sz="2800" b="1" dirty="0"/>
              <a:t>or One Frame</a:t>
            </a:r>
            <a:r>
              <a:rPr lang="en-US" sz="2800" dirty="0"/>
              <a:t>: The line appears only for one frame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2800" b="1" dirty="0"/>
              <a:t>F</a:t>
            </a:r>
            <a:r>
              <a:rPr lang="en-US" sz="2800" b="1" dirty="0"/>
              <a:t>or Duration</a:t>
            </a:r>
            <a:r>
              <a:rPr lang="en-US" sz="2800" dirty="0"/>
              <a:t>: The line stays for the amount of time specified in the </a:t>
            </a:r>
            <a:r>
              <a:rPr lang="en-US" sz="2800" b="1" dirty="0"/>
              <a:t>Draw Time</a:t>
            </a:r>
            <a:r>
              <a:rPr lang="en-US" sz="2800" dirty="0"/>
              <a:t> parameter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2800" b="1" dirty="0" smtClean="0"/>
              <a:t>Persistent</a:t>
            </a:r>
            <a:r>
              <a:rPr lang="en-US" sz="2800" dirty="0" smtClean="0"/>
              <a:t>: </a:t>
            </a:r>
            <a:r>
              <a:rPr lang="en-US" sz="2800" dirty="0"/>
              <a:t>The line does not disappear</a:t>
            </a:r>
            <a:r>
              <a:rPr lang="en-US" sz="2800" dirty="0" smtClean="0"/>
              <a:t>.</a:t>
            </a:r>
            <a:endParaRPr lang="pt-BR" sz="2800" dirty="0"/>
          </a:p>
          <a:p>
            <a:r>
              <a:rPr lang="en-US" sz="2800" dirty="0"/>
              <a:t>To </a:t>
            </a:r>
            <a:r>
              <a:rPr lang="en-US" sz="2800" dirty="0" smtClean="0"/>
              <a:t>display </a:t>
            </a:r>
            <a:r>
              <a:rPr lang="en-US" sz="2800" dirty="0"/>
              <a:t>the </a:t>
            </a:r>
            <a:r>
              <a:rPr lang="en-US" sz="2800" b="1" dirty="0" smtClean="0"/>
              <a:t>Trace Color</a:t>
            </a:r>
            <a:r>
              <a:rPr lang="en-US" sz="2800" dirty="0" smtClean="0"/>
              <a:t>, </a:t>
            </a:r>
            <a:r>
              <a:rPr lang="en-US" sz="2800" b="1" dirty="0" smtClean="0"/>
              <a:t>Trace Hit Color</a:t>
            </a:r>
            <a:r>
              <a:rPr lang="en-US" sz="2800" dirty="0" smtClean="0"/>
              <a:t>,</a:t>
            </a:r>
            <a:r>
              <a:rPr lang="en-US" sz="2800" b="1" dirty="0" smtClean="0"/>
              <a:t> </a:t>
            </a:r>
            <a:r>
              <a:rPr lang="en-US" sz="2800" dirty="0"/>
              <a:t>and </a:t>
            </a:r>
            <a:r>
              <a:rPr lang="en-US" sz="2800" b="1" dirty="0"/>
              <a:t>Draw Time</a:t>
            </a:r>
            <a:r>
              <a:rPr lang="en-US" sz="2800" dirty="0"/>
              <a:t> parameters, click on the small arrow at the bottom of the function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9456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xmlns="" id="{B2078FAC-1B9A-41C2-8F63-078B73CB3A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3B0A7803-194C-4693-A7C8-0BC13A62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Spawning and Destroying</a:t>
            </a:r>
          </a:p>
        </p:txBody>
      </p:sp>
    </p:spTree>
    <p:extLst>
      <p:ext uri="{BB962C8B-B14F-4D97-AF65-F5344CB8AC3E}">
        <p14:creationId xmlns:p14="http://schemas.microsoft.com/office/powerpoint/2010/main" val="279668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Spawning actors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0" y="4375916"/>
            <a:ext cx="12237720" cy="4964168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0124" y="5943600"/>
            <a:ext cx="9045575" cy="7662952"/>
          </a:xfrm>
        </p:spPr>
        <p:txBody>
          <a:bodyPr>
            <a:normAutofit/>
          </a:bodyPr>
          <a:lstStyle/>
          <a:p>
            <a:r>
              <a:rPr lang="en-US" sz="2800" b="1" dirty="0"/>
              <a:t>Spawn Actor from Class</a:t>
            </a:r>
            <a:r>
              <a:rPr lang="en-US" sz="2800" dirty="0"/>
              <a:t> is a function that creates an Actor instance using the class and transform specified.</a:t>
            </a:r>
          </a:p>
          <a:p>
            <a:r>
              <a:rPr lang="en-US" sz="2800" dirty="0"/>
              <a:t>The </a:t>
            </a:r>
            <a:r>
              <a:rPr lang="en-US" sz="2800" b="1" dirty="0"/>
              <a:t>Collision Handling Override</a:t>
            </a:r>
            <a:r>
              <a:rPr lang="en-US" sz="2800" dirty="0"/>
              <a:t> input defines how to handle the collision at the time of creation. The output parameter </a:t>
            </a:r>
            <a:r>
              <a:rPr lang="en-US" sz="2800" b="1" dirty="0"/>
              <a:t>Return Value</a:t>
            </a:r>
            <a:r>
              <a:rPr lang="en-US" sz="2800" dirty="0"/>
              <a:t> is a reference to the newly created instance.</a:t>
            </a:r>
          </a:p>
          <a:p>
            <a:r>
              <a:rPr lang="en-US" sz="2800" dirty="0"/>
              <a:t>In the example on the right, when the </a:t>
            </a:r>
            <a:r>
              <a:rPr lang="en-US" sz="2800" b="1" dirty="0"/>
              <a:t>space bar </a:t>
            </a:r>
            <a:r>
              <a:rPr lang="en-US" sz="2800" dirty="0"/>
              <a:t>is pressed, an instance of the </a:t>
            </a:r>
            <a:r>
              <a:rPr lang="en-US" sz="2800" b="1" dirty="0"/>
              <a:t>Blueprint Effect Explosion</a:t>
            </a:r>
            <a:r>
              <a:rPr lang="en-US" sz="2800" dirty="0"/>
              <a:t> class is created at the same location (transform) of the current </a:t>
            </a:r>
            <a:r>
              <a:rPr lang="en-US" sz="2800" dirty="0" smtClean="0"/>
              <a:t>Blueprint.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19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Destroying actors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0" y="4594937"/>
            <a:ext cx="12237720" cy="4526126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0124" y="5943600"/>
            <a:ext cx="9045575" cy="7662952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 err="1"/>
              <a:t>DestroyActor</a:t>
            </a:r>
            <a:r>
              <a:rPr lang="en-US" sz="2800" dirty="0"/>
              <a:t> function removes an Actor instance from the Level at runtime. The instance to be removed must be specified in the </a:t>
            </a:r>
            <a:r>
              <a:rPr lang="en-US" sz="2800" b="1" dirty="0"/>
              <a:t>Target</a:t>
            </a:r>
            <a:r>
              <a:rPr lang="en-US" sz="2800" dirty="0"/>
              <a:t> parameter.</a:t>
            </a:r>
          </a:p>
          <a:p>
            <a:r>
              <a:rPr lang="en-US" sz="2800" dirty="0"/>
              <a:t>The image on the right shows a function named “</a:t>
            </a:r>
            <a:r>
              <a:rPr lang="en-US" sz="2800" b="1" dirty="0"/>
              <a:t>Test Health</a:t>
            </a:r>
            <a:r>
              <a:rPr lang="en-US" sz="2800" dirty="0"/>
              <a:t>” that will check if the value of the </a:t>
            </a:r>
            <a:r>
              <a:rPr lang="en-US" sz="2800" b="1" dirty="0"/>
              <a:t>Health</a:t>
            </a:r>
            <a:r>
              <a:rPr lang="en-US" sz="2800" dirty="0"/>
              <a:t> variable is less than </a:t>
            </a:r>
            <a:r>
              <a:rPr lang="en-US" sz="2800" dirty="0" smtClean="0"/>
              <a:t>zero. </a:t>
            </a:r>
            <a:r>
              <a:rPr lang="en-US" sz="2800" dirty="0"/>
              <a:t>If “</a:t>
            </a:r>
            <a:r>
              <a:rPr lang="en-US" sz="2800" b="1" dirty="0"/>
              <a:t>true</a:t>
            </a:r>
            <a:r>
              <a:rPr lang="en-US" sz="2800" dirty="0"/>
              <a:t>”, the current instance of this Blueprint, which is represented by “</a:t>
            </a:r>
            <a:r>
              <a:rPr lang="en-US" sz="2800" b="1" dirty="0"/>
              <a:t>self</a:t>
            </a:r>
            <a:r>
              <a:rPr lang="en-US" sz="2800" dirty="0"/>
              <a:t>”, will be destroyed.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94310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496" y="914399"/>
            <a:ext cx="9509760" cy="4365523"/>
          </a:xfrm>
        </p:spPr>
        <p:txBody>
          <a:bodyPr>
            <a:normAutofit/>
          </a:bodyPr>
          <a:lstStyle/>
          <a:p>
            <a:r>
              <a:rPr lang="en-US" sz="4800" dirty="0"/>
              <a:t>Attaching actor to component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911" y="2507776"/>
            <a:ext cx="11634505" cy="9453035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 err="1"/>
              <a:t>AttachToComponent</a:t>
            </a:r>
            <a:r>
              <a:rPr lang="en-US" sz="2800" dirty="0"/>
              <a:t> function attaches an Actor to the component referenced in the </a:t>
            </a:r>
            <a:r>
              <a:rPr lang="en-US" sz="2800" b="1" dirty="0"/>
              <a:t>Parent</a:t>
            </a:r>
            <a:r>
              <a:rPr lang="en-US" sz="2800" dirty="0"/>
              <a:t> input parameter. The Actor attached respects the transformations of the parent component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i="1" dirty="0"/>
              <a:t>Input</a:t>
            </a:r>
          </a:p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/>
              <a:t>Target</a:t>
            </a:r>
            <a:r>
              <a:rPr lang="en-US" sz="2800" dirty="0"/>
              <a:t>: Actor to be </a:t>
            </a:r>
            <a:r>
              <a:rPr lang="en-US" sz="2800" dirty="0" smtClean="0"/>
              <a:t>attached.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/>
              <a:t>Parent</a:t>
            </a:r>
            <a:r>
              <a:rPr lang="en-US" sz="2800" dirty="0"/>
              <a:t>: Component that receives the </a:t>
            </a:r>
            <a:r>
              <a:rPr lang="en-US" sz="2800" dirty="0" smtClean="0"/>
              <a:t>Actor.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/>
              <a:t>Socket </a:t>
            </a:r>
            <a:r>
              <a:rPr lang="en-US" sz="2800" b="1" dirty="0"/>
              <a:t>Name</a:t>
            </a:r>
            <a:r>
              <a:rPr lang="en-US" sz="2800" dirty="0"/>
              <a:t>: Name of the socket where the Actor will be attached. Use of this parameter is optional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spcBef>
                <a:spcPts val="2400"/>
              </a:spcBef>
            </a:pPr>
            <a:r>
              <a:rPr lang="en-US" sz="2800" i="1" dirty="0" smtClean="0"/>
              <a:t>Example</a:t>
            </a:r>
            <a:endParaRPr lang="en-US" sz="2800" dirty="0"/>
          </a:p>
          <a:p>
            <a:pPr>
              <a:spcBef>
                <a:spcPts val="1600"/>
              </a:spcBef>
            </a:pPr>
            <a:r>
              <a:rPr lang="en-US" sz="2800" dirty="0"/>
              <a:t>In the custom event on the right, the Skeletal Mesh of the player is equipped with a sword using a socket labeled “</a:t>
            </a:r>
            <a:r>
              <a:rPr lang="en-US" sz="2800" b="1" dirty="0" err="1"/>
              <a:t>HandSocket</a:t>
            </a:r>
            <a:r>
              <a:rPr lang="en-US" sz="2800" dirty="0"/>
              <a:t>” that indicates where the sword must stay in the Skeletal Mesh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2204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Sounds: </a:t>
            </a:r>
            <a:br>
              <a:rPr lang="en-US" dirty="0"/>
            </a:br>
            <a:r>
              <a:rPr lang="en-US" dirty="0"/>
              <a:t>play sound at location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8397" y="914399"/>
            <a:ext cx="6847896" cy="11861075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is a simple way to play a sound in Blueprints. Just use the </a:t>
            </a:r>
            <a:r>
              <a:rPr lang="en-US" sz="2800" b="1" dirty="0"/>
              <a:t>Play Sound at Location</a:t>
            </a:r>
            <a:r>
              <a:rPr lang="en-US" sz="2800" dirty="0"/>
              <a:t> function.</a:t>
            </a:r>
          </a:p>
          <a:p>
            <a:r>
              <a:rPr lang="en-US" sz="2800" dirty="0" smtClean="0"/>
              <a:t>This </a:t>
            </a:r>
            <a:r>
              <a:rPr lang="en-US" sz="2800" dirty="0"/>
              <a:t>function spawns an Ambient Sound Actor into your Level.</a:t>
            </a:r>
          </a:p>
          <a:p>
            <a:r>
              <a:rPr lang="en-US" sz="2800" dirty="0" smtClean="0"/>
              <a:t>Use </a:t>
            </a:r>
            <a:r>
              <a:rPr lang="en-US" sz="2800" dirty="0"/>
              <a:t>the combo box to define the Sound Cue or Sound Wave asset to play. The </a:t>
            </a:r>
            <a:r>
              <a:rPr lang="en-US" sz="2800" b="1" dirty="0"/>
              <a:t>Location</a:t>
            </a:r>
            <a:r>
              <a:rPr lang="en-US" sz="2800" dirty="0"/>
              <a:t> parameter is used to </a:t>
            </a:r>
            <a:r>
              <a:rPr lang="en-US" sz="2800" dirty="0" smtClean="0"/>
              <a:t>define </a:t>
            </a:r>
            <a:r>
              <a:rPr lang="en-US" sz="2800" dirty="0"/>
              <a:t>the world position </a:t>
            </a:r>
            <a:r>
              <a:rPr lang="en-US" sz="2800" dirty="0" smtClean="0"/>
              <a:t>where </a:t>
            </a:r>
            <a:r>
              <a:rPr lang="en-US" sz="2800" dirty="0"/>
              <a:t>the sound will </a:t>
            </a:r>
            <a:r>
              <a:rPr lang="en-US" sz="2800" dirty="0" smtClean="0"/>
              <a:t>play from.</a:t>
            </a:r>
            <a:endParaRPr lang="en-US" sz="2800" dirty="0"/>
          </a:p>
          <a:p>
            <a:r>
              <a:rPr lang="pt-BR" sz="2800" dirty="0" smtClean="0"/>
              <a:t>Use </a:t>
            </a:r>
            <a:r>
              <a:rPr lang="pt-BR" sz="2800" dirty="0"/>
              <a:t>of t</a:t>
            </a:r>
            <a:r>
              <a:rPr lang="en-US" sz="2800" dirty="0"/>
              <a:t>he others parameters is optional.</a:t>
            </a:r>
          </a:p>
          <a:p>
            <a:r>
              <a:rPr lang="en-US" sz="2800" dirty="0" smtClean="0"/>
              <a:t>When </a:t>
            </a:r>
            <a:r>
              <a:rPr lang="en-US" sz="2800" dirty="0"/>
              <a:t>the Actor finishes playing, it is destroyed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3834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Sounds: </a:t>
            </a:r>
            <a:br>
              <a:rPr lang="en-US" dirty="0"/>
            </a:br>
            <a:r>
              <a:rPr lang="en-US" dirty="0"/>
              <a:t>audio component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769" y="6360655"/>
            <a:ext cx="12203231" cy="6708101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good way to have control over sounds in Blueprints is to use an </a:t>
            </a:r>
            <a:r>
              <a:rPr lang="en-US" sz="2800" b="1" dirty="0"/>
              <a:t>Audio component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To </a:t>
            </a:r>
            <a:r>
              <a:rPr lang="en-US" sz="2800" dirty="0"/>
              <a:t>add an Audio component, click the </a:t>
            </a:r>
            <a:r>
              <a:rPr lang="en-US" sz="2800" b="1" dirty="0"/>
              <a:t>Add Component</a:t>
            </a:r>
            <a:r>
              <a:rPr lang="en-US" sz="2800" dirty="0"/>
              <a:t> button in the </a:t>
            </a:r>
            <a:r>
              <a:rPr lang="en-US" sz="2800" b="1" dirty="0"/>
              <a:t>My Blueprint</a:t>
            </a:r>
            <a:r>
              <a:rPr lang="en-US" sz="2800" dirty="0"/>
              <a:t> panel and choose “</a:t>
            </a:r>
            <a:r>
              <a:rPr lang="en-US" sz="2800" b="1" dirty="0"/>
              <a:t>Audio</a:t>
            </a:r>
            <a:r>
              <a:rPr lang="en-US" sz="2800" dirty="0"/>
              <a:t>”. In the </a:t>
            </a:r>
            <a:r>
              <a:rPr lang="en-US" sz="2800" b="1" dirty="0"/>
              <a:t>Details</a:t>
            </a:r>
            <a:r>
              <a:rPr lang="en-US" sz="2800" dirty="0"/>
              <a:t> panel, select in the </a:t>
            </a:r>
            <a:r>
              <a:rPr lang="en-US" sz="2800" b="1" dirty="0"/>
              <a:t>Sound</a:t>
            </a:r>
            <a:r>
              <a:rPr lang="en-US" sz="2800" dirty="0"/>
              <a:t> combo box the audio/song that will be used and uncheck the </a:t>
            </a:r>
            <a:r>
              <a:rPr lang="en-US" sz="2800" b="1" dirty="0" smtClean="0"/>
              <a:t>Auto Activate</a:t>
            </a:r>
            <a:r>
              <a:rPr lang="en-US" sz="2800" dirty="0" smtClean="0"/>
              <a:t> </a:t>
            </a:r>
            <a:r>
              <a:rPr lang="en-US" sz="2800" dirty="0"/>
              <a:t>property so that </a:t>
            </a:r>
            <a:r>
              <a:rPr lang="en-US" sz="2800" dirty="0" smtClean="0"/>
              <a:t>the audio </a:t>
            </a:r>
            <a:r>
              <a:rPr lang="en-US" sz="2800" dirty="0"/>
              <a:t>does not start playing automatically.</a:t>
            </a:r>
          </a:p>
          <a:p>
            <a:r>
              <a:rPr lang="en-US" sz="2800" dirty="0" smtClean="0"/>
              <a:t>In </a:t>
            </a:r>
            <a:r>
              <a:rPr lang="en-US" sz="2800" dirty="0"/>
              <a:t>the example on the right, there are two Audio components, one named “</a:t>
            </a:r>
            <a:r>
              <a:rPr lang="en-US" sz="2800" b="1" dirty="0" smtClean="0"/>
              <a:t>Game Music</a:t>
            </a:r>
            <a:r>
              <a:rPr lang="en-US" sz="2800" dirty="0"/>
              <a:t>” and the other named “</a:t>
            </a:r>
            <a:r>
              <a:rPr lang="en-US" sz="2800" b="1" dirty="0" smtClean="0"/>
              <a:t>Victory Music</a:t>
            </a:r>
            <a:r>
              <a:rPr lang="en-US" sz="2800" dirty="0"/>
              <a:t>”. The </a:t>
            </a:r>
            <a:r>
              <a:rPr lang="en-US" sz="2800" b="1" dirty="0"/>
              <a:t>Fade Out</a:t>
            </a:r>
            <a:r>
              <a:rPr lang="en-US" sz="2800" dirty="0"/>
              <a:t> and </a:t>
            </a:r>
            <a:r>
              <a:rPr lang="en-US" sz="2800" b="1" dirty="0"/>
              <a:t>Fade In</a:t>
            </a:r>
            <a:r>
              <a:rPr lang="en-US" sz="2800" dirty="0"/>
              <a:t> nodes are used to gradually change the music for two seconds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DA5D5E8F-A92F-4F13-90C9-702D797C0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1528" y="914399"/>
            <a:ext cx="5968435" cy="39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72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496" y="914399"/>
            <a:ext cx="9509760" cy="4365523"/>
          </a:xfrm>
        </p:spPr>
        <p:txBody>
          <a:bodyPr>
            <a:normAutofit/>
          </a:bodyPr>
          <a:lstStyle/>
          <a:p>
            <a:r>
              <a:rPr lang="en-US" sz="4800" dirty="0"/>
              <a:t>Particles: </a:t>
            </a:r>
            <a:br>
              <a:rPr lang="en-US" sz="4800" dirty="0"/>
            </a:br>
            <a:r>
              <a:rPr lang="en-US" sz="4800" dirty="0"/>
              <a:t>Spawn Emitter at Location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332" y="2731689"/>
            <a:ext cx="8666545" cy="825262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080" y="5874589"/>
            <a:ext cx="9045575" cy="80025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2000"/>
              </a:lnSpc>
            </a:pPr>
            <a:r>
              <a:rPr lang="en-US" sz="2900" dirty="0"/>
              <a:t>The </a:t>
            </a:r>
            <a:r>
              <a:rPr lang="en-US" sz="2900" b="1" dirty="0"/>
              <a:t>Spawn Emitter at Location</a:t>
            </a:r>
            <a:r>
              <a:rPr lang="en-US" sz="2900" dirty="0"/>
              <a:t> function spawns and plays a Particle System component at the specified location</a:t>
            </a:r>
            <a:r>
              <a:rPr lang="en-US" sz="2900" dirty="0" smtClean="0"/>
              <a:t>.</a:t>
            </a:r>
            <a:endParaRPr lang="en-US" sz="2900" dirty="0"/>
          </a:p>
          <a:p>
            <a:pPr>
              <a:lnSpc>
                <a:spcPct val="102000"/>
              </a:lnSpc>
              <a:spcBef>
                <a:spcPts val="1200"/>
              </a:spcBef>
            </a:pPr>
            <a:r>
              <a:rPr lang="en-US" sz="2900" i="1" dirty="0"/>
              <a:t>Input</a:t>
            </a:r>
          </a:p>
          <a:p>
            <a:pPr marL="457200" indent="-457200">
              <a:lnSpc>
                <a:spcPct val="102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900" b="1" dirty="0"/>
              <a:t>Emitter Template</a:t>
            </a:r>
            <a:r>
              <a:rPr lang="en-US" sz="2900" dirty="0"/>
              <a:t>: Particle System template asset that will be </a:t>
            </a:r>
            <a:r>
              <a:rPr lang="en-US" sz="2900" dirty="0" smtClean="0"/>
              <a:t>used.</a:t>
            </a:r>
            <a:endParaRPr lang="en-US" sz="2900" dirty="0"/>
          </a:p>
          <a:p>
            <a:pPr marL="457200" indent="-457200">
              <a:lnSpc>
                <a:spcPct val="102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900" b="1" dirty="0"/>
              <a:t>Location: </a:t>
            </a:r>
            <a:r>
              <a:rPr lang="en-US" sz="2900" dirty="0"/>
              <a:t>Location where the Particle System will be placed</a:t>
            </a:r>
            <a:r>
              <a:rPr lang="en-US" sz="2900" dirty="0" smtClean="0"/>
              <a:t>.</a:t>
            </a:r>
            <a:endParaRPr lang="en-US" sz="2900" dirty="0"/>
          </a:p>
          <a:p>
            <a:pPr marL="457200" indent="-457200">
              <a:lnSpc>
                <a:spcPct val="102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900" b="1" dirty="0"/>
              <a:t>Rotation: </a:t>
            </a:r>
            <a:r>
              <a:rPr lang="en-US" sz="2900" dirty="0"/>
              <a:t>Rotation that will be applied to the Particle System</a:t>
            </a:r>
            <a:r>
              <a:rPr lang="en-US" sz="2900" dirty="0" smtClean="0"/>
              <a:t>.</a:t>
            </a:r>
            <a:endParaRPr lang="en-US" sz="2900" dirty="0"/>
          </a:p>
          <a:p>
            <a:pPr marL="457200" indent="-457200">
              <a:lnSpc>
                <a:spcPct val="102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900" b="1" dirty="0"/>
              <a:t>Scale</a:t>
            </a:r>
            <a:r>
              <a:rPr lang="en-US" sz="2900" dirty="0"/>
              <a:t>: Scale that will be applied to the Particle System</a:t>
            </a:r>
            <a:r>
              <a:rPr lang="en-US" sz="2900" dirty="0" smtClean="0"/>
              <a:t>.</a:t>
            </a:r>
            <a:endParaRPr lang="en-US" sz="2900" dirty="0"/>
          </a:p>
          <a:p>
            <a:pPr marL="457200" indent="-457200">
              <a:lnSpc>
                <a:spcPct val="102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900" b="1" dirty="0"/>
              <a:t>Auto Destroy</a:t>
            </a:r>
            <a:r>
              <a:rPr lang="en-US" sz="2900" dirty="0"/>
              <a:t>: Boolean </a:t>
            </a:r>
            <a:r>
              <a:rPr lang="en-US" sz="2900" dirty="0" smtClean="0"/>
              <a:t>variable. </a:t>
            </a:r>
            <a:r>
              <a:rPr lang="en-US" sz="2900" dirty="0"/>
              <a:t>If </a:t>
            </a:r>
            <a:r>
              <a:rPr lang="en-US" sz="2900" dirty="0" smtClean="0"/>
              <a:t>the value is “</a:t>
            </a:r>
            <a:r>
              <a:rPr lang="en-US" sz="2900" b="1" dirty="0"/>
              <a:t>true</a:t>
            </a:r>
            <a:r>
              <a:rPr lang="en-US" sz="2900" dirty="0"/>
              <a:t>”, the Particle System will automatically be destroyed when execution is complete</a:t>
            </a:r>
            <a:r>
              <a:rPr lang="en-US" sz="2900" dirty="0" smtClean="0"/>
              <a:t>.</a:t>
            </a:r>
            <a:endParaRPr lang="en-US" sz="2900" dirty="0"/>
          </a:p>
          <a:p>
            <a:pPr>
              <a:lnSpc>
                <a:spcPct val="102000"/>
              </a:lnSpc>
              <a:spcBef>
                <a:spcPts val="1200"/>
              </a:spcBef>
            </a:pPr>
            <a:r>
              <a:rPr lang="en-US" sz="2900" i="1" dirty="0"/>
              <a:t>Output</a:t>
            </a:r>
          </a:p>
          <a:p>
            <a:pPr marL="457200" indent="-457200">
              <a:lnSpc>
                <a:spcPct val="102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900" b="1" dirty="0"/>
              <a:t>Return Value</a:t>
            </a:r>
            <a:r>
              <a:rPr lang="en-US" sz="2900" dirty="0"/>
              <a:t>: Reference to the Particle System component that was created</a:t>
            </a:r>
            <a:r>
              <a:rPr lang="en-US" sz="2900" dirty="0" smtClean="0"/>
              <a:t>.</a:t>
            </a:r>
            <a:endParaRPr lang="en-US" sz="29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26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D948139-B1BB-4ECE-B0C5-622E568D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Goals and Outcomes</a:t>
            </a:r>
            <a:br>
              <a:rPr lang="en-US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5E4D1664-8F04-4728-A9C9-9FA53A9085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</a:rPr>
              <a:t>The goals of this lecture are to</a:t>
            </a:r>
            <a:endParaRPr lang="pt-BR" sz="28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Explain traces </a:t>
            </a:r>
            <a:endParaRPr lang="en-US" sz="2800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Show how to do different types of </a:t>
            </a:r>
            <a:r>
              <a:rPr lang="en-US" sz="2800" dirty="0" smtClean="0"/>
              <a:t>traces</a:t>
            </a:r>
            <a:endParaRPr lang="en-US" sz="2800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Show how to spawn and destroy sounds and </a:t>
            </a:r>
            <a:r>
              <a:rPr lang="en-US" sz="2800" dirty="0" smtClean="0"/>
              <a:t>particles</a:t>
            </a:r>
            <a:endParaRPr lang="en-US" sz="2800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Present various types of animations that can be created with </a:t>
            </a:r>
            <a:r>
              <a:rPr lang="en-US" sz="2800" dirty="0" smtClean="0"/>
              <a:t>actions</a:t>
            </a:r>
            <a:endParaRPr lang="pt-BR" sz="28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145EC5F-3630-498D-A025-C09BB84A7E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</a:rPr>
              <a:t>By the end of this lecture you will be able </a:t>
            </a:r>
            <a:r>
              <a:rPr lang="en-US" sz="2800" dirty="0" smtClean="0">
                <a:solidFill>
                  <a:srgbClr val="000000"/>
                </a:solidFill>
              </a:rPr>
              <a:t>to</a:t>
            </a:r>
            <a:endParaRPr lang="pt-BR" sz="28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 traces to test </a:t>
            </a:r>
            <a:r>
              <a:rPr lang="en-US" sz="2800" dirty="0" smtClean="0"/>
              <a:t>collision</a:t>
            </a:r>
            <a:endParaRPr lang="en-US" sz="2800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Manage sounds and </a:t>
            </a:r>
            <a:r>
              <a:rPr lang="en-US" sz="2800" dirty="0" smtClean="0"/>
              <a:t>particles</a:t>
            </a:r>
            <a:endParaRPr lang="en-US" sz="2800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Create simple animations with </a:t>
            </a:r>
            <a:r>
              <a:rPr lang="en-US" sz="2800" dirty="0" smtClean="0"/>
              <a:t>actions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14930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496" y="914399"/>
            <a:ext cx="9509760" cy="4365523"/>
          </a:xfrm>
        </p:spPr>
        <p:txBody>
          <a:bodyPr>
            <a:normAutofit/>
          </a:bodyPr>
          <a:lstStyle/>
          <a:p>
            <a:r>
              <a:rPr lang="en-US" sz="4800" dirty="0"/>
              <a:t>Particles: </a:t>
            </a:r>
            <a:br>
              <a:rPr lang="en-US" sz="4800" dirty="0"/>
            </a:br>
            <a:r>
              <a:rPr lang="en-US" sz="4800" dirty="0"/>
              <a:t>destroying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077" y="4858443"/>
            <a:ext cx="9997437" cy="3927273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Particle </a:t>
            </a:r>
            <a:r>
              <a:rPr lang="en-US" sz="2800" dirty="0"/>
              <a:t>Systems can stay in a loop or be deactivated and kept in memory to be reactivated later.</a:t>
            </a:r>
          </a:p>
          <a:p>
            <a:r>
              <a:rPr lang="pt-BR" sz="2800" dirty="0" smtClean="0"/>
              <a:t>I</a:t>
            </a:r>
            <a:r>
              <a:rPr lang="en-US" sz="2800" dirty="0"/>
              <a:t>f it is necessary to destroy </a:t>
            </a:r>
            <a:r>
              <a:rPr lang="en-US" sz="2800" dirty="0" smtClean="0"/>
              <a:t>a </a:t>
            </a:r>
            <a:r>
              <a:rPr lang="en-US" sz="2800" dirty="0"/>
              <a:t>Particle System, the </a:t>
            </a:r>
            <a:r>
              <a:rPr lang="en-US" sz="2800" b="1" dirty="0" err="1" smtClean="0"/>
              <a:t>DestroyComponent</a:t>
            </a:r>
            <a:r>
              <a:rPr lang="en-US" sz="2800" dirty="0" smtClean="0"/>
              <a:t> </a:t>
            </a:r>
            <a:r>
              <a:rPr lang="en-US" sz="2800" dirty="0"/>
              <a:t>function can be used, since a reference to a Particle System is a Particle System component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5685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xmlns="" id="{F0B4E72B-A8DA-49C1-845F-D2095769B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ADAE88A7-6DC9-4F13-BBC8-4E80536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24320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914399"/>
            <a:ext cx="9345476" cy="4365523"/>
          </a:xfrm>
        </p:spPr>
        <p:txBody>
          <a:bodyPr>
            <a:normAutofit/>
          </a:bodyPr>
          <a:lstStyle/>
          <a:p>
            <a:pPr algn="ctr"/>
            <a:r>
              <a:rPr lang="en-US" sz="4600" dirty="0"/>
              <a:t>Set view target with blend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914" y="2656555"/>
            <a:ext cx="8154936" cy="8402889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Set View Target with Blend</a:t>
            </a:r>
            <a:r>
              <a:rPr lang="en-US" sz="2800" dirty="0"/>
              <a:t> function from the Player Controller class is very useful for switching the game view between different cameras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i="1" dirty="0"/>
              <a:t>Input</a:t>
            </a:r>
          </a:p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Target</a:t>
            </a:r>
            <a:r>
              <a:rPr lang="en-US" sz="2800" dirty="0"/>
              <a:t>: Reference to a Player </a:t>
            </a:r>
            <a:r>
              <a:rPr lang="en-US" sz="2800" dirty="0" smtClean="0"/>
              <a:t>Controller</a:t>
            </a:r>
            <a:r>
              <a:rPr lang="en-US" sz="2800" dirty="0"/>
              <a:t>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New View Target</a:t>
            </a:r>
            <a:r>
              <a:rPr lang="en-US" sz="2800" dirty="0"/>
              <a:t>:  Actor to set as view target. Usually a camera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Blend Time</a:t>
            </a:r>
            <a:r>
              <a:rPr lang="en-US" sz="2800" dirty="0"/>
              <a:t>: Time it takes to complete the blending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Blend </a:t>
            </a:r>
            <a:r>
              <a:rPr lang="en-US" sz="2800" b="1" dirty="0" err="1"/>
              <a:t>Func</a:t>
            </a:r>
            <a:r>
              <a:rPr lang="en-US" sz="2800" dirty="0"/>
              <a:t>: Type of function to use for blending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2800" b="1" dirty="0"/>
              <a:t>B</a:t>
            </a:r>
            <a:r>
              <a:rPr lang="en-US" sz="2800" b="1" dirty="0"/>
              <a:t>lend Exp</a:t>
            </a:r>
            <a:r>
              <a:rPr lang="en-US" sz="2800" dirty="0"/>
              <a:t>: Exponent value that controls the shape of the curve. It is used by some blend functions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2800" b="1" dirty="0" smtClean="0"/>
              <a:t>Lock</a:t>
            </a:r>
            <a:r>
              <a:rPr lang="en-US" sz="2800" b="1" dirty="0" smtClean="0"/>
              <a:t> </a:t>
            </a:r>
            <a:r>
              <a:rPr lang="en-US" sz="2800" b="1" dirty="0"/>
              <a:t>Outgoing</a:t>
            </a:r>
            <a:r>
              <a:rPr lang="en-US" sz="2800" dirty="0"/>
              <a:t>: Boolean variable. If the value is “</a:t>
            </a:r>
            <a:r>
              <a:rPr lang="en-US" sz="2800" b="1" dirty="0"/>
              <a:t>true</a:t>
            </a:r>
            <a:r>
              <a:rPr lang="en-US" sz="2800" dirty="0"/>
              <a:t>”, the outgoing view target will be locked to the last frame’s camera position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7238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914399"/>
            <a:ext cx="9045575" cy="4365523"/>
          </a:xfrm>
        </p:spPr>
        <p:txBody>
          <a:bodyPr>
            <a:normAutofit/>
          </a:bodyPr>
          <a:lstStyle/>
          <a:p>
            <a:r>
              <a:rPr lang="en-US" dirty="0" smtClean="0"/>
              <a:t>Timelines</a:t>
            </a:r>
            <a:endParaRPr lang="en-US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764" y="6858000"/>
            <a:ext cx="7298672" cy="6442963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Timelines</a:t>
            </a:r>
            <a:r>
              <a:rPr lang="en-US" sz="2800" dirty="0"/>
              <a:t> allow for the creation of simple time-based animations inside Blueprints. After a Timeline has been added to the Event Graph, it can be edited in the Blueprint Editor by double-clicking it.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variables that are added to the Timeline are shown as output parameters so that their values can be accessed. The top image on the right shows the Timeline Editor with a track named “</a:t>
            </a:r>
            <a:r>
              <a:rPr lang="en-US" sz="2800" b="1" dirty="0" err="1"/>
              <a:t>Sun_Y_Rotation</a:t>
            </a:r>
            <a:r>
              <a:rPr lang="en-US" sz="2800" dirty="0"/>
              <a:t>”.</a:t>
            </a:r>
          </a:p>
          <a:p>
            <a:r>
              <a:rPr lang="en-US" sz="2800" dirty="0" smtClean="0"/>
              <a:t>The </a:t>
            </a:r>
            <a:r>
              <a:rPr lang="en-US" sz="2800" b="1" dirty="0"/>
              <a:t>Update</a:t>
            </a:r>
            <a:r>
              <a:rPr lang="en-US" sz="2800" dirty="0"/>
              <a:t> pin is called constantly while the Timeline is running.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Timeline can be played forward or backward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BE980BC8-4C32-4B4B-91D9-DCF53B8FE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0" y="681644"/>
            <a:ext cx="12237720" cy="596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40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914399"/>
            <a:ext cx="9045575" cy="4365523"/>
          </a:xfrm>
        </p:spPr>
        <p:txBody>
          <a:bodyPr>
            <a:normAutofit/>
          </a:bodyPr>
          <a:lstStyle/>
          <a:p>
            <a:r>
              <a:rPr lang="en-US" dirty="0" smtClean="0"/>
              <a:t>Timelines as </a:t>
            </a:r>
            <a:r>
              <a:rPr lang="en-US" dirty="0"/>
              <a:t>variables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3204" y="3291852"/>
            <a:ext cx="11310546" cy="7132296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Once created, </a:t>
            </a:r>
            <a:r>
              <a:rPr lang="pt-BR" sz="2800" dirty="0"/>
              <a:t>Timelines </a:t>
            </a:r>
            <a:r>
              <a:rPr lang="en-US" sz="2800" dirty="0"/>
              <a:t>can also be accessed as variables, so it is possible to call Timeline functions from anywhere in the graph.</a:t>
            </a:r>
          </a:p>
          <a:p>
            <a:r>
              <a:rPr lang="pt-BR" sz="2800" dirty="0" smtClean="0"/>
              <a:t>A </a:t>
            </a:r>
            <a:r>
              <a:rPr lang="en-US" sz="2800" b="1" dirty="0"/>
              <a:t>Get</a:t>
            </a:r>
            <a:r>
              <a:rPr lang="en-US" sz="2800" dirty="0"/>
              <a:t> node of a Timeline can be obtained from the </a:t>
            </a:r>
            <a:r>
              <a:rPr lang="en-US" sz="2800" b="1" dirty="0" smtClean="0"/>
              <a:t>My Blueprint</a:t>
            </a:r>
            <a:r>
              <a:rPr lang="en-US" sz="2800" dirty="0" smtClean="0"/>
              <a:t> </a:t>
            </a:r>
            <a:r>
              <a:rPr lang="en-US" sz="2800" dirty="0"/>
              <a:t>panel by going to </a:t>
            </a:r>
            <a:r>
              <a:rPr lang="en-US" sz="2800" b="1" dirty="0"/>
              <a:t>Variables &gt; Components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1936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914399"/>
            <a:ext cx="9045575" cy="4365523"/>
          </a:xfrm>
        </p:spPr>
        <p:txBody>
          <a:bodyPr>
            <a:normAutofit/>
          </a:bodyPr>
          <a:lstStyle/>
          <a:p>
            <a:r>
              <a:rPr lang="pt-BR" dirty="0"/>
              <a:t>T</a:t>
            </a:r>
            <a:r>
              <a:rPr lang="en-US" dirty="0"/>
              <a:t>ick </a:t>
            </a:r>
            <a:r>
              <a:rPr lang="en-US" dirty="0" smtClean="0"/>
              <a:t>event and</a:t>
            </a:r>
            <a:br>
              <a:rPr lang="en-US" dirty="0" smtClean="0"/>
            </a:br>
            <a:r>
              <a:rPr lang="en-US" dirty="0" smtClean="0"/>
              <a:t>delta </a:t>
            </a:r>
            <a:r>
              <a:rPr lang="en-US" dirty="0"/>
              <a:t>time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660" y="4063431"/>
            <a:ext cx="12232656" cy="5589137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9575" y="5943600"/>
            <a:ext cx="9045575" cy="8002587"/>
          </a:xfrm>
        </p:spPr>
        <p:txBody>
          <a:bodyPr>
            <a:noAutofit/>
          </a:bodyPr>
          <a:lstStyle/>
          <a:p>
            <a:r>
              <a:rPr lang="en-US" sz="2800" dirty="0"/>
              <a:t>There is an event named “</a:t>
            </a:r>
            <a:r>
              <a:rPr lang="en-US" sz="2800" b="1" dirty="0"/>
              <a:t>Tick</a:t>
            </a:r>
            <a:r>
              <a:rPr lang="en-US" sz="2800" dirty="0"/>
              <a:t>” that is called every frame of the game. For example, in a game that is running at 60 frames per second, the Tick event is called 60 times per second.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Tick event </a:t>
            </a:r>
            <a:r>
              <a:rPr lang="en-US" sz="2800" dirty="0" smtClean="0"/>
              <a:t>has a parameter </a:t>
            </a:r>
            <a:r>
              <a:rPr lang="en-US" sz="2800" dirty="0"/>
              <a:t>known as </a:t>
            </a:r>
            <a:r>
              <a:rPr lang="en-US" sz="2800" b="1" dirty="0"/>
              <a:t>Delta Seconds</a:t>
            </a:r>
            <a:r>
              <a:rPr lang="en-US" sz="2800" dirty="0"/>
              <a:t>, which </a:t>
            </a:r>
            <a:r>
              <a:rPr lang="en-US" sz="2800" dirty="0" smtClean="0"/>
              <a:t>contains the </a:t>
            </a:r>
            <a:r>
              <a:rPr lang="en-US" sz="2800" dirty="0"/>
              <a:t>amount of time that has elapsed since the last frame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pt-BR" sz="2800" dirty="0"/>
              <a:t>In the Tick event illustrated on the right,</a:t>
            </a:r>
            <a:r>
              <a:rPr lang="en-US" sz="2800" dirty="0"/>
              <a:t> the value of </a:t>
            </a:r>
            <a:r>
              <a:rPr lang="en-US" sz="2800" b="1" dirty="0"/>
              <a:t>Delta Seconds</a:t>
            </a:r>
            <a:r>
              <a:rPr lang="en-US" sz="2800" dirty="0"/>
              <a:t> is multiplied by the speed specified in the </a:t>
            </a:r>
            <a:r>
              <a:rPr lang="en-US" sz="2800" b="1" dirty="0" smtClean="0"/>
              <a:t>Speed X</a:t>
            </a:r>
            <a:r>
              <a:rPr lang="en-US" sz="2800" dirty="0" smtClean="0"/>
              <a:t> </a:t>
            </a:r>
            <a:r>
              <a:rPr lang="en-US" sz="2800" dirty="0"/>
              <a:t>variable to determine the speed (in cm/s) at which the Actor needs to move along the X axis for each frame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/>
              <a:t>Tick actions can get very expensive, so alternatives should be considered if possible, such as Timelines or Timers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9138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914399"/>
            <a:ext cx="9045575" cy="4365523"/>
          </a:xfrm>
        </p:spPr>
        <p:txBody>
          <a:bodyPr>
            <a:normAutofit/>
          </a:bodyPr>
          <a:lstStyle/>
          <a:p>
            <a:r>
              <a:rPr lang="pt-BR" dirty="0" smtClean="0"/>
              <a:t>Interp to</a:t>
            </a:r>
            <a:endParaRPr lang="en-US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896" y="370631"/>
            <a:ext cx="7566619" cy="12974737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Interp</a:t>
            </a:r>
            <a:r>
              <a:rPr lang="en-US" sz="2800" b="1" dirty="0"/>
              <a:t> To</a:t>
            </a:r>
            <a:r>
              <a:rPr lang="en-US" sz="2800" dirty="0"/>
              <a:t> functions are used to change a value smoothly until it reaches the specified target value. Some examples include the </a:t>
            </a:r>
            <a:r>
              <a:rPr lang="en-US" sz="2800" b="1" dirty="0" err="1"/>
              <a:t>FInterp</a:t>
            </a:r>
            <a:r>
              <a:rPr lang="en-US" sz="2800" b="1" dirty="0"/>
              <a:t> To</a:t>
            </a:r>
            <a:r>
              <a:rPr lang="en-US" sz="2800" dirty="0"/>
              <a:t> function for float values, the </a:t>
            </a:r>
            <a:r>
              <a:rPr lang="en-US" sz="2800" b="1" dirty="0" err="1"/>
              <a:t>VInterp</a:t>
            </a:r>
            <a:r>
              <a:rPr lang="en-US" sz="2800" b="1" dirty="0"/>
              <a:t> To</a:t>
            </a:r>
            <a:r>
              <a:rPr lang="en-US" sz="2800" dirty="0"/>
              <a:t> for vectors, and the </a:t>
            </a:r>
            <a:r>
              <a:rPr lang="en-US" sz="2800" b="1" dirty="0" err="1"/>
              <a:t>RInterp</a:t>
            </a:r>
            <a:r>
              <a:rPr lang="en-US" sz="2800" b="1" dirty="0"/>
              <a:t> To</a:t>
            </a:r>
            <a:r>
              <a:rPr lang="en-US" sz="2800" dirty="0"/>
              <a:t> function for rotators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i="1" dirty="0"/>
              <a:t>Input</a:t>
            </a:r>
          </a:p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Current</a:t>
            </a:r>
            <a:r>
              <a:rPr lang="en-US" sz="2800" dirty="0"/>
              <a:t>:  Current value.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Target</a:t>
            </a:r>
            <a:r>
              <a:rPr lang="en-US" sz="2800" dirty="0"/>
              <a:t>: Target value to be pursued.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Delta Time</a:t>
            </a:r>
            <a:r>
              <a:rPr lang="en-US" sz="2800" dirty="0"/>
              <a:t>: The time interval that has elapsed since the last execution.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 err="1"/>
              <a:t>Interp</a:t>
            </a:r>
            <a:r>
              <a:rPr lang="en-US" sz="2800" b="1" dirty="0"/>
              <a:t> Speed</a:t>
            </a:r>
            <a:r>
              <a:rPr lang="en-US" sz="2800" dirty="0"/>
              <a:t>: Interpolation speed.</a:t>
            </a:r>
          </a:p>
          <a:p>
            <a:r>
              <a:rPr lang="en-US" sz="2800" i="1" dirty="0"/>
              <a:t>Output</a:t>
            </a:r>
          </a:p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Return Value</a:t>
            </a:r>
            <a:r>
              <a:rPr lang="en-US" sz="2800" dirty="0"/>
              <a:t>: New value closer to the target value.  </a:t>
            </a:r>
          </a:p>
        </p:txBody>
      </p:sp>
    </p:spTree>
    <p:extLst>
      <p:ext uri="{BB962C8B-B14F-4D97-AF65-F5344CB8AC3E}">
        <p14:creationId xmlns:p14="http://schemas.microsoft.com/office/powerpoint/2010/main" val="1613835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914399"/>
            <a:ext cx="9045575" cy="4365523"/>
          </a:xfrm>
        </p:spPr>
        <p:txBody>
          <a:bodyPr>
            <a:normAutofit/>
          </a:bodyPr>
          <a:lstStyle/>
          <a:p>
            <a:r>
              <a:rPr lang="pt-BR" dirty="0" smtClean="0"/>
              <a:t>Interp </a:t>
            </a:r>
            <a:r>
              <a:rPr lang="pt-BR" dirty="0"/>
              <a:t>to: </a:t>
            </a:r>
            <a:br>
              <a:rPr lang="pt-BR" dirty="0"/>
            </a:br>
            <a:r>
              <a:rPr lang="pt-BR" dirty="0" smtClean="0"/>
              <a:t>example</a:t>
            </a:r>
            <a:endParaRPr lang="en-US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660" y="4966262"/>
            <a:ext cx="12245340" cy="3783475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example on the right contains two variables. The </a:t>
            </a:r>
            <a:r>
              <a:rPr lang="en-US" sz="2800" b="1" dirty="0"/>
              <a:t>Real Health</a:t>
            </a:r>
            <a:r>
              <a:rPr lang="en-US" sz="2800" dirty="0"/>
              <a:t> variable stores the player’s current health. The </a:t>
            </a:r>
            <a:r>
              <a:rPr lang="en-US" sz="2800" b="1" dirty="0"/>
              <a:t>Display Health</a:t>
            </a:r>
            <a:r>
              <a:rPr lang="en-US" sz="2800" dirty="0"/>
              <a:t> variable is used to display a health bar on the screen.</a:t>
            </a:r>
          </a:p>
          <a:p>
            <a:r>
              <a:rPr lang="en-US" sz="2800" dirty="0" smtClean="0"/>
              <a:t>When </a:t>
            </a:r>
            <a:r>
              <a:rPr lang="en-US" sz="2800" dirty="0"/>
              <a:t>the player suffers damage, the value of </a:t>
            </a:r>
            <a:r>
              <a:rPr lang="en-US" sz="2800" b="1" dirty="0"/>
              <a:t>Real Health</a:t>
            </a:r>
            <a:r>
              <a:rPr lang="en-US" sz="2800" dirty="0"/>
              <a:t> is changed immediately, but the value of </a:t>
            </a:r>
            <a:r>
              <a:rPr lang="en-US" sz="2800" b="1" dirty="0"/>
              <a:t>Display Health</a:t>
            </a:r>
            <a:r>
              <a:rPr lang="en-US" sz="2800" dirty="0"/>
              <a:t> is modified using the </a:t>
            </a:r>
            <a:r>
              <a:rPr lang="en-US" sz="2800" b="1" dirty="0" err="1"/>
              <a:t>FInterp</a:t>
            </a:r>
            <a:r>
              <a:rPr lang="en-US" sz="2800" b="1" dirty="0"/>
              <a:t> To</a:t>
            </a:r>
            <a:r>
              <a:rPr lang="en-US" sz="2800" dirty="0"/>
              <a:t> function so that the </a:t>
            </a:r>
            <a:r>
              <a:rPr lang="en-US" sz="2800" dirty="0" smtClean="0"/>
              <a:t>health </a:t>
            </a:r>
            <a:r>
              <a:rPr lang="en-US" sz="2800" dirty="0"/>
              <a:t>bar smoothly </a:t>
            </a:r>
            <a:r>
              <a:rPr lang="en-US" sz="2800" dirty="0" smtClean="0"/>
              <a:t>decreases </a:t>
            </a:r>
            <a:r>
              <a:rPr lang="en-US" sz="2800" dirty="0"/>
              <a:t>until the value of </a:t>
            </a:r>
            <a:r>
              <a:rPr lang="en-US" sz="2800" b="1" dirty="0"/>
              <a:t>Display Health</a:t>
            </a:r>
            <a:r>
              <a:rPr lang="en-US" sz="2800" dirty="0"/>
              <a:t> is equal to that of </a:t>
            </a:r>
            <a:r>
              <a:rPr lang="en-US" sz="2800" b="1" dirty="0"/>
              <a:t>Real Health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4617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xmlns="" id="{3DD74388-91E3-4DEF-B335-221DA5891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summary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2F90F55-44B1-4645-8214-460A34149D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lecture explained the concept of traces. It showed how to spawn and destroy sounds and particles and how to create different types of animations using actions</a:t>
            </a:r>
            <a:r>
              <a:rPr lang="en-US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106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xmlns="" id="{D77CE03E-4F17-4D1A-BAB0-AEA8E07A37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15729364-45DF-44F7-A1A1-A8CF3FBB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6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Trace </a:t>
            </a:r>
            <a:r>
              <a:rPr lang="pt-BR" dirty="0" smtClean="0"/>
              <a:t>types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303" y="2073221"/>
            <a:ext cx="9045575" cy="9569557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Traces</a:t>
            </a:r>
            <a:r>
              <a:rPr lang="en-US" sz="2800" dirty="0"/>
              <a:t> are used to test if there are collisions along a defined line and can return the first object or multiple objects </a:t>
            </a:r>
            <a:r>
              <a:rPr lang="en-US" sz="2800" dirty="0" smtClean="0"/>
              <a:t>hit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trace can be done by </a:t>
            </a:r>
            <a:r>
              <a:rPr lang="en-US" sz="2800" b="1" dirty="0"/>
              <a:t>channel</a:t>
            </a:r>
            <a:r>
              <a:rPr lang="en-US" sz="2800" dirty="0"/>
              <a:t> or by </a:t>
            </a:r>
            <a:r>
              <a:rPr lang="en-US" sz="2800" b="1" dirty="0"/>
              <a:t>Object type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channel can be “Visibility” or “Camera”. The Object type can be “</a:t>
            </a:r>
            <a:r>
              <a:rPr lang="en-US" sz="2800" dirty="0" err="1"/>
              <a:t>WorldStatic</a:t>
            </a:r>
            <a:r>
              <a:rPr lang="en-US" sz="2800" dirty="0"/>
              <a:t>”, “</a:t>
            </a:r>
            <a:r>
              <a:rPr lang="en-US" sz="2800" dirty="0" err="1"/>
              <a:t>WorldDynamic</a:t>
            </a:r>
            <a:r>
              <a:rPr lang="en-US" sz="2800" dirty="0"/>
              <a:t>”, “Pawn”, “</a:t>
            </a:r>
            <a:r>
              <a:rPr lang="en-US" sz="2800" dirty="0" err="1"/>
              <a:t>PhysicsBody</a:t>
            </a:r>
            <a:r>
              <a:rPr lang="en-US" sz="2800" dirty="0"/>
              <a:t>”, “Vehicle”, “Destructible”, or “Projectile”.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image on the right shows the collision responses of a Static Mesh Actor.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Object type is defined via the </a:t>
            </a:r>
            <a:r>
              <a:rPr lang="en-US" sz="2800" b="1" dirty="0"/>
              <a:t>Object Type</a:t>
            </a:r>
            <a:r>
              <a:rPr lang="en-US" sz="2800" dirty="0"/>
              <a:t> property </a:t>
            </a:r>
            <a:r>
              <a:rPr lang="en-US" sz="2800" dirty="0" smtClean="0"/>
              <a:t>drop-down</a:t>
            </a:r>
            <a:r>
              <a:rPr lang="en-US" sz="2800" dirty="0"/>
              <a:t>, while the Visibility and Camera trace responses are defined in the </a:t>
            </a:r>
            <a:r>
              <a:rPr lang="en-US" sz="2800" b="1" dirty="0"/>
              <a:t>Trace Responses</a:t>
            </a:r>
            <a:r>
              <a:rPr lang="en-US" sz="2800" dirty="0"/>
              <a:t> section of the </a:t>
            </a:r>
            <a:r>
              <a:rPr lang="en-US" sz="2800" b="1" dirty="0"/>
              <a:t>Collision Responses</a:t>
            </a:r>
            <a:r>
              <a:rPr lang="en-US" sz="2800" dirty="0"/>
              <a:t> table</a:t>
            </a:r>
            <a:r>
              <a:rPr lang="en-US" sz="2800" dirty="0" smtClean="0"/>
              <a:t>. 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746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Hit </a:t>
            </a:r>
            <a:r>
              <a:rPr lang="pt-BR" dirty="0" smtClean="0"/>
              <a:t>result struct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10" y="441297"/>
            <a:ext cx="5835822" cy="12833405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a trace function collides with something, it returns one or more </a:t>
            </a:r>
            <a:r>
              <a:rPr lang="en-US" sz="2800" b="1" dirty="0"/>
              <a:t>Hit Result</a:t>
            </a:r>
            <a:r>
              <a:rPr lang="en-US" sz="2800" dirty="0"/>
              <a:t> </a:t>
            </a:r>
            <a:r>
              <a:rPr lang="en-US" sz="2800" dirty="0" err="1"/>
              <a:t>structs</a:t>
            </a:r>
            <a:r>
              <a:rPr lang="en-US" sz="2800" dirty="0"/>
              <a:t>. The </a:t>
            </a:r>
            <a:r>
              <a:rPr lang="en-US" sz="2800" b="1" dirty="0"/>
              <a:t>Break Hit Result</a:t>
            </a:r>
            <a:r>
              <a:rPr lang="en-US" sz="2800" dirty="0"/>
              <a:t> node can be used to access the Hit Result’s elements, as seen in the image on the right.</a:t>
            </a:r>
          </a:p>
          <a:p>
            <a:r>
              <a:rPr lang="en-US" sz="2800" dirty="0" smtClean="0"/>
              <a:t>Some </a:t>
            </a:r>
            <a:r>
              <a:rPr lang="en-US" sz="2800" dirty="0"/>
              <a:t>elements of Hit Result are </a:t>
            </a:r>
            <a:r>
              <a:rPr lang="en-US" sz="2800" dirty="0" smtClean="0"/>
              <a:t>as follows:</a:t>
            </a:r>
            <a:endParaRPr lang="en-US" sz="2800" dirty="0"/>
          </a:p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Blocking Hit</a:t>
            </a:r>
            <a:r>
              <a:rPr lang="en-US" sz="2800" dirty="0"/>
              <a:t>: Boolean value that indicates if there was a blocking </a:t>
            </a:r>
            <a:r>
              <a:rPr lang="en-US" sz="2800" dirty="0" smtClean="0"/>
              <a:t>hit.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Location</a:t>
            </a:r>
            <a:r>
              <a:rPr lang="en-US" sz="2800" dirty="0"/>
              <a:t>: Location of the hit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Normal</a:t>
            </a:r>
            <a:r>
              <a:rPr lang="en-US" sz="2800" dirty="0"/>
              <a:t>: Normal vector of the hit in world space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Hit Actor</a:t>
            </a:r>
            <a:r>
              <a:rPr lang="en-US" sz="2800" dirty="0"/>
              <a:t>: Reference to the Actor hit by the trace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695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xmlns="" id="{3DD74388-91E3-4DEF-B335-221DA5891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Hit </a:t>
            </a:r>
            <a:r>
              <a:rPr lang="pt-BR" dirty="0" smtClean="0"/>
              <a:t>result struct</a:t>
            </a:r>
            <a:r>
              <a:rPr lang="pt-BR" dirty="0"/>
              <a:t>:</a:t>
            </a:r>
          </a:p>
          <a:p>
            <a:r>
              <a:rPr lang="pt-BR" dirty="0" smtClean="0"/>
              <a:t>example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2F90F55-44B1-4645-8214-460A34149D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example on the </a:t>
            </a:r>
            <a:r>
              <a:rPr lang="en-US" sz="2800" dirty="0" smtClean="0"/>
              <a:t>right uses </a:t>
            </a:r>
            <a:r>
              <a:rPr lang="en-US" sz="2800" dirty="0"/>
              <a:t>the </a:t>
            </a:r>
            <a:r>
              <a:rPr lang="en-US" sz="2800" b="1" dirty="0"/>
              <a:t>Break Hit Result</a:t>
            </a:r>
            <a:r>
              <a:rPr lang="en-US" sz="2800" dirty="0"/>
              <a:t> </a:t>
            </a:r>
            <a:r>
              <a:rPr lang="en-US" sz="2800" dirty="0" smtClean="0"/>
              <a:t>node. The </a:t>
            </a:r>
            <a:r>
              <a:rPr lang="en-US" sz="2800" b="1" dirty="0" err="1"/>
              <a:t>LineTraceForObjects</a:t>
            </a:r>
            <a:r>
              <a:rPr lang="en-US" sz="2800" dirty="0"/>
              <a:t> function’s </a:t>
            </a:r>
            <a:r>
              <a:rPr lang="en-US" sz="2800" b="1" dirty="0"/>
              <a:t>Out Hit</a:t>
            </a:r>
            <a:r>
              <a:rPr lang="en-US" sz="2800" dirty="0"/>
              <a:t> output parameter returns a Hit Result </a:t>
            </a:r>
            <a:r>
              <a:rPr lang="en-US" sz="2800" dirty="0" err="1"/>
              <a:t>struct</a:t>
            </a:r>
            <a:r>
              <a:rPr lang="en-US" sz="2800" dirty="0"/>
              <a:t> if there was a hit.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Actor </a:t>
            </a:r>
            <a:r>
              <a:rPr lang="en-US" sz="2800" dirty="0" smtClean="0"/>
              <a:t>hit </a:t>
            </a:r>
            <a:r>
              <a:rPr lang="en-US" sz="2800" dirty="0"/>
              <a:t>is removed from the game by using the </a:t>
            </a:r>
            <a:r>
              <a:rPr lang="en-US" sz="2800" b="1" dirty="0" err="1"/>
              <a:t>DestroyActor</a:t>
            </a:r>
            <a:r>
              <a:rPr lang="en-US" sz="2800" dirty="0"/>
              <a:t> function, which uses the </a:t>
            </a:r>
            <a:r>
              <a:rPr lang="en-US" sz="2800" b="1" dirty="0"/>
              <a:t>Hit Actor</a:t>
            </a:r>
            <a:r>
              <a:rPr lang="en-US" sz="2800" dirty="0"/>
              <a:t> reference as the target.</a:t>
            </a:r>
          </a:p>
          <a:p>
            <a:r>
              <a:rPr lang="en-US" sz="2800" dirty="0" smtClean="0"/>
              <a:t>The </a:t>
            </a:r>
            <a:r>
              <a:rPr lang="en-US" sz="2800" b="1" dirty="0" err="1"/>
              <a:t>LineTraceForObjects</a:t>
            </a:r>
            <a:r>
              <a:rPr lang="en-US" sz="2800" dirty="0"/>
              <a:t> function is explained on the next slide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6DDB8282-DE96-4578-815E-1669F5B10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730" y="682133"/>
            <a:ext cx="13812001" cy="1026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5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Line </a:t>
            </a:r>
            <a:r>
              <a:rPr lang="pt-BR" dirty="0"/>
              <a:t>trace for </a:t>
            </a:r>
            <a:r>
              <a:rPr lang="pt-BR" dirty="0" smtClean="0"/>
              <a:t>objects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459" y="1899914"/>
            <a:ext cx="9806299" cy="991617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2000"/>
              </a:lnSpc>
            </a:pPr>
            <a:r>
              <a:rPr lang="en-US" sz="2800" dirty="0"/>
              <a:t>The</a:t>
            </a:r>
            <a:r>
              <a:rPr lang="en-US" sz="2800" b="1" dirty="0"/>
              <a:t> </a:t>
            </a:r>
            <a:r>
              <a:rPr lang="en-US" sz="2800" b="1" dirty="0" err="1"/>
              <a:t>LineTraceForObjects</a:t>
            </a:r>
            <a:r>
              <a:rPr lang="en-US" sz="2800" dirty="0"/>
              <a:t> function tests for collision along a defined line and returns a Hit Result </a:t>
            </a:r>
            <a:r>
              <a:rPr lang="en-US" sz="2800" dirty="0" err="1"/>
              <a:t>struct</a:t>
            </a:r>
            <a:r>
              <a:rPr lang="en-US" sz="2800" dirty="0"/>
              <a:t> with data for the first Actor </a:t>
            </a:r>
            <a:r>
              <a:rPr lang="en-US" sz="2800" dirty="0" smtClean="0"/>
              <a:t>hit </a:t>
            </a:r>
            <a:r>
              <a:rPr lang="en-US" sz="2800" dirty="0"/>
              <a:t>that matches one of the Object types specified in the function call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lnSpc>
                <a:spcPct val="102000"/>
              </a:lnSpc>
            </a:pPr>
            <a:r>
              <a:rPr lang="en-US" sz="2800" i="1" dirty="0" smtClean="0"/>
              <a:t>Input</a:t>
            </a:r>
            <a:endParaRPr lang="en-US" sz="2800" i="1" dirty="0"/>
          </a:p>
          <a:p>
            <a:pPr marL="457200" indent="-457200">
              <a:lnSpc>
                <a:spcPct val="102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Start</a:t>
            </a:r>
            <a:r>
              <a:rPr lang="en-US" sz="2800" dirty="0"/>
              <a:t> and </a:t>
            </a:r>
            <a:r>
              <a:rPr lang="en-US" sz="2800" b="1" dirty="0" smtClean="0"/>
              <a:t>End</a:t>
            </a:r>
            <a:r>
              <a:rPr lang="en-US" sz="2800" dirty="0" smtClean="0"/>
              <a:t>: Location </a:t>
            </a:r>
            <a:r>
              <a:rPr lang="en-US" sz="2800" dirty="0"/>
              <a:t>vectors that define the start and the end of the line to be used for the collision </a:t>
            </a:r>
            <a:r>
              <a:rPr lang="en-US" sz="2800" dirty="0" smtClean="0"/>
              <a:t>test.</a:t>
            </a:r>
            <a:endParaRPr lang="en-US" sz="2800" dirty="0"/>
          </a:p>
          <a:p>
            <a:pPr marL="457200" indent="-457200">
              <a:lnSpc>
                <a:spcPct val="102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Object Types</a:t>
            </a:r>
            <a:r>
              <a:rPr lang="en-US" sz="2800" dirty="0"/>
              <a:t>: Array that contains the Object types that will be used in the collision test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lnSpc>
                <a:spcPct val="102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Trace Complex</a:t>
            </a:r>
            <a:r>
              <a:rPr lang="en-US" sz="2800" dirty="0"/>
              <a:t>: Boolean value indicating whether to use complex collisions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lnSpc>
                <a:spcPct val="102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Actors to Ignore</a:t>
            </a:r>
            <a:r>
              <a:rPr lang="en-US" sz="2800" dirty="0"/>
              <a:t>: Array of Level Actors that should be ignored in the collision test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lnSpc>
                <a:spcPct val="102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Draw Debug Type</a:t>
            </a:r>
            <a:r>
              <a:rPr lang="en-US" sz="2800" dirty="0"/>
              <a:t>: Allows the drawing of a 3D line representing the trace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413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Multi line </a:t>
            </a:r>
            <a:r>
              <a:rPr lang="pt-BR" dirty="0"/>
              <a:t>trace for </a:t>
            </a:r>
            <a:r>
              <a:rPr lang="pt-BR" dirty="0" smtClean="0"/>
              <a:t>objects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491" y="2068307"/>
            <a:ext cx="9651787" cy="9977128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 err="1"/>
              <a:t>MultiLineTraceForObjects</a:t>
            </a:r>
            <a:r>
              <a:rPr lang="en-US" sz="2800" dirty="0"/>
              <a:t> function has the same input parameters as the </a:t>
            </a:r>
            <a:r>
              <a:rPr lang="en-US" sz="2800" b="1" dirty="0" err="1"/>
              <a:t>LineTraceForObjects</a:t>
            </a:r>
            <a:r>
              <a:rPr lang="en-US" sz="2800" dirty="0"/>
              <a:t> function.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difference between the functions is that the </a:t>
            </a:r>
            <a:r>
              <a:rPr lang="en-US" sz="2800" b="1" dirty="0" err="1"/>
              <a:t>MultiLineTraceForObjects</a:t>
            </a:r>
            <a:r>
              <a:rPr lang="en-US" sz="2800" dirty="0"/>
              <a:t> function returns an array of Hit Result </a:t>
            </a:r>
            <a:r>
              <a:rPr lang="en-US" sz="2800" dirty="0" err="1"/>
              <a:t>structs</a:t>
            </a:r>
            <a:r>
              <a:rPr lang="en-US" sz="2800" dirty="0"/>
              <a:t>, rather than a single one, making it more expensive to perform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001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line trace by channel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9248" y="1899914"/>
            <a:ext cx="9498273" cy="10313914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 err="1"/>
              <a:t>LineTraceByChannel</a:t>
            </a:r>
            <a:r>
              <a:rPr lang="en-US" sz="2800" dirty="0"/>
              <a:t> function tests for collision along a defined line using the trace channel, which can be “Visibility” or “Camera”, and returns a Hit Result </a:t>
            </a:r>
            <a:r>
              <a:rPr lang="en-US" sz="2800" dirty="0" err="1"/>
              <a:t>struct</a:t>
            </a:r>
            <a:r>
              <a:rPr lang="en-US" sz="2800" dirty="0"/>
              <a:t> with data for the first Actor hit in the collision test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i="1" dirty="0" smtClean="0"/>
              <a:t>Input</a:t>
            </a:r>
            <a:endParaRPr lang="en-US" sz="2800" i="1" dirty="0"/>
          </a:p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Start</a:t>
            </a:r>
            <a:r>
              <a:rPr lang="en-US" sz="2800" dirty="0"/>
              <a:t> and </a:t>
            </a:r>
            <a:r>
              <a:rPr lang="en-US" sz="2800" b="1" dirty="0"/>
              <a:t>End</a:t>
            </a:r>
            <a:r>
              <a:rPr lang="en-US" sz="2800" dirty="0"/>
              <a:t>: Location vectors that define the start and the end of the line to be used for the collision test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Trace Channel</a:t>
            </a:r>
            <a:r>
              <a:rPr lang="en-US" sz="2800" dirty="0"/>
              <a:t>: Channel used for the collision test. It can be “Visibility” or “Camera”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Trace Complex</a:t>
            </a:r>
            <a:r>
              <a:rPr lang="en-US" sz="2800" dirty="0"/>
              <a:t>, </a:t>
            </a:r>
            <a:r>
              <a:rPr lang="en-US" sz="2800" b="1" dirty="0"/>
              <a:t>Actors to Ignore</a:t>
            </a:r>
            <a:r>
              <a:rPr lang="en-US" sz="2800" dirty="0" smtClean="0"/>
              <a:t>, and </a:t>
            </a:r>
            <a:r>
              <a:rPr lang="en-US" sz="2800" b="1" dirty="0"/>
              <a:t>Draw Debug </a:t>
            </a:r>
            <a:r>
              <a:rPr lang="en-US" sz="2800" b="1" dirty="0" smtClean="0"/>
              <a:t>Type</a:t>
            </a:r>
            <a:r>
              <a:rPr lang="en-US" sz="2800" dirty="0" smtClean="0"/>
              <a:t>:</a:t>
            </a:r>
            <a:r>
              <a:rPr lang="en-US" sz="2800" b="1" dirty="0" smtClean="0"/>
              <a:t> </a:t>
            </a:r>
            <a:r>
              <a:rPr lang="en-US" sz="2800" dirty="0"/>
              <a:t>The same parameters used in the </a:t>
            </a:r>
            <a:r>
              <a:rPr lang="en-US" sz="2800" b="1" dirty="0" err="1"/>
              <a:t>LineTraceForObjects</a:t>
            </a:r>
            <a:r>
              <a:rPr lang="en-US" sz="2800" dirty="0"/>
              <a:t> </a:t>
            </a:r>
            <a:r>
              <a:rPr lang="en-US" sz="2800" dirty="0" smtClean="0"/>
              <a:t>function (see </a:t>
            </a:r>
            <a:r>
              <a:rPr lang="en-US" sz="2800" dirty="0"/>
              <a:t>slide </a:t>
            </a:r>
            <a:r>
              <a:rPr lang="en-US" sz="2800" dirty="0" smtClean="0"/>
              <a:t>7).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3527427"/>
      </p:ext>
    </p:extLst>
  </p:cSld>
  <p:clrMapOvr>
    <a:masterClrMapping/>
  </p:clrMapOvr>
</p:sld>
</file>

<file path=ppt/theme/theme1.xml><?xml version="1.0" encoding="utf-8"?>
<a:theme xmlns:a="http://schemas.openxmlformats.org/drawingml/2006/main" name="EpicThem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18059</TotalTime>
  <Words>2150</Words>
  <Application>Microsoft Office PowerPoint</Application>
  <PresentationFormat>Custom</PresentationFormat>
  <Paragraphs>148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EpicTheme</vt:lpstr>
      <vt:lpstr>PowerPoint Presentation</vt:lpstr>
      <vt:lpstr>Lecture Goals and Outcomes </vt:lpstr>
      <vt:lpstr>traces</vt:lpstr>
      <vt:lpstr>Trace types</vt:lpstr>
      <vt:lpstr>Hit result struct</vt:lpstr>
      <vt:lpstr>PowerPoint Presentation</vt:lpstr>
      <vt:lpstr>Line trace for objects</vt:lpstr>
      <vt:lpstr>Multi line trace for objects</vt:lpstr>
      <vt:lpstr>line trace by channel</vt:lpstr>
      <vt:lpstr>multi line trace by channel</vt:lpstr>
      <vt:lpstr>Shape traces</vt:lpstr>
      <vt:lpstr>debugging</vt:lpstr>
      <vt:lpstr>Spawning and Destroying</vt:lpstr>
      <vt:lpstr>Spawning actors</vt:lpstr>
      <vt:lpstr>Destroying actors</vt:lpstr>
      <vt:lpstr>Attaching actor to component</vt:lpstr>
      <vt:lpstr>Sounds:  play sound at location</vt:lpstr>
      <vt:lpstr>Sounds:  audio component</vt:lpstr>
      <vt:lpstr>Particles:  Spawn Emitter at Location</vt:lpstr>
      <vt:lpstr>Particles:  destroying</vt:lpstr>
      <vt:lpstr>Animations</vt:lpstr>
      <vt:lpstr>Set view target with blend</vt:lpstr>
      <vt:lpstr>Timelines</vt:lpstr>
      <vt:lpstr>Timelines as variables</vt:lpstr>
      <vt:lpstr>Tick event and delta time</vt:lpstr>
      <vt:lpstr>Interp to</vt:lpstr>
      <vt:lpstr>Interp to:  example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Romero</dc:creator>
  <cp:lastModifiedBy>KBH</cp:lastModifiedBy>
  <cp:revision>255</cp:revision>
  <dcterms:modified xsi:type="dcterms:W3CDTF">2018-12-04T22:48:03Z</dcterms:modified>
</cp:coreProperties>
</file>