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8" r:id="rId1"/>
  </p:sldMasterIdLst>
  <p:notesMasterIdLst>
    <p:notesMasterId r:id="rId23"/>
  </p:notesMasterIdLst>
  <p:sldIdLst>
    <p:sldId id="256" r:id="rId2"/>
    <p:sldId id="257" r:id="rId3"/>
    <p:sldId id="390" r:id="rId4"/>
    <p:sldId id="391" r:id="rId5"/>
    <p:sldId id="392" r:id="rId6"/>
    <p:sldId id="393" r:id="rId7"/>
    <p:sldId id="408" r:id="rId8"/>
    <p:sldId id="394" r:id="rId9"/>
    <p:sldId id="395" r:id="rId10"/>
    <p:sldId id="397" r:id="rId11"/>
    <p:sldId id="396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398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Shannon" initials="TS" lastIdx="19" clrIdx="0">
    <p:extLst/>
  </p:cmAuthor>
  <p:cmAuthor id="2" name="Marcos" initials="M" lastIdx="14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F3F3F"/>
    <a:srgbClr val="FFD96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9519" autoAdjust="0"/>
  </p:normalViewPr>
  <p:slideViewPr>
    <p:cSldViewPr snapToGrid="0" showGuides="1">
      <p:cViewPr varScale="1">
        <p:scale>
          <a:sx n="44" d="100"/>
          <a:sy n="44" d="100"/>
        </p:scale>
        <p:origin x="-374" y="-8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744947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676400" y="10845298"/>
            <a:ext cx="21031200" cy="1387475"/>
          </a:xfrm>
        </p:spPr>
        <p:txBody>
          <a:bodyPr anchor="t" anchorCtr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8500" baseline="0" dirty="0" smtClean="0">
                <a:solidFill>
                  <a:schemeClr val="bg2"/>
                </a:solidFill>
                <a:latin typeface="+mj-lt"/>
                <a:sym typeface="Arial"/>
              </a:defRPr>
            </a:lvl1pPr>
          </a:lstStyle>
          <a:p>
            <a:pPr algn="ctr"/>
            <a:endParaRPr lang="en-US" sz="8000" dirty="0">
              <a:solidFill>
                <a:srgbClr val="FFFFFF"/>
              </a:solidFill>
              <a:latin typeface="+mn-lt"/>
              <a:cs typeface="Arial"/>
              <a:sym typeface="Arial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1676400" y="7094538"/>
            <a:ext cx="21031199" cy="3750760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0" cap="all" baseline="0">
                <a:solidFill>
                  <a:srgbClr val="FFD966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2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676400" y="7550515"/>
            <a:ext cx="21031200" cy="2217738"/>
          </a:xfrm>
        </p:spPr>
        <p:txBody>
          <a:bodyPr>
            <a:noAutofit/>
          </a:bodyPr>
          <a:lstStyle>
            <a:lvl1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algn="ctr"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 lvl="0"/>
            <a:r>
              <a:rPr lang="en-US" dirty="0"/>
              <a:t>Subtitle (optional)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88288"/>
            <a:ext cx="21031200" cy="2651126"/>
          </a:xfrm>
        </p:spPr>
        <p:txBody>
          <a:bodyPr anchor="b" anchorCtr="1">
            <a:normAutofit/>
          </a:bodyPr>
          <a:lstStyle>
            <a:lvl1pPr algn="ctr">
              <a:defRPr kumimoji="0" lang="en-US" sz="8000" b="1" i="0" u="none" strike="noStrike" cap="all" spc="1800" normalizeH="0" baseline="0" dirty="0">
                <a:ln>
                  <a:noFill/>
                </a:ln>
                <a:solidFill>
                  <a:srgbClr val="FFD966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4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9576" y="914399"/>
            <a:ext cx="9046123" cy="4365523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000" b="1" cap="all" baseline="0"/>
            </a:lvl1pPr>
          </a:lstStyle>
          <a:p>
            <a:r>
              <a:rPr lang="en-US" dirty="0"/>
              <a:t>One Picture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9796" y="0"/>
            <a:ext cx="12254204" cy="13716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"/>
          <p:cNvSpPr/>
          <p:nvPr userDrawn="1"/>
        </p:nvSpPr>
        <p:spPr>
          <a:xfrm>
            <a:off x="1752108" y="5586815"/>
            <a:ext cx="8973592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9575" y="5943600"/>
            <a:ext cx="9045575" cy="800258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 marL="746125" indent="-288925">
              <a:lnSpc>
                <a:spcPct val="100000"/>
              </a:lnSpc>
              <a:defRPr sz="2400"/>
            </a:lvl2pPr>
            <a:lvl3pPr marL="1143000" indent="-228600">
              <a:lnSpc>
                <a:spcPct val="100000"/>
              </a:lnSpc>
              <a:defRPr sz="1800"/>
            </a:lvl3pPr>
            <a:lvl4pPr marL="1600200" indent="-228600">
              <a:lnSpc>
                <a:spcPct val="100000"/>
              </a:lnSpc>
              <a:defRPr sz="1600"/>
            </a:lvl4pPr>
            <a:lvl5pPr marL="2057400" indent="-228600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714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Typ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384000" cy="13716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Rectangle"/>
          <p:cNvSpPr/>
          <p:nvPr userDrawn="1"/>
        </p:nvSpPr>
        <p:spPr>
          <a:xfrm>
            <a:off x="1400175" y="-1"/>
            <a:ext cx="7765125" cy="13716001"/>
          </a:xfrm>
          <a:prstGeom prst="rect">
            <a:avLst/>
          </a:prstGeom>
          <a:solidFill>
            <a:srgbClr val="FFD966">
              <a:alpha val="77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3969372" y="386276"/>
            <a:ext cx="2626729" cy="268362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003755" y="4183930"/>
            <a:ext cx="6557962" cy="9135028"/>
          </a:xfrm>
        </p:spPr>
        <p:txBody>
          <a:bodyPr wrap="square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4800" b="1" cap="all" baseline="0"/>
            </a:lvl1pPr>
          </a:lstStyle>
          <a:p>
            <a:r>
              <a:rPr lang="en-US" sz="3600" dirty="0"/>
              <a:t>Important point, approximately one or two sentences. </a:t>
            </a:r>
          </a:p>
        </p:txBody>
      </p:sp>
    </p:spTree>
    <p:extLst>
      <p:ext uri="{BB962C8B-B14F-4D97-AF65-F5344CB8AC3E}">
        <p14:creationId xmlns:p14="http://schemas.microsoft.com/office/powerpoint/2010/main" val="246238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Typ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13"/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3" y="0"/>
            <a:ext cx="15079790" cy="13716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3F3F3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1828800" hangingPunct="1"/>
            <a:endParaRPr lang="en-US" sz="3600" kern="1200">
              <a:solidFill>
                <a:prstClr val="white"/>
              </a:solidFill>
            </a:endParaRPr>
          </a:p>
        </p:txBody>
      </p:sp>
      <p:sp>
        <p:nvSpPr>
          <p:cNvPr id="10" name="Freeform: Shape 15"/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1" y="0"/>
            <a:ext cx="14185970" cy="13716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1828800" hangingPunct="1"/>
            <a:endParaRPr lang="en-US" sz="3600" kern="1200">
              <a:solidFill>
                <a:prstClr val="white"/>
              </a:solidFill>
            </a:endParaRPr>
          </a:p>
        </p:txBody>
      </p:sp>
      <p:sp>
        <p:nvSpPr>
          <p:cNvPr id="13" name="Rectangle"/>
          <p:cNvSpPr/>
          <p:nvPr userDrawn="1"/>
        </p:nvSpPr>
        <p:spPr>
          <a:xfrm>
            <a:off x="756714" y="4841453"/>
            <a:ext cx="700827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2910162" y="387999"/>
            <a:ext cx="2626729" cy="268362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756714" y="387999"/>
            <a:ext cx="9395380" cy="4365523"/>
          </a:xfrm>
        </p:spPr>
        <p:txBody>
          <a:bodyPr anchor="b">
            <a:normAutofit/>
          </a:bodyPr>
          <a:lstStyle>
            <a:lvl1pPr algn="l">
              <a:defRPr sz="5000" b="1" cap="all" baseline="0"/>
            </a:lvl1pPr>
          </a:lstStyle>
          <a:p>
            <a:r>
              <a:rPr lang="en-US" dirty="0"/>
              <a:t>One Picture Slide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56714" y="5233467"/>
            <a:ext cx="9045575" cy="8002587"/>
          </a:xfrm>
        </p:spPr>
        <p:txBody>
          <a:bodyPr>
            <a:normAutofit/>
          </a:bodyPr>
          <a:lstStyle>
            <a:lvl1pPr>
              <a:defRPr sz="2400"/>
            </a:lvl1pPr>
            <a:lvl2pPr marL="746125" indent="-288925">
              <a:defRPr sz="2400"/>
            </a:lvl2pPr>
            <a:lvl3pPr marL="1143000" indent="-228600">
              <a:defRPr sz="1800"/>
            </a:lvl3pPr>
            <a:lvl4pPr marL="1600200" indent="-228600">
              <a:defRPr sz="1600"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510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Content Slide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 userDrawn="1"/>
        </p:nvSpPr>
        <p:spPr>
          <a:xfrm>
            <a:off x="2154252" y="0"/>
            <a:ext cx="8364042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Rectangle"/>
          <p:cNvSpPr/>
          <p:nvPr userDrawn="1"/>
        </p:nvSpPr>
        <p:spPr>
          <a:xfrm>
            <a:off x="2869459" y="4420829"/>
            <a:ext cx="700827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59" y="2178424"/>
            <a:ext cx="7008270" cy="2070682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1" cap="all" baseline="0"/>
            </a:lvl1pPr>
          </a:lstStyle>
          <a:p>
            <a:r>
              <a:rPr lang="en-US" sz="3600" dirty="0"/>
              <a:t>Small Volume of Content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869460" y="4846320"/>
            <a:ext cx="7008270" cy="89960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746125" indent="-288925">
              <a:lnSpc>
                <a:spcPct val="100000"/>
              </a:lnSpc>
              <a:defRPr sz="2400"/>
            </a:lvl2pPr>
            <a:lvl3pPr marL="1143000" indent="-228600">
              <a:lnSpc>
                <a:spcPct val="100000"/>
              </a:lnSpc>
              <a:defRPr sz="1800"/>
            </a:lvl3pPr>
            <a:lvl4pPr marL="1600200" indent="-228600">
              <a:lnSpc>
                <a:spcPct val="100000"/>
              </a:lnSpc>
              <a:defRPr sz="1600"/>
            </a:lvl4pPr>
            <a:lvl5pPr marL="2057400" indent="-228600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9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05786"/>
            <a:ext cx="21031200" cy="2651126"/>
          </a:xfrm>
        </p:spPr>
        <p:txBody>
          <a:bodyPr>
            <a:normAutofit/>
          </a:bodyPr>
          <a:lstStyle>
            <a:lvl1pPr>
              <a:defRPr kumimoji="0" lang="en-US" sz="2500" b="1" i="0" u="none" strike="noStrike" cap="all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he Picture slide"/>
          <p:cNvSpPr txBox="1"/>
          <p:nvPr userDrawn="1"/>
        </p:nvSpPr>
        <p:spPr>
          <a:xfrm>
            <a:off x="13454825" y="3658325"/>
            <a:ext cx="261129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Outcomes</a:t>
            </a:r>
            <a:endParaRPr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he Picture slide"/>
          <p:cNvSpPr txBox="1"/>
          <p:nvPr userDrawn="1"/>
        </p:nvSpPr>
        <p:spPr>
          <a:xfrm>
            <a:off x="1752109" y="3658325"/>
            <a:ext cx="152766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Goals</a:t>
            </a:r>
            <a:endParaRPr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"/>
          <p:cNvSpPr/>
          <p:nvPr userDrawn="1"/>
        </p:nvSpPr>
        <p:spPr>
          <a:xfrm>
            <a:off x="1752108" y="447579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/>
          </a:p>
        </p:txBody>
      </p:sp>
      <p:sp>
        <p:nvSpPr>
          <p:cNvPr id="9" name="Rectangle"/>
          <p:cNvSpPr/>
          <p:nvPr userDrawn="1"/>
        </p:nvSpPr>
        <p:spPr>
          <a:xfrm>
            <a:off x="13454824" y="4480560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21757273" y="11032377"/>
            <a:ext cx="2626730" cy="2683626"/>
          </a:xfrm>
          <a:prstGeom prst="rect">
            <a:avLst/>
          </a:prstGeom>
        </p:spPr>
      </p:pic>
      <p:sp>
        <p:nvSpPr>
          <p:cNvPr id="1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752108" y="4766538"/>
            <a:ext cx="9438184" cy="8949462"/>
          </a:xfrm>
        </p:spPr>
        <p:txBody>
          <a:bodyPr>
            <a:normAutofit/>
          </a:bodyPr>
          <a:lstStyle>
            <a:lvl1pPr>
              <a:defRPr sz="2400"/>
            </a:lvl1pPr>
            <a:lvl2pPr marL="746125" indent="-288925">
              <a:defRPr sz="2400"/>
            </a:lvl2pPr>
            <a:lvl3pPr marL="1143000" indent="-228600">
              <a:defRPr sz="1800"/>
            </a:lvl3pPr>
            <a:lvl4pPr marL="1600200" indent="-228600">
              <a:defRPr sz="1600"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454824" y="4766538"/>
            <a:ext cx="9438184" cy="8949462"/>
          </a:xfrm>
        </p:spPr>
        <p:txBody>
          <a:bodyPr>
            <a:normAutofit/>
          </a:bodyPr>
          <a:lstStyle>
            <a:lvl1pPr>
              <a:defRPr sz="2400"/>
            </a:lvl1pPr>
            <a:lvl2pPr marL="746125" indent="-288925">
              <a:defRPr sz="2400"/>
            </a:lvl2pPr>
            <a:lvl3pPr marL="1143000" indent="-228600">
              <a:defRPr sz="1800"/>
            </a:lvl3pPr>
            <a:lvl4pPr marL="1600200" indent="-228600">
              <a:defRPr sz="1600"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35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589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06" r:id="rId2"/>
    <p:sldLayoutId id="2147483696" r:id="rId3"/>
    <p:sldLayoutId id="2147483703" r:id="rId4"/>
    <p:sldLayoutId id="2147483704" r:id="rId5"/>
    <p:sldLayoutId id="2147483705" r:id="rId6"/>
    <p:sldLayoutId id="2147483707" r:id="rId7"/>
    <p:sldLayoutId id="2147483697" r:id="rId8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="" xmlns:a16="http://schemas.microsoft.com/office/drawing/2014/main" id="{E1C16217-3FB1-4CB8-B2E2-90F5FEDF23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Blueprints </a:t>
            </a:r>
            <a:r>
              <a:rPr lang="pt-BR" dirty="0"/>
              <a:t>in </a:t>
            </a:r>
            <a:r>
              <a:rPr lang="pt-BR" dirty="0" smtClean="0"/>
              <a:t>Action </a:t>
            </a:r>
            <a:r>
              <a:rPr lang="pt-BR" dirty="0"/>
              <a:t>3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A208DEC6-5900-40DD-B805-728145240F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7094538"/>
            <a:ext cx="21031199" cy="2911611"/>
          </a:xfrm>
        </p:spPr>
        <p:txBody>
          <a:bodyPr/>
          <a:lstStyle/>
          <a:p>
            <a:r>
              <a:rPr lang="pt-BR" dirty="0" smtClean="0"/>
              <a:t>Lecture </a:t>
            </a:r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7037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Enable </a:t>
            </a:r>
            <a:r>
              <a:rPr lang="pt-BR" dirty="0"/>
              <a:t>input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="" xmlns:a16="http://schemas.microsoft.com/office/drawing/2014/main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511" y="4213686"/>
            <a:ext cx="6112483" cy="5288628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Enable Input</a:t>
            </a:r>
            <a:r>
              <a:rPr lang="en-US" sz="2800" dirty="0"/>
              <a:t> function is used to allow a Blueprint to respond to input events such as a keyboard, mouse, and gamepad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i="1" dirty="0"/>
              <a:t>Input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2800" b="1" dirty="0"/>
              <a:t>Target</a:t>
            </a:r>
            <a:r>
              <a:rPr lang="pt-BR" sz="2800" dirty="0"/>
              <a:t>:</a:t>
            </a:r>
            <a:r>
              <a:rPr lang="pt-BR" sz="2800" b="1" dirty="0"/>
              <a:t> </a:t>
            </a:r>
            <a:r>
              <a:rPr lang="en-US" sz="2800" dirty="0"/>
              <a:t>Actor that will have its input enabled. The “</a:t>
            </a:r>
            <a:r>
              <a:rPr lang="en-US" sz="2800" b="1" dirty="0"/>
              <a:t>self</a:t>
            </a:r>
            <a:r>
              <a:rPr lang="en-US" sz="2800" dirty="0"/>
              <a:t>” value is used to target the Blueprint that contains the node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Player Controller</a:t>
            </a:r>
            <a:r>
              <a:rPr lang="en-US" sz="2800" dirty="0"/>
              <a:t>: A reference to the Player Controller in use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256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="" xmlns:a16="http://schemas.microsoft.com/office/drawing/2014/main" id="{E95F92C2-71A2-40BA-9969-51E5355D6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Enable </a:t>
            </a:r>
            <a:r>
              <a:rPr lang="pt-BR" dirty="0"/>
              <a:t>input:</a:t>
            </a:r>
          </a:p>
          <a:p>
            <a:r>
              <a:rPr lang="pt-BR" dirty="0" smtClean="0"/>
              <a:t>example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2F7BF249-2608-4D7C-9D4D-2B721C1B80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the example on the right, a Blueprint only responds to input events when the player is near it. The player is represented by a Blueprint named “</a:t>
            </a:r>
            <a:r>
              <a:rPr lang="en-US" sz="2800" b="1" dirty="0" err="1"/>
              <a:t>GamePlayerCharacter</a:t>
            </a:r>
            <a:r>
              <a:rPr lang="en-US" sz="2800" dirty="0"/>
              <a:t>”. When the player is within the Blueprint’s collision bounds, the </a:t>
            </a:r>
            <a:r>
              <a:rPr lang="en-US" sz="2800" b="1" dirty="0"/>
              <a:t>Enable Input</a:t>
            </a:r>
            <a:r>
              <a:rPr lang="en-US" sz="2800" dirty="0"/>
              <a:t> function is called.</a:t>
            </a:r>
          </a:p>
          <a:p>
            <a:r>
              <a:rPr lang="en-US" sz="2800" dirty="0" smtClean="0"/>
              <a:t>When </a:t>
            </a:r>
            <a:r>
              <a:rPr lang="en-US" sz="2800" dirty="0"/>
              <a:t>the player is out of the Blueprint’s collision bounds, the </a:t>
            </a:r>
            <a:r>
              <a:rPr lang="en-US" sz="2800" b="1" dirty="0"/>
              <a:t>Disable Input</a:t>
            </a:r>
            <a:r>
              <a:rPr lang="en-US" sz="2800" dirty="0"/>
              <a:t> function is called so that this Blueprint no longer responds to input events</a:t>
            </a:r>
            <a:r>
              <a:rPr lang="en-US" sz="2800" dirty="0" smtClean="0"/>
              <a:t>.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D4988858-04C4-4A2B-94CE-176634F0A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079" y="4044793"/>
            <a:ext cx="13837921" cy="562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1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Input Mode Game and UI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="" xmlns:a16="http://schemas.microsoft.com/office/drawing/2014/main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849" y="3005783"/>
            <a:ext cx="9045575" cy="7704433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Set Input Mode Game And UI</a:t>
            </a:r>
            <a:r>
              <a:rPr lang="en-US" sz="2800" dirty="0"/>
              <a:t> function defines an input mode in which the user interface (UI) has priority in handling user input events. If the UI does not know how to handle a particular event, the input is passed on to the Player Controller to be handled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i="1" dirty="0"/>
              <a:t>Input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Player Controller</a:t>
            </a:r>
            <a:r>
              <a:rPr lang="en-US" sz="2800" dirty="0"/>
              <a:t>: A reference to the Player Controller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In Widget to Focus</a:t>
            </a:r>
            <a:r>
              <a:rPr lang="en-US" sz="2800" dirty="0"/>
              <a:t>: A reference to a UMG widget that will receive the player’s input first before passing it to the Player Controller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In Mouse Lock Mode</a:t>
            </a:r>
            <a:r>
              <a:rPr lang="en-US" sz="2800" dirty="0"/>
              <a:t>: Indicates how the mouse will be handled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Hide Cursor During Capture</a:t>
            </a:r>
            <a:r>
              <a:rPr lang="en-US" sz="2800" dirty="0"/>
              <a:t>: Indicates whether the mouse cursor should be hidden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210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="" xmlns:a16="http://schemas.microsoft.com/office/drawing/2014/main" id="{E95F92C2-71A2-40BA-9969-51E5355D6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Set Input Mode Game and UI </a:t>
            </a:r>
            <a:r>
              <a:rPr lang="pt-BR" dirty="0"/>
              <a:t>: </a:t>
            </a:r>
            <a:r>
              <a:rPr lang="pt-BR" dirty="0" smtClean="0"/>
              <a:t>example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2F7BF249-2608-4D7C-9D4D-2B721C1B80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the example on the right, there is a Blueprint that interacts with the player in a first-person game. When the player overlaps this Blueprint, a UI is displayed with options for the player to choose from using the mouse.</a:t>
            </a:r>
          </a:p>
          <a:p>
            <a:r>
              <a:rPr lang="pt-BR" sz="2800" dirty="0" smtClean="0"/>
              <a:t>T</a:t>
            </a:r>
            <a:r>
              <a:rPr lang="en-US" sz="2800" dirty="0"/>
              <a:t>he </a:t>
            </a:r>
            <a:r>
              <a:rPr lang="en-US" sz="2800" b="1" dirty="0"/>
              <a:t>Show Mouse Cursor</a:t>
            </a:r>
            <a:r>
              <a:rPr lang="en-US" sz="2800" dirty="0"/>
              <a:t> property of the Player Controller is set to “</a:t>
            </a:r>
            <a:r>
              <a:rPr lang="en-US" sz="2800" b="1" dirty="0"/>
              <a:t>true</a:t>
            </a:r>
            <a:r>
              <a:rPr lang="en-US" sz="2800" dirty="0"/>
              <a:t>” to display the cursor on-screen.</a:t>
            </a:r>
          </a:p>
          <a:p>
            <a:r>
              <a:rPr lang="en-US" sz="2800" dirty="0" smtClean="0"/>
              <a:t>The </a:t>
            </a:r>
            <a:r>
              <a:rPr lang="en-US" sz="2800" b="1" dirty="0"/>
              <a:t>Set Input Mode Game And UI</a:t>
            </a:r>
            <a:r>
              <a:rPr lang="en-US" sz="2800" dirty="0"/>
              <a:t> function causes the mouse to control the cursor so that it can interact with the panel instead of changing the player’s view</a:t>
            </a:r>
            <a:r>
              <a:rPr lang="en-US" sz="2800" dirty="0" smtClean="0"/>
              <a:t>.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D4988858-04C4-4A2B-94CE-176634F0A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460" y="3640609"/>
            <a:ext cx="13845540" cy="643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22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teleport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="" xmlns:a16="http://schemas.microsoft.com/office/drawing/2014/main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849" y="3584237"/>
            <a:ext cx="9045575" cy="6547524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Teleport</a:t>
            </a:r>
            <a:r>
              <a:rPr lang="en-US" sz="2800" dirty="0"/>
              <a:t> function moves an Actor to the specified location. If there is an obstacle at the location, the Actor is moved to a nearby place where there is no collision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i="1" dirty="0"/>
              <a:t>Input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 err="1"/>
              <a:t>Dest</a:t>
            </a:r>
            <a:r>
              <a:rPr lang="en-US" sz="2800" b="1" dirty="0"/>
              <a:t> Location</a:t>
            </a:r>
            <a:r>
              <a:rPr lang="en-US" sz="2800" dirty="0"/>
              <a:t>: Destination location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 err="1"/>
              <a:t>Dest</a:t>
            </a:r>
            <a:r>
              <a:rPr lang="en-US" sz="2800" b="1" dirty="0"/>
              <a:t> Rotation</a:t>
            </a:r>
            <a:r>
              <a:rPr lang="en-US" sz="2800" dirty="0"/>
              <a:t>: Rotation applied to the Actor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i="1" dirty="0"/>
              <a:t>Output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Return Value</a:t>
            </a:r>
            <a:r>
              <a:rPr lang="en-US" sz="2800" dirty="0"/>
              <a:t>: Boolean variable. If the value is “</a:t>
            </a:r>
            <a:r>
              <a:rPr lang="en-US" sz="2800" b="1" dirty="0"/>
              <a:t>false</a:t>
            </a:r>
            <a:r>
              <a:rPr lang="en-US" sz="2800" dirty="0"/>
              <a:t>”, the Actor could not be moved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920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="" xmlns:a16="http://schemas.microsoft.com/office/drawing/2014/main" id="{E95F92C2-71A2-40BA-9969-51E5355D6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teleport</a:t>
            </a:r>
            <a:r>
              <a:rPr lang="pt-BR" dirty="0"/>
              <a:t>:</a:t>
            </a:r>
          </a:p>
          <a:p>
            <a:r>
              <a:rPr lang="pt-BR" dirty="0" smtClean="0"/>
              <a:t>example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2F7BF249-2608-4D7C-9D4D-2B721C1B80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the example on the right, there is a game in which the player collects coins. The image shows the </a:t>
            </a:r>
            <a:r>
              <a:rPr lang="en-US" sz="2800" b="1" dirty="0" err="1"/>
              <a:t>ActorBeginOverlap</a:t>
            </a:r>
            <a:r>
              <a:rPr lang="en-US" sz="2800" dirty="0"/>
              <a:t> event of the Blueprint that represents the coins.</a:t>
            </a:r>
          </a:p>
          <a:p>
            <a:r>
              <a:rPr lang="en-US" sz="2800" dirty="0" smtClean="0"/>
              <a:t>When </a:t>
            </a:r>
            <a:r>
              <a:rPr lang="en-US" sz="2800" dirty="0"/>
              <a:t>the player collects a coin, the </a:t>
            </a:r>
            <a:r>
              <a:rPr lang="en-US" sz="2800" b="1" dirty="0"/>
              <a:t>Add Coin Points</a:t>
            </a:r>
            <a:r>
              <a:rPr lang="en-US" sz="2800" dirty="0"/>
              <a:t> function is called to register the points, and after that the coin is teleported to another location in the playing area.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playing area has several obstacles, but the </a:t>
            </a:r>
            <a:r>
              <a:rPr lang="en-US" sz="2800" b="1" dirty="0"/>
              <a:t>Teleport</a:t>
            </a:r>
            <a:r>
              <a:rPr lang="en-US" sz="2800" dirty="0"/>
              <a:t> function will place the coin in a free place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D4988858-04C4-4A2B-94CE-176634F0A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410" y="4029386"/>
            <a:ext cx="13864590" cy="565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4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Point in Bounding Box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="" xmlns:a16="http://schemas.microsoft.com/office/drawing/2014/main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1" y="4977070"/>
            <a:ext cx="7603761" cy="3761859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Random Point in Bounding Box</a:t>
            </a:r>
            <a:r>
              <a:rPr lang="en-US" sz="2800" dirty="0"/>
              <a:t> function returns a vector representing a random point located within a volume specified by an origin point and a </a:t>
            </a:r>
            <a:r>
              <a:rPr lang="en-US" sz="2800" dirty="0" smtClean="0"/>
              <a:t>box extent.</a:t>
            </a:r>
            <a:endParaRPr lang="en-US" sz="2800" dirty="0"/>
          </a:p>
          <a:p>
            <a:r>
              <a:rPr lang="en-US" sz="2800" i="1" dirty="0"/>
              <a:t>Input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Origin</a:t>
            </a:r>
            <a:r>
              <a:rPr lang="en-US" sz="2800" dirty="0"/>
              <a:t>: </a:t>
            </a:r>
            <a:r>
              <a:rPr lang="en-US" sz="2800" dirty="0" smtClean="0"/>
              <a:t>Vector </a:t>
            </a:r>
            <a:r>
              <a:rPr lang="en-US" sz="2800" dirty="0"/>
              <a:t>representing the central position of the box extent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Box Extent</a:t>
            </a:r>
            <a:r>
              <a:rPr lang="en-US" sz="2800" dirty="0"/>
              <a:t>: Vector that contains the dimensions of the box that defines the 3D volume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i="1" dirty="0"/>
              <a:t>Output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Return Value</a:t>
            </a:r>
            <a:r>
              <a:rPr lang="en-US" sz="2800" dirty="0"/>
              <a:t>: Vector representing a point that was generated randomly inside the defined box extent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749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="" xmlns:a16="http://schemas.microsoft.com/office/drawing/2014/main" id="{E95F92C2-71A2-40BA-9969-51E5355D6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Random Point in Bounding Box</a:t>
            </a:r>
            <a:r>
              <a:rPr lang="pt-BR" dirty="0"/>
              <a:t>:</a:t>
            </a:r>
          </a:p>
          <a:p>
            <a:r>
              <a:rPr lang="pt-BR" dirty="0" smtClean="0"/>
              <a:t>example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2F7BF249-2608-4D7C-9D4D-2B721C1B80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image on the right is from a Level Blueprint. A Box Trigger named “</a:t>
            </a:r>
            <a:r>
              <a:rPr lang="en-US" sz="2800" b="1" dirty="0" err="1"/>
              <a:t>SpawnArea</a:t>
            </a:r>
            <a:r>
              <a:rPr lang="en-US" sz="2800" dirty="0"/>
              <a:t>” has been placed in the Level to define an area in which items will be created at random positions.</a:t>
            </a:r>
          </a:p>
          <a:p>
            <a:r>
              <a:rPr lang="en-US" sz="2800" dirty="0" smtClean="0"/>
              <a:t>When </a:t>
            </a:r>
            <a:r>
              <a:rPr lang="en-US" sz="2800" dirty="0"/>
              <a:t>the game starts, the </a:t>
            </a:r>
            <a:r>
              <a:rPr lang="en-US" sz="2800" b="1" dirty="0" err="1"/>
              <a:t>ForLoop</a:t>
            </a:r>
            <a:r>
              <a:rPr lang="en-US" sz="2800" dirty="0"/>
              <a:t> node executes the </a:t>
            </a:r>
            <a:r>
              <a:rPr lang="en-US" sz="2800" b="1" dirty="0" err="1"/>
              <a:t>SpawnActor</a:t>
            </a:r>
            <a:r>
              <a:rPr lang="en-US" sz="2800" dirty="0"/>
              <a:t> node 20 times to create 20 items in random positions.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position of each item is determined by the </a:t>
            </a:r>
            <a:r>
              <a:rPr lang="en-US" sz="2800" b="1" dirty="0"/>
              <a:t>Random Point in Bounding Box</a:t>
            </a:r>
            <a:r>
              <a:rPr lang="en-US" sz="2800" dirty="0"/>
              <a:t> function using the origin point and box extent specified for the spawn area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D4988858-04C4-4A2B-94CE-176634F0A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3922140"/>
            <a:ext cx="13855337" cy="587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69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="" xmlns:a16="http://schemas.microsoft.com/office/drawing/2014/main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491" y="4993301"/>
            <a:ext cx="9007933" cy="3729398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62322" y="5840083"/>
            <a:ext cx="9045575" cy="8002587"/>
          </a:xfrm>
        </p:spPr>
        <p:txBody>
          <a:bodyPr>
            <a:noAutofit/>
          </a:bodyPr>
          <a:lstStyle/>
          <a:p>
            <a:pPr>
              <a:lnSpc>
                <a:spcPct val="86000"/>
              </a:lnSpc>
            </a:pPr>
            <a:r>
              <a:rPr lang="en-US" sz="2800" dirty="0"/>
              <a:t>The </a:t>
            </a:r>
            <a:r>
              <a:rPr lang="en-US" sz="2800" b="1" dirty="0"/>
              <a:t>Select</a:t>
            </a:r>
            <a:r>
              <a:rPr lang="en-US" sz="2800" dirty="0"/>
              <a:t> node returns a value associated with the options that corresponds to the index that is passed as input. The </a:t>
            </a:r>
            <a:r>
              <a:rPr lang="en-US" sz="2800" b="1" dirty="0" smtClean="0"/>
              <a:t>Select</a:t>
            </a:r>
            <a:r>
              <a:rPr lang="en-US" sz="2800" dirty="0" smtClean="0"/>
              <a:t> node </a:t>
            </a:r>
            <a:r>
              <a:rPr lang="en-US" sz="2800" dirty="0"/>
              <a:t>is generic and can work with several types of variables for the index and for the values of the options. To change the type of the options or the index, right-click on the parameter and choose “</a:t>
            </a:r>
            <a:r>
              <a:rPr lang="en-US" sz="2800" b="1" dirty="0"/>
              <a:t>Change Pin Type</a:t>
            </a:r>
            <a:r>
              <a:rPr lang="en-US" sz="2800" dirty="0"/>
              <a:t>”. You can also set the pin type by dragging a variable reference or wire onto the pins. To add more options, right-click on the node and choose “</a:t>
            </a:r>
            <a:r>
              <a:rPr lang="en-US" sz="2800" b="1" dirty="0"/>
              <a:t>Add Option Pin</a:t>
            </a:r>
            <a:r>
              <a:rPr lang="en-US" sz="2800" dirty="0"/>
              <a:t>”</a:t>
            </a:r>
            <a:r>
              <a:rPr lang="en-US" sz="2600" dirty="0" smtClean="0"/>
              <a:t>.</a:t>
            </a:r>
            <a:endParaRPr lang="en-US" sz="2600" dirty="0"/>
          </a:p>
          <a:p>
            <a:pPr>
              <a:lnSpc>
                <a:spcPct val="86000"/>
              </a:lnSpc>
              <a:spcBef>
                <a:spcPts val="1200"/>
              </a:spcBef>
            </a:pPr>
            <a:r>
              <a:rPr lang="en-US" sz="2600" i="1" dirty="0"/>
              <a:t>Input</a:t>
            </a:r>
          </a:p>
          <a:p>
            <a:pPr marL="457200" indent="-457200">
              <a:lnSpc>
                <a:spcPct val="86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600" b="1" dirty="0"/>
              <a:t>Option 0, </a:t>
            </a:r>
            <a:r>
              <a:rPr lang="en-US" sz="2600" b="1" dirty="0" smtClean="0"/>
              <a:t>1, </a:t>
            </a:r>
            <a:r>
              <a:rPr lang="en-US" sz="2600" dirty="0" smtClean="0"/>
              <a:t>…:  </a:t>
            </a:r>
            <a:r>
              <a:rPr lang="en-US" sz="2800" dirty="0"/>
              <a:t>Values that can be returned by the </a:t>
            </a:r>
            <a:r>
              <a:rPr lang="en-US" sz="2800" b="1" dirty="0"/>
              <a:t>Select</a:t>
            </a:r>
            <a:r>
              <a:rPr lang="en-US" sz="2800" dirty="0"/>
              <a:t> node. The options can be of any type</a:t>
            </a:r>
            <a:r>
              <a:rPr lang="en-US" sz="2600" dirty="0" smtClean="0"/>
              <a:t>.</a:t>
            </a:r>
            <a:endParaRPr lang="en-US" sz="2600" dirty="0"/>
          </a:p>
          <a:p>
            <a:pPr marL="457200" indent="-457200">
              <a:lnSpc>
                <a:spcPct val="86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600" b="1" dirty="0"/>
              <a:t>Index</a:t>
            </a:r>
            <a:r>
              <a:rPr lang="en-US" sz="2600" dirty="0"/>
              <a:t>: </a:t>
            </a:r>
            <a:r>
              <a:rPr lang="en-US" sz="2800" dirty="0"/>
              <a:t>Value that will determine the option to be returned. The type can be </a:t>
            </a:r>
            <a:r>
              <a:rPr lang="en-US" sz="2800" dirty="0" smtClean="0"/>
              <a:t>“</a:t>
            </a:r>
            <a:r>
              <a:rPr lang="en-US" sz="2800" b="1" dirty="0"/>
              <a:t>Boolean</a:t>
            </a:r>
            <a:r>
              <a:rPr lang="en-US" sz="2800" dirty="0"/>
              <a:t>”, “</a:t>
            </a:r>
            <a:r>
              <a:rPr lang="en-US" sz="2800" b="1" dirty="0"/>
              <a:t>Byte</a:t>
            </a:r>
            <a:r>
              <a:rPr lang="en-US" sz="2800" dirty="0"/>
              <a:t>”, “</a:t>
            </a:r>
            <a:r>
              <a:rPr lang="en-US" sz="2800" b="1" dirty="0"/>
              <a:t>Integer</a:t>
            </a:r>
            <a:r>
              <a:rPr lang="en-US" sz="2800" dirty="0"/>
              <a:t>”, or “</a:t>
            </a:r>
            <a:r>
              <a:rPr lang="en-US" sz="2800" b="1" dirty="0" err="1"/>
              <a:t>Enum</a:t>
            </a:r>
            <a:r>
              <a:rPr lang="en-US" sz="2800" dirty="0"/>
              <a:t>”</a:t>
            </a:r>
            <a:r>
              <a:rPr lang="en-US" sz="2600" dirty="0" smtClean="0"/>
              <a:t>. </a:t>
            </a:r>
            <a:endParaRPr lang="en-US" sz="2600" dirty="0"/>
          </a:p>
          <a:p>
            <a:pPr>
              <a:lnSpc>
                <a:spcPct val="86000"/>
              </a:lnSpc>
              <a:spcBef>
                <a:spcPts val="1200"/>
              </a:spcBef>
            </a:pPr>
            <a:r>
              <a:rPr lang="en-US" sz="2600" i="1" dirty="0"/>
              <a:t>Output</a:t>
            </a:r>
          </a:p>
          <a:p>
            <a:pPr marL="457200" indent="-457200">
              <a:lnSpc>
                <a:spcPct val="86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600" b="1" dirty="0"/>
              <a:t>Return Value</a:t>
            </a:r>
            <a:r>
              <a:rPr lang="en-US" sz="2600" dirty="0"/>
              <a:t>: </a:t>
            </a:r>
            <a:r>
              <a:rPr lang="en-US" sz="2800" dirty="0"/>
              <a:t>The option indicated by the </a:t>
            </a:r>
            <a:r>
              <a:rPr lang="en-US" sz="2800" b="1" dirty="0"/>
              <a:t>Index</a:t>
            </a:r>
            <a:r>
              <a:rPr lang="en-US" sz="2800" dirty="0"/>
              <a:t> parameter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92018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="" xmlns:a16="http://schemas.microsoft.com/office/drawing/2014/main" id="{E95F92C2-71A2-40BA-9969-51E5355D6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</a:t>
            </a:r>
            <a:r>
              <a:rPr lang="pt-BR" dirty="0"/>
              <a:t>:</a:t>
            </a:r>
          </a:p>
          <a:p>
            <a:r>
              <a:rPr lang="pt-BR" dirty="0" smtClean="0"/>
              <a:t>Example </a:t>
            </a:r>
            <a:r>
              <a:rPr lang="pt-BR" dirty="0"/>
              <a:t>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2F7BF249-2608-4D7C-9D4D-2B721C1B80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the </a:t>
            </a:r>
            <a:r>
              <a:rPr lang="en-US" sz="2800" b="1" dirty="0"/>
              <a:t>Respawn</a:t>
            </a:r>
            <a:r>
              <a:rPr lang="en-US" sz="2800" dirty="0"/>
              <a:t> event seen in the image on the right, the </a:t>
            </a:r>
            <a:r>
              <a:rPr lang="en-US" sz="2800" b="1" dirty="0"/>
              <a:t>Select</a:t>
            </a:r>
            <a:r>
              <a:rPr lang="en-US" sz="2800" dirty="0"/>
              <a:t> node is being used to get the location of a spawn point based on the value of the integer variable </a:t>
            </a:r>
            <a:r>
              <a:rPr lang="en-US" sz="2800" b="1" dirty="0"/>
              <a:t>Spawn Point Index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the value of </a:t>
            </a:r>
            <a:r>
              <a:rPr lang="en-US" sz="2800" b="1" dirty="0"/>
              <a:t>Spawn Point Index</a:t>
            </a:r>
            <a:r>
              <a:rPr lang="en-US" sz="2800" dirty="0"/>
              <a:t> is “</a:t>
            </a:r>
            <a:r>
              <a:rPr lang="en-US" sz="2800" b="1" dirty="0"/>
              <a:t>0</a:t>
            </a:r>
            <a:r>
              <a:rPr lang="en-US" sz="2800" dirty="0"/>
              <a:t>”, it will return “</a:t>
            </a:r>
            <a:r>
              <a:rPr lang="en-US" sz="2800" b="1" dirty="0"/>
              <a:t>(0,0,0)</a:t>
            </a:r>
            <a:r>
              <a:rPr lang="en-US" sz="2800" dirty="0"/>
              <a:t>”. If the value is “</a:t>
            </a:r>
            <a:r>
              <a:rPr lang="en-US" sz="2800" b="1" dirty="0"/>
              <a:t>2</a:t>
            </a:r>
            <a:r>
              <a:rPr lang="en-US" sz="2800" dirty="0"/>
              <a:t>”, it will return the value of the </a:t>
            </a:r>
            <a:r>
              <a:rPr lang="en-US" sz="2800" b="1" dirty="0"/>
              <a:t>Spawn Point 2</a:t>
            </a:r>
            <a:r>
              <a:rPr lang="en-US" sz="2800" dirty="0"/>
              <a:t> variable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D4988858-04C4-4A2B-94CE-176634F0A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3953825"/>
            <a:ext cx="13855337" cy="58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0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D948139-B1BB-4ECE-B0C5-622E568D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Goals and Outcomes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5E4D1664-8F04-4728-A9C9-9FA53A908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</a:rPr>
              <a:t>The goals of this lecture are </a:t>
            </a:r>
            <a:r>
              <a:rPr lang="en-US" sz="2800" dirty="0" smtClean="0">
                <a:solidFill>
                  <a:srgbClr val="000000"/>
                </a:solidFill>
              </a:rPr>
              <a:t>to</a:t>
            </a:r>
            <a:endParaRPr lang="pt-BR" sz="28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Present a variety of Blueprint </a:t>
            </a:r>
            <a:r>
              <a:rPr lang="en-US" sz="2800" dirty="0" smtClean="0"/>
              <a:t>functions</a:t>
            </a:r>
            <a:endParaRPr lang="en-US" sz="28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Explain the Set Input Mode Game And UI </a:t>
            </a:r>
            <a:r>
              <a:rPr lang="en-US" sz="2800" dirty="0" smtClean="0"/>
              <a:t>function</a:t>
            </a:r>
            <a:endParaRPr lang="en-US" sz="28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Show how to create a random point in a bounding </a:t>
            </a:r>
            <a:r>
              <a:rPr lang="en-US" sz="2800" dirty="0" smtClean="0"/>
              <a:t>box</a:t>
            </a:r>
            <a:endParaRPr lang="en-US" sz="28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Explain the Select </a:t>
            </a:r>
            <a:r>
              <a:rPr lang="en-US" sz="2800" dirty="0" smtClean="0"/>
              <a:t>node</a:t>
            </a:r>
            <a:endParaRPr lang="pt-BR" sz="28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B145EC5F-3630-498D-A025-C09BB84A7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</a:rPr>
              <a:t>By the end of this lecture you will be able </a:t>
            </a:r>
            <a:r>
              <a:rPr lang="en-US" sz="2800" dirty="0" smtClean="0">
                <a:solidFill>
                  <a:srgbClr val="000000"/>
                </a:solidFill>
              </a:rPr>
              <a:t>to</a:t>
            </a:r>
            <a:endParaRPr lang="pt-BR" sz="28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 the modulo (%) operation and the Clamp </a:t>
            </a:r>
            <a:r>
              <a:rPr lang="en-US" sz="2800" dirty="0" smtClean="0"/>
              <a:t>function</a:t>
            </a:r>
            <a:endParaRPr lang="en-US" sz="28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Change a Material using a Blueprint f</a:t>
            </a:r>
            <a:r>
              <a:rPr lang="en-US" sz="2800" dirty="0" smtClean="0"/>
              <a:t>unction</a:t>
            </a:r>
            <a:endParaRPr lang="en-US" sz="28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Change the input </a:t>
            </a:r>
            <a:r>
              <a:rPr lang="en-US" sz="2800" dirty="0" smtClean="0"/>
              <a:t>mode</a:t>
            </a:r>
            <a:endParaRPr lang="en-US" sz="28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Use the Select node with various index </a:t>
            </a:r>
            <a:r>
              <a:rPr lang="en-US" sz="2800" dirty="0" smtClean="0"/>
              <a:t>types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14930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="" xmlns:a16="http://schemas.microsoft.com/office/drawing/2014/main" id="{E95F92C2-71A2-40BA-9969-51E5355D6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</a:t>
            </a:r>
            <a:r>
              <a:rPr lang="pt-BR" dirty="0"/>
              <a:t>:</a:t>
            </a:r>
          </a:p>
          <a:p>
            <a:r>
              <a:rPr lang="pt-BR" dirty="0" smtClean="0"/>
              <a:t>Example </a:t>
            </a:r>
            <a:r>
              <a:rPr lang="pt-BR" dirty="0"/>
              <a:t>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2F7BF249-2608-4D7C-9D4D-2B721C1B80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the example on the right, the index is an </a:t>
            </a:r>
            <a:r>
              <a:rPr lang="en-US" sz="2800" dirty="0" err="1"/>
              <a:t>enum</a:t>
            </a:r>
            <a:r>
              <a:rPr lang="en-US" sz="2800" dirty="0"/>
              <a:t> called “</a:t>
            </a:r>
            <a:r>
              <a:rPr lang="en-US" sz="2800" b="1" dirty="0"/>
              <a:t>Difficult</a:t>
            </a:r>
            <a:r>
              <a:rPr lang="en-US" sz="2800" dirty="0"/>
              <a:t>” that contains the </a:t>
            </a:r>
            <a:r>
              <a:rPr lang="en-US" sz="2800" b="1" dirty="0"/>
              <a:t>Easy</a:t>
            </a:r>
            <a:r>
              <a:rPr lang="en-US" sz="2800" dirty="0"/>
              <a:t>, </a:t>
            </a:r>
            <a:r>
              <a:rPr lang="en-US" sz="2800" b="1" dirty="0"/>
              <a:t>Normal</a:t>
            </a:r>
            <a:r>
              <a:rPr lang="en-US" sz="2800" dirty="0"/>
              <a:t>, and </a:t>
            </a:r>
            <a:r>
              <a:rPr lang="en-US" sz="2800" b="1" dirty="0"/>
              <a:t>Hard</a:t>
            </a:r>
            <a:r>
              <a:rPr lang="en-US" sz="2800" dirty="0"/>
              <a:t> values.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type of the options </a:t>
            </a:r>
            <a:r>
              <a:rPr lang="en-US" sz="2800"/>
              <a:t>is </a:t>
            </a:r>
            <a:r>
              <a:rPr lang="en-US" sz="2800" smtClean="0"/>
              <a:t>“</a:t>
            </a:r>
            <a:r>
              <a:rPr lang="en-US" sz="2800" b="1" dirty="0"/>
              <a:t>Integer</a:t>
            </a:r>
            <a:r>
              <a:rPr lang="en-US" sz="2800" dirty="0"/>
              <a:t>” and represents the number of enemies according to the value of the </a:t>
            </a:r>
            <a:r>
              <a:rPr lang="en-US" sz="2800" b="1" dirty="0" smtClean="0"/>
              <a:t>Difficult</a:t>
            </a:r>
            <a:r>
              <a:rPr lang="en-US" sz="2800" dirty="0" smtClean="0"/>
              <a:t> </a:t>
            </a:r>
            <a:r>
              <a:rPr lang="en-US" sz="2800" dirty="0" err="1"/>
              <a:t>enum</a:t>
            </a:r>
            <a:r>
              <a:rPr lang="en-US" sz="2800" dirty="0"/>
              <a:t> variable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  <a:p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D4988858-04C4-4A2B-94CE-176634F0A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63" y="3960541"/>
            <a:ext cx="13855337" cy="579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59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="" xmlns:a16="http://schemas.microsoft.com/office/drawing/2014/main" id="{E95F92C2-71A2-40BA-9969-51E5355D6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summary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2F7BF249-2608-4D7C-9D4D-2B721C1B80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lecture presented various Blueprint functions.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showed how to change the input mode, create random points, change a Material, and use the Select node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3470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Modulo (%)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="" xmlns:a16="http://schemas.microsoft.com/office/drawing/2014/main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3577" y="4486843"/>
            <a:ext cx="5661135" cy="4742313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modulo</a:t>
            </a:r>
            <a:r>
              <a:rPr lang="en-US" sz="2800" dirty="0"/>
              <a:t> operation, represented by the percentage symbol, returns the remainder of a division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spcBef>
                <a:spcPts val="1600"/>
              </a:spcBef>
            </a:pPr>
            <a:r>
              <a:rPr lang="en-US" sz="2800" i="1" dirty="0"/>
              <a:t>Input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A</a:t>
            </a:r>
            <a:r>
              <a:rPr lang="en-US" sz="2800" dirty="0"/>
              <a:t>: Value to be divided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B</a:t>
            </a:r>
            <a:r>
              <a:rPr lang="en-US" sz="2800" dirty="0"/>
              <a:t>: Value that will be used as the </a:t>
            </a:r>
            <a:r>
              <a:rPr lang="en-US" sz="2800" dirty="0" smtClean="0"/>
              <a:t>divisor</a:t>
            </a:r>
            <a:r>
              <a:rPr lang="en-US" sz="2800" dirty="0"/>
              <a:t>.</a:t>
            </a:r>
          </a:p>
          <a:p>
            <a:pPr>
              <a:spcBef>
                <a:spcPts val="1600"/>
              </a:spcBef>
            </a:pPr>
            <a:r>
              <a:rPr lang="en-US" sz="2800" i="1" dirty="0"/>
              <a:t>Output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Return Value</a:t>
            </a:r>
            <a:r>
              <a:rPr lang="en-US" sz="2800" dirty="0"/>
              <a:t>: Remainder of the </a:t>
            </a:r>
            <a:r>
              <a:rPr lang="en-US" sz="2800" dirty="0" smtClean="0"/>
              <a:t>division</a:t>
            </a:r>
            <a:r>
              <a:rPr lang="en-US" sz="2800" dirty="0"/>
              <a:t>.</a:t>
            </a:r>
          </a:p>
          <a:p>
            <a:pPr>
              <a:spcBef>
                <a:spcPts val="2800"/>
              </a:spcBef>
            </a:pPr>
            <a:r>
              <a:rPr lang="en-US" sz="2800" i="1" dirty="0"/>
              <a:t>Example</a:t>
            </a:r>
          </a:p>
          <a:p>
            <a:pPr marL="914400" lvl="1" indent="0">
              <a:spcBef>
                <a:spcPts val="1200"/>
              </a:spcBef>
              <a:buNone/>
            </a:pPr>
            <a:r>
              <a:rPr lang="en-US" sz="2800" dirty="0" smtClean="0"/>
              <a:t>1 </a:t>
            </a:r>
            <a:r>
              <a:rPr lang="en-US" sz="2800" dirty="0"/>
              <a:t>% 3 = 1</a:t>
            </a:r>
          </a:p>
          <a:p>
            <a:pPr marL="914400" lvl="1" indent="0">
              <a:spcBef>
                <a:spcPts val="0"/>
              </a:spcBef>
              <a:buNone/>
            </a:pPr>
            <a:r>
              <a:rPr lang="en-US" sz="2800" dirty="0" smtClean="0"/>
              <a:t>2 </a:t>
            </a:r>
            <a:r>
              <a:rPr lang="en-US" sz="2800" dirty="0"/>
              <a:t>% 3 = 2</a:t>
            </a:r>
          </a:p>
          <a:p>
            <a:pPr marL="914400" lvl="1" indent="0">
              <a:spcBef>
                <a:spcPts val="0"/>
              </a:spcBef>
              <a:buNone/>
            </a:pPr>
            <a:r>
              <a:rPr lang="en-US" sz="2800" dirty="0" smtClean="0"/>
              <a:t>3 </a:t>
            </a:r>
            <a:r>
              <a:rPr lang="en-US" sz="2800" dirty="0"/>
              <a:t>% 3 = 0</a:t>
            </a:r>
          </a:p>
          <a:p>
            <a:pPr marL="914400" lvl="1" indent="0">
              <a:spcBef>
                <a:spcPts val="0"/>
              </a:spcBef>
              <a:buNone/>
            </a:pPr>
            <a:r>
              <a:rPr lang="en-US" sz="2800" dirty="0" smtClean="0"/>
              <a:t>4 </a:t>
            </a:r>
            <a:r>
              <a:rPr lang="en-US" sz="2800" dirty="0"/>
              <a:t>% 3 = 1</a:t>
            </a:r>
          </a:p>
          <a:p>
            <a:pPr marL="914400" lvl="1" indent="0">
              <a:spcBef>
                <a:spcPts val="0"/>
              </a:spcBef>
              <a:buNone/>
            </a:pPr>
            <a:r>
              <a:rPr lang="en-US" sz="2800" dirty="0" smtClean="0"/>
              <a:t>5 </a:t>
            </a:r>
            <a:r>
              <a:rPr lang="en-US" sz="2800" dirty="0"/>
              <a:t>% 3 = 2</a:t>
            </a:r>
          </a:p>
          <a:p>
            <a:pPr marL="914400" lvl="1" indent="0">
              <a:spcBef>
                <a:spcPts val="0"/>
              </a:spcBef>
              <a:buNone/>
            </a:pPr>
            <a:r>
              <a:rPr lang="pt-BR" sz="2800" dirty="0" smtClean="0"/>
              <a:t>6</a:t>
            </a:r>
            <a:r>
              <a:rPr lang="en-US" sz="2800" dirty="0" smtClean="0"/>
              <a:t> </a:t>
            </a:r>
            <a:r>
              <a:rPr lang="en-US" sz="2800" dirty="0"/>
              <a:t>% 3 = 0</a:t>
            </a:r>
          </a:p>
        </p:txBody>
      </p:sp>
    </p:spTree>
    <p:extLst>
      <p:ext uri="{BB962C8B-B14F-4D97-AF65-F5344CB8AC3E}">
        <p14:creationId xmlns:p14="http://schemas.microsoft.com/office/powerpoint/2010/main" val="277746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Modulo (%):</a:t>
            </a:r>
            <a:br>
              <a:rPr lang="pt-BR" dirty="0"/>
            </a:br>
            <a:r>
              <a:rPr lang="pt-BR" dirty="0" smtClean="0"/>
              <a:t>example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="" xmlns:a16="http://schemas.microsoft.com/office/drawing/2014/main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470" y="4671546"/>
            <a:ext cx="12241530" cy="4372908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is common to use the modulo operation to convert the index of a one-dimensional array into a two-dimensional coordinate.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the example on the right, an array of integers is being used to represent a chessboard. The array contains 64 positions, so its indexes range from </a:t>
            </a:r>
            <a:r>
              <a:rPr lang="en-US" sz="2800" dirty="0" smtClean="0"/>
              <a:t>“0” </a:t>
            </a:r>
            <a:r>
              <a:rPr lang="en-US" sz="2800" dirty="0"/>
              <a:t>to </a:t>
            </a:r>
            <a:r>
              <a:rPr lang="en-US" sz="2800" dirty="0" smtClean="0"/>
              <a:t>“63”. </a:t>
            </a:r>
            <a:r>
              <a:rPr lang="en-US" sz="2800" dirty="0"/>
              <a:t>Each position of the board is represented by a coordinate (X, Y).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first position has coordinates </a:t>
            </a:r>
            <a:r>
              <a:rPr lang="en-US" sz="2800" dirty="0" smtClean="0"/>
              <a:t>(</a:t>
            </a:r>
            <a:r>
              <a:rPr lang="en-US" sz="2800" dirty="0"/>
              <a:t>1, 1</a:t>
            </a:r>
            <a:r>
              <a:rPr lang="en-US" sz="2800" dirty="0" smtClean="0"/>
              <a:t>), </a:t>
            </a:r>
            <a:r>
              <a:rPr lang="en-US" sz="2800" dirty="0"/>
              <a:t>and the last position has coordinates (8, 8). The macro seen in the example converts an array index to the X and Y coordinates of the board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64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clamp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="" xmlns:a16="http://schemas.microsoft.com/office/drawing/2014/main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280" y="2478306"/>
            <a:ext cx="7044447" cy="8759388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Clamp</a:t>
            </a:r>
            <a:r>
              <a:rPr lang="en-US" sz="2800" dirty="0"/>
              <a:t> function receives an input value and the minimum and maximum values. If the input value </a:t>
            </a:r>
            <a:r>
              <a:rPr lang="en-US" sz="2800" dirty="0" smtClean="0"/>
              <a:t>is </a:t>
            </a:r>
            <a:r>
              <a:rPr lang="en-US" sz="2800" dirty="0"/>
              <a:t>between the minimum and maximum values, it is returned without modification.</a:t>
            </a:r>
          </a:p>
          <a:p>
            <a:pPr>
              <a:spcBef>
                <a:spcPts val="1600"/>
              </a:spcBef>
            </a:pPr>
            <a:r>
              <a:rPr lang="en-US" sz="2800" dirty="0" smtClean="0"/>
              <a:t>If </a:t>
            </a:r>
            <a:r>
              <a:rPr lang="en-US" sz="2800" dirty="0"/>
              <a:t>it </a:t>
            </a:r>
            <a:r>
              <a:rPr lang="en-US" sz="2800" dirty="0" smtClean="0"/>
              <a:t>is </a:t>
            </a:r>
            <a:r>
              <a:rPr lang="en-US" sz="2800" dirty="0"/>
              <a:t>below the minimum, the minimum value is returned. If it </a:t>
            </a:r>
            <a:r>
              <a:rPr lang="en-US" sz="2800" dirty="0" smtClean="0"/>
              <a:t>is </a:t>
            </a:r>
            <a:r>
              <a:rPr lang="en-US" sz="2800" dirty="0"/>
              <a:t>above the maximum, the maximum value is returned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i="1" dirty="0"/>
              <a:t>Input</a:t>
            </a:r>
          </a:p>
          <a:p>
            <a:pPr marL="45720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Value</a:t>
            </a:r>
            <a:r>
              <a:rPr lang="en-US" sz="2800" dirty="0"/>
              <a:t>: Input value that will be compared with the </a:t>
            </a:r>
            <a:r>
              <a:rPr lang="en-US" sz="2800" b="1" dirty="0"/>
              <a:t>Min</a:t>
            </a:r>
            <a:r>
              <a:rPr lang="en-US" sz="2800" dirty="0"/>
              <a:t> and </a:t>
            </a:r>
            <a:r>
              <a:rPr lang="en-US" sz="2800" b="1" dirty="0"/>
              <a:t>Max</a:t>
            </a:r>
            <a:r>
              <a:rPr lang="en-US" sz="2800" dirty="0"/>
              <a:t> values</a:t>
            </a:r>
            <a:r>
              <a:rPr lang="en-US" sz="2800" dirty="0" smtClean="0"/>
              <a:t>. </a:t>
            </a:r>
            <a:endParaRPr lang="en-US" sz="2800" dirty="0"/>
          </a:p>
          <a:p>
            <a:pPr marL="45720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Min</a:t>
            </a:r>
            <a:r>
              <a:rPr lang="en-US" sz="2800" dirty="0"/>
              <a:t>: The lowest value that can be returned</a:t>
            </a:r>
            <a:r>
              <a:rPr lang="en-US" sz="2800" dirty="0" smtClean="0"/>
              <a:t>. </a:t>
            </a:r>
            <a:endParaRPr lang="en-US" sz="2800" dirty="0"/>
          </a:p>
          <a:p>
            <a:pPr marL="45720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Max</a:t>
            </a:r>
            <a:r>
              <a:rPr lang="en-US" sz="2800" dirty="0"/>
              <a:t>: The highest value that can be returned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i="1" dirty="0"/>
              <a:t>Output</a:t>
            </a:r>
          </a:p>
          <a:p>
            <a:pPr marL="45720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Return Value</a:t>
            </a:r>
            <a:r>
              <a:rPr lang="en-US" sz="2800" dirty="0"/>
              <a:t>: Value </a:t>
            </a:r>
            <a:r>
              <a:rPr lang="en-US" sz="2800" dirty="0" smtClean="0"/>
              <a:t>between </a:t>
            </a:r>
            <a:r>
              <a:rPr lang="en-US" sz="2800" dirty="0"/>
              <a:t>the </a:t>
            </a:r>
            <a:r>
              <a:rPr lang="en-US" sz="2800" b="1" dirty="0"/>
              <a:t>Min</a:t>
            </a:r>
            <a:r>
              <a:rPr lang="en-US" sz="2800" dirty="0"/>
              <a:t> and </a:t>
            </a:r>
            <a:r>
              <a:rPr lang="en-US" sz="2800" b="1" dirty="0"/>
              <a:t>Max</a:t>
            </a:r>
            <a:r>
              <a:rPr lang="en-US" sz="2800" dirty="0"/>
              <a:t> values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755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Clamp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 smtClean="0"/>
              <a:t>example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="" xmlns:a16="http://schemas.microsoft.com/office/drawing/2014/main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0" y="5208021"/>
            <a:ext cx="12237720" cy="3299958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the example on the right, there is an event that calculates </a:t>
            </a:r>
            <a:r>
              <a:rPr lang="en-US" sz="2800" dirty="0" smtClean="0"/>
              <a:t>the value of the power </a:t>
            </a:r>
            <a:r>
              <a:rPr lang="en-US" sz="2800" dirty="0"/>
              <a:t>attack </a:t>
            </a:r>
            <a:r>
              <a:rPr lang="en-US" sz="2800" dirty="0" smtClean="0"/>
              <a:t>of </a:t>
            </a:r>
            <a:r>
              <a:rPr lang="en-US" sz="2800" dirty="0"/>
              <a:t>a character. This </a:t>
            </a:r>
            <a:r>
              <a:rPr lang="en-US" sz="2800" dirty="0" smtClean="0"/>
              <a:t>value </a:t>
            </a:r>
            <a:r>
              <a:rPr lang="en-US" sz="2800" dirty="0"/>
              <a:t>is based on the sum of the </a:t>
            </a:r>
            <a:r>
              <a:rPr lang="en-US" sz="2800" dirty="0" smtClean="0"/>
              <a:t>values of the variables </a:t>
            </a:r>
            <a:r>
              <a:rPr lang="en-US" sz="2800" b="1" dirty="0"/>
              <a:t>Base Attack</a:t>
            </a:r>
            <a:r>
              <a:rPr lang="en-US" sz="2800" dirty="0"/>
              <a:t> and </a:t>
            </a:r>
            <a:r>
              <a:rPr lang="en-US" sz="2800" b="1" dirty="0"/>
              <a:t>Attack Modifier</a:t>
            </a:r>
            <a:r>
              <a:rPr lang="en-US" sz="2800" dirty="0"/>
              <a:t>. The </a:t>
            </a:r>
            <a:r>
              <a:rPr lang="en-US" sz="2800" b="1" dirty="0"/>
              <a:t>Attack Modifier</a:t>
            </a:r>
            <a:r>
              <a:rPr lang="en-US" sz="2800" dirty="0"/>
              <a:t> variable can indicate attack bonuses, or it can have a negative value, indicating some bad state of the character.</a:t>
            </a:r>
          </a:p>
          <a:p>
            <a:r>
              <a:rPr lang="en-US" sz="2800" dirty="0" smtClean="0"/>
              <a:t>But </a:t>
            </a:r>
            <a:r>
              <a:rPr lang="en-US" sz="2800" dirty="0"/>
              <a:t>no matter how bad the character’s attack penalties are, the minimum value of the power attack is “</a:t>
            </a:r>
            <a:r>
              <a:rPr lang="en-US" sz="2800" b="1" dirty="0"/>
              <a:t>500</a:t>
            </a:r>
            <a:r>
              <a:rPr lang="en-US" sz="2800" dirty="0"/>
              <a:t>”. Similarly, the maximum value of the power attack is “</a:t>
            </a:r>
            <a:r>
              <a:rPr lang="en-US" sz="2800" b="1" dirty="0"/>
              <a:t>2000</a:t>
            </a:r>
            <a:r>
              <a:rPr lang="en-US" sz="2800" dirty="0"/>
              <a:t>”, even if the sum of the </a:t>
            </a:r>
            <a:r>
              <a:rPr lang="en-US" sz="2800" dirty="0" smtClean="0"/>
              <a:t>values of the base </a:t>
            </a:r>
            <a:r>
              <a:rPr lang="en-US" sz="2800" dirty="0"/>
              <a:t>attack and the attack bonus is higher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33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 </a:t>
            </a:r>
            <a:r>
              <a:rPr lang="pt-BR" dirty="0" smtClean="0"/>
              <a:t>and max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="" xmlns:a16="http://schemas.microsoft.com/office/drawing/2014/main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055" y="2045215"/>
            <a:ext cx="10618470" cy="3668198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Min</a:t>
            </a:r>
            <a:r>
              <a:rPr lang="en-US" sz="2800" dirty="0"/>
              <a:t> function returns the minimum value between the input values. The </a:t>
            </a:r>
            <a:r>
              <a:rPr lang="en-US" sz="2800" b="1" dirty="0"/>
              <a:t>Max</a:t>
            </a:r>
            <a:r>
              <a:rPr lang="en-US" sz="2800" dirty="0"/>
              <a:t> function returns the maximum value between the input values.</a:t>
            </a:r>
          </a:p>
          <a:p>
            <a:r>
              <a:rPr lang="pt-BR" sz="2800" dirty="0" smtClean="0"/>
              <a:t>M</a:t>
            </a:r>
            <a:r>
              <a:rPr lang="en-US" sz="2800" dirty="0"/>
              <a:t>any input values can be added in both functions by using the </a:t>
            </a:r>
            <a:r>
              <a:rPr lang="en-US" sz="2800" b="1" dirty="0"/>
              <a:t>Add pin</a:t>
            </a:r>
            <a:r>
              <a:rPr lang="en-US" sz="2800" dirty="0"/>
              <a:t> button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i="1" dirty="0"/>
              <a:t>Example</a:t>
            </a:r>
          </a:p>
          <a:p>
            <a:r>
              <a:rPr lang="en-US" sz="2800" dirty="0"/>
              <a:t>In the bottom image on the right, the </a:t>
            </a:r>
            <a:r>
              <a:rPr lang="en-US" sz="2800" b="1" dirty="0"/>
              <a:t>Min</a:t>
            </a:r>
            <a:r>
              <a:rPr lang="en-US" sz="2800" dirty="0"/>
              <a:t> function is being used to ensure that the value of the </a:t>
            </a:r>
            <a:r>
              <a:rPr lang="en-US" sz="2800" b="1" dirty="0"/>
              <a:t>Shield</a:t>
            </a:r>
            <a:r>
              <a:rPr lang="en-US" sz="2800" dirty="0"/>
              <a:t> variable is never greater than “</a:t>
            </a:r>
            <a:r>
              <a:rPr lang="en-US" sz="2800" b="1" dirty="0" smtClean="0"/>
              <a:t>100.0</a:t>
            </a:r>
            <a:r>
              <a:rPr lang="en-US" sz="2800" dirty="0" smtClean="0"/>
              <a:t>”.</a:t>
            </a:r>
            <a:endParaRPr lang="en-US" sz="2800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0E86EBE8-79CC-4E0D-A6DF-DEAB01EF3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0" y="7523649"/>
            <a:ext cx="12237720" cy="47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2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 material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="" xmlns:a16="http://schemas.microsoft.com/office/drawing/2014/main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0" y="4225946"/>
            <a:ext cx="12237720" cy="5264108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Set Material</a:t>
            </a:r>
            <a:r>
              <a:rPr lang="en-US" sz="2800" dirty="0"/>
              <a:t> function changes the Material being used by a component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i="1" dirty="0" smtClean="0"/>
              <a:t>Input</a:t>
            </a:r>
            <a:endParaRPr lang="en-US" sz="2800" b="1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2800" b="1" dirty="0"/>
              <a:t>Target</a:t>
            </a:r>
            <a:r>
              <a:rPr lang="pt-BR" sz="2800" dirty="0"/>
              <a:t>: </a:t>
            </a:r>
            <a:r>
              <a:rPr lang="en-US" sz="2800" dirty="0"/>
              <a:t>Primitive component that will have its Material modified</a:t>
            </a:r>
            <a:r>
              <a:rPr lang="en-US" sz="2800" dirty="0" smtClean="0"/>
              <a:t>.</a:t>
            </a:r>
            <a:endParaRPr lang="en-US" sz="2800" b="1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Element Index</a:t>
            </a:r>
            <a:r>
              <a:rPr lang="en-US" sz="2800" dirty="0"/>
              <a:t>:  Indicates which Material will be modified in the component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Material</a:t>
            </a:r>
            <a:r>
              <a:rPr lang="en-US" sz="2800" dirty="0"/>
              <a:t>: Reference to the new Material that will be used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971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A2823D-BE8F-4005-B4CC-B21BA749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 material:</a:t>
            </a:r>
            <a:br>
              <a:rPr lang="pt-BR" dirty="0"/>
            </a:br>
            <a:r>
              <a:rPr lang="pt-BR" dirty="0" smtClean="0"/>
              <a:t>example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="" xmlns:a16="http://schemas.microsoft.com/office/drawing/2014/main" id="{9127E5F9-6F40-4C08-9082-D4C44285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869" y="1563839"/>
            <a:ext cx="11129507" cy="5294161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5D814C6-D19A-4BC3-B3FA-97A7ABCBBB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the example on the right, there is a Blueprint that contains a Static Mesh component called “</a:t>
            </a:r>
            <a:r>
              <a:rPr lang="en-US" sz="2800" b="1" dirty="0"/>
              <a:t>Power Sphere</a:t>
            </a:r>
            <a:r>
              <a:rPr lang="en-US" sz="2800" dirty="0"/>
              <a:t>”. When an Actor approaches the Blueprint, the </a:t>
            </a:r>
            <a:r>
              <a:rPr lang="en-US" sz="2800" b="1" dirty="0"/>
              <a:t>Power Sphere</a:t>
            </a:r>
            <a:r>
              <a:rPr lang="en-US" sz="2800" dirty="0"/>
              <a:t> Material is replaced with </a:t>
            </a:r>
            <a:r>
              <a:rPr lang="en-US" sz="2800" b="1" dirty="0" err="1"/>
              <a:t>T_Tech_Hex_Tile_Pulse</a:t>
            </a:r>
            <a:r>
              <a:rPr lang="en-US" sz="2800" dirty="0"/>
              <a:t> to indicate that it is active.</a:t>
            </a:r>
          </a:p>
          <a:p>
            <a:r>
              <a:rPr lang="en-US" sz="2800" dirty="0" smtClean="0"/>
              <a:t>When </a:t>
            </a:r>
            <a:r>
              <a:rPr lang="en-US" sz="2800" dirty="0"/>
              <a:t>the Actor moves away, the Material is replaced with </a:t>
            </a:r>
            <a:r>
              <a:rPr lang="en-US" sz="2800" b="1" dirty="0" err="1"/>
              <a:t>M_Tech_Hex_Tile</a:t>
            </a:r>
            <a:r>
              <a:rPr lang="en-US" sz="2800" dirty="0"/>
              <a:t>, indicating that the component is disabled</a:t>
            </a:r>
            <a:r>
              <a:rPr lang="en-US" sz="2800" dirty="0" smtClean="0"/>
              <a:t>. 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FC59B8EA-0760-4789-BDAD-5F5665CDA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001" y="7668459"/>
            <a:ext cx="10676645" cy="540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27912"/>
      </p:ext>
    </p:extLst>
  </p:cSld>
  <p:clrMapOvr>
    <a:masterClrMapping/>
  </p:clrMapOvr>
</p:sld>
</file>

<file path=ppt/theme/theme1.xml><?xml version="1.0" encoding="utf-8"?>
<a:theme xmlns:a="http://schemas.openxmlformats.org/drawingml/2006/main" name="EpicThem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13761</TotalTime>
  <Words>1748</Words>
  <Application>Microsoft Office PowerPoint</Application>
  <PresentationFormat>Custom</PresentationFormat>
  <Paragraphs>120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EpicTheme</vt:lpstr>
      <vt:lpstr>PowerPoint Presentation</vt:lpstr>
      <vt:lpstr>Lecture Goals and Outcomes </vt:lpstr>
      <vt:lpstr>Modulo (%)</vt:lpstr>
      <vt:lpstr>Modulo (%): example</vt:lpstr>
      <vt:lpstr>clamp</vt:lpstr>
      <vt:lpstr>Clamp: example</vt:lpstr>
      <vt:lpstr>Min and max</vt:lpstr>
      <vt:lpstr>Set material</vt:lpstr>
      <vt:lpstr>Set material: example</vt:lpstr>
      <vt:lpstr>Enable input</vt:lpstr>
      <vt:lpstr>PowerPoint Presentation</vt:lpstr>
      <vt:lpstr>Set Input Mode Game and UI</vt:lpstr>
      <vt:lpstr>PowerPoint Presentation</vt:lpstr>
      <vt:lpstr>teleport</vt:lpstr>
      <vt:lpstr>PowerPoint Presentation</vt:lpstr>
      <vt:lpstr>Random Point in Bounding Box</vt:lpstr>
      <vt:lpstr>PowerPoint Presentation</vt:lpstr>
      <vt:lpstr>select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Romero</dc:creator>
  <cp:lastModifiedBy>KBH</cp:lastModifiedBy>
  <cp:revision>172</cp:revision>
  <dcterms:modified xsi:type="dcterms:W3CDTF">2018-11-29T18:49:27Z</dcterms:modified>
</cp:coreProperties>
</file>