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8" r:id="rId1"/>
  </p:sldMasterIdLst>
  <p:notesMasterIdLst>
    <p:notesMasterId r:id="rId22"/>
  </p:notesMasterIdLst>
  <p:sldIdLst>
    <p:sldId id="256" r:id="rId2"/>
    <p:sldId id="257" r:id="rId3"/>
    <p:sldId id="390" r:id="rId4"/>
    <p:sldId id="391" r:id="rId5"/>
    <p:sldId id="392" r:id="rId6"/>
    <p:sldId id="258" r:id="rId7"/>
    <p:sldId id="395" r:id="rId8"/>
    <p:sldId id="396" r:id="rId9"/>
    <p:sldId id="397" r:id="rId10"/>
    <p:sldId id="398" r:id="rId11"/>
    <p:sldId id="399" r:id="rId12"/>
    <p:sldId id="400" r:id="rId13"/>
    <p:sldId id="401" r:id="rId14"/>
    <p:sldId id="402" r:id="rId15"/>
    <p:sldId id="403" r:id="rId16"/>
    <p:sldId id="407" r:id="rId17"/>
    <p:sldId id="404" r:id="rId18"/>
    <p:sldId id="405" r:id="rId19"/>
    <p:sldId id="406" r:id="rId20"/>
    <p:sldId id="394"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xmlns="">
        <p15:guide id="1" orient="horz" pos="4320" userDrawn="1">
          <p15:clr>
            <a:srgbClr val="A4A3A4"/>
          </p15:clr>
        </p15:guide>
        <p15:guide id="2" pos="76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m Shannon" initials="TS" lastIdx="5" clrIdx="0">
    <p:extLst/>
  </p:cmAuthor>
  <p:cmAuthor id="2" name="Marcos" initials="M" lastIdx="5"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F3F3F"/>
    <a:srgbClr val="FFD966"/>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9519" autoAdjust="0"/>
  </p:normalViewPr>
  <p:slideViewPr>
    <p:cSldViewPr snapToGrid="0" showGuides="1">
      <p:cViewPr varScale="1">
        <p:scale>
          <a:sx n="44" d="100"/>
          <a:sy n="44" d="100"/>
        </p:scale>
        <p:origin x="-370" y="-86"/>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1143000" y="685800"/>
            <a:ext cx="4572000" cy="3429000"/>
          </a:xfrm>
          <a:prstGeom prst="rect">
            <a:avLst/>
          </a:prstGeom>
        </p:spPr>
        <p:txBody>
          <a:bodyPr/>
          <a:lstStyle/>
          <a:p>
            <a:endParaRPr/>
          </a:p>
        </p:txBody>
      </p:sp>
      <p:sp>
        <p:nvSpPr>
          <p:cNvPr id="41" name="Shape 4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057449471"/>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18"/>
          <p:cNvSpPr>
            <a:spLocks noGrp="1"/>
          </p:cNvSpPr>
          <p:nvPr>
            <p:ph type="body" sz="quarter" idx="10"/>
          </p:nvPr>
        </p:nvSpPr>
        <p:spPr>
          <a:xfrm>
            <a:off x="1676400" y="10845298"/>
            <a:ext cx="21031200" cy="1387475"/>
          </a:xfrm>
        </p:spPr>
        <p:txBody>
          <a:bodyPr anchor="t" anchorCtr="1">
            <a:noAutofit/>
          </a:bodyPr>
          <a:lstStyle>
            <a:lvl1pPr marL="0" indent="0" algn="l">
              <a:buFont typeface="Arial" panose="020B0604020202020204" pitchFamily="34" charset="0"/>
              <a:buNone/>
              <a:defRPr lang="en-US" sz="8500" baseline="0" dirty="0" smtClean="0">
                <a:solidFill>
                  <a:schemeClr val="bg2"/>
                </a:solidFill>
                <a:latin typeface="+mj-lt"/>
                <a:sym typeface="Arial"/>
              </a:defRPr>
            </a:lvl1pPr>
          </a:lstStyle>
          <a:p>
            <a:pPr algn="ctr"/>
            <a:endParaRPr lang="en-US" sz="8000" dirty="0">
              <a:solidFill>
                <a:srgbClr val="FFFFFF"/>
              </a:solidFill>
              <a:latin typeface="+mn-lt"/>
              <a:cs typeface="Arial"/>
              <a:sym typeface="Arial"/>
            </a:endParaRPr>
          </a:p>
        </p:txBody>
      </p:sp>
      <p:sp>
        <p:nvSpPr>
          <p:cNvPr id="21" name="Text Placeholder 20"/>
          <p:cNvSpPr>
            <a:spLocks noGrp="1"/>
          </p:cNvSpPr>
          <p:nvPr>
            <p:ph type="body" sz="quarter" idx="11"/>
          </p:nvPr>
        </p:nvSpPr>
        <p:spPr>
          <a:xfrm>
            <a:off x="1676400" y="7094538"/>
            <a:ext cx="21031199" cy="3750760"/>
          </a:xfrm>
        </p:spPr>
        <p:txBody>
          <a:bodyPr anchor="b">
            <a:normAutofit/>
          </a:bodyPr>
          <a:lstStyle>
            <a:lvl1pPr marL="0" indent="0" algn="ctr">
              <a:buNone/>
              <a:defRPr sz="12000" cap="all" baseline="0">
                <a:solidFill>
                  <a:srgbClr val="FFD966"/>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endParaRPr lang="en-US" dirty="0"/>
          </a:p>
        </p:txBody>
      </p:sp>
    </p:spTree>
    <p:extLst>
      <p:ext uri="{BB962C8B-B14F-4D97-AF65-F5344CB8AC3E}">
        <p14:creationId xmlns:p14="http://schemas.microsoft.com/office/powerpoint/2010/main" val="2195120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292929"/>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1676400" y="7550515"/>
            <a:ext cx="21031200" cy="2217738"/>
          </a:xfrm>
        </p:spPr>
        <p:txBody>
          <a:bodyPr>
            <a:noAutofit/>
          </a:bodyPr>
          <a:lstStyle>
            <a:lvl1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1pPr>
            <a:lvl2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2pPr>
            <a:lvl3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3pPr>
            <a:lvl4pPr algn="ctr">
              <a:defRPr kumimoji="0" lang="en-US" sz="6000" b="0" i="0" u="none" strike="noStrike" cap="none" spc="0" normalizeH="0" baseline="0" dirty="0" smtClean="0">
                <a:ln>
                  <a:noFill/>
                </a:ln>
                <a:solidFill>
                  <a:srgbClr val="FFFFFF"/>
                </a:solidFill>
                <a:effectLst/>
                <a:uFillTx/>
                <a:latin typeface="Helvetica"/>
                <a:ea typeface="Helvetica"/>
                <a:cs typeface="Helvetica"/>
                <a:sym typeface="Helvetica"/>
              </a:defRPr>
            </a:lvl4pPr>
            <a:lvl5pPr algn="ctr">
              <a:defRPr kumimoji="0" lang="en-US" sz="6000" b="0" i="0" u="none" strike="noStrike" cap="none" spc="0" normalizeH="0" baseline="0" dirty="0">
                <a:ln>
                  <a:noFill/>
                </a:ln>
                <a:solidFill>
                  <a:srgbClr val="FFFFFF"/>
                </a:solidFill>
                <a:effectLst/>
                <a:uFillTx/>
                <a:latin typeface="Helvetica"/>
                <a:ea typeface="Helvetica"/>
                <a:cs typeface="Helvetica"/>
                <a:sym typeface="Helvetica"/>
              </a:defRPr>
            </a:lvl5pPr>
          </a:lstStyle>
          <a:p>
            <a:pPr lvl="0"/>
            <a:r>
              <a:rPr lang="en-US" dirty="0"/>
              <a:t>Subtitle (optional)</a:t>
            </a:r>
          </a:p>
        </p:txBody>
      </p:sp>
      <p:sp>
        <p:nvSpPr>
          <p:cNvPr id="2" name="Title 1"/>
          <p:cNvSpPr>
            <a:spLocks noGrp="1"/>
          </p:cNvSpPr>
          <p:nvPr>
            <p:ph type="title"/>
          </p:nvPr>
        </p:nvSpPr>
        <p:spPr>
          <a:xfrm>
            <a:off x="1676400" y="4488288"/>
            <a:ext cx="21031200" cy="2651126"/>
          </a:xfrm>
        </p:spPr>
        <p:txBody>
          <a:bodyPr anchor="b" anchorCtr="1">
            <a:normAutofit/>
          </a:bodyPr>
          <a:lstStyle>
            <a:lvl1pPr algn="ctr">
              <a:defRPr kumimoji="0" lang="en-US" sz="8000" b="1" i="0" u="none" strike="noStrike" cap="all" spc="1800" normalizeH="0" baseline="0" dirty="0">
                <a:ln>
                  <a:noFill/>
                </a:ln>
                <a:solidFill>
                  <a:srgbClr val="FFD966"/>
                </a:solidFill>
                <a:effectLst/>
                <a:uFillTx/>
                <a:latin typeface="Helvetica"/>
                <a:ea typeface="Helvetica"/>
                <a:cs typeface="Helvetica"/>
                <a:sym typeface="Helvetica"/>
              </a:defRPr>
            </a:lvl1pPr>
          </a:lstStyle>
          <a:p>
            <a:r>
              <a:rPr lang="en-US" dirty="0"/>
              <a:t>Click to edit Master title style</a:t>
            </a:r>
          </a:p>
        </p:txBody>
      </p:sp>
    </p:spTree>
    <p:extLst>
      <p:ext uri="{BB962C8B-B14F-4D97-AF65-F5344CB8AC3E}">
        <p14:creationId xmlns:p14="http://schemas.microsoft.com/office/powerpoint/2010/main" val="29012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Rectangle 5"/>
          <p:cNvSpPr/>
          <p:nvPr userDrawn="1"/>
        </p:nvSpPr>
        <p:spPr>
          <a:xfrm>
            <a:off x="12129796" y="0"/>
            <a:ext cx="12254204" cy="1371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679576" y="914399"/>
            <a:ext cx="9046123" cy="4365523"/>
          </a:xfrm>
        </p:spPr>
        <p:txBody>
          <a:bodyPr anchor="b">
            <a:normAutofit/>
          </a:bodyPr>
          <a:lstStyle>
            <a:lvl1pPr algn="l">
              <a:lnSpc>
                <a:spcPct val="100000"/>
              </a:lnSpc>
              <a:defRPr sz="5000" b="1" cap="all" baseline="0"/>
            </a:lvl1pPr>
          </a:lstStyle>
          <a:p>
            <a:r>
              <a:rPr lang="en-US" dirty="0"/>
              <a:t>One Picture Slide</a:t>
            </a:r>
          </a:p>
        </p:txBody>
      </p:sp>
      <p:sp>
        <p:nvSpPr>
          <p:cNvPr id="3" name="Content Placeholder 2"/>
          <p:cNvSpPr>
            <a:spLocks noGrp="1"/>
          </p:cNvSpPr>
          <p:nvPr>
            <p:ph idx="1"/>
          </p:nvPr>
        </p:nvSpPr>
        <p:spPr>
          <a:xfrm>
            <a:off x="12129796" y="0"/>
            <a:ext cx="12254204" cy="13716000"/>
          </a:xfrm>
        </p:spPr>
        <p:txBody>
          <a:bodyPr>
            <a:normAutofit/>
          </a:bodyPr>
          <a:lstStyle>
            <a:lvl1pPr>
              <a:defRPr sz="2800"/>
            </a:lvl1pPr>
            <a:lvl2pPr>
              <a:defRPr sz="2400"/>
            </a:lvl2pPr>
            <a:lvl3pPr>
              <a:defRPr sz="1800"/>
            </a:lvl3pPr>
            <a:lvl4pPr>
              <a:defRPr sz="1400"/>
            </a:lvl4pPr>
            <a:lvl5pPr>
              <a:defRPr sz="1400"/>
            </a:lvl5pPr>
            <a:lvl6pPr>
              <a:defRPr sz="4000"/>
            </a:lvl6pPr>
            <a:lvl7pPr>
              <a:defRPr sz="4000"/>
            </a:lvl7pPr>
            <a:lvl8pPr>
              <a:defRPr sz="4000"/>
            </a:lvl8pPr>
            <a:lvl9pPr>
              <a:defRPr sz="4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p:cNvSpPr/>
          <p:nvPr userDrawn="1"/>
        </p:nvSpPr>
        <p:spPr>
          <a:xfrm>
            <a:off x="1752108" y="5586815"/>
            <a:ext cx="8973592" cy="127365"/>
          </a:xfrm>
          <a:prstGeom prst="rect">
            <a:avLst/>
          </a:prstGeom>
          <a:solidFill>
            <a:srgbClr val="FFD966"/>
          </a:solidFill>
          <a:ln w="12700">
            <a:miter lim="400000"/>
          </a:ln>
        </p:spPr>
        <p:txBody>
          <a:bodyPr lIns="50800" tIns="50800" rIns="50800" bIns="50800" anchor="ctr"/>
          <a:lstStyle/>
          <a:p>
            <a:pPr algn="ctr" defTabSz="825500" hangingPunct="0">
              <a:defRPr sz="3200">
                <a:solidFill>
                  <a:srgbClr val="FFFFFF"/>
                </a:solidFill>
                <a:latin typeface="Helvetica"/>
                <a:ea typeface="Helvetica"/>
                <a:cs typeface="Helvetica"/>
                <a:sym typeface="Helvetica"/>
              </a:defRPr>
            </a:pPr>
            <a:endParaRPr sz="3200" kern="0">
              <a:solidFill>
                <a:srgbClr val="FFFFFF"/>
              </a:solidFill>
              <a:latin typeface="Helvetica"/>
              <a:ea typeface="Helvetica"/>
              <a:cs typeface="Helvetica"/>
              <a:sym typeface="Helvetica"/>
            </a:endParaRPr>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4693243" y="403083"/>
            <a:ext cx="2626729" cy="2683625"/>
          </a:xfrm>
          <a:prstGeom prst="rect">
            <a:avLst/>
          </a:prstGeom>
        </p:spPr>
      </p:pic>
      <p:sp>
        <p:nvSpPr>
          <p:cNvPr id="12" name="Text Placeholder 11"/>
          <p:cNvSpPr>
            <a:spLocks noGrp="1"/>
          </p:cNvSpPr>
          <p:nvPr>
            <p:ph type="body" sz="quarter" idx="10"/>
          </p:nvPr>
        </p:nvSpPr>
        <p:spPr>
          <a:xfrm>
            <a:off x="1679575" y="5943600"/>
            <a:ext cx="9045575" cy="8002587"/>
          </a:xfrm>
        </p:spPr>
        <p:txBody>
          <a:bodyPr>
            <a:normAutofit/>
          </a:bodyPr>
          <a:lstStyle>
            <a:lvl1pPr>
              <a:lnSpc>
                <a:spcPct val="100000"/>
              </a:lnSpc>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71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Picture TypeA">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24384000" cy="13716000"/>
          </a:xfrm>
        </p:spPr>
        <p:txBody>
          <a:bodyPr/>
          <a:lstStyle/>
          <a:p>
            <a:endParaRPr lang="en-US"/>
          </a:p>
        </p:txBody>
      </p:sp>
      <p:sp>
        <p:nvSpPr>
          <p:cNvPr id="3" name="Rectangle"/>
          <p:cNvSpPr/>
          <p:nvPr userDrawn="1"/>
        </p:nvSpPr>
        <p:spPr>
          <a:xfrm>
            <a:off x="1400175" y="-1"/>
            <a:ext cx="7765125" cy="13716001"/>
          </a:xfrm>
          <a:prstGeom prst="rect">
            <a:avLst/>
          </a:prstGeom>
          <a:solidFill>
            <a:srgbClr val="FFD966">
              <a:alpha val="77000"/>
            </a:srgb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3969372" y="386276"/>
            <a:ext cx="2626729" cy="2683625"/>
          </a:xfrm>
          <a:prstGeom prst="rect">
            <a:avLst/>
          </a:prstGeom>
        </p:spPr>
      </p:pic>
      <p:sp>
        <p:nvSpPr>
          <p:cNvPr id="9" name="Text Placeholder 8"/>
          <p:cNvSpPr>
            <a:spLocks noGrp="1"/>
          </p:cNvSpPr>
          <p:nvPr>
            <p:ph type="body" sz="quarter" idx="10" hasCustomPrompt="1"/>
          </p:nvPr>
        </p:nvSpPr>
        <p:spPr>
          <a:xfrm>
            <a:off x="2003755" y="4183930"/>
            <a:ext cx="6557962" cy="9135028"/>
          </a:xfrm>
        </p:spPr>
        <p:txBody>
          <a:bodyPr wrap="square">
            <a:normAutofit/>
          </a:bodyPr>
          <a:lstStyle>
            <a:lvl1pPr marL="0" indent="0" algn="r">
              <a:lnSpc>
                <a:spcPct val="100000"/>
              </a:lnSpc>
              <a:spcBef>
                <a:spcPts val="0"/>
              </a:spcBef>
              <a:buNone/>
              <a:defRPr sz="4800" b="1" cap="all" baseline="0"/>
            </a:lvl1pPr>
          </a:lstStyle>
          <a:p>
            <a:r>
              <a:rPr lang="en-US" sz="3600" dirty="0"/>
              <a:t>Important point, approximately one or two sentences. </a:t>
            </a:r>
          </a:p>
        </p:txBody>
      </p:sp>
    </p:spTree>
    <p:extLst>
      <p:ext uri="{BB962C8B-B14F-4D97-AF65-F5344CB8AC3E}">
        <p14:creationId xmlns:p14="http://schemas.microsoft.com/office/powerpoint/2010/main" val="246238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Picture TypeB">
    <p:spTree>
      <p:nvGrpSpPr>
        <p:cNvPr id="1" name=""/>
        <p:cNvGrpSpPr/>
        <p:nvPr/>
      </p:nvGrpSpPr>
      <p:grpSpPr>
        <a:xfrm>
          <a:off x="0" y="0"/>
          <a:ext cx="0" cy="0"/>
          <a:chOff x="0" y="0"/>
          <a:chExt cx="0" cy="0"/>
        </a:xfrm>
      </p:grpSpPr>
      <p:sp>
        <p:nvSpPr>
          <p:cNvPr id="8" name="Freeform: Shape 13"/>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3" y="0"/>
            <a:ext cx="15079790" cy="13716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rgbClr val="3F3F3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0" name="Freeform: Shape 15"/>
          <p:cNvSpPr>
            <a:spLocks noGrp="1" noRot="1" noChangeAspect="1" noMove="1" noResize="1" noEditPoints="1" noAdjustHandles="1" noChangeArrowheads="1" noChangeShapeType="1" noTextEdit="1"/>
          </p:cNvSpPr>
          <p:nvPr userDrawn="1">
            <p:extLst>
              <p:ext uri="{386F3935-93C4-4BCD-93E2-E3B085C9AB24}">
                <p16:designElem xmlns="" xmlns:p16="http://schemas.microsoft.com/office/powerpoint/2015/main" val="1"/>
              </p:ext>
            </p:extLst>
          </p:nvPr>
        </p:nvSpPr>
        <p:spPr>
          <a:xfrm flipV="1">
            <a:off x="1" y="0"/>
            <a:ext cx="14185970" cy="13716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defTabSz="1828800" hangingPunct="1"/>
            <a:endParaRPr lang="en-US" sz="3600" kern="1200">
              <a:solidFill>
                <a:prstClr val="white"/>
              </a:solidFill>
            </a:endParaRPr>
          </a:p>
        </p:txBody>
      </p:sp>
      <p:sp>
        <p:nvSpPr>
          <p:cNvPr id="13" name="Rectangle"/>
          <p:cNvSpPr/>
          <p:nvPr userDrawn="1"/>
        </p:nvSpPr>
        <p:spPr>
          <a:xfrm>
            <a:off x="756714" y="4841453"/>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910162" y="387999"/>
            <a:ext cx="2626729" cy="2683625"/>
          </a:xfrm>
          <a:prstGeom prst="rect">
            <a:avLst/>
          </a:prstGeom>
        </p:spPr>
      </p:pic>
      <p:sp>
        <p:nvSpPr>
          <p:cNvPr id="15" name="Title 1"/>
          <p:cNvSpPr>
            <a:spLocks noGrp="1"/>
          </p:cNvSpPr>
          <p:nvPr>
            <p:ph type="title" hasCustomPrompt="1"/>
          </p:nvPr>
        </p:nvSpPr>
        <p:spPr>
          <a:xfrm>
            <a:off x="756714" y="387999"/>
            <a:ext cx="9395380" cy="4365523"/>
          </a:xfrm>
        </p:spPr>
        <p:txBody>
          <a:bodyPr anchor="b">
            <a:normAutofit/>
          </a:bodyPr>
          <a:lstStyle>
            <a:lvl1pPr algn="l">
              <a:defRPr sz="5000" b="1" cap="all" baseline="0"/>
            </a:lvl1pPr>
          </a:lstStyle>
          <a:p>
            <a:r>
              <a:rPr lang="en-US" dirty="0"/>
              <a:t>One Picture Slide</a:t>
            </a:r>
          </a:p>
        </p:txBody>
      </p:sp>
      <p:sp>
        <p:nvSpPr>
          <p:cNvPr id="16" name="Text Placeholder 11"/>
          <p:cNvSpPr>
            <a:spLocks noGrp="1"/>
          </p:cNvSpPr>
          <p:nvPr>
            <p:ph type="body" sz="quarter" idx="10"/>
          </p:nvPr>
        </p:nvSpPr>
        <p:spPr>
          <a:xfrm>
            <a:off x="756714" y="5233467"/>
            <a:ext cx="9045575" cy="8002587"/>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4510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Content Slide">
    <p:bg>
      <p:bgPr>
        <a:solidFill>
          <a:srgbClr val="F3F3F3"/>
        </a:solidFill>
        <a:effectLst/>
      </p:bgPr>
    </p:bg>
    <p:spTree>
      <p:nvGrpSpPr>
        <p:cNvPr id="1" name=""/>
        <p:cNvGrpSpPr/>
        <p:nvPr/>
      </p:nvGrpSpPr>
      <p:grpSpPr>
        <a:xfrm>
          <a:off x="0" y="0"/>
          <a:ext cx="0" cy="0"/>
          <a:chOff x="0" y="0"/>
          <a:chExt cx="0" cy="0"/>
        </a:xfrm>
      </p:grpSpPr>
      <p:sp>
        <p:nvSpPr>
          <p:cNvPr id="7" name="Rectangle"/>
          <p:cNvSpPr/>
          <p:nvPr userDrawn="1"/>
        </p:nvSpPr>
        <p:spPr>
          <a:xfrm>
            <a:off x="2154252" y="0"/>
            <a:ext cx="8364042" cy="13716000"/>
          </a:xfrm>
          <a:prstGeom prst="rect">
            <a:avLst/>
          </a:prstGeom>
          <a:solidFill>
            <a:schemeClr val="bg1">
              <a:alpha val="80000"/>
            </a:schemeClr>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8" name="Rectangle"/>
          <p:cNvSpPr/>
          <p:nvPr userDrawn="1"/>
        </p:nvSpPr>
        <p:spPr>
          <a:xfrm>
            <a:off x="2869459" y="4420829"/>
            <a:ext cx="7008270" cy="127365"/>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a:p>
        </p:txBody>
      </p:sp>
      <p:sp>
        <p:nvSpPr>
          <p:cNvPr id="9" name="Text Placeholder 8"/>
          <p:cNvSpPr>
            <a:spLocks noGrp="1"/>
          </p:cNvSpPr>
          <p:nvPr>
            <p:ph type="body" sz="quarter" idx="10" hasCustomPrompt="1"/>
          </p:nvPr>
        </p:nvSpPr>
        <p:spPr>
          <a:xfrm>
            <a:off x="2869459" y="2178424"/>
            <a:ext cx="7008270" cy="2070682"/>
          </a:xfrm>
        </p:spPr>
        <p:txBody>
          <a:bodyPr wrap="square" anchor="b" anchorCtr="0">
            <a:normAutofit/>
          </a:bodyPr>
          <a:lstStyle>
            <a:lvl1pPr marL="0" indent="0" algn="l">
              <a:lnSpc>
                <a:spcPct val="100000"/>
              </a:lnSpc>
              <a:spcBef>
                <a:spcPts val="0"/>
              </a:spcBef>
              <a:buNone/>
              <a:defRPr sz="5000" b="1" cap="all" baseline="0"/>
            </a:lvl1pPr>
          </a:lstStyle>
          <a:p>
            <a:r>
              <a:rPr lang="en-US" sz="3600" dirty="0"/>
              <a:t>Small Volume of Content</a:t>
            </a:r>
          </a:p>
        </p:txBody>
      </p:sp>
      <p:sp>
        <p:nvSpPr>
          <p:cNvPr id="14" name="Text Placeholder 11"/>
          <p:cNvSpPr>
            <a:spLocks noGrp="1"/>
          </p:cNvSpPr>
          <p:nvPr>
            <p:ph type="body" sz="quarter" idx="12"/>
          </p:nvPr>
        </p:nvSpPr>
        <p:spPr>
          <a:xfrm>
            <a:off x="2869460" y="4846320"/>
            <a:ext cx="7008270" cy="8996082"/>
          </a:xfrm>
        </p:spPr>
        <p:txBody>
          <a:bodyPr>
            <a:normAutofit/>
          </a:bodyPr>
          <a:lstStyle>
            <a:lvl1pPr marL="0" indent="0">
              <a:lnSpc>
                <a:spcPct val="100000"/>
              </a:lnSpc>
              <a:buNone/>
              <a:defRPr sz="2400"/>
            </a:lvl1pPr>
            <a:lvl2pPr marL="746125" indent="-288925">
              <a:lnSpc>
                <a:spcPct val="100000"/>
              </a:lnSpc>
              <a:defRPr sz="2400"/>
            </a:lvl2pPr>
            <a:lvl3pPr marL="1143000" indent="-228600">
              <a:lnSpc>
                <a:spcPct val="100000"/>
              </a:lnSpc>
              <a:defRPr sz="1800"/>
            </a:lvl3pPr>
            <a:lvl4pPr marL="1600200" indent="-228600">
              <a:lnSpc>
                <a:spcPct val="100000"/>
              </a:lnSpc>
              <a:defRPr sz="1600"/>
            </a:lvl4pPr>
            <a:lvl5pPr marL="2057400" indent="-228600">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1" y="11032375"/>
            <a:ext cx="2626729" cy="2683625"/>
          </a:xfrm>
          <a:prstGeom prst="rect">
            <a:avLst/>
          </a:prstGeom>
        </p:spPr>
      </p:pic>
    </p:spTree>
    <p:extLst>
      <p:ext uri="{BB962C8B-B14F-4D97-AF65-F5344CB8AC3E}">
        <p14:creationId xmlns:p14="http://schemas.microsoft.com/office/powerpoint/2010/main" val="38829923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oals and Outcomes">
    <p:spTree>
      <p:nvGrpSpPr>
        <p:cNvPr id="1" name=""/>
        <p:cNvGrpSpPr/>
        <p:nvPr/>
      </p:nvGrpSpPr>
      <p:grpSpPr>
        <a:xfrm>
          <a:off x="0" y="0"/>
          <a:ext cx="0" cy="0"/>
          <a:chOff x="0" y="0"/>
          <a:chExt cx="0" cy="0"/>
        </a:xfrm>
      </p:grpSpPr>
      <p:sp>
        <p:nvSpPr>
          <p:cNvPr id="2" name="Title 1"/>
          <p:cNvSpPr>
            <a:spLocks noGrp="1"/>
          </p:cNvSpPr>
          <p:nvPr>
            <p:ph type="title"/>
          </p:nvPr>
        </p:nvSpPr>
        <p:spPr>
          <a:xfrm>
            <a:off x="1676400" y="105786"/>
            <a:ext cx="21031200" cy="2651126"/>
          </a:xfrm>
        </p:spPr>
        <p:txBody>
          <a:bodyPr>
            <a:normAutofit/>
          </a:bodyPr>
          <a:lstStyle>
            <a:lvl1pPr>
              <a:defRPr kumimoji="0" lang="en-US" sz="2500" b="1" i="0" u="none" strike="noStrike" cap="all" spc="0" normalizeH="0" baseline="0" dirty="0">
                <a:ln>
                  <a:noFill/>
                </a:ln>
                <a:solidFill>
                  <a:srgbClr val="000000"/>
                </a:solidFill>
                <a:effectLst/>
                <a:uFillTx/>
                <a:latin typeface="Helvetica"/>
                <a:ea typeface="Helvetica"/>
                <a:cs typeface="Helvetica"/>
                <a:sym typeface="Helvetica"/>
              </a:defRPr>
            </a:lvl1pPr>
          </a:lstStyle>
          <a:p>
            <a:r>
              <a:rPr lang="en-US" dirty="0"/>
              <a:t>Click to edit Master title style</a:t>
            </a:r>
          </a:p>
        </p:txBody>
      </p:sp>
      <p:sp>
        <p:nvSpPr>
          <p:cNvPr id="5" name="The Picture slide"/>
          <p:cNvSpPr txBox="1"/>
          <p:nvPr userDrawn="1"/>
        </p:nvSpPr>
        <p:spPr>
          <a:xfrm>
            <a:off x="13454825" y="3658325"/>
            <a:ext cx="2611292"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Outcomes</a:t>
            </a:r>
            <a:endParaRPr sz="4000" dirty="0">
              <a:solidFill>
                <a:schemeClr val="tx1">
                  <a:lumMod val="50000"/>
                  <a:lumOff val="50000"/>
                </a:schemeClr>
              </a:solidFill>
            </a:endParaRPr>
          </a:p>
        </p:txBody>
      </p:sp>
      <p:sp>
        <p:nvSpPr>
          <p:cNvPr id="7" name="The Picture slide"/>
          <p:cNvSpPr txBox="1"/>
          <p:nvPr userDrawn="1"/>
        </p:nvSpPr>
        <p:spPr>
          <a:xfrm>
            <a:off x="1752109" y="3658325"/>
            <a:ext cx="1527662" cy="71814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lvl1pPr>
              <a:defRPr b="1">
                <a:latin typeface="Helvetica"/>
                <a:ea typeface="Helvetica"/>
                <a:cs typeface="Helvetica"/>
                <a:sym typeface="Helvetica"/>
              </a:defRPr>
            </a:lvl1pPr>
          </a:lstStyle>
          <a:p>
            <a:pPr algn="l"/>
            <a:r>
              <a:rPr lang="en-US" sz="4000" dirty="0">
                <a:solidFill>
                  <a:schemeClr val="tx1">
                    <a:lumMod val="50000"/>
                    <a:lumOff val="50000"/>
                  </a:schemeClr>
                </a:solidFill>
              </a:rPr>
              <a:t>Goals</a:t>
            </a:r>
            <a:endParaRPr sz="4000" dirty="0">
              <a:solidFill>
                <a:schemeClr val="tx1">
                  <a:lumMod val="50000"/>
                  <a:lumOff val="50000"/>
                </a:schemeClr>
              </a:solidFill>
            </a:endParaRPr>
          </a:p>
        </p:txBody>
      </p:sp>
      <p:sp>
        <p:nvSpPr>
          <p:cNvPr id="8" name="Rectangle"/>
          <p:cNvSpPr/>
          <p:nvPr userDrawn="1"/>
        </p:nvSpPr>
        <p:spPr>
          <a:xfrm>
            <a:off x="1752108" y="4475797"/>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sp>
        <p:nvSpPr>
          <p:cNvPr id="9" name="Rectangle"/>
          <p:cNvSpPr/>
          <p:nvPr userDrawn="1"/>
        </p:nvSpPr>
        <p:spPr>
          <a:xfrm>
            <a:off x="13454824" y="4480560"/>
            <a:ext cx="9438184" cy="127366"/>
          </a:xfrm>
          <a:prstGeom prst="rect">
            <a:avLst/>
          </a:prstGeom>
          <a:solidFill>
            <a:srgbClr val="FFD966"/>
          </a:solidFill>
          <a:ln w="12700">
            <a:miter lim="400000"/>
          </a:ln>
        </p:spPr>
        <p:txBody>
          <a:bodyPr lIns="50800" tIns="50800" rIns="50800" bIns="50800" anchor="ctr"/>
          <a:lstStyle/>
          <a:p>
            <a:pPr>
              <a:defRPr sz="3200">
                <a:solidFill>
                  <a:srgbClr val="FFFFFF"/>
                </a:solidFill>
                <a:latin typeface="Helvetica"/>
                <a:ea typeface="Helvetica"/>
                <a:cs typeface="Helvetica"/>
                <a:sym typeface="Helvetica"/>
              </a:defRPr>
            </a:pPr>
            <a:endParaRPr sz="3200"/>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6436" t="8536" r="16029" b="30822"/>
          <a:stretch/>
        </p:blipFill>
        <p:spPr>
          <a:xfrm>
            <a:off x="21757273" y="11032377"/>
            <a:ext cx="2626730" cy="2683626"/>
          </a:xfrm>
          <a:prstGeom prst="rect">
            <a:avLst/>
          </a:prstGeom>
        </p:spPr>
      </p:pic>
      <p:sp>
        <p:nvSpPr>
          <p:cNvPr id="11" name="Text Placeholder 11"/>
          <p:cNvSpPr>
            <a:spLocks noGrp="1"/>
          </p:cNvSpPr>
          <p:nvPr>
            <p:ph type="body" sz="quarter" idx="10"/>
          </p:nvPr>
        </p:nvSpPr>
        <p:spPr>
          <a:xfrm>
            <a:off x="1752108" y="4766538"/>
            <a:ext cx="9438184" cy="8949462"/>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1"/>
          </p:nvPr>
        </p:nvSpPr>
        <p:spPr>
          <a:xfrm>
            <a:off x="13454824" y="4766538"/>
            <a:ext cx="9438184" cy="8949462"/>
          </a:xfrm>
        </p:spPr>
        <p:txBody>
          <a:bodyPr>
            <a:normAutofit/>
          </a:bodyPr>
          <a:lstStyle>
            <a:lvl1pPr>
              <a:defRPr sz="2400"/>
            </a:lvl1pPr>
            <a:lvl2pPr marL="746125" indent="-288925">
              <a:defRPr sz="2400"/>
            </a:lvl2pPr>
            <a:lvl3pPr marL="1143000" indent="-228600">
              <a:defRPr sz="1800"/>
            </a:lvl3pPr>
            <a:lvl4pPr marL="1600200" indent="-228600">
              <a:defRPr sz="1600"/>
            </a:lvl4pPr>
            <a:lvl5pPr marL="2057400" indent="-2286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435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a:xfrm>
            <a:off x="1676400" y="12712701"/>
            <a:ext cx="5486400" cy="730250"/>
          </a:xfrm>
          <a:prstGeom prst="rect">
            <a:avLst/>
          </a:prstGeom>
        </p:spPr>
        <p:txBody>
          <a:bodyPr/>
          <a:lstStyle/>
          <a:p>
            <a:endParaRPr lang="en-US"/>
          </a:p>
        </p:txBody>
      </p:sp>
      <p:sp>
        <p:nvSpPr>
          <p:cNvPr id="6" name="Footer Placeholder 5"/>
          <p:cNvSpPr>
            <a:spLocks noGrp="1"/>
          </p:cNvSpPr>
          <p:nvPr>
            <p:ph type="ftr" sz="quarter" idx="11"/>
          </p:nvPr>
        </p:nvSpPr>
        <p:spPr>
          <a:xfrm>
            <a:off x="8077200" y="12712701"/>
            <a:ext cx="8229600" cy="730250"/>
          </a:xfrm>
          <a:prstGeom prst="rect">
            <a:avLst/>
          </a:prstGeom>
        </p:spPr>
        <p:txBody>
          <a:bodyPr/>
          <a:lstStyle/>
          <a:p>
            <a:endParaRPr lang="en-US"/>
          </a:p>
        </p:txBody>
      </p:sp>
      <p:sp>
        <p:nvSpPr>
          <p:cNvPr id="7" name="Slide Number Placeholder 6"/>
          <p:cNvSpPr>
            <a:spLocks noGrp="1"/>
          </p:cNvSpPr>
          <p:nvPr>
            <p:ph type="sldNum" sz="quarter" idx="12"/>
          </p:nvPr>
        </p:nvSpPr>
        <p:spPr>
          <a:xfrm>
            <a:off x="17221200" y="12712701"/>
            <a:ext cx="5486400" cy="730250"/>
          </a:xfrm>
          <a:prstGeom prst="rect">
            <a:avLst/>
          </a:prstGeom>
        </p:spPr>
        <p:txBody>
          <a:bodyPr/>
          <a:lstStyle/>
          <a:p>
            <a:pPr algn="r">
              <a:buSzPct val="25000"/>
            </a:pPr>
            <a:fld id="{00000000-1234-1234-1234-123412341234}" type="slidenum">
              <a:rPr lang="en-US" sz="2400" smtClean="0">
                <a:solidFill>
                  <a:srgbClr val="888888"/>
                </a:solidFill>
                <a:latin typeface="Calibri"/>
                <a:ea typeface="Calibri"/>
                <a:cs typeface="Calibri"/>
                <a:sym typeface="Calibri"/>
              </a:rPr>
              <a:pPr algn="r">
                <a:buSzPct val="25000"/>
              </a:pPr>
              <a:t>‹#›</a:t>
            </a:fld>
            <a:endParaRPr lang="en-US" sz="24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55890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415186"/>
      </p:ext>
    </p:extLst>
  </p:cSld>
  <p:clrMap bg1="lt1" tx1="dk1" bg2="lt2" tx2="dk2" accent1="accent1" accent2="accent2" accent3="accent3" accent4="accent4" accent5="accent5" accent6="accent6" hlink="hlink" folHlink="folHlink"/>
  <p:sldLayoutIdLst>
    <p:sldLayoutId id="2147483689" r:id="rId1"/>
    <p:sldLayoutId id="2147483706" r:id="rId2"/>
    <p:sldLayoutId id="2147483696" r:id="rId3"/>
    <p:sldLayoutId id="2147483703" r:id="rId4"/>
    <p:sldLayoutId id="2147483704" r:id="rId5"/>
    <p:sldLayoutId id="2147483705" r:id="rId6"/>
    <p:sldLayoutId id="2147483707" r:id="rId7"/>
    <p:sldLayoutId id="2147483697" r:id="rId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1828800" rtl="0" eaLnBrk="1" latinLnBrk="0" hangingPunct="1">
        <a:lnSpc>
          <a:spcPct val="90000"/>
        </a:lnSpc>
        <a:spcBef>
          <a:spcPts val="2000"/>
        </a:spcBef>
        <a:buFont typeface="Arial" panose="020B0604020202020204" pitchFamily="34" charset="0"/>
        <a:buNone/>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E1C16217-3FB1-4CB8-B2E2-90F5FEDF237D}"/>
              </a:ext>
            </a:extLst>
          </p:cNvPr>
          <p:cNvSpPr>
            <a:spLocks noGrp="1"/>
          </p:cNvSpPr>
          <p:nvPr>
            <p:ph type="body" sz="quarter" idx="10"/>
          </p:nvPr>
        </p:nvSpPr>
        <p:spPr/>
        <p:txBody>
          <a:bodyPr/>
          <a:lstStyle/>
          <a:p>
            <a:r>
              <a:rPr lang="pt-BR" dirty="0" smtClean="0"/>
              <a:t>Blueprints </a:t>
            </a:r>
            <a:r>
              <a:rPr lang="pt-BR" dirty="0"/>
              <a:t>in A</a:t>
            </a:r>
            <a:r>
              <a:rPr lang="pt-BR" dirty="0" smtClean="0"/>
              <a:t>ction </a:t>
            </a:r>
            <a:r>
              <a:rPr lang="pt-BR" dirty="0"/>
              <a:t>4</a:t>
            </a:r>
          </a:p>
        </p:txBody>
      </p:sp>
      <p:sp>
        <p:nvSpPr>
          <p:cNvPr id="3" name="Espaço Reservado para Texto 2">
            <a:extLst>
              <a:ext uri="{FF2B5EF4-FFF2-40B4-BE49-F238E27FC236}">
                <a16:creationId xmlns="" xmlns:a16="http://schemas.microsoft.com/office/drawing/2014/main" id="{A208DEC6-5900-40DD-B805-728145240FD8}"/>
              </a:ext>
            </a:extLst>
          </p:cNvPr>
          <p:cNvSpPr>
            <a:spLocks noGrp="1"/>
          </p:cNvSpPr>
          <p:nvPr>
            <p:ph type="body" sz="quarter" idx="11"/>
          </p:nvPr>
        </p:nvSpPr>
        <p:spPr>
          <a:xfrm>
            <a:off x="1676400" y="7094538"/>
            <a:ext cx="21031199" cy="2911611"/>
          </a:xfrm>
        </p:spPr>
        <p:txBody>
          <a:bodyPr/>
          <a:lstStyle/>
          <a:p>
            <a:r>
              <a:rPr lang="pt-BR" dirty="0" smtClean="0"/>
              <a:t>Lecture </a:t>
            </a:r>
            <a:r>
              <a:rPr lang="pt-BR" dirty="0"/>
              <a:t>13</a:t>
            </a:r>
          </a:p>
        </p:txBody>
      </p:sp>
    </p:spTree>
    <p:extLst>
      <p:ext uri="{BB962C8B-B14F-4D97-AF65-F5344CB8AC3E}">
        <p14:creationId xmlns:p14="http://schemas.microsoft.com/office/powerpoint/2010/main" val="2670376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25F55696-B086-4154-B0D1-B606B06D7F9B}"/>
              </a:ext>
            </a:extLst>
          </p:cNvPr>
          <p:cNvSpPr>
            <a:spLocks noGrp="1"/>
          </p:cNvSpPr>
          <p:nvPr>
            <p:ph type="body" sz="quarter" idx="10"/>
          </p:nvPr>
        </p:nvSpPr>
        <p:spPr/>
        <p:txBody>
          <a:bodyPr>
            <a:normAutofit/>
          </a:bodyPr>
          <a:lstStyle/>
          <a:p>
            <a:r>
              <a:rPr lang="en-US" sz="4800" dirty="0"/>
              <a:t>Get Overlapping Actors: example</a:t>
            </a:r>
            <a:endParaRPr lang="pt-BR" sz="4800" dirty="0"/>
          </a:p>
        </p:txBody>
      </p:sp>
      <p:sp>
        <p:nvSpPr>
          <p:cNvPr id="3" name="Espaço Reservado para Texto 2">
            <a:extLst>
              <a:ext uri="{FF2B5EF4-FFF2-40B4-BE49-F238E27FC236}">
                <a16:creationId xmlns="" xmlns:a16="http://schemas.microsoft.com/office/drawing/2014/main" id="{9CEF3A26-67C2-4DBF-AFFA-243FA59FBD71}"/>
              </a:ext>
            </a:extLst>
          </p:cNvPr>
          <p:cNvSpPr>
            <a:spLocks noGrp="1"/>
          </p:cNvSpPr>
          <p:nvPr>
            <p:ph type="body" sz="quarter" idx="12"/>
          </p:nvPr>
        </p:nvSpPr>
        <p:spPr/>
        <p:txBody>
          <a:bodyPr>
            <a:normAutofit/>
          </a:bodyPr>
          <a:lstStyle/>
          <a:p>
            <a:r>
              <a:rPr lang="en-US" sz="2800" dirty="0"/>
              <a:t>Imagine an area that deals damage to all the Actors in it.</a:t>
            </a:r>
          </a:p>
          <a:p>
            <a:r>
              <a:rPr lang="en-US" sz="2800" dirty="0" smtClean="0"/>
              <a:t>In </a:t>
            </a:r>
            <a:r>
              <a:rPr lang="en-US" sz="2800" dirty="0"/>
              <a:t>the example on the right, this area is represented by a Blueprint that has a Box Collision component that defines the location where the Actors suffer damage.</a:t>
            </a:r>
          </a:p>
          <a:p>
            <a:r>
              <a:rPr lang="en-US" sz="2800" dirty="0" smtClean="0"/>
              <a:t>The </a:t>
            </a:r>
            <a:r>
              <a:rPr lang="en-US" sz="2800" b="1" dirty="0"/>
              <a:t>Timer Damage</a:t>
            </a:r>
            <a:r>
              <a:rPr lang="en-US" sz="2800" dirty="0"/>
              <a:t> event is periodically called to apply damage to all Actors who are overlapping the Box Collision</a:t>
            </a:r>
            <a:r>
              <a:rPr lang="en-US" sz="2800" dirty="0" smtClean="0"/>
              <a:t>.</a:t>
            </a:r>
            <a:endParaRPr lang="pt-BR" sz="2800" dirty="0"/>
          </a:p>
        </p:txBody>
      </p:sp>
      <p:pic>
        <p:nvPicPr>
          <p:cNvPr id="5" name="Imagem 4">
            <a:extLst>
              <a:ext uri="{FF2B5EF4-FFF2-40B4-BE49-F238E27FC236}">
                <a16:creationId xmlns="" xmlns:a16="http://schemas.microsoft.com/office/drawing/2014/main" id="{786B5BB1-B4A2-4017-BF51-DF3CD432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650" y="4468280"/>
            <a:ext cx="13849350" cy="4779439"/>
          </a:xfrm>
          <a:prstGeom prst="rect">
            <a:avLst/>
          </a:prstGeom>
        </p:spPr>
      </p:pic>
    </p:spTree>
    <p:extLst>
      <p:ext uri="{BB962C8B-B14F-4D97-AF65-F5344CB8AC3E}">
        <p14:creationId xmlns:p14="http://schemas.microsoft.com/office/powerpoint/2010/main" val="405871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a:xfrm>
            <a:off x="1631847" y="914399"/>
            <a:ext cx="9314827" cy="4365523"/>
          </a:xfrm>
        </p:spPr>
        <p:txBody>
          <a:bodyPr>
            <a:normAutofit/>
          </a:bodyPr>
          <a:lstStyle/>
          <a:p>
            <a:r>
              <a:rPr lang="en-US" dirty="0"/>
              <a:t>Add Child Actor Component</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30360" y="4490507"/>
            <a:ext cx="7925403" cy="4734986"/>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pPr>
              <a:lnSpc>
                <a:spcPct val="95000"/>
              </a:lnSpc>
            </a:pPr>
            <a:r>
              <a:rPr lang="en-US" sz="2800" dirty="0"/>
              <a:t>The </a:t>
            </a:r>
            <a:r>
              <a:rPr lang="en-US" sz="2800" b="1" dirty="0"/>
              <a:t>Add Child Actor Component</a:t>
            </a:r>
            <a:r>
              <a:rPr lang="en-US" sz="2800" dirty="0"/>
              <a:t> function adds an Actor as a component of another Actor. Thus the component Actor follows the transformations of the parent Actor. When the parent Actor is destroyed, the Actor component is also destroyed. The new Actor’s class must be specified in the Details panel of the </a:t>
            </a:r>
            <a:r>
              <a:rPr lang="en-US" sz="2800" b="1" dirty="0"/>
              <a:t>Add Child Actor Component</a:t>
            </a:r>
            <a:r>
              <a:rPr lang="en-US" sz="2800" dirty="0"/>
              <a:t> function</a:t>
            </a:r>
            <a:r>
              <a:rPr lang="en-US" sz="2800" dirty="0" smtClean="0"/>
              <a:t>.</a:t>
            </a:r>
            <a:endParaRPr lang="en-US" sz="2800" dirty="0"/>
          </a:p>
          <a:p>
            <a:pPr>
              <a:lnSpc>
                <a:spcPct val="95000"/>
              </a:lnSpc>
              <a:spcBef>
                <a:spcPts val="1200"/>
              </a:spcBef>
            </a:pPr>
            <a:r>
              <a:rPr lang="en-US" sz="2800" i="1" dirty="0"/>
              <a:t>Input</a:t>
            </a:r>
          </a:p>
          <a:p>
            <a:pPr marL="457200" indent="-457200">
              <a:lnSpc>
                <a:spcPct val="95000"/>
              </a:lnSpc>
              <a:spcBef>
                <a:spcPts val="1000"/>
              </a:spcBef>
              <a:buFont typeface="Arial" panose="020B0604020202020204" pitchFamily="34" charset="0"/>
              <a:buChar char="•"/>
            </a:pPr>
            <a:r>
              <a:rPr lang="en-US" sz="2800" b="1" dirty="0"/>
              <a:t>Target</a:t>
            </a:r>
            <a:r>
              <a:rPr lang="en-US" sz="2800" dirty="0"/>
              <a:t>: Reference to the Actor who will own the new component</a:t>
            </a:r>
            <a:r>
              <a:rPr lang="en-US" sz="2800" dirty="0" smtClean="0"/>
              <a:t>.</a:t>
            </a:r>
            <a:endParaRPr lang="en-US" sz="2800" dirty="0"/>
          </a:p>
          <a:p>
            <a:pPr marL="457200" indent="-457200">
              <a:lnSpc>
                <a:spcPct val="95000"/>
              </a:lnSpc>
              <a:spcBef>
                <a:spcPts val="1000"/>
              </a:spcBef>
              <a:buFont typeface="Arial" panose="020B0604020202020204" pitchFamily="34" charset="0"/>
              <a:buChar char="•"/>
            </a:pPr>
            <a:r>
              <a:rPr lang="en-US" sz="2800" b="1" dirty="0"/>
              <a:t>Manual Attachment</a:t>
            </a:r>
            <a:r>
              <a:rPr lang="en-US" sz="2800" dirty="0"/>
              <a:t>: Boolean value. If the value is “</a:t>
            </a:r>
            <a:r>
              <a:rPr lang="en-US" sz="2800" b="1" dirty="0"/>
              <a:t>false</a:t>
            </a:r>
            <a:r>
              <a:rPr lang="en-US" sz="2800" dirty="0"/>
              <a:t>”, the new Actor will be automatically attached</a:t>
            </a:r>
            <a:r>
              <a:rPr lang="en-US" sz="2800" dirty="0" smtClean="0"/>
              <a:t>. </a:t>
            </a:r>
            <a:endParaRPr lang="en-US" sz="2800" dirty="0"/>
          </a:p>
          <a:p>
            <a:pPr marL="457200" indent="-457200">
              <a:lnSpc>
                <a:spcPct val="95000"/>
              </a:lnSpc>
              <a:spcBef>
                <a:spcPts val="1000"/>
              </a:spcBef>
              <a:buFont typeface="Arial" panose="020B0604020202020204" pitchFamily="34" charset="0"/>
              <a:buChar char="•"/>
            </a:pPr>
            <a:r>
              <a:rPr lang="en-US" sz="2800" b="1" dirty="0"/>
              <a:t>Relative Transform</a:t>
            </a:r>
            <a:r>
              <a:rPr lang="en-US" sz="2800" dirty="0"/>
              <a:t>: Transformation used by the new component</a:t>
            </a:r>
            <a:r>
              <a:rPr lang="en-US" sz="2800" dirty="0" smtClean="0"/>
              <a:t>.</a:t>
            </a:r>
            <a:endParaRPr lang="en-US" sz="2800" dirty="0"/>
          </a:p>
          <a:p>
            <a:pPr>
              <a:lnSpc>
                <a:spcPct val="95000"/>
              </a:lnSpc>
              <a:spcBef>
                <a:spcPts val="1200"/>
              </a:spcBef>
            </a:pPr>
            <a:r>
              <a:rPr lang="en-US" sz="2800" i="1" dirty="0"/>
              <a:t>Output</a:t>
            </a:r>
          </a:p>
          <a:p>
            <a:pPr marL="457200" indent="-457200">
              <a:lnSpc>
                <a:spcPct val="95000"/>
              </a:lnSpc>
              <a:spcBef>
                <a:spcPts val="1000"/>
              </a:spcBef>
              <a:buFont typeface="Arial" panose="020B0604020202020204" pitchFamily="34" charset="0"/>
              <a:buChar char="•"/>
            </a:pPr>
            <a:r>
              <a:rPr lang="en-US" sz="2800" b="1" dirty="0"/>
              <a:t>Return Value</a:t>
            </a:r>
            <a:r>
              <a:rPr lang="en-US" sz="2800" dirty="0"/>
              <a:t>: Reference to the created Actor</a:t>
            </a:r>
            <a:r>
              <a:rPr lang="en-US" sz="2800" dirty="0" smtClean="0"/>
              <a:t>.</a:t>
            </a:r>
            <a:endParaRPr lang="pt-BR" sz="2800" dirty="0"/>
          </a:p>
        </p:txBody>
      </p:sp>
    </p:spTree>
    <p:extLst>
      <p:ext uri="{BB962C8B-B14F-4D97-AF65-F5344CB8AC3E}">
        <p14:creationId xmlns:p14="http://schemas.microsoft.com/office/powerpoint/2010/main" val="371128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a:xfrm>
            <a:off x="1631847" y="914399"/>
            <a:ext cx="9314827" cy="4365523"/>
          </a:xfrm>
        </p:spPr>
        <p:txBody>
          <a:bodyPr>
            <a:normAutofit/>
          </a:bodyPr>
          <a:lstStyle/>
          <a:p>
            <a:r>
              <a:rPr lang="en-US" dirty="0"/>
              <a:t>Add Child Actor Component: example</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2857834"/>
            <a:ext cx="12237720" cy="4000166"/>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smtClean="0"/>
              <a:t>In </a:t>
            </a:r>
            <a:r>
              <a:rPr lang="en-US" sz="2800" dirty="0"/>
              <a:t>the example on the right, there is a Blueprint named “</a:t>
            </a:r>
            <a:r>
              <a:rPr lang="en-US" sz="2800" b="1" dirty="0" err="1"/>
              <a:t>WeaponBlueprint</a:t>
            </a:r>
            <a:r>
              <a:rPr lang="en-US" sz="2800" dirty="0"/>
              <a:t>” that represents a weapon. In another Blueprint that represents a character in the game, there is an event that will be called during the game to add a weapon of type </a:t>
            </a:r>
            <a:r>
              <a:rPr lang="en-US" sz="2800" dirty="0" smtClean="0"/>
              <a:t>“</a:t>
            </a:r>
            <a:r>
              <a:rPr lang="en-US" sz="2800" b="1" dirty="0" err="1" smtClean="0"/>
              <a:t>WeaponBlueprint</a:t>
            </a:r>
            <a:r>
              <a:rPr lang="en-US" sz="2800" dirty="0" smtClean="0"/>
              <a:t>” </a:t>
            </a:r>
            <a:r>
              <a:rPr lang="en-US" sz="2800" dirty="0"/>
              <a:t>to the character.</a:t>
            </a:r>
          </a:p>
          <a:p>
            <a:r>
              <a:rPr lang="en-US" sz="2800" dirty="0" smtClean="0"/>
              <a:t>The </a:t>
            </a:r>
            <a:r>
              <a:rPr lang="en-US" sz="2800" dirty="0"/>
              <a:t>bottom image is from the Details panel of the </a:t>
            </a:r>
            <a:r>
              <a:rPr lang="en-US" sz="2800" b="1" dirty="0"/>
              <a:t>Add Child Actor Component</a:t>
            </a:r>
            <a:r>
              <a:rPr lang="en-US" sz="2800" dirty="0"/>
              <a:t> </a:t>
            </a:r>
            <a:r>
              <a:rPr lang="en-US" sz="2800" dirty="0" smtClean="0"/>
              <a:t>function. It is </a:t>
            </a:r>
            <a:r>
              <a:rPr lang="en-US" sz="2800" dirty="0"/>
              <a:t>displayed when the function is selected. The class that will be used by the new Actor must be specified in the </a:t>
            </a:r>
            <a:r>
              <a:rPr lang="en-US" sz="2800" b="1" dirty="0"/>
              <a:t>Child Actor Class</a:t>
            </a:r>
            <a:r>
              <a:rPr lang="en-US" sz="2800" dirty="0"/>
              <a:t> property field</a:t>
            </a:r>
            <a:r>
              <a:rPr lang="en-US" sz="2800" dirty="0" smtClean="0"/>
              <a:t>.</a:t>
            </a:r>
            <a:endParaRPr lang="en-US" sz="2800" dirty="0"/>
          </a:p>
          <a:p>
            <a:endParaRPr lang="en-US" sz="2800" dirty="0"/>
          </a:p>
          <a:p>
            <a:pPr marL="457200" indent="-457200">
              <a:buFont typeface="Arial" panose="020B0604020202020204" pitchFamily="34" charset="0"/>
              <a:buChar char="•"/>
            </a:pPr>
            <a:endParaRPr lang="pt-BR" sz="2800" dirty="0"/>
          </a:p>
        </p:txBody>
      </p:sp>
      <p:pic>
        <p:nvPicPr>
          <p:cNvPr id="5" name="Imagem 4">
            <a:extLst>
              <a:ext uri="{FF2B5EF4-FFF2-40B4-BE49-F238E27FC236}">
                <a16:creationId xmlns="" xmlns:a16="http://schemas.microsoft.com/office/drawing/2014/main" id="{9B257208-BE8A-45B6-8DB1-F169FD981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1302" y="9135889"/>
            <a:ext cx="10398228" cy="2310716"/>
          </a:xfrm>
          <a:prstGeom prst="rect">
            <a:avLst/>
          </a:prstGeom>
        </p:spPr>
      </p:pic>
    </p:spTree>
    <p:extLst>
      <p:ext uri="{BB962C8B-B14F-4D97-AF65-F5344CB8AC3E}">
        <p14:creationId xmlns:p14="http://schemas.microsoft.com/office/powerpoint/2010/main" val="114116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a:xfrm>
            <a:off x="1631847" y="914399"/>
            <a:ext cx="9314827" cy="4365523"/>
          </a:xfrm>
        </p:spPr>
        <p:txBody>
          <a:bodyPr>
            <a:normAutofit/>
          </a:bodyPr>
          <a:lstStyle/>
          <a:p>
            <a:r>
              <a:rPr lang="en-US" dirty="0"/>
              <a:t>Spawn Emitter attached</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293" y="1661926"/>
            <a:ext cx="9080266" cy="10392147"/>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The </a:t>
            </a:r>
            <a:r>
              <a:rPr lang="en-US" sz="2800" b="1" dirty="0"/>
              <a:t>Spawn Emitter Attached</a:t>
            </a:r>
            <a:r>
              <a:rPr lang="en-US" sz="2800" dirty="0"/>
              <a:t> function plays a Particle System and attaches </a:t>
            </a:r>
            <a:r>
              <a:rPr lang="en-US" sz="2800" dirty="0" smtClean="0"/>
              <a:t>it to </a:t>
            </a:r>
            <a:r>
              <a:rPr lang="en-US" sz="2800" dirty="0"/>
              <a:t>a component</a:t>
            </a:r>
            <a:r>
              <a:rPr lang="en-US" sz="2800" dirty="0" smtClean="0"/>
              <a:t>.</a:t>
            </a:r>
            <a:endParaRPr lang="en-US" sz="2800" dirty="0"/>
          </a:p>
          <a:p>
            <a:pPr>
              <a:spcBef>
                <a:spcPts val="1200"/>
              </a:spcBef>
            </a:pPr>
            <a:r>
              <a:rPr lang="en-US" sz="2800" i="1" dirty="0" smtClean="0"/>
              <a:t>Input</a:t>
            </a:r>
            <a:endParaRPr lang="en-US" sz="2800" i="1" dirty="0"/>
          </a:p>
          <a:p>
            <a:pPr marL="457200" indent="-457200">
              <a:spcBef>
                <a:spcPts val="1000"/>
              </a:spcBef>
              <a:buFont typeface="Arial" panose="020B0604020202020204" pitchFamily="34" charset="0"/>
              <a:buChar char="•"/>
            </a:pPr>
            <a:r>
              <a:rPr lang="en-US" sz="2800" b="1" dirty="0"/>
              <a:t>Emitter Template</a:t>
            </a:r>
            <a:r>
              <a:rPr lang="en-US" sz="2800" dirty="0"/>
              <a:t>: Particle System template that will be used</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Attach to Component</a:t>
            </a:r>
            <a:r>
              <a:rPr lang="en-US" sz="2800" dirty="0"/>
              <a:t>: Reference to a </a:t>
            </a:r>
            <a:r>
              <a:rPr lang="en-US" sz="2800" dirty="0" smtClean="0"/>
              <a:t>component</a:t>
            </a:r>
            <a:r>
              <a:rPr lang="en-US" sz="2800" dirty="0"/>
              <a:t>.</a:t>
            </a:r>
          </a:p>
          <a:p>
            <a:pPr marL="457200" indent="-457200">
              <a:spcBef>
                <a:spcPts val="1000"/>
              </a:spcBef>
              <a:buFont typeface="Arial" panose="020B0604020202020204" pitchFamily="34" charset="0"/>
              <a:buChar char="•"/>
            </a:pPr>
            <a:r>
              <a:rPr lang="en-US" sz="2800" b="1" dirty="0"/>
              <a:t>Attach Point Name</a:t>
            </a:r>
            <a:r>
              <a:rPr lang="en-US" sz="2800" dirty="0"/>
              <a:t>: Name of the socket where the emitter will be attached. Use of this parameter is optional</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Location, Rotation, Scale</a:t>
            </a:r>
            <a:r>
              <a:rPr lang="en-US" sz="2800" dirty="0"/>
              <a:t>: World or relative transform depending on the value of </a:t>
            </a:r>
            <a:r>
              <a:rPr lang="en-US" sz="2800" b="1" dirty="0"/>
              <a:t>Location Type</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Location Type</a:t>
            </a:r>
            <a:r>
              <a:rPr lang="en-US" sz="2800" dirty="0"/>
              <a:t>: World or relative location</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Auto Destroy</a:t>
            </a:r>
            <a:r>
              <a:rPr lang="en-US" sz="2800" dirty="0"/>
              <a:t>: Boolean value. If the value is “</a:t>
            </a:r>
            <a:r>
              <a:rPr lang="en-US" sz="2800" b="1" dirty="0"/>
              <a:t>true</a:t>
            </a:r>
            <a:r>
              <a:rPr lang="en-US" sz="2800" dirty="0"/>
              <a:t>”, the Particle System will be destroyed when execution is complete</a:t>
            </a:r>
            <a:r>
              <a:rPr lang="en-US" sz="2800" dirty="0" smtClean="0"/>
              <a:t>.</a:t>
            </a:r>
            <a:endParaRPr lang="en-US" sz="2800" dirty="0"/>
          </a:p>
          <a:p>
            <a:pPr marL="457200" indent="-457200">
              <a:buFont typeface="Arial" panose="020B0604020202020204" pitchFamily="34" charset="0"/>
              <a:buChar char="•"/>
            </a:pPr>
            <a:endParaRPr lang="pt-BR" sz="2800" dirty="0"/>
          </a:p>
        </p:txBody>
      </p:sp>
    </p:spTree>
    <p:extLst>
      <p:ext uri="{BB962C8B-B14F-4D97-AF65-F5344CB8AC3E}">
        <p14:creationId xmlns:p14="http://schemas.microsoft.com/office/powerpoint/2010/main" val="196811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a:xfrm>
            <a:off x="1631847" y="914399"/>
            <a:ext cx="9314827" cy="4365523"/>
          </a:xfrm>
        </p:spPr>
        <p:txBody>
          <a:bodyPr>
            <a:normAutofit/>
          </a:bodyPr>
          <a:lstStyle/>
          <a:p>
            <a:r>
              <a:rPr lang="en-US" dirty="0"/>
              <a:t>Spawn Emitter attached:</a:t>
            </a:r>
            <a:br>
              <a:rPr lang="en-US" dirty="0"/>
            </a:br>
            <a:r>
              <a:rPr lang="en-US" dirty="0"/>
              <a:t>example</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3285940"/>
            <a:ext cx="12233807" cy="7144120"/>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The image on the right is from a Blueprint that represents a bullet.</a:t>
            </a:r>
          </a:p>
          <a:p>
            <a:r>
              <a:rPr lang="en-US" sz="2800" dirty="0" smtClean="0"/>
              <a:t>When </a:t>
            </a:r>
            <a:r>
              <a:rPr lang="en-US" sz="2800" dirty="0"/>
              <a:t>the bullet collides with something, a Particle System will be created using the </a:t>
            </a:r>
            <a:r>
              <a:rPr lang="en-US" sz="2800" b="1" dirty="0" err="1"/>
              <a:t>P_Fire</a:t>
            </a:r>
            <a:r>
              <a:rPr lang="en-US" sz="2800" dirty="0"/>
              <a:t> template and </a:t>
            </a:r>
            <a:r>
              <a:rPr lang="en-US" sz="2800" dirty="0" smtClean="0"/>
              <a:t>will be attached </a:t>
            </a:r>
            <a:r>
              <a:rPr lang="en-US" sz="2800" dirty="0"/>
              <a:t>to the component that was hit.</a:t>
            </a:r>
          </a:p>
          <a:p>
            <a:r>
              <a:rPr lang="en-US" sz="2800" dirty="0" smtClean="0"/>
              <a:t>After </a:t>
            </a:r>
            <a:r>
              <a:rPr lang="en-US" sz="2800" dirty="0"/>
              <a:t>that, the bullet will be destroyed</a:t>
            </a:r>
            <a:r>
              <a:rPr lang="en-US" sz="2800" dirty="0" smtClean="0"/>
              <a:t>.</a:t>
            </a:r>
            <a:endParaRPr lang="en-US" sz="2800" dirty="0"/>
          </a:p>
          <a:p>
            <a:pPr marL="457200" indent="-457200">
              <a:buFont typeface="Arial" panose="020B0604020202020204" pitchFamily="34" charset="0"/>
              <a:buChar char="•"/>
            </a:pPr>
            <a:endParaRPr lang="pt-BR" sz="2800" dirty="0"/>
          </a:p>
        </p:txBody>
      </p:sp>
    </p:spTree>
    <p:extLst>
      <p:ext uri="{BB962C8B-B14F-4D97-AF65-F5344CB8AC3E}">
        <p14:creationId xmlns:p14="http://schemas.microsoft.com/office/powerpoint/2010/main" val="3557166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a:xfrm>
            <a:off x="1631847" y="914399"/>
            <a:ext cx="9314827" cy="4365523"/>
          </a:xfrm>
        </p:spPr>
        <p:txBody>
          <a:bodyPr>
            <a:normAutofit/>
          </a:bodyPr>
          <a:lstStyle/>
          <a:p>
            <a:r>
              <a:rPr lang="en-US" dirty="0"/>
              <a:t>Ai move to</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1911" y="2964673"/>
            <a:ext cx="9917458" cy="7786653"/>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The </a:t>
            </a:r>
            <a:r>
              <a:rPr lang="en-US" sz="2800" b="1" dirty="0"/>
              <a:t>AI </a:t>
            </a:r>
            <a:r>
              <a:rPr lang="en-US" sz="2800" b="1" dirty="0" err="1"/>
              <a:t>MoveTo</a:t>
            </a:r>
            <a:r>
              <a:rPr lang="en-US" sz="2800" dirty="0"/>
              <a:t> node is used to move a Pawn. The destination can be a location or another Actor. The Level must have a </a:t>
            </a:r>
            <a:r>
              <a:rPr lang="en-US" sz="2800" dirty="0" err="1"/>
              <a:t>Nav</a:t>
            </a:r>
            <a:r>
              <a:rPr lang="en-US" sz="2800" dirty="0"/>
              <a:t> </a:t>
            </a:r>
            <a:r>
              <a:rPr lang="en-US" sz="2800"/>
              <a:t>Mesh </a:t>
            </a:r>
            <a:r>
              <a:rPr lang="en-US" sz="2800" smtClean="0"/>
              <a:t>Bounds </a:t>
            </a:r>
            <a:r>
              <a:rPr lang="en-US" sz="2800" dirty="0"/>
              <a:t>Volume to define the area that the </a:t>
            </a:r>
            <a:r>
              <a:rPr lang="en-US" sz="2800" b="1" dirty="0"/>
              <a:t>AI </a:t>
            </a:r>
            <a:r>
              <a:rPr lang="en-US" sz="2800" b="1" dirty="0" err="1"/>
              <a:t>MoveTo</a:t>
            </a:r>
            <a:r>
              <a:rPr lang="en-US" sz="2800" dirty="0"/>
              <a:t> action can use. It is a latent action, so it runs in parallel to the normal flow of execution of the Blueprints</a:t>
            </a:r>
            <a:r>
              <a:rPr lang="en-US" sz="2800" dirty="0" smtClean="0"/>
              <a:t>.</a:t>
            </a:r>
          </a:p>
          <a:p>
            <a:endParaRPr lang="en-US" sz="2800" dirty="0"/>
          </a:p>
        </p:txBody>
      </p:sp>
    </p:spTree>
    <p:extLst>
      <p:ext uri="{BB962C8B-B14F-4D97-AF65-F5344CB8AC3E}">
        <p14:creationId xmlns:p14="http://schemas.microsoft.com/office/powerpoint/2010/main" val="2711295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a:xfrm>
            <a:off x="1631847" y="914399"/>
            <a:ext cx="9314827" cy="4365523"/>
          </a:xfrm>
        </p:spPr>
        <p:txBody>
          <a:bodyPr>
            <a:normAutofit/>
          </a:bodyPr>
          <a:lstStyle/>
          <a:p>
            <a:r>
              <a:rPr lang="en-US" dirty="0"/>
              <a:t>Ai move </a:t>
            </a:r>
            <a:r>
              <a:rPr lang="en-US" dirty="0" smtClean="0"/>
              <a:t>to:</a:t>
            </a:r>
            <a:br>
              <a:rPr lang="en-US" dirty="0" smtClean="0"/>
            </a:br>
            <a:r>
              <a:rPr lang="en-US" dirty="0" smtClean="0"/>
              <a:t>input and output</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4279303"/>
            <a:ext cx="12237720" cy="5157393"/>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a:xfrm>
            <a:off x="1679575" y="5848710"/>
            <a:ext cx="9045575" cy="8097478"/>
          </a:xfrm>
        </p:spPr>
        <p:txBody>
          <a:bodyPr>
            <a:normAutofit fontScale="92500" lnSpcReduction="10000"/>
          </a:bodyPr>
          <a:lstStyle/>
          <a:p>
            <a:pPr>
              <a:spcBef>
                <a:spcPts val="1200"/>
              </a:spcBef>
            </a:pPr>
            <a:r>
              <a:rPr lang="en-US" sz="2800" i="1" dirty="0"/>
              <a:t>Input</a:t>
            </a:r>
          </a:p>
          <a:p>
            <a:pPr marL="457200" indent="-457200">
              <a:spcBef>
                <a:spcPts val="1000"/>
              </a:spcBef>
              <a:buFont typeface="Arial" panose="020B0604020202020204" pitchFamily="34" charset="0"/>
              <a:buChar char="•"/>
            </a:pPr>
            <a:r>
              <a:rPr lang="en-US" sz="2800" b="1" dirty="0"/>
              <a:t>Pawn</a:t>
            </a:r>
            <a:r>
              <a:rPr lang="en-US" sz="2800" dirty="0"/>
              <a:t>: Reference to the Pawn that will be moved</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Destination</a:t>
            </a:r>
            <a:r>
              <a:rPr lang="en-US" sz="2800" dirty="0"/>
              <a:t>: Vector indicating the destination</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Target Actor</a:t>
            </a:r>
            <a:r>
              <a:rPr lang="en-US" sz="2800" dirty="0"/>
              <a:t>: Reference to an Actor that will be continuously tracked</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Acceptance Radius</a:t>
            </a:r>
            <a:r>
              <a:rPr lang="en-US" sz="2800" dirty="0"/>
              <a:t>: Maximum destination distance to complete movement</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Stop on Overlap</a:t>
            </a:r>
            <a:r>
              <a:rPr lang="en-US" sz="2800" dirty="0"/>
              <a:t>: Boolean value. If the value is “</a:t>
            </a:r>
            <a:r>
              <a:rPr lang="en-US" sz="2800" b="1" dirty="0"/>
              <a:t>true</a:t>
            </a:r>
            <a:r>
              <a:rPr lang="en-US" sz="2800" dirty="0"/>
              <a:t>”, the move will be complete as soon as the Pawn begins to overlap the acceptance radius</a:t>
            </a:r>
            <a:r>
              <a:rPr lang="en-US" sz="2800" dirty="0" smtClean="0"/>
              <a:t>.</a:t>
            </a:r>
            <a:endParaRPr lang="pt-BR" sz="2800" dirty="0"/>
          </a:p>
          <a:p>
            <a:pPr>
              <a:spcBef>
                <a:spcPts val="1200"/>
              </a:spcBef>
            </a:pPr>
            <a:r>
              <a:rPr lang="en-US" sz="2800" i="1" dirty="0" smtClean="0"/>
              <a:t>Output</a:t>
            </a:r>
            <a:endParaRPr lang="en-US" sz="2800" i="1" dirty="0"/>
          </a:p>
          <a:p>
            <a:pPr marL="457200" indent="-457200">
              <a:spcBef>
                <a:spcPts val="1000"/>
              </a:spcBef>
              <a:buFont typeface="Arial" panose="020B0604020202020204" pitchFamily="34" charset="0"/>
              <a:buChar char="•"/>
            </a:pPr>
            <a:r>
              <a:rPr lang="en-US" sz="2800" b="1" dirty="0"/>
              <a:t>On Success</a:t>
            </a:r>
            <a:r>
              <a:rPr lang="en-US" sz="2800" dirty="0"/>
              <a:t>: Exec pin that will be executed when the </a:t>
            </a:r>
            <a:r>
              <a:rPr lang="en-US" sz="2800" b="1" dirty="0"/>
              <a:t>AI </a:t>
            </a:r>
            <a:r>
              <a:rPr lang="en-US" sz="2800" b="1" dirty="0" err="1"/>
              <a:t>MoveTo</a:t>
            </a:r>
            <a:r>
              <a:rPr lang="en-US" sz="2800" dirty="0"/>
              <a:t> function reaches its goal</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On Fail</a:t>
            </a:r>
            <a:r>
              <a:rPr lang="en-US" sz="2800" dirty="0"/>
              <a:t>: Exec pin that will be executed if the </a:t>
            </a:r>
            <a:r>
              <a:rPr lang="en-US" sz="2800" b="1" dirty="0"/>
              <a:t>AI </a:t>
            </a:r>
            <a:r>
              <a:rPr lang="en-US" sz="2800" b="1" dirty="0" err="1"/>
              <a:t>MoveTo</a:t>
            </a:r>
            <a:r>
              <a:rPr lang="en-US" sz="2800" dirty="0"/>
              <a:t> function cannot reach its goal</a:t>
            </a:r>
            <a:r>
              <a:rPr lang="en-US" sz="2800" dirty="0" smtClean="0"/>
              <a:t>.</a:t>
            </a:r>
            <a:endParaRPr lang="en-US" sz="2800" dirty="0"/>
          </a:p>
          <a:p>
            <a:pPr marL="457200" indent="-457200">
              <a:spcBef>
                <a:spcPts val="1000"/>
              </a:spcBef>
              <a:buFont typeface="Arial" panose="020B0604020202020204" pitchFamily="34" charset="0"/>
              <a:buChar char="•"/>
            </a:pPr>
            <a:r>
              <a:rPr lang="en-US" sz="2800" b="1" dirty="0"/>
              <a:t>Movement Result</a:t>
            </a:r>
            <a:r>
              <a:rPr lang="en-US" sz="2800" dirty="0"/>
              <a:t>: Enumeration with </a:t>
            </a:r>
            <a:r>
              <a:rPr lang="en-US" sz="2800" dirty="0" smtClean="0"/>
              <a:t>the following </a:t>
            </a:r>
            <a:r>
              <a:rPr lang="en-US" sz="2800" dirty="0"/>
              <a:t>possible </a:t>
            </a:r>
            <a:r>
              <a:rPr lang="en-US" sz="2800" dirty="0" smtClean="0"/>
              <a:t>result: “</a:t>
            </a:r>
            <a:r>
              <a:rPr lang="en-US" sz="2800" dirty="0"/>
              <a:t>Success”, “Blocked”, “Off Path”, “Aborted”, </a:t>
            </a:r>
            <a:r>
              <a:rPr lang="en-US" sz="2800" dirty="0" smtClean="0"/>
              <a:t>or </a:t>
            </a:r>
            <a:r>
              <a:rPr lang="en-US" sz="2800" dirty="0"/>
              <a:t>“Invalid”</a:t>
            </a:r>
            <a:r>
              <a:rPr lang="en-US" sz="2800" dirty="0" smtClean="0"/>
              <a:t>. </a:t>
            </a:r>
            <a:endParaRPr lang="en-US" sz="2800" dirty="0"/>
          </a:p>
        </p:txBody>
      </p:sp>
    </p:spTree>
    <p:extLst>
      <p:ext uri="{BB962C8B-B14F-4D97-AF65-F5344CB8AC3E}">
        <p14:creationId xmlns:p14="http://schemas.microsoft.com/office/powerpoint/2010/main" val="173977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25F55696-B086-4154-B0D1-B606B06D7F9B}"/>
              </a:ext>
            </a:extLst>
          </p:cNvPr>
          <p:cNvSpPr>
            <a:spLocks noGrp="1"/>
          </p:cNvSpPr>
          <p:nvPr>
            <p:ph type="body" sz="quarter" idx="10"/>
          </p:nvPr>
        </p:nvSpPr>
        <p:spPr/>
        <p:txBody>
          <a:bodyPr>
            <a:normAutofit/>
          </a:bodyPr>
          <a:lstStyle/>
          <a:p>
            <a:r>
              <a:rPr lang="en-US" sz="4800" dirty="0"/>
              <a:t>Ai move to: example</a:t>
            </a:r>
            <a:endParaRPr lang="pt-BR" sz="4800" dirty="0"/>
          </a:p>
        </p:txBody>
      </p:sp>
      <p:sp>
        <p:nvSpPr>
          <p:cNvPr id="3" name="Espaço Reservado para Texto 2">
            <a:extLst>
              <a:ext uri="{FF2B5EF4-FFF2-40B4-BE49-F238E27FC236}">
                <a16:creationId xmlns="" xmlns:a16="http://schemas.microsoft.com/office/drawing/2014/main" id="{9CEF3A26-67C2-4DBF-AFFA-243FA59FBD71}"/>
              </a:ext>
            </a:extLst>
          </p:cNvPr>
          <p:cNvSpPr>
            <a:spLocks noGrp="1"/>
          </p:cNvSpPr>
          <p:nvPr>
            <p:ph type="body" sz="quarter" idx="12"/>
          </p:nvPr>
        </p:nvSpPr>
        <p:spPr/>
        <p:txBody>
          <a:bodyPr>
            <a:normAutofit/>
          </a:bodyPr>
          <a:lstStyle/>
          <a:p>
            <a:r>
              <a:rPr lang="en-US" sz="2800" dirty="0"/>
              <a:t>In the example on the right, the </a:t>
            </a:r>
            <a:r>
              <a:rPr lang="en-US" sz="2800" b="1" dirty="0"/>
              <a:t>AI </a:t>
            </a:r>
            <a:r>
              <a:rPr lang="en-US" sz="2800" b="1" dirty="0" err="1" smtClean="0"/>
              <a:t>MoveTo</a:t>
            </a:r>
            <a:r>
              <a:rPr lang="en-US" sz="2800" dirty="0" smtClean="0"/>
              <a:t> </a:t>
            </a:r>
            <a:r>
              <a:rPr lang="en-US" sz="2800" dirty="0"/>
              <a:t>node is being used to direct a Pawn to follow a path represented by a set of predefined points in the Level. These points representing the path may be stored in an array. The </a:t>
            </a:r>
            <a:r>
              <a:rPr lang="en-US" sz="2800" b="1" dirty="0" err="1"/>
              <a:t>FindNextPoint</a:t>
            </a:r>
            <a:r>
              <a:rPr lang="en-US" sz="2800" dirty="0"/>
              <a:t> macro is responsible for picking the next point on the path and storing it in the </a:t>
            </a:r>
            <a:r>
              <a:rPr lang="en-US" sz="2800" b="1" dirty="0"/>
              <a:t>Next Point</a:t>
            </a:r>
            <a:r>
              <a:rPr lang="en-US" sz="2800" dirty="0"/>
              <a:t> variable.</a:t>
            </a:r>
          </a:p>
          <a:p>
            <a:r>
              <a:rPr lang="en-US" sz="2800" dirty="0" smtClean="0"/>
              <a:t>The </a:t>
            </a:r>
            <a:r>
              <a:rPr lang="en-US" sz="2800" dirty="0"/>
              <a:t>clock icon indicates that </a:t>
            </a:r>
            <a:r>
              <a:rPr lang="en-US" sz="2800" b="1" dirty="0"/>
              <a:t>AI </a:t>
            </a:r>
            <a:r>
              <a:rPr lang="en-US" sz="2800" b="1" dirty="0" err="1" smtClean="0"/>
              <a:t>MoveTo</a:t>
            </a:r>
            <a:r>
              <a:rPr lang="en-US" sz="2800" dirty="0" smtClean="0"/>
              <a:t> </a:t>
            </a:r>
            <a:r>
              <a:rPr lang="en-US" sz="2800" dirty="0"/>
              <a:t>is a latent action. The </a:t>
            </a:r>
            <a:r>
              <a:rPr lang="en-US" sz="2800" b="1" dirty="0" err="1"/>
              <a:t>GoNextPoint</a:t>
            </a:r>
            <a:r>
              <a:rPr lang="en-US" sz="2800" dirty="0"/>
              <a:t> event initiates the </a:t>
            </a:r>
            <a:r>
              <a:rPr lang="en-US" sz="2800" b="1" dirty="0"/>
              <a:t>AI </a:t>
            </a:r>
            <a:r>
              <a:rPr lang="en-US" sz="2800" b="1" dirty="0" err="1" smtClean="0"/>
              <a:t>MoveTo</a:t>
            </a:r>
            <a:r>
              <a:rPr lang="en-US" sz="2800" dirty="0" smtClean="0"/>
              <a:t> </a:t>
            </a:r>
            <a:r>
              <a:rPr lang="en-US" sz="2800" dirty="0"/>
              <a:t>action, but the actions connected to the </a:t>
            </a:r>
            <a:r>
              <a:rPr lang="en-US" sz="2800" b="1" dirty="0"/>
              <a:t>On Success</a:t>
            </a:r>
            <a:r>
              <a:rPr lang="en-US" sz="2800" dirty="0"/>
              <a:t> pin will be performed only when the Pawn reaches its destination. </a:t>
            </a:r>
            <a:r>
              <a:rPr lang="en-US" sz="2800" dirty="0" smtClean="0"/>
              <a:t>After </a:t>
            </a:r>
            <a:r>
              <a:rPr lang="en-US" sz="2800" dirty="0"/>
              <a:t>the </a:t>
            </a:r>
            <a:r>
              <a:rPr lang="en-US" sz="2800" b="1" dirty="0" err="1"/>
              <a:t>FindNextPoint</a:t>
            </a:r>
            <a:r>
              <a:rPr lang="en-US" sz="2800" dirty="0"/>
              <a:t> macro updates the </a:t>
            </a:r>
            <a:r>
              <a:rPr lang="en-US" sz="2800" b="1" dirty="0"/>
              <a:t>Next Point</a:t>
            </a:r>
            <a:r>
              <a:rPr lang="en-US" sz="2800" dirty="0"/>
              <a:t> variable, the </a:t>
            </a:r>
            <a:r>
              <a:rPr lang="en-US" sz="2800" b="1" dirty="0" err="1"/>
              <a:t>GoNextPoint</a:t>
            </a:r>
            <a:r>
              <a:rPr lang="en-US" sz="2800" dirty="0"/>
              <a:t> event is called again</a:t>
            </a:r>
            <a:r>
              <a:rPr lang="en-US" sz="2800" dirty="0" smtClean="0"/>
              <a:t>.</a:t>
            </a:r>
            <a:endParaRPr lang="en-US" sz="2800" dirty="0"/>
          </a:p>
        </p:txBody>
      </p:sp>
      <p:pic>
        <p:nvPicPr>
          <p:cNvPr id="5" name="Imagem 4">
            <a:extLst>
              <a:ext uri="{FF2B5EF4-FFF2-40B4-BE49-F238E27FC236}">
                <a16:creationId xmlns="" xmlns:a16="http://schemas.microsoft.com/office/drawing/2014/main" id="{786B5BB1-B4A2-4017-BF51-DF3CD432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4650" y="4906263"/>
            <a:ext cx="13849350" cy="3903472"/>
          </a:xfrm>
          <a:prstGeom prst="rect">
            <a:avLst/>
          </a:prstGeom>
        </p:spPr>
      </p:pic>
    </p:spTree>
    <p:extLst>
      <p:ext uri="{BB962C8B-B14F-4D97-AF65-F5344CB8AC3E}">
        <p14:creationId xmlns:p14="http://schemas.microsoft.com/office/powerpoint/2010/main" val="193495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a:xfrm>
            <a:off x="1631847" y="914399"/>
            <a:ext cx="9460243" cy="4365523"/>
          </a:xfrm>
        </p:spPr>
        <p:txBody>
          <a:bodyPr>
            <a:normAutofit/>
          </a:bodyPr>
          <a:lstStyle/>
          <a:p>
            <a:r>
              <a:rPr lang="en-US" sz="4600" dirty="0"/>
              <a:t>Execute Console Command</a:t>
            </a:r>
            <a:endParaRPr lang="pt-BR" sz="4600"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6525" y="4525496"/>
            <a:ext cx="7289075" cy="4665007"/>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The </a:t>
            </a:r>
            <a:r>
              <a:rPr lang="en-US" sz="2800" b="1" dirty="0"/>
              <a:t>Execute Console Command</a:t>
            </a:r>
            <a:r>
              <a:rPr lang="en-US" sz="2800" dirty="0"/>
              <a:t> function allows the execution of a console command.</a:t>
            </a:r>
          </a:p>
          <a:p>
            <a:r>
              <a:rPr lang="en-US" sz="2800" dirty="0" smtClean="0"/>
              <a:t>Console </a:t>
            </a:r>
            <a:r>
              <a:rPr lang="en-US" sz="2800" dirty="0"/>
              <a:t>commands are text-based commands that can be executed in the Editor or in the game</a:t>
            </a:r>
            <a:r>
              <a:rPr lang="en-US" sz="2800" dirty="0" smtClean="0"/>
              <a:t>.</a:t>
            </a:r>
            <a:endParaRPr lang="en-US" sz="2800" dirty="0"/>
          </a:p>
          <a:p>
            <a:r>
              <a:rPr lang="en-US" sz="2800" i="1" dirty="0"/>
              <a:t>Input</a:t>
            </a:r>
          </a:p>
          <a:p>
            <a:pPr marL="457200" indent="-457200">
              <a:spcBef>
                <a:spcPts val="1600"/>
              </a:spcBef>
              <a:buFont typeface="Arial" panose="020B0604020202020204" pitchFamily="34" charset="0"/>
              <a:buChar char="•"/>
            </a:pPr>
            <a:r>
              <a:rPr lang="en-US" sz="2800" b="1" dirty="0"/>
              <a:t>Command</a:t>
            </a:r>
            <a:r>
              <a:rPr lang="en-US" sz="2800" dirty="0"/>
              <a:t>: Console command that will be executed</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Specific Player</a:t>
            </a:r>
            <a:r>
              <a:rPr lang="en-US" sz="2800" dirty="0"/>
              <a:t>: Reference to a Player Controller that will receive the command. Use of this parameter is optional</a:t>
            </a:r>
            <a:r>
              <a:rPr lang="en-US" sz="2800" dirty="0" smtClean="0"/>
              <a:t>.</a:t>
            </a:r>
            <a:endParaRPr lang="pt-BR" sz="2800" dirty="0"/>
          </a:p>
        </p:txBody>
      </p:sp>
    </p:spTree>
    <p:extLst>
      <p:ext uri="{BB962C8B-B14F-4D97-AF65-F5344CB8AC3E}">
        <p14:creationId xmlns:p14="http://schemas.microsoft.com/office/powerpoint/2010/main" val="1932774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a:xfrm>
            <a:off x="1679576" y="914399"/>
            <a:ext cx="9267098" cy="4365523"/>
          </a:xfrm>
        </p:spPr>
        <p:txBody>
          <a:bodyPr>
            <a:normAutofit/>
          </a:bodyPr>
          <a:lstStyle/>
          <a:p>
            <a:r>
              <a:rPr lang="en-US" sz="4600" dirty="0"/>
              <a:t>Execute Console Command: example</a:t>
            </a:r>
            <a:endParaRPr lang="pt-BR" sz="4600"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4147671"/>
            <a:ext cx="12237720" cy="5420657"/>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In a simple game, the Level will be restarted when the player dies. </a:t>
            </a:r>
            <a:r>
              <a:rPr lang="en-US" sz="2800" dirty="0" smtClean="0"/>
              <a:t>In the example on the right, this is done using </a:t>
            </a:r>
            <a:r>
              <a:rPr lang="en-US" sz="2800" dirty="0"/>
              <a:t>a custom event named “</a:t>
            </a:r>
            <a:r>
              <a:rPr lang="en-US" sz="2800" b="1" dirty="0"/>
              <a:t>Death</a:t>
            </a:r>
            <a:r>
              <a:rPr lang="en-US" sz="2800" dirty="0"/>
              <a:t>” that executes the console command “</a:t>
            </a:r>
            <a:r>
              <a:rPr lang="en-US" sz="2800" b="1" dirty="0" err="1"/>
              <a:t>RestartLevel</a:t>
            </a:r>
            <a:r>
              <a:rPr lang="en-US" sz="2800" dirty="0"/>
              <a:t>”.</a:t>
            </a:r>
          </a:p>
          <a:p>
            <a:r>
              <a:rPr lang="en-US" sz="2800" dirty="0" smtClean="0"/>
              <a:t>For </a:t>
            </a:r>
            <a:r>
              <a:rPr lang="en-US" sz="2800" dirty="0"/>
              <a:t>a complete list of console commands, open the </a:t>
            </a:r>
            <a:r>
              <a:rPr lang="en-US" sz="2800" b="1" dirty="0"/>
              <a:t>Output Log</a:t>
            </a:r>
            <a:r>
              <a:rPr lang="en-US" sz="2800" dirty="0"/>
              <a:t> window (</a:t>
            </a:r>
            <a:r>
              <a:rPr lang="en-US" sz="2800" b="1" dirty="0"/>
              <a:t>Window &gt; Developer Tools &gt; Output Log</a:t>
            </a:r>
            <a:r>
              <a:rPr lang="en-US" sz="2800" dirty="0"/>
              <a:t>). The line at the bottom of the window is for entering console commands. Enter the “</a:t>
            </a:r>
            <a:r>
              <a:rPr lang="en-US" sz="2800" b="1" dirty="0" err="1"/>
              <a:t>DumpConsoleCommands</a:t>
            </a:r>
            <a:r>
              <a:rPr lang="en-US" sz="2800" dirty="0"/>
              <a:t>” command and press the </a:t>
            </a:r>
            <a:r>
              <a:rPr lang="en-US" sz="2800" b="1" dirty="0"/>
              <a:t>Enter</a:t>
            </a:r>
            <a:r>
              <a:rPr lang="en-US" sz="2800" dirty="0"/>
              <a:t> key to get the list of commands</a:t>
            </a:r>
            <a:r>
              <a:rPr lang="en-US" sz="2800" dirty="0" smtClean="0"/>
              <a:t>.</a:t>
            </a:r>
            <a:endParaRPr lang="en-US" sz="2800" dirty="0"/>
          </a:p>
        </p:txBody>
      </p:sp>
    </p:spTree>
    <p:extLst>
      <p:ext uri="{BB962C8B-B14F-4D97-AF65-F5344CB8AC3E}">
        <p14:creationId xmlns:p14="http://schemas.microsoft.com/office/powerpoint/2010/main" val="66041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D948139-B1BB-4ECE-B0C5-622E568DB02D}"/>
              </a:ext>
            </a:extLst>
          </p:cNvPr>
          <p:cNvSpPr>
            <a:spLocks noGrp="1"/>
          </p:cNvSpPr>
          <p:nvPr>
            <p:ph type="title"/>
          </p:nvPr>
        </p:nvSpPr>
        <p:spPr/>
        <p:txBody>
          <a:bodyPr/>
          <a:lstStyle/>
          <a:p>
            <a:r>
              <a:rPr lang="en-US" dirty="0"/>
              <a:t>Lecture Goals and Outcomes</a:t>
            </a:r>
            <a:br>
              <a:rPr lang="en-US" dirty="0"/>
            </a:br>
            <a:endParaRPr lang="pt-BR" dirty="0"/>
          </a:p>
        </p:txBody>
      </p:sp>
      <p:sp>
        <p:nvSpPr>
          <p:cNvPr id="3" name="Espaço Reservado para Texto 2">
            <a:extLst>
              <a:ext uri="{FF2B5EF4-FFF2-40B4-BE49-F238E27FC236}">
                <a16:creationId xmlns="" xmlns:a16="http://schemas.microsoft.com/office/drawing/2014/main" id="{5E4D1664-8F04-4728-A9C9-9FA53A9085CB}"/>
              </a:ext>
            </a:extLst>
          </p:cNvPr>
          <p:cNvSpPr>
            <a:spLocks noGrp="1"/>
          </p:cNvSpPr>
          <p:nvPr>
            <p:ph type="body" sz="quarter" idx="10"/>
          </p:nvPr>
        </p:nvSpPr>
        <p:spPr>
          <a:xfrm>
            <a:off x="1752107" y="4766538"/>
            <a:ext cx="9690955" cy="8949462"/>
          </a:xfrm>
        </p:spPr>
        <p:txBody>
          <a:bodyPr>
            <a:normAutofit/>
          </a:bodyPr>
          <a:lstStyle/>
          <a:p>
            <a:pPr>
              <a:lnSpc>
                <a:spcPct val="100000"/>
              </a:lnSpc>
            </a:pPr>
            <a:r>
              <a:rPr lang="en-US" sz="2800" dirty="0">
                <a:solidFill>
                  <a:srgbClr val="000000"/>
                </a:solidFill>
              </a:rPr>
              <a:t>The goals of this lecture are </a:t>
            </a:r>
            <a:r>
              <a:rPr lang="en-US" sz="2800" dirty="0" smtClean="0">
                <a:solidFill>
                  <a:srgbClr val="000000"/>
                </a:solidFill>
              </a:rPr>
              <a:t>to</a:t>
            </a:r>
            <a:endParaRPr lang="pt-BR" sz="2800" dirty="0"/>
          </a:p>
          <a:p>
            <a:pPr marL="457200" indent="-457200">
              <a:lnSpc>
                <a:spcPct val="100000"/>
              </a:lnSpc>
              <a:buFont typeface="Arial" panose="020B0604020202020204" pitchFamily="34" charset="0"/>
              <a:buChar char="•"/>
            </a:pPr>
            <a:r>
              <a:rPr lang="en-US" sz="2800" dirty="0"/>
              <a:t>Present more Blueprint </a:t>
            </a:r>
            <a:r>
              <a:rPr lang="en-US" sz="2800" dirty="0" smtClean="0"/>
              <a:t>functions</a:t>
            </a:r>
            <a:endParaRPr lang="en-US" sz="2800" dirty="0"/>
          </a:p>
          <a:p>
            <a:pPr marL="457200" indent="-457200">
              <a:lnSpc>
                <a:spcPct val="100000"/>
              </a:lnSpc>
              <a:spcBef>
                <a:spcPts val="1200"/>
              </a:spcBef>
              <a:buFont typeface="Arial" panose="020B0604020202020204" pitchFamily="34" charset="0"/>
              <a:buChar char="•"/>
            </a:pPr>
            <a:r>
              <a:rPr lang="en-US" sz="2800" dirty="0"/>
              <a:t>Show how to use the Add Child Actor Component </a:t>
            </a:r>
            <a:r>
              <a:rPr lang="en-US" sz="2800" dirty="0" smtClean="0"/>
              <a:t>function </a:t>
            </a:r>
            <a:endParaRPr lang="en-US" sz="2800" dirty="0"/>
          </a:p>
          <a:p>
            <a:pPr marL="457200" indent="-457200">
              <a:lnSpc>
                <a:spcPct val="100000"/>
              </a:lnSpc>
              <a:spcBef>
                <a:spcPts val="1200"/>
              </a:spcBef>
              <a:buFont typeface="Arial" panose="020B0604020202020204" pitchFamily="34" charset="0"/>
              <a:buChar char="•"/>
            </a:pPr>
            <a:r>
              <a:rPr lang="en-US" sz="2800" dirty="0"/>
              <a:t>Explain the AI </a:t>
            </a:r>
            <a:r>
              <a:rPr lang="en-US" sz="2800" dirty="0" err="1"/>
              <a:t>MoveTo</a:t>
            </a:r>
            <a:r>
              <a:rPr lang="en-US" sz="2800" dirty="0"/>
              <a:t> </a:t>
            </a:r>
            <a:r>
              <a:rPr lang="en-US" sz="2800" dirty="0" smtClean="0"/>
              <a:t>function</a:t>
            </a:r>
            <a:endParaRPr lang="en-US" sz="2800" dirty="0"/>
          </a:p>
          <a:p>
            <a:pPr marL="457200" indent="-457200">
              <a:lnSpc>
                <a:spcPct val="100000"/>
              </a:lnSpc>
              <a:spcBef>
                <a:spcPts val="1200"/>
              </a:spcBef>
              <a:buFont typeface="Arial" panose="020B0604020202020204" pitchFamily="34" charset="0"/>
              <a:buChar char="•"/>
            </a:pPr>
            <a:r>
              <a:rPr lang="en-US" sz="2800" dirty="0"/>
              <a:t>Show how to execute a console command in </a:t>
            </a:r>
            <a:r>
              <a:rPr lang="en-US" sz="2800" dirty="0" smtClean="0"/>
              <a:t>Blueprint</a:t>
            </a:r>
            <a:endParaRPr lang="pt-BR" sz="2800" dirty="0"/>
          </a:p>
        </p:txBody>
      </p:sp>
      <p:sp>
        <p:nvSpPr>
          <p:cNvPr id="4" name="Espaço Reservado para Texto 3">
            <a:extLst>
              <a:ext uri="{FF2B5EF4-FFF2-40B4-BE49-F238E27FC236}">
                <a16:creationId xmlns="" xmlns:a16="http://schemas.microsoft.com/office/drawing/2014/main" id="{B145EC5F-3630-498D-A025-C09BB84A7E13}"/>
              </a:ext>
            </a:extLst>
          </p:cNvPr>
          <p:cNvSpPr>
            <a:spLocks noGrp="1"/>
          </p:cNvSpPr>
          <p:nvPr>
            <p:ph type="body" sz="quarter" idx="11"/>
          </p:nvPr>
        </p:nvSpPr>
        <p:spPr/>
        <p:txBody>
          <a:bodyPr>
            <a:normAutofit/>
          </a:bodyPr>
          <a:lstStyle/>
          <a:p>
            <a:pPr>
              <a:lnSpc>
                <a:spcPct val="100000"/>
              </a:lnSpc>
            </a:pPr>
            <a:r>
              <a:rPr lang="en-US" sz="2800" dirty="0">
                <a:solidFill>
                  <a:srgbClr val="000000"/>
                </a:solidFill>
              </a:rPr>
              <a:t>By the end of this lecture you will be able </a:t>
            </a:r>
            <a:r>
              <a:rPr lang="en-US" sz="2800" dirty="0" smtClean="0">
                <a:solidFill>
                  <a:srgbClr val="000000"/>
                </a:solidFill>
              </a:rPr>
              <a:t>to</a:t>
            </a:r>
            <a:endParaRPr lang="pt-BR" sz="2800" dirty="0"/>
          </a:p>
          <a:p>
            <a:pPr marL="457200" indent="-457200">
              <a:lnSpc>
                <a:spcPct val="100000"/>
              </a:lnSpc>
              <a:buFont typeface="Arial" panose="020B0604020202020204" pitchFamily="34" charset="0"/>
              <a:buChar char="•"/>
            </a:pPr>
            <a:r>
              <a:rPr lang="en-US" sz="2800" dirty="0"/>
              <a:t>Identify an Actor by a </a:t>
            </a:r>
            <a:r>
              <a:rPr lang="en-US" sz="2800" dirty="0" smtClean="0"/>
              <a:t>tag</a:t>
            </a:r>
            <a:endParaRPr lang="en-US" sz="2800" dirty="0"/>
          </a:p>
          <a:p>
            <a:pPr marL="457200" indent="-457200">
              <a:lnSpc>
                <a:spcPct val="100000"/>
              </a:lnSpc>
              <a:spcBef>
                <a:spcPts val="1200"/>
              </a:spcBef>
              <a:buFont typeface="Arial" panose="020B0604020202020204" pitchFamily="34" charset="0"/>
              <a:buChar char="•"/>
            </a:pPr>
            <a:r>
              <a:rPr lang="en-US" sz="2800" dirty="0"/>
              <a:t>Apply damage to an </a:t>
            </a:r>
            <a:r>
              <a:rPr lang="en-US" sz="2800" dirty="0" smtClean="0"/>
              <a:t>Actor</a:t>
            </a:r>
            <a:endParaRPr lang="en-US" sz="2800" dirty="0"/>
          </a:p>
          <a:p>
            <a:pPr marL="457200" indent="-457200">
              <a:lnSpc>
                <a:spcPct val="100000"/>
              </a:lnSpc>
              <a:spcBef>
                <a:spcPts val="1200"/>
              </a:spcBef>
              <a:buFont typeface="Arial" panose="020B0604020202020204" pitchFamily="34" charset="0"/>
              <a:buChar char="•"/>
            </a:pPr>
            <a:r>
              <a:rPr lang="en-US" sz="2800" dirty="0"/>
              <a:t>Use the Add Child Actor Component </a:t>
            </a:r>
            <a:r>
              <a:rPr lang="en-US" sz="2800" dirty="0" smtClean="0"/>
              <a:t>function</a:t>
            </a:r>
            <a:endParaRPr lang="en-US" sz="2800" dirty="0"/>
          </a:p>
          <a:p>
            <a:pPr marL="457200" indent="-457200">
              <a:lnSpc>
                <a:spcPct val="100000"/>
              </a:lnSpc>
              <a:spcBef>
                <a:spcPts val="1200"/>
              </a:spcBef>
              <a:buFont typeface="Arial" panose="020B0604020202020204" pitchFamily="34" charset="0"/>
              <a:buChar char="•"/>
            </a:pPr>
            <a:r>
              <a:rPr lang="en-US" sz="2800" dirty="0"/>
              <a:t>Create simple AI that moves in the </a:t>
            </a:r>
            <a:r>
              <a:rPr lang="en-US" sz="2800" dirty="0" smtClean="0"/>
              <a:t>Level</a:t>
            </a:r>
            <a:endParaRPr lang="pt-BR" sz="2800" dirty="0"/>
          </a:p>
        </p:txBody>
      </p:sp>
    </p:spTree>
    <p:extLst>
      <p:ext uri="{BB962C8B-B14F-4D97-AF65-F5344CB8AC3E}">
        <p14:creationId xmlns:p14="http://schemas.microsoft.com/office/powerpoint/2010/main" val="2114930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25F55696-B086-4154-B0D1-B606B06D7F9B}"/>
              </a:ext>
            </a:extLst>
          </p:cNvPr>
          <p:cNvSpPr>
            <a:spLocks noGrp="1"/>
          </p:cNvSpPr>
          <p:nvPr>
            <p:ph type="body" sz="quarter" idx="10"/>
          </p:nvPr>
        </p:nvSpPr>
        <p:spPr/>
        <p:txBody>
          <a:bodyPr/>
          <a:lstStyle/>
          <a:p>
            <a:r>
              <a:rPr lang="pt-BR" dirty="0" smtClean="0"/>
              <a:t>summary</a:t>
            </a:r>
            <a:endParaRPr lang="pt-BR" dirty="0"/>
          </a:p>
        </p:txBody>
      </p:sp>
      <p:sp>
        <p:nvSpPr>
          <p:cNvPr id="3" name="Espaço Reservado para Texto 2">
            <a:extLst>
              <a:ext uri="{FF2B5EF4-FFF2-40B4-BE49-F238E27FC236}">
                <a16:creationId xmlns="" xmlns:a16="http://schemas.microsoft.com/office/drawing/2014/main" id="{9CEF3A26-67C2-4DBF-AFFA-243FA59FBD71}"/>
              </a:ext>
            </a:extLst>
          </p:cNvPr>
          <p:cNvSpPr>
            <a:spLocks noGrp="1"/>
          </p:cNvSpPr>
          <p:nvPr>
            <p:ph type="body" sz="quarter" idx="12"/>
          </p:nvPr>
        </p:nvSpPr>
        <p:spPr/>
        <p:txBody>
          <a:bodyPr>
            <a:normAutofit/>
          </a:bodyPr>
          <a:lstStyle/>
          <a:p>
            <a:r>
              <a:rPr lang="en-US" sz="2800" dirty="0"/>
              <a:t>This lecture presented more Blueprint functions. It also showed how to use the Add Child Actor Component and the AI </a:t>
            </a:r>
            <a:r>
              <a:rPr lang="en-US" sz="2800" dirty="0" err="1" smtClean="0"/>
              <a:t>MoveTo</a:t>
            </a:r>
            <a:r>
              <a:rPr lang="en-US" sz="2800" dirty="0" smtClean="0"/>
              <a:t> </a:t>
            </a:r>
            <a:r>
              <a:rPr lang="en-US" sz="2800" dirty="0"/>
              <a:t>functions and how to execute a console command in Blueprint</a:t>
            </a:r>
            <a:r>
              <a:rPr lang="en-US" sz="2800" dirty="0" smtClean="0"/>
              <a:t>.</a:t>
            </a:r>
            <a:endParaRPr lang="pt-BR" sz="2800" dirty="0"/>
          </a:p>
        </p:txBody>
      </p:sp>
    </p:spTree>
    <p:extLst>
      <p:ext uri="{BB962C8B-B14F-4D97-AF65-F5344CB8AC3E}">
        <p14:creationId xmlns:p14="http://schemas.microsoft.com/office/powerpoint/2010/main" val="79616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p:txBody>
          <a:bodyPr/>
          <a:lstStyle/>
          <a:p>
            <a:r>
              <a:rPr lang="en-US" dirty="0"/>
              <a:t>Map Range Clamped</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53520" y="3695516"/>
            <a:ext cx="8359957" cy="6324968"/>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pPr>
              <a:lnSpc>
                <a:spcPct val="90000"/>
              </a:lnSpc>
            </a:pPr>
            <a:r>
              <a:rPr lang="en-US" sz="2800" dirty="0"/>
              <a:t>The </a:t>
            </a:r>
            <a:r>
              <a:rPr lang="en-US" sz="2800" b="1" dirty="0"/>
              <a:t>Map Range Clamped</a:t>
            </a:r>
            <a:r>
              <a:rPr lang="en-US" sz="2800" dirty="0"/>
              <a:t> function converts a value from one range of values to the corresponding value in another range of values. The end result will always be in the </a:t>
            </a:r>
            <a:r>
              <a:rPr lang="en-US" sz="2800" dirty="0" smtClean="0"/>
              <a:t>output value range. </a:t>
            </a:r>
            <a:endParaRPr lang="en-US" sz="2800" dirty="0"/>
          </a:p>
          <a:p>
            <a:pPr>
              <a:lnSpc>
                <a:spcPct val="90000"/>
              </a:lnSpc>
              <a:spcBef>
                <a:spcPts val="1200"/>
              </a:spcBef>
            </a:pPr>
            <a:r>
              <a:rPr lang="en-US" sz="2800" i="1" dirty="0"/>
              <a:t>Input</a:t>
            </a:r>
          </a:p>
          <a:p>
            <a:pPr marL="457200" indent="-457200">
              <a:lnSpc>
                <a:spcPct val="90000"/>
              </a:lnSpc>
              <a:spcBef>
                <a:spcPts val="1000"/>
              </a:spcBef>
              <a:buFont typeface="Arial" panose="020B0604020202020204" pitchFamily="34" charset="0"/>
              <a:buChar char="•"/>
            </a:pPr>
            <a:r>
              <a:rPr lang="en-US" sz="2800" b="1" dirty="0"/>
              <a:t>Value</a:t>
            </a:r>
            <a:r>
              <a:rPr lang="en-US" sz="2800" dirty="0"/>
              <a:t>: Original value to be converted</a:t>
            </a:r>
            <a:r>
              <a:rPr lang="en-US" sz="2800" dirty="0" smtClean="0"/>
              <a:t>.</a:t>
            </a:r>
            <a:endParaRPr lang="en-US" sz="2800" dirty="0"/>
          </a:p>
          <a:p>
            <a:pPr marL="457200" indent="-457200">
              <a:lnSpc>
                <a:spcPct val="90000"/>
              </a:lnSpc>
              <a:spcBef>
                <a:spcPts val="1000"/>
              </a:spcBef>
              <a:buFont typeface="Arial" panose="020B0604020202020204" pitchFamily="34" charset="0"/>
              <a:buChar char="•"/>
            </a:pPr>
            <a:r>
              <a:rPr lang="en-US" sz="2800" b="1" dirty="0"/>
              <a:t>In Range A</a:t>
            </a:r>
            <a:r>
              <a:rPr lang="en-US" sz="2800" dirty="0"/>
              <a:t>: Minimum value of the input value range</a:t>
            </a:r>
            <a:r>
              <a:rPr lang="en-US" sz="2800" dirty="0" smtClean="0"/>
              <a:t>.</a:t>
            </a:r>
            <a:endParaRPr lang="en-US" sz="2800" dirty="0"/>
          </a:p>
          <a:p>
            <a:pPr marL="457200" indent="-457200">
              <a:lnSpc>
                <a:spcPct val="90000"/>
              </a:lnSpc>
              <a:spcBef>
                <a:spcPts val="1000"/>
              </a:spcBef>
              <a:buFont typeface="Arial" panose="020B0604020202020204" pitchFamily="34" charset="0"/>
              <a:buChar char="•"/>
            </a:pPr>
            <a:r>
              <a:rPr lang="en-US" sz="2800" b="1" dirty="0"/>
              <a:t>In Range B</a:t>
            </a:r>
            <a:r>
              <a:rPr lang="en-US" sz="2800" dirty="0"/>
              <a:t>: Maximum value of the input value range</a:t>
            </a:r>
            <a:r>
              <a:rPr lang="en-US" sz="2800" dirty="0" smtClean="0"/>
              <a:t>.</a:t>
            </a:r>
            <a:endParaRPr lang="en-US" sz="2800" dirty="0"/>
          </a:p>
          <a:p>
            <a:pPr marL="457200" indent="-457200">
              <a:lnSpc>
                <a:spcPct val="90000"/>
              </a:lnSpc>
              <a:spcBef>
                <a:spcPts val="1000"/>
              </a:spcBef>
              <a:buFont typeface="Arial" panose="020B0604020202020204" pitchFamily="34" charset="0"/>
              <a:buChar char="•"/>
            </a:pPr>
            <a:r>
              <a:rPr lang="en-US" sz="2800" b="1" dirty="0"/>
              <a:t>Out Range A</a:t>
            </a:r>
            <a:r>
              <a:rPr lang="en-US" sz="2800" dirty="0"/>
              <a:t>: Minimum value of the output value range</a:t>
            </a:r>
            <a:r>
              <a:rPr lang="en-US" sz="2800" dirty="0" smtClean="0"/>
              <a:t>.</a:t>
            </a:r>
            <a:endParaRPr lang="en-US" sz="2800" dirty="0"/>
          </a:p>
          <a:p>
            <a:pPr marL="457200" indent="-457200">
              <a:lnSpc>
                <a:spcPct val="90000"/>
              </a:lnSpc>
              <a:spcBef>
                <a:spcPts val="1000"/>
              </a:spcBef>
              <a:buFont typeface="Arial" panose="020B0604020202020204" pitchFamily="34" charset="0"/>
              <a:buChar char="•"/>
            </a:pPr>
            <a:r>
              <a:rPr lang="en-US" sz="2800" b="1" dirty="0"/>
              <a:t>Out Range B</a:t>
            </a:r>
            <a:r>
              <a:rPr lang="en-US" sz="2800" dirty="0"/>
              <a:t>: Maximum value of the output value range</a:t>
            </a:r>
            <a:r>
              <a:rPr lang="en-US" sz="2800" dirty="0" smtClean="0"/>
              <a:t>.</a:t>
            </a:r>
            <a:endParaRPr lang="en-US" sz="2800" dirty="0"/>
          </a:p>
          <a:p>
            <a:pPr>
              <a:lnSpc>
                <a:spcPct val="90000"/>
              </a:lnSpc>
              <a:spcBef>
                <a:spcPts val="1200"/>
              </a:spcBef>
            </a:pPr>
            <a:r>
              <a:rPr lang="en-US" sz="2800" i="1" dirty="0"/>
              <a:t>Output</a:t>
            </a:r>
          </a:p>
          <a:p>
            <a:pPr marL="457200" indent="-457200">
              <a:lnSpc>
                <a:spcPct val="90000"/>
              </a:lnSpc>
              <a:spcBef>
                <a:spcPts val="1000"/>
              </a:spcBef>
              <a:buFont typeface="Arial" panose="020B0604020202020204" pitchFamily="34" charset="0"/>
              <a:buChar char="•"/>
            </a:pPr>
            <a:r>
              <a:rPr lang="en-US" sz="2800" b="1" dirty="0"/>
              <a:t>Return Value</a:t>
            </a:r>
            <a:r>
              <a:rPr lang="en-US" sz="2800" dirty="0"/>
              <a:t>: Converted value in the output value range</a:t>
            </a:r>
            <a:r>
              <a:rPr lang="en-US" sz="2800" dirty="0" smtClean="0"/>
              <a:t>.</a:t>
            </a:r>
            <a:endParaRPr lang="pt-BR" sz="2800" dirty="0"/>
          </a:p>
        </p:txBody>
      </p:sp>
    </p:spTree>
    <p:extLst>
      <p:ext uri="{BB962C8B-B14F-4D97-AF65-F5344CB8AC3E}">
        <p14:creationId xmlns:p14="http://schemas.microsoft.com/office/powerpoint/2010/main" val="2777460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p:txBody>
          <a:bodyPr/>
          <a:lstStyle/>
          <a:p>
            <a:r>
              <a:rPr lang="en-US" dirty="0"/>
              <a:t>Map Range Clamped:</a:t>
            </a:r>
            <a:br>
              <a:rPr lang="en-US" dirty="0"/>
            </a:br>
            <a:r>
              <a:rPr lang="en-US" dirty="0"/>
              <a:t>example</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2470" y="4663869"/>
            <a:ext cx="12241530" cy="4880027"/>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In the example on the right, the </a:t>
            </a:r>
            <a:r>
              <a:rPr lang="en-US" sz="2800" b="1" dirty="0"/>
              <a:t>Get Percentage Ammo</a:t>
            </a:r>
            <a:r>
              <a:rPr lang="en-US" sz="2800" dirty="0"/>
              <a:t> function converts the current amount of the player’s ammo into a percentage that is displayed on the screen</a:t>
            </a:r>
            <a:r>
              <a:rPr lang="en-US" sz="2800" dirty="0" smtClean="0"/>
              <a:t>.</a:t>
            </a:r>
            <a:endParaRPr lang="en-US" sz="2800" dirty="0"/>
          </a:p>
          <a:p>
            <a:r>
              <a:rPr lang="en-US" sz="2800" dirty="0"/>
              <a:t>The calculation is based on variables that </a:t>
            </a:r>
            <a:r>
              <a:rPr lang="en-US" sz="2800" dirty="0" smtClean="0"/>
              <a:t>hold the </a:t>
            </a:r>
            <a:r>
              <a:rPr lang="en-US" sz="2800" dirty="0"/>
              <a:t>maximum ammunition that the player can have and the current amount of ammunition</a:t>
            </a:r>
            <a:r>
              <a:rPr lang="en-US" sz="2800" dirty="0" smtClean="0"/>
              <a:t>.</a:t>
            </a:r>
            <a:endParaRPr lang="pt-BR" sz="2800" dirty="0"/>
          </a:p>
        </p:txBody>
      </p:sp>
    </p:spTree>
    <p:extLst>
      <p:ext uri="{BB962C8B-B14F-4D97-AF65-F5344CB8AC3E}">
        <p14:creationId xmlns:p14="http://schemas.microsoft.com/office/powerpoint/2010/main" val="382409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p:txBody>
          <a:bodyPr/>
          <a:lstStyle/>
          <a:p>
            <a:r>
              <a:rPr lang="en-US" dirty="0"/>
              <a:t>Actor Has Tag</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8303" y="3113069"/>
            <a:ext cx="9045575" cy="8783806"/>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The </a:t>
            </a:r>
            <a:r>
              <a:rPr lang="en-US" sz="2800" b="1" dirty="0"/>
              <a:t>Actor Has Tag</a:t>
            </a:r>
            <a:r>
              <a:rPr lang="en-US" sz="2800" dirty="0"/>
              <a:t> function checks to see if a game Actor has a certain tag. The use of tags is a simple way to differentiate Actors in the Level. The image on the right shows that a tag called “</a:t>
            </a:r>
            <a:r>
              <a:rPr lang="en-US" sz="2800" b="1" dirty="0" err="1" smtClean="0"/>
              <a:t>SpecialItem</a:t>
            </a:r>
            <a:r>
              <a:rPr lang="en-US" sz="2800" dirty="0"/>
              <a:t>” has been added to an Actor</a:t>
            </a:r>
            <a:r>
              <a:rPr lang="en-US" sz="2800" dirty="0" smtClean="0"/>
              <a:t>.</a:t>
            </a:r>
            <a:endParaRPr lang="en-US" sz="2800" dirty="0"/>
          </a:p>
          <a:p>
            <a:r>
              <a:rPr lang="en-US" sz="2800" i="1" dirty="0"/>
              <a:t>Input</a:t>
            </a:r>
          </a:p>
          <a:p>
            <a:pPr marL="457200" indent="-457200">
              <a:spcBef>
                <a:spcPts val="1600"/>
              </a:spcBef>
              <a:buFont typeface="Arial" panose="020B0604020202020204" pitchFamily="34" charset="0"/>
              <a:buChar char="•"/>
            </a:pPr>
            <a:r>
              <a:rPr lang="en-US" sz="2800" b="1" dirty="0"/>
              <a:t>Target</a:t>
            </a:r>
            <a:r>
              <a:rPr lang="en-US" sz="2800" dirty="0"/>
              <a:t>: Actor reference that will be used in the tag verification</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Tag</a:t>
            </a:r>
            <a:r>
              <a:rPr lang="en-US" sz="2800" dirty="0"/>
              <a:t>: Tag that will be used in the test</a:t>
            </a:r>
            <a:r>
              <a:rPr lang="en-US" sz="2800" dirty="0" smtClean="0"/>
              <a:t>. </a:t>
            </a:r>
            <a:endParaRPr lang="en-US" sz="2800" dirty="0"/>
          </a:p>
          <a:p>
            <a:r>
              <a:rPr lang="en-US" sz="2800" i="1" dirty="0"/>
              <a:t>Output</a:t>
            </a:r>
          </a:p>
          <a:p>
            <a:pPr marL="457200" indent="-457200">
              <a:spcBef>
                <a:spcPts val="1600"/>
              </a:spcBef>
              <a:buFont typeface="Arial" panose="020B0604020202020204" pitchFamily="34" charset="0"/>
              <a:buChar char="•"/>
            </a:pPr>
            <a:r>
              <a:rPr lang="en-US" sz="2800" b="1" dirty="0"/>
              <a:t>Return Value</a:t>
            </a:r>
            <a:r>
              <a:rPr lang="en-US" sz="2800" dirty="0"/>
              <a:t>: Boolean value. If the value is “</a:t>
            </a:r>
            <a:r>
              <a:rPr lang="en-US" sz="2800" b="1" dirty="0"/>
              <a:t>true</a:t>
            </a:r>
            <a:r>
              <a:rPr lang="en-US" sz="2800" dirty="0"/>
              <a:t>”, the Actor has the specified tag</a:t>
            </a:r>
            <a:r>
              <a:rPr lang="en-US" sz="2800" dirty="0" smtClean="0"/>
              <a:t>.</a:t>
            </a:r>
            <a:endParaRPr lang="pt-BR" sz="2800" dirty="0"/>
          </a:p>
        </p:txBody>
      </p:sp>
    </p:spTree>
    <p:extLst>
      <p:ext uri="{BB962C8B-B14F-4D97-AF65-F5344CB8AC3E}">
        <p14:creationId xmlns:p14="http://schemas.microsoft.com/office/powerpoint/2010/main" val="133996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 xmlns:a16="http://schemas.microsoft.com/office/drawing/2014/main" id="{25F55696-B086-4154-B0D1-B606B06D7F9B}"/>
              </a:ext>
            </a:extLst>
          </p:cNvPr>
          <p:cNvSpPr>
            <a:spLocks noGrp="1"/>
          </p:cNvSpPr>
          <p:nvPr>
            <p:ph type="body" sz="quarter" idx="10"/>
          </p:nvPr>
        </p:nvSpPr>
        <p:spPr/>
        <p:txBody>
          <a:bodyPr/>
          <a:lstStyle/>
          <a:p>
            <a:r>
              <a:rPr lang="en-US" dirty="0"/>
              <a:t>Actor Has Tag:</a:t>
            </a:r>
            <a:br>
              <a:rPr lang="en-US" dirty="0"/>
            </a:br>
            <a:r>
              <a:rPr lang="en-US" dirty="0"/>
              <a:t>example</a:t>
            </a:r>
            <a:endParaRPr lang="pt-BR" dirty="0"/>
          </a:p>
        </p:txBody>
      </p:sp>
      <p:sp>
        <p:nvSpPr>
          <p:cNvPr id="3" name="Espaço Reservado para Texto 2">
            <a:extLst>
              <a:ext uri="{FF2B5EF4-FFF2-40B4-BE49-F238E27FC236}">
                <a16:creationId xmlns="" xmlns:a16="http://schemas.microsoft.com/office/drawing/2014/main" id="{9CEF3A26-67C2-4DBF-AFFA-243FA59FBD71}"/>
              </a:ext>
            </a:extLst>
          </p:cNvPr>
          <p:cNvSpPr>
            <a:spLocks noGrp="1"/>
          </p:cNvSpPr>
          <p:nvPr>
            <p:ph type="body" sz="quarter" idx="12"/>
          </p:nvPr>
        </p:nvSpPr>
        <p:spPr/>
        <p:txBody>
          <a:bodyPr>
            <a:normAutofit/>
          </a:bodyPr>
          <a:lstStyle/>
          <a:p>
            <a:r>
              <a:rPr lang="en-US" sz="2800" dirty="0"/>
              <a:t>In the example on the right, the </a:t>
            </a:r>
            <a:r>
              <a:rPr lang="en-US" sz="2800" b="1" dirty="0"/>
              <a:t>Actor Has Tag</a:t>
            </a:r>
            <a:r>
              <a:rPr lang="en-US" sz="2800" dirty="0"/>
              <a:t> function is used to check if the Actor that was overlapped by the player has the </a:t>
            </a:r>
            <a:r>
              <a:rPr lang="en-US" sz="2800" b="1" dirty="0" err="1"/>
              <a:t>SpecialItem</a:t>
            </a:r>
            <a:r>
              <a:rPr lang="en-US" sz="2800" dirty="0"/>
              <a:t> tag.</a:t>
            </a:r>
          </a:p>
          <a:p>
            <a:r>
              <a:rPr lang="en-US" sz="2800" dirty="0" smtClean="0"/>
              <a:t>If </a:t>
            </a:r>
            <a:r>
              <a:rPr lang="en-US" sz="2800" dirty="0"/>
              <a:t>it does, then the health and shield of the player are restored by setting their values to “</a:t>
            </a:r>
            <a:r>
              <a:rPr lang="en-US" sz="2800" b="1" dirty="0"/>
              <a:t>100.0</a:t>
            </a:r>
            <a:r>
              <a:rPr lang="en-US" sz="2800" dirty="0"/>
              <a:t>”</a:t>
            </a:r>
            <a:r>
              <a:rPr lang="en-US" sz="2800" dirty="0" smtClean="0"/>
              <a:t>. </a:t>
            </a:r>
            <a:endParaRPr lang="en-US" sz="2800" dirty="0"/>
          </a:p>
          <a:p>
            <a:endParaRPr lang="pt-BR" sz="2800" dirty="0"/>
          </a:p>
        </p:txBody>
      </p:sp>
      <p:pic>
        <p:nvPicPr>
          <p:cNvPr id="5" name="Imagem 4">
            <a:extLst>
              <a:ext uri="{FF2B5EF4-FFF2-40B4-BE49-F238E27FC236}">
                <a16:creationId xmlns="" xmlns:a16="http://schemas.microsoft.com/office/drawing/2014/main" id="{786B5BB1-B4A2-4017-BF51-DF3CD432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030" y="4459312"/>
            <a:ext cx="13910310" cy="4797375"/>
          </a:xfrm>
          <a:prstGeom prst="rect">
            <a:avLst/>
          </a:prstGeom>
        </p:spPr>
      </p:pic>
    </p:spTree>
    <p:extLst>
      <p:ext uri="{BB962C8B-B14F-4D97-AF65-F5344CB8AC3E}">
        <p14:creationId xmlns:p14="http://schemas.microsoft.com/office/powerpoint/2010/main" val="264251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p:txBody>
          <a:bodyPr/>
          <a:lstStyle/>
          <a:p>
            <a:r>
              <a:rPr lang="en-US" dirty="0"/>
              <a:t>Apply Damage</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6578" y="1206374"/>
            <a:ext cx="7651429" cy="11303251"/>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a:xfrm>
            <a:off x="1679575" y="5848710"/>
            <a:ext cx="9045575" cy="8097478"/>
          </a:xfrm>
        </p:spPr>
        <p:txBody>
          <a:bodyPr>
            <a:normAutofit/>
          </a:bodyPr>
          <a:lstStyle/>
          <a:p>
            <a:pPr>
              <a:lnSpc>
                <a:spcPct val="88000"/>
              </a:lnSpc>
            </a:pPr>
            <a:r>
              <a:rPr lang="en-US" sz="2800" dirty="0"/>
              <a:t>The </a:t>
            </a:r>
            <a:r>
              <a:rPr lang="en-US" sz="2800" b="1" dirty="0"/>
              <a:t>Apply Damage</a:t>
            </a:r>
            <a:r>
              <a:rPr lang="en-US" sz="2800" dirty="0"/>
              <a:t> function is used to apply damage to an Actor. </a:t>
            </a:r>
            <a:r>
              <a:rPr lang="en-US" sz="2800" dirty="0" smtClean="0"/>
              <a:t>Information </a:t>
            </a:r>
            <a:r>
              <a:rPr lang="en-US" sz="2800" dirty="0"/>
              <a:t>related to the damage can be passed through the function. The hit Actor responds to the damage using the </a:t>
            </a:r>
            <a:r>
              <a:rPr lang="en-US" sz="2800" b="1" dirty="0" err="1"/>
              <a:t>AnyDamage</a:t>
            </a:r>
            <a:r>
              <a:rPr lang="en-US" sz="2800" dirty="0"/>
              <a:t> event, but </a:t>
            </a:r>
            <a:r>
              <a:rPr lang="en-US" sz="2800" dirty="0" smtClean="0"/>
              <a:t>the event </a:t>
            </a:r>
            <a:r>
              <a:rPr lang="en-US" sz="2800" dirty="0"/>
              <a:t>only fires if the value of the </a:t>
            </a:r>
            <a:r>
              <a:rPr lang="en-US" sz="2800" b="1" dirty="0"/>
              <a:t>Apply Damage</a:t>
            </a:r>
            <a:r>
              <a:rPr lang="en-US" sz="2800" dirty="0"/>
              <a:t> node’s </a:t>
            </a:r>
            <a:r>
              <a:rPr lang="en-US" sz="2800" b="1" dirty="0" smtClean="0"/>
              <a:t>Base Damage</a:t>
            </a:r>
            <a:r>
              <a:rPr lang="en-US" sz="2800" dirty="0" smtClean="0"/>
              <a:t> </a:t>
            </a:r>
            <a:r>
              <a:rPr lang="en-US" sz="2800" dirty="0"/>
              <a:t>parameter is different from “</a:t>
            </a:r>
            <a:r>
              <a:rPr lang="en-US" sz="2800" b="1" dirty="0"/>
              <a:t>0.0</a:t>
            </a:r>
            <a:r>
              <a:rPr lang="en-US" sz="2800" dirty="0"/>
              <a:t>”</a:t>
            </a:r>
            <a:r>
              <a:rPr lang="en-US" sz="2800" dirty="0" smtClean="0"/>
              <a:t>.</a:t>
            </a:r>
            <a:endParaRPr lang="en-US" sz="2800" dirty="0"/>
          </a:p>
          <a:p>
            <a:pPr>
              <a:lnSpc>
                <a:spcPct val="88000"/>
              </a:lnSpc>
              <a:spcBef>
                <a:spcPts val="1200"/>
              </a:spcBef>
            </a:pPr>
            <a:r>
              <a:rPr lang="en-US" sz="2800" i="1" dirty="0"/>
              <a:t>Input</a:t>
            </a:r>
          </a:p>
          <a:p>
            <a:pPr marL="457200" indent="-457200">
              <a:lnSpc>
                <a:spcPct val="88000"/>
              </a:lnSpc>
              <a:spcBef>
                <a:spcPts val="1000"/>
              </a:spcBef>
              <a:buFont typeface="Arial" panose="020B0604020202020204" pitchFamily="34" charset="0"/>
              <a:buChar char="•"/>
            </a:pPr>
            <a:r>
              <a:rPr lang="en-US" sz="2800" b="1" dirty="0"/>
              <a:t>Damaged Actor</a:t>
            </a:r>
            <a:r>
              <a:rPr lang="en-US" sz="2800" dirty="0"/>
              <a:t>: Reference to the Actor who will suffer the damage</a:t>
            </a:r>
            <a:r>
              <a:rPr lang="en-US" sz="2800" dirty="0" smtClean="0"/>
              <a:t>.</a:t>
            </a:r>
            <a:endParaRPr lang="en-US" sz="2800" dirty="0"/>
          </a:p>
          <a:p>
            <a:pPr marL="457200" indent="-457200">
              <a:lnSpc>
                <a:spcPct val="88000"/>
              </a:lnSpc>
              <a:spcBef>
                <a:spcPts val="1000"/>
              </a:spcBef>
              <a:buFont typeface="Arial" panose="020B0604020202020204" pitchFamily="34" charset="0"/>
              <a:buChar char="•"/>
            </a:pPr>
            <a:r>
              <a:rPr lang="en-US" sz="2800" b="1" dirty="0"/>
              <a:t>Base Damage</a:t>
            </a:r>
            <a:r>
              <a:rPr lang="en-US" sz="2800" dirty="0"/>
              <a:t>: Float value that represents the damage</a:t>
            </a:r>
            <a:r>
              <a:rPr lang="en-US" sz="2800" dirty="0" smtClean="0"/>
              <a:t>.</a:t>
            </a:r>
            <a:endParaRPr lang="en-US" sz="2800" dirty="0"/>
          </a:p>
          <a:p>
            <a:pPr marL="457200" indent="-457200">
              <a:lnSpc>
                <a:spcPct val="88000"/>
              </a:lnSpc>
              <a:spcBef>
                <a:spcPts val="1000"/>
              </a:spcBef>
              <a:buFont typeface="Arial" panose="020B0604020202020204" pitchFamily="34" charset="0"/>
              <a:buChar char="•"/>
            </a:pPr>
            <a:r>
              <a:rPr lang="en-US" sz="2800" b="1" dirty="0"/>
              <a:t>Event Instigator</a:t>
            </a:r>
            <a:r>
              <a:rPr lang="en-US" sz="2800" dirty="0"/>
              <a:t>: Reference to the </a:t>
            </a:r>
            <a:r>
              <a:rPr lang="en-US" sz="2800" dirty="0" smtClean="0"/>
              <a:t>Controller </a:t>
            </a:r>
            <a:r>
              <a:rPr lang="en-US" sz="2800" dirty="0"/>
              <a:t>responsible for causing the damage. Use of this parameter is optional</a:t>
            </a:r>
            <a:r>
              <a:rPr lang="en-US" sz="2800" dirty="0" smtClean="0"/>
              <a:t>.</a:t>
            </a:r>
            <a:endParaRPr lang="en-US" sz="2800" dirty="0"/>
          </a:p>
          <a:p>
            <a:pPr marL="457200" indent="-457200">
              <a:lnSpc>
                <a:spcPct val="88000"/>
              </a:lnSpc>
              <a:spcBef>
                <a:spcPts val="1000"/>
              </a:spcBef>
              <a:buFont typeface="Arial" panose="020B0604020202020204" pitchFamily="34" charset="0"/>
              <a:buChar char="•"/>
            </a:pPr>
            <a:r>
              <a:rPr lang="en-US" sz="2800" b="1" dirty="0"/>
              <a:t>Damage Causer</a:t>
            </a:r>
            <a:r>
              <a:rPr lang="en-US" sz="2800" dirty="0"/>
              <a:t>: Reference to the Actor that caused the damage. Use of this parameter is optional</a:t>
            </a:r>
            <a:r>
              <a:rPr lang="en-US" sz="2800" dirty="0" smtClean="0"/>
              <a:t>.</a:t>
            </a:r>
            <a:endParaRPr lang="en-US" sz="2800" dirty="0"/>
          </a:p>
          <a:p>
            <a:pPr marL="457200" indent="-457200">
              <a:lnSpc>
                <a:spcPct val="88000"/>
              </a:lnSpc>
              <a:spcBef>
                <a:spcPts val="1000"/>
              </a:spcBef>
              <a:buFont typeface="Arial" panose="020B0604020202020204" pitchFamily="34" charset="0"/>
              <a:buChar char="•"/>
            </a:pPr>
            <a:r>
              <a:rPr lang="en-US" sz="2800" b="1" dirty="0"/>
              <a:t>Damage Type Class</a:t>
            </a:r>
            <a:r>
              <a:rPr lang="en-US" sz="2800" dirty="0"/>
              <a:t>: Class that represents the type of damage </a:t>
            </a:r>
            <a:r>
              <a:rPr lang="en-US" sz="2800" dirty="0" smtClean="0"/>
              <a:t>done. </a:t>
            </a:r>
            <a:r>
              <a:rPr lang="en-US" sz="2800" dirty="0"/>
              <a:t>Use of this parameter is optional</a:t>
            </a:r>
            <a:r>
              <a:rPr lang="en-US" sz="2800" dirty="0" smtClean="0"/>
              <a:t>.</a:t>
            </a:r>
            <a:endParaRPr lang="pt-BR" sz="2800" dirty="0"/>
          </a:p>
        </p:txBody>
      </p:sp>
    </p:spTree>
    <p:extLst>
      <p:ext uri="{BB962C8B-B14F-4D97-AF65-F5344CB8AC3E}">
        <p14:creationId xmlns:p14="http://schemas.microsoft.com/office/powerpoint/2010/main" val="148518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p:txBody>
          <a:bodyPr/>
          <a:lstStyle/>
          <a:p>
            <a:r>
              <a:rPr lang="en-US" dirty="0"/>
              <a:t>Apply damage:</a:t>
            </a:r>
            <a:br>
              <a:rPr lang="en-US" dirty="0"/>
            </a:br>
            <a:r>
              <a:rPr lang="en-US" dirty="0"/>
              <a:t>example</a:t>
            </a:r>
            <a:endParaRPr lang="pt-BR"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46280" y="914399"/>
            <a:ext cx="12237720" cy="5941887"/>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The script seen in the top image on the right can be used in a Blueprint that represents a bullet.</a:t>
            </a:r>
          </a:p>
          <a:p>
            <a:r>
              <a:rPr lang="en-US" sz="2800" dirty="0" smtClean="0"/>
              <a:t>When </a:t>
            </a:r>
            <a:r>
              <a:rPr lang="en-US" sz="2800" dirty="0"/>
              <a:t>the bullet hits an Actor, the </a:t>
            </a:r>
            <a:r>
              <a:rPr lang="en-US" sz="2800" b="1" dirty="0"/>
              <a:t>Apply Damage</a:t>
            </a:r>
            <a:r>
              <a:rPr lang="en-US" sz="2800" dirty="0"/>
              <a:t> function is used to apply damage with a value of “</a:t>
            </a:r>
            <a:r>
              <a:rPr lang="en-US" sz="2800" b="1" dirty="0"/>
              <a:t>20</a:t>
            </a:r>
            <a:r>
              <a:rPr lang="en-US" sz="2800" dirty="0"/>
              <a:t>”. After that, the bullet is destroyed.</a:t>
            </a:r>
          </a:p>
          <a:p>
            <a:r>
              <a:rPr lang="pt-BR" sz="2800" dirty="0" smtClean="0"/>
              <a:t>T</a:t>
            </a:r>
            <a:r>
              <a:rPr lang="en-US" sz="2800" dirty="0"/>
              <a:t>he bottom image shows the </a:t>
            </a:r>
            <a:r>
              <a:rPr lang="en-US" sz="2800" b="1" dirty="0" err="1"/>
              <a:t>AnyDamage</a:t>
            </a:r>
            <a:r>
              <a:rPr lang="en-US" sz="2800" dirty="0"/>
              <a:t> event for the damaged Actor. It will decrease the value of the </a:t>
            </a:r>
            <a:r>
              <a:rPr lang="en-US" sz="2800" b="1" dirty="0"/>
              <a:t>Health</a:t>
            </a:r>
            <a:r>
              <a:rPr lang="en-US" sz="2800" dirty="0"/>
              <a:t> variable by the </a:t>
            </a:r>
            <a:r>
              <a:rPr lang="en-US" sz="2800" b="1" dirty="0" smtClean="0"/>
              <a:t>Damage</a:t>
            </a:r>
            <a:r>
              <a:rPr lang="en-US" sz="2800" dirty="0" smtClean="0"/>
              <a:t> </a:t>
            </a:r>
            <a:r>
              <a:rPr lang="en-US" sz="2800" dirty="0"/>
              <a:t>value</a:t>
            </a:r>
            <a:r>
              <a:rPr lang="en-US" sz="2800" dirty="0" smtClean="0"/>
              <a:t>. </a:t>
            </a:r>
            <a:endParaRPr lang="pt-BR" sz="2800" dirty="0"/>
          </a:p>
        </p:txBody>
      </p:sp>
      <p:pic>
        <p:nvPicPr>
          <p:cNvPr id="5" name="Imagem 4">
            <a:extLst>
              <a:ext uri="{FF2B5EF4-FFF2-40B4-BE49-F238E27FC236}">
                <a16:creationId xmlns="" xmlns:a16="http://schemas.microsoft.com/office/drawing/2014/main" id="{02288FC3-DB7E-4DF7-B996-5E594749F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8210129"/>
            <a:ext cx="12265482" cy="4591472"/>
          </a:xfrm>
          <a:prstGeom prst="rect">
            <a:avLst/>
          </a:prstGeom>
        </p:spPr>
      </p:pic>
    </p:spTree>
    <p:extLst>
      <p:ext uri="{BB962C8B-B14F-4D97-AF65-F5344CB8AC3E}">
        <p14:creationId xmlns:p14="http://schemas.microsoft.com/office/powerpoint/2010/main" val="227215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EA2823D-BE8F-4005-B4CC-B21BA749E616}"/>
              </a:ext>
            </a:extLst>
          </p:cNvPr>
          <p:cNvSpPr>
            <a:spLocks noGrp="1"/>
          </p:cNvSpPr>
          <p:nvPr>
            <p:ph type="title"/>
          </p:nvPr>
        </p:nvSpPr>
        <p:spPr/>
        <p:txBody>
          <a:bodyPr>
            <a:normAutofit/>
          </a:bodyPr>
          <a:lstStyle/>
          <a:p>
            <a:r>
              <a:rPr lang="en-US" sz="4800" dirty="0"/>
              <a:t>Get Overlapping Actors</a:t>
            </a:r>
            <a:endParaRPr lang="pt-BR" sz="4800" dirty="0"/>
          </a:p>
        </p:txBody>
      </p:sp>
      <p:pic>
        <p:nvPicPr>
          <p:cNvPr id="6" name="Espaço Reservado para Conteúdo 5">
            <a:extLst>
              <a:ext uri="{FF2B5EF4-FFF2-40B4-BE49-F238E27FC236}">
                <a16:creationId xmlns="" xmlns:a16="http://schemas.microsoft.com/office/drawing/2014/main" id="{9127E5F9-6F40-4C08-9082-D4C442851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8303" y="3176506"/>
            <a:ext cx="9093850" cy="8002587"/>
          </a:xfrm>
        </p:spPr>
      </p:pic>
      <p:sp>
        <p:nvSpPr>
          <p:cNvPr id="4" name="Espaço Reservado para Texto 3">
            <a:extLst>
              <a:ext uri="{FF2B5EF4-FFF2-40B4-BE49-F238E27FC236}">
                <a16:creationId xmlns="" xmlns:a16="http://schemas.microsoft.com/office/drawing/2014/main" id="{65D814C6-D19A-4BC3-B3FA-97A7ABCBBBF7}"/>
              </a:ext>
            </a:extLst>
          </p:cNvPr>
          <p:cNvSpPr>
            <a:spLocks noGrp="1"/>
          </p:cNvSpPr>
          <p:nvPr>
            <p:ph type="body" sz="quarter" idx="10"/>
          </p:nvPr>
        </p:nvSpPr>
        <p:spPr/>
        <p:txBody>
          <a:bodyPr>
            <a:normAutofit/>
          </a:bodyPr>
          <a:lstStyle/>
          <a:p>
            <a:r>
              <a:rPr lang="en-US" sz="2800" dirty="0"/>
              <a:t>The </a:t>
            </a:r>
            <a:r>
              <a:rPr lang="en-US" sz="2800" b="1" dirty="0"/>
              <a:t>Get Overlapping Actors</a:t>
            </a:r>
            <a:r>
              <a:rPr lang="en-US" sz="2800" dirty="0"/>
              <a:t> function returns a list of Actors that are overlapping the Actor/component. There are two versions of this function, one that uses an Actor as the target and the other that uses a component as the target</a:t>
            </a:r>
            <a:r>
              <a:rPr lang="en-US" sz="2800" dirty="0" smtClean="0"/>
              <a:t>.</a:t>
            </a:r>
            <a:endParaRPr lang="en-US" sz="2800" dirty="0"/>
          </a:p>
          <a:p>
            <a:r>
              <a:rPr lang="en-US" sz="2800" i="1" dirty="0"/>
              <a:t>Input</a:t>
            </a:r>
          </a:p>
          <a:p>
            <a:pPr marL="457200" indent="-457200">
              <a:spcBef>
                <a:spcPts val="1600"/>
              </a:spcBef>
              <a:buFont typeface="Arial" panose="020B0604020202020204" pitchFamily="34" charset="0"/>
              <a:buChar char="•"/>
            </a:pPr>
            <a:r>
              <a:rPr lang="en-US" sz="2800" b="1" dirty="0"/>
              <a:t>Target</a:t>
            </a:r>
            <a:r>
              <a:rPr lang="en-US" sz="2800" dirty="0"/>
              <a:t>: Reference to the Actor/component that will be used in the overlapping test</a:t>
            </a:r>
            <a:r>
              <a:rPr lang="en-US" sz="2800" dirty="0" smtClean="0"/>
              <a:t>.</a:t>
            </a:r>
            <a:endParaRPr lang="en-US" sz="2800" dirty="0"/>
          </a:p>
          <a:p>
            <a:pPr marL="457200" indent="-457200">
              <a:spcBef>
                <a:spcPts val="1600"/>
              </a:spcBef>
              <a:buFont typeface="Arial" panose="020B0604020202020204" pitchFamily="34" charset="0"/>
              <a:buChar char="•"/>
            </a:pPr>
            <a:r>
              <a:rPr lang="en-US" sz="2800" b="1" dirty="0"/>
              <a:t>Class Filter</a:t>
            </a:r>
            <a:r>
              <a:rPr lang="en-US" sz="2800" dirty="0"/>
              <a:t>: Indicates which class or subclasses will be used in the test. Use of this parameter is optional</a:t>
            </a:r>
            <a:r>
              <a:rPr lang="en-US" sz="2800" dirty="0" smtClean="0"/>
              <a:t>.</a:t>
            </a:r>
            <a:endParaRPr lang="en-US" sz="2800" dirty="0"/>
          </a:p>
          <a:p>
            <a:r>
              <a:rPr lang="en-US" sz="2800" i="1" dirty="0"/>
              <a:t>Output</a:t>
            </a:r>
          </a:p>
          <a:p>
            <a:pPr marL="457200" indent="-457200">
              <a:spcBef>
                <a:spcPts val="1600"/>
              </a:spcBef>
              <a:buFont typeface="Arial" panose="020B0604020202020204" pitchFamily="34" charset="0"/>
              <a:buChar char="•"/>
            </a:pPr>
            <a:r>
              <a:rPr lang="en-US" sz="2800" b="1" dirty="0"/>
              <a:t>Overlapping Actors</a:t>
            </a:r>
            <a:r>
              <a:rPr lang="en-US" sz="2800" dirty="0"/>
              <a:t>: Array containing the Actors that are overlapping the Actor/component</a:t>
            </a:r>
            <a:r>
              <a:rPr lang="en-US" sz="2800" dirty="0" smtClean="0"/>
              <a:t>.</a:t>
            </a:r>
            <a:endParaRPr lang="pt-BR" sz="2800" dirty="0"/>
          </a:p>
        </p:txBody>
      </p:sp>
    </p:spTree>
    <p:extLst>
      <p:ext uri="{BB962C8B-B14F-4D97-AF65-F5344CB8AC3E}">
        <p14:creationId xmlns:p14="http://schemas.microsoft.com/office/powerpoint/2010/main" val="1843619181"/>
      </p:ext>
    </p:extLst>
  </p:cSld>
  <p:clrMapOvr>
    <a:masterClrMapping/>
  </p:clrMapOvr>
</p:sld>
</file>

<file path=ppt/theme/theme1.xml><?xml version="1.0" encoding="utf-8"?>
<a:theme xmlns:a="http://schemas.openxmlformats.org/drawingml/2006/main" name="EpicTheme">
  <a:themeElements>
    <a:clrScheme name="Epic">
      <a:dk1>
        <a:srgbClr val="27292E"/>
      </a:dk1>
      <a:lt1>
        <a:srgbClr val="FFFFFF"/>
      </a:lt1>
      <a:dk2>
        <a:srgbClr val="323233"/>
      </a:dk2>
      <a:lt2>
        <a:srgbClr val="EDEFF3"/>
      </a:lt2>
      <a:accent1>
        <a:srgbClr val="F7941E"/>
      </a:accent1>
      <a:accent2>
        <a:srgbClr val="D9821D"/>
      </a:accent2>
      <a:accent3>
        <a:srgbClr val="A44724"/>
      </a:accent3>
      <a:accent4>
        <a:srgbClr val="F7941E"/>
      </a:accent4>
      <a:accent5>
        <a:srgbClr val="007EBF"/>
      </a:accent5>
      <a:accent6>
        <a:srgbClr val="00B0F0"/>
      </a:accent6>
      <a:hlink>
        <a:srgbClr val="F7941E"/>
      </a:hlink>
      <a:folHlink>
        <a:srgbClr val="A44724"/>
      </a:folHlink>
    </a:clrScheme>
    <a:fontScheme name="Epic Helvetic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3F3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13226</TotalTime>
  <Words>1725</Words>
  <Application>Microsoft Office PowerPoint</Application>
  <PresentationFormat>Custom</PresentationFormat>
  <Paragraphs>110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EpicTheme</vt:lpstr>
      <vt:lpstr>PowerPoint Presentation</vt:lpstr>
      <vt:lpstr>Lecture Goals and Outcomes </vt:lpstr>
      <vt:lpstr>Map Range Clamped</vt:lpstr>
      <vt:lpstr>Map Range Clamped: example</vt:lpstr>
      <vt:lpstr>Actor Has Tag</vt:lpstr>
      <vt:lpstr>PowerPoint Presentation</vt:lpstr>
      <vt:lpstr>Apply Damage</vt:lpstr>
      <vt:lpstr>Apply damage: example</vt:lpstr>
      <vt:lpstr>Get Overlapping Actors</vt:lpstr>
      <vt:lpstr>PowerPoint Presentation</vt:lpstr>
      <vt:lpstr>Add Child Actor Component</vt:lpstr>
      <vt:lpstr>Add Child Actor Component: example</vt:lpstr>
      <vt:lpstr>Spawn Emitter attached</vt:lpstr>
      <vt:lpstr>Spawn Emitter attached: example</vt:lpstr>
      <vt:lpstr>Ai move to</vt:lpstr>
      <vt:lpstr>Ai move to: input and output</vt:lpstr>
      <vt:lpstr>PowerPoint Presentation</vt:lpstr>
      <vt:lpstr>Execute Console Command</vt:lpstr>
      <vt:lpstr>Execute Console Command: example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Marcos Romero</dc:creator>
  <cp:lastModifiedBy>KBH</cp:lastModifiedBy>
  <cp:revision>176</cp:revision>
  <dcterms:modified xsi:type="dcterms:W3CDTF">2018-11-29T18:51:27Z</dcterms:modified>
</cp:coreProperties>
</file>