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4" r:id="rId7"/>
    <p:sldId id="263" r:id="rId8"/>
    <p:sldId id="265" r:id="rId9"/>
    <p:sldId id="266" r:id="rId10"/>
    <p:sldId id="267" r:id="rId11"/>
    <p:sldId id="268" r:id="rId1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FF9900"/>
    <a:srgbClr val="D4AD86"/>
    <a:srgbClr val="303030"/>
    <a:srgbClr val="FF0000"/>
    <a:srgbClr val="C00000"/>
    <a:srgbClr val="232323"/>
    <a:srgbClr val="080808"/>
    <a:srgbClr val="FFCC66"/>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2" autoAdjust="0"/>
    <p:restoredTop sz="83551" autoAdjust="0"/>
  </p:normalViewPr>
  <p:slideViewPr>
    <p:cSldViewPr snapToGrid="0">
      <p:cViewPr varScale="1">
        <p:scale>
          <a:sx n="52" d="100"/>
          <a:sy n="52" d="100"/>
        </p:scale>
        <p:origin x="60" y="172"/>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94AF3-7574-4867-AC0F-B28E0F8CB38E}" type="doc">
      <dgm:prSet loTypeId="urn:microsoft.com/office/officeart/2005/8/layout/gear1" loCatId="relationship" qsTypeId="urn:microsoft.com/office/officeart/2005/8/quickstyle/simple1" qsCatId="simple" csTypeId="urn:microsoft.com/office/officeart/2005/8/colors/colorful3" csCatId="colorful" phldr="1"/>
      <dgm:spPr/>
    </dgm:pt>
    <dgm:pt modelId="{7201CCAF-BDA1-433C-A3B6-62122C52CC7D}">
      <dgm:prSet phldrT="[Text]"/>
      <dgm:spPr/>
      <dgm:t>
        <a:bodyPr/>
        <a:lstStyle/>
        <a:p>
          <a:r>
            <a:rPr lang="en-US" dirty="0">
              <a:solidFill>
                <a:srgbClr val="1C1C1C"/>
              </a:solidFill>
            </a:rPr>
            <a:t>Marketing ($500)</a:t>
          </a:r>
        </a:p>
      </dgm:t>
    </dgm:pt>
    <dgm:pt modelId="{12A6A81C-B44D-4516-A267-4D210F1B23C6}" type="parTrans" cxnId="{48DA1B5B-F629-4E48-B2A2-1B398B4E24EF}">
      <dgm:prSet/>
      <dgm:spPr/>
      <dgm:t>
        <a:bodyPr/>
        <a:lstStyle/>
        <a:p>
          <a:endParaRPr lang="en-US"/>
        </a:p>
      </dgm:t>
    </dgm:pt>
    <dgm:pt modelId="{16374C8C-FC7B-4C12-9BEA-D536C5D1A4E0}" type="sibTrans" cxnId="{48DA1B5B-F629-4E48-B2A2-1B398B4E24EF}">
      <dgm:prSet/>
      <dgm:spPr>
        <a:noFill/>
      </dgm:spPr>
      <dgm:t>
        <a:bodyPr/>
        <a:lstStyle/>
        <a:p>
          <a:endParaRPr lang="en-US"/>
        </a:p>
      </dgm:t>
    </dgm:pt>
    <dgm:pt modelId="{BE60E81D-567A-46FA-A8FB-9F2BCB262A8B}">
      <dgm:prSet phldrT="[Text]"/>
      <dgm:spPr/>
      <dgm:t>
        <a:bodyPr/>
        <a:lstStyle/>
        <a:p>
          <a:r>
            <a:rPr lang="en-US" dirty="0"/>
            <a:t>Software</a:t>
          </a:r>
        </a:p>
        <a:p>
          <a:r>
            <a:rPr lang="en-US" dirty="0"/>
            <a:t>($100)</a:t>
          </a:r>
        </a:p>
      </dgm:t>
    </dgm:pt>
    <dgm:pt modelId="{D0B8029B-7B1A-415D-89BA-AA202281D302}" type="parTrans" cxnId="{52431D1C-9A7E-466B-B257-910A50AEA5FC}">
      <dgm:prSet/>
      <dgm:spPr/>
      <dgm:t>
        <a:bodyPr/>
        <a:lstStyle/>
        <a:p>
          <a:endParaRPr lang="en-US"/>
        </a:p>
      </dgm:t>
    </dgm:pt>
    <dgm:pt modelId="{082BB334-7E60-43A0-BB3E-D70290149EA7}" type="sibTrans" cxnId="{52431D1C-9A7E-466B-B257-910A50AEA5FC}">
      <dgm:prSet/>
      <dgm:spPr>
        <a:noFill/>
      </dgm:spPr>
      <dgm:t>
        <a:bodyPr/>
        <a:lstStyle/>
        <a:p>
          <a:endParaRPr lang="en-US"/>
        </a:p>
      </dgm:t>
    </dgm:pt>
    <dgm:pt modelId="{F2599BBA-2EC3-4B7B-A7A9-8156A3FA75C6}">
      <dgm:prSet phldrT="[Text]"/>
      <dgm:spPr/>
      <dgm:t>
        <a:bodyPr/>
        <a:lstStyle/>
        <a:p>
          <a:r>
            <a:rPr lang="en-US" dirty="0"/>
            <a:t>Hardware</a:t>
          </a:r>
        </a:p>
        <a:p>
          <a:r>
            <a:rPr lang="en-US" dirty="0"/>
            <a:t>($300)</a:t>
          </a:r>
        </a:p>
      </dgm:t>
    </dgm:pt>
    <dgm:pt modelId="{EF3010BB-3457-47B2-B79A-D58E769E4C71}" type="parTrans" cxnId="{11B05C94-0EA2-418B-B821-5A60A9EAC741}">
      <dgm:prSet/>
      <dgm:spPr/>
      <dgm:t>
        <a:bodyPr/>
        <a:lstStyle/>
        <a:p>
          <a:endParaRPr lang="en-US"/>
        </a:p>
      </dgm:t>
    </dgm:pt>
    <dgm:pt modelId="{6438DCC1-2BF7-4384-AD4B-9489270B1851}" type="sibTrans" cxnId="{11B05C94-0EA2-418B-B821-5A60A9EAC741}">
      <dgm:prSet/>
      <dgm:spPr>
        <a:noFill/>
      </dgm:spPr>
      <dgm:t>
        <a:bodyPr/>
        <a:lstStyle/>
        <a:p>
          <a:endParaRPr lang="en-US"/>
        </a:p>
      </dgm:t>
    </dgm:pt>
    <dgm:pt modelId="{2CE3D1C5-2372-4BA8-A5BA-658941979A8E}" type="pres">
      <dgm:prSet presAssocID="{E4C94AF3-7574-4867-AC0F-B28E0F8CB38E}" presName="composite" presStyleCnt="0">
        <dgm:presLayoutVars>
          <dgm:chMax val="3"/>
          <dgm:animLvl val="lvl"/>
          <dgm:resizeHandles val="exact"/>
        </dgm:presLayoutVars>
      </dgm:prSet>
      <dgm:spPr/>
    </dgm:pt>
    <dgm:pt modelId="{42E4E1B7-D7FE-47F2-B24A-503DB786C760}" type="pres">
      <dgm:prSet presAssocID="{7201CCAF-BDA1-433C-A3B6-62122C52CC7D}" presName="gear1" presStyleLbl="node1" presStyleIdx="0" presStyleCnt="3">
        <dgm:presLayoutVars>
          <dgm:chMax val="1"/>
          <dgm:bulletEnabled val="1"/>
        </dgm:presLayoutVars>
      </dgm:prSet>
      <dgm:spPr/>
    </dgm:pt>
    <dgm:pt modelId="{86E043E6-6425-4460-918A-9A4DC10EA988}" type="pres">
      <dgm:prSet presAssocID="{7201CCAF-BDA1-433C-A3B6-62122C52CC7D}" presName="gear1srcNode" presStyleLbl="node1" presStyleIdx="0" presStyleCnt="3"/>
      <dgm:spPr/>
    </dgm:pt>
    <dgm:pt modelId="{B1829436-8D8D-4D71-B970-1A898942EB7F}" type="pres">
      <dgm:prSet presAssocID="{7201CCAF-BDA1-433C-A3B6-62122C52CC7D}" presName="gear1dstNode" presStyleLbl="node1" presStyleIdx="0" presStyleCnt="3"/>
      <dgm:spPr/>
    </dgm:pt>
    <dgm:pt modelId="{29FA0147-1520-4A7D-A335-8D5589C6C7CA}" type="pres">
      <dgm:prSet presAssocID="{BE60E81D-567A-46FA-A8FB-9F2BCB262A8B}" presName="gear2" presStyleLbl="node1" presStyleIdx="1" presStyleCnt="3">
        <dgm:presLayoutVars>
          <dgm:chMax val="1"/>
          <dgm:bulletEnabled val="1"/>
        </dgm:presLayoutVars>
      </dgm:prSet>
      <dgm:spPr/>
    </dgm:pt>
    <dgm:pt modelId="{EFB302FC-4C6C-421F-938D-848B2F1F58FB}" type="pres">
      <dgm:prSet presAssocID="{BE60E81D-567A-46FA-A8FB-9F2BCB262A8B}" presName="gear2srcNode" presStyleLbl="node1" presStyleIdx="1" presStyleCnt="3"/>
      <dgm:spPr/>
    </dgm:pt>
    <dgm:pt modelId="{E7C6F6BD-B113-44C8-9E5C-34F2AD4E177E}" type="pres">
      <dgm:prSet presAssocID="{BE60E81D-567A-46FA-A8FB-9F2BCB262A8B}" presName="gear2dstNode" presStyleLbl="node1" presStyleIdx="1" presStyleCnt="3"/>
      <dgm:spPr/>
    </dgm:pt>
    <dgm:pt modelId="{9EBF4F07-CAF7-4D26-8737-E6EA985797FB}" type="pres">
      <dgm:prSet presAssocID="{F2599BBA-2EC3-4B7B-A7A9-8156A3FA75C6}" presName="gear3" presStyleLbl="node1" presStyleIdx="2" presStyleCnt="3"/>
      <dgm:spPr/>
    </dgm:pt>
    <dgm:pt modelId="{25575D08-F0AF-4822-9B23-9F88C453D862}" type="pres">
      <dgm:prSet presAssocID="{F2599BBA-2EC3-4B7B-A7A9-8156A3FA75C6}" presName="gear3tx" presStyleLbl="node1" presStyleIdx="2" presStyleCnt="3">
        <dgm:presLayoutVars>
          <dgm:chMax val="1"/>
          <dgm:bulletEnabled val="1"/>
        </dgm:presLayoutVars>
      </dgm:prSet>
      <dgm:spPr/>
    </dgm:pt>
    <dgm:pt modelId="{A255A490-46F5-44E3-A8D7-40DC1E925BAE}" type="pres">
      <dgm:prSet presAssocID="{F2599BBA-2EC3-4B7B-A7A9-8156A3FA75C6}" presName="gear3srcNode" presStyleLbl="node1" presStyleIdx="2" presStyleCnt="3"/>
      <dgm:spPr/>
    </dgm:pt>
    <dgm:pt modelId="{A433C288-BF5F-467B-9D43-39F7E3FA64AD}" type="pres">
      <dgm:prSet presAssocID="{F2599BBA-2EC3-4B7B-A7A9-8156A3FA75C6}" presName="gear3dstNode" presStyleLbl="node1" presStyleIdx="2" presStyleCnt="3"/>
      <dgm:spPr/>
    </dgm:pt>
    <dgm:pt modelId="{E1AF3487-DDA2-49D0-91F1-9FE0CEC5CD05}" type="pres">
      <dgm:prSet presAssocID="{16374C8C-FC7B-4C12-9BEA-D536C5D1A4E0}" presName="connector1" presStyleLbl="sibTrans2D1" presStyleIdx="0" presStyleCnt="3" custLinFactNeighborX="18143" custLinFactNeighborY="-20364"/>
      <dgm:spPr/>
    </dgm:pt>
    <dgm:pt modelId="{257262EF-D452-432C-B877-623A576CEA27}" type="pres">
      <dgm:prSet presAssocID="{082BB334-7E60-43A0-BB3E-D70290149EA7}" presName="connector2" presStyleLbl="sibTrans2D1" presStyleIdx="1" presStyleCnt="3" custLinFactX="63841" custLinFactNeighborX="100000" custLinFactNeighborY="-38729"/>
      <dgm:spPr/>
    </dgm:pt>
    <dgm:pt modelId="{F6CFF24C-9ED7-42C2-829C-B8EFDD685162}" type="pres">
      <dgm:prSet presAssocID="{6438DCC1-2BF7-4384-AD4B-9489270B1851}" presName="connector3" presStyleLbl="sibTrans2D1" presStyleIdx="2" presStyleCnt="3" custLinFactNeighborX="-80821" custLinFactNeighborY="19712"/>
      <dgm:spPr/>
    </dgm:pt>
  </dgm:ptLst>
  <dgm:cxnLst>
    <dgm:cxn modelId="{BEFFFE63-DD34-49CB-8C00-80E13F2496E6}" type="presOf" srcId="{7201CCAF-BDA1-433C-A3B6-62122C52CC7D}" destId="{B1829436-8D8D-4D71-B970-1A898942EB7F}" srcOrd="2" destOrd="0" presId="urn:microsoft.com/office/officeart/2005/8/layout/gear1"/>
    <dgm:cxn modelId="{48FFC572-DF7B-402A-84C0-4FC691498AC7}" type="presOf" srcId="{16374C8C-FC7B-4C12-9BEA-D536C5D1A4E0}" destId="{E1AF3487-DDA2-49D0-91F1-9FE0CEC5CD05}" srcOrd="0" destOrd="0" presId="urn:microsoft.com/office/officeart/2005/8/layout/gear1"/>
    <dgm:cxn modelId="{52431D1C-9A7E-466B-B257-910A50AEA5FC}" srcId="{E4C94AF3-7574-4867-AC0F-B28E0F8CB38E}" destId="{BE60E81D-567A-46FA-A8FB-9F2BCB262A8B}" srcOrd="1" destOrd="0" parTransId="{D0B8029B-7B1A-415D-89BA-AA202281D302}" sibTransId="{082BB334-7E60-43A0-BB3E-D70290149EA7}"/>
    <dgm:cxn modelId="{489B6317-BFBE-4878-8AB3-C24BF1656ACF}" type="presOf" srcId="{F2599BBA-2EC3-4B7B-A7A9-8156A3FA75C6}" destId="{A255A490-46F5-44E3-A8D7-40DC1E925BAE}" srcOrd="2" destOrd="0" presId="urn:microsoft.com/office/officeart/2005/8/layout/gear1"/>
    <dgm:cxn modelId="{FD4DAB50-477B-42A7-8BA6-C181BA9F850D}" type="presOf" srcId="{7201CCAF-BDA1-433C-A3B6-62122C52CC7D}" destId="{42E4E1B7-D7FE-47F2-B24A-503DB786C760}" srcOrd="0" destOrd="0" presId="urn:microsoft.com/office/officeart/2005/8/layout/gear1"/>
    <dgm:cxn modelId="{9DC6DF9F-7C19-4FA3-8CBF-F5E9E21D8014}" type="presOf" srcId="{F2599BBA-2EC3-4B7B-A7A9-8156A3FA75C6}" destId="{A433C288-BF5F-467B-9D43-39F7E3FA64AD}" srcOrd="3" destOrd="0" presId="urn:microsoft.com/office/officeart/2005/8/layout/gear1"/>
    <dgm:cxn modelId="{11B05C94-0EA2-418B-B821-5A60A9EAC741}" srcId="{E4C94AF3-7574-4867-AC0F-B28E0F8CB38E}" destId="{F2599BBA-2EC3-4B7B-A7A9-8156A3FA75C6}" srcOrd="2" destOrd="0" parTransId="{EF3010BB-3457-47B2-B79A-D58E769E4C71}" sibTransId="{6438DCC1-2BF7-4384-AD4B-9489270B1851}"/>
    <dgm:cxn modelId="{8EE8EF87-EACE-4480-9140-930FE38D66FC}" type="presOf" srcId="{F2599BBA-2EC3-4B7B-A7A9-8156A3FA75C6}" destId="{9EBF4F07-CAF7-4D26-8737-E6EA985797FB}" srcOrd="0" destOrd="0" presId="urn:microsoft.com/office/officeart/2005/8/layout/gear1"/>
    <dgm:cxn modelId="{3460B16A-2045-4352-BCD6-0B2D57F35A17}" type="presOf" srcId="{BE60E81D-567A-46FA-A8FB-9F2BCB262A8B}" destId="{EFB302FC-4C6C-421F-938D-848B2F1F58FB}" srcOrd="1" destOrd="0" presId="urn:microsoft.com/office/officeart/2005/8/layout/gear1"/>
    <dgm:cxn modelId="{28BF139F-3393-4CF3-8488-87B8FF24F77B}" type="presOf" srcId="{6438DCC1-2BF7-4384-AD4B-9489270B1851}" destId="{F6CFF24C-9ED7-42C2-829C-B8EFDD685162}" srcOrd="0" destOrd="0" presId="urn:microsoft.com/office/officeart/2005/8/layout/gear1"/>
    <dgm:cxn modelId="{863707CA-2936-4F03-995E-B378B3C9774B}" type="presOf" srcId="{7201CCAF-BDA1-433C-A3B6-62122C52CC7D}" destId="{86E043E6-6425-4460-918A-9A4DC10EA988}" srcOrd="1" destOrd="0" presId="urn:microsoft.com/office/officeart/2005/8/layout/gear1"/>
    <dgm:cxn modelId="{C5DFFE55-CF1A-4570-BFA7-6E11524E43E8}" type="presOf" srcId="{E4C94AF3-7574-4867-AC0F-B28E0F8CB38E}" destId="{2CE3D1C5-2372-4BA8-A5BA-658941979A8E}" srcOrd="0" destOrd="0" presId="urn:microsoft.com/office/officeart/2005/8/layout/gear1"/>
    <dgm:cxn modelId="{CA6BA0FC-E2A6-421A-AE4D-FBEA9CB4BBFB}" type="presOf" srcId="{BE60E81D-567A-46FA-A8FB-9F2BCB262A8B}" destId="{29FA0147-1520-4A7D-A335-8D5589C6C7CA}" srcOrd="0" destOrd="0" presId="urn:microsoft.com/office/officeart/2005/8/layout/gear1"/>
    <dgm:cxn modelId="{E74D45D9-3523-4D4F-BBF4-A91D46EF6E2D}" type="presOf" srcId="{082BB334-7E60-43A0-BB3E-D70290149EA7}" destId="{257262EF-D452-432C-B877-623A576CEA27}" srcOrd="0" destOrd="0" presId="urn:microsoft.com/office/officeart/2005/8/layout/gear1"/>
    <dgm:cxn modelId="{29850B7B-6FDB-47C0-BC3A-543444640AE2}" type="presOf" srcId="{BE60E81D-567A-46FA-A8FB-9F2BCB262A8B}" destId="{E7C6F6BD-B113-44C8-9E5C-34F2AD4E177E}" srcOrd="2" destOrd="0" presId="urn:microsoft.com/office/officeart/2005/8/layout/gear1"/>
    <dgm:cxn modelId="{945D7294-94FB-4C8A-8DE0-BDC4F54D5275}" type="presOf" srcId="{F2599BBA-2EC3-4B7B-A7A9-8156A3FA75C6}" destId="{25575D08-F0AF-4822-9B23-9F88C453D862}" srcOrd="1" destOrd="0" presId="urn:microsoft.com/office/officeart/2005/8/layout/gear1"/>
    <dgm:cxn modelId="{48DA1B5B-F629-4E48-B2A2-1B398B4E24EF}" srcId="{E4C94AF3-7574-4867-AC0F-B28E0F8CB38E}" destId="{7201CCAF-BDA1-433C-A3B6-62122C52CC7D}" srcOrd="0" destOrd="0" parTransId="{12A6A81C-B44D-4516-A267-4D210F1B23C6}" sibTransId="{16374C8C-FC7B-4C12-9BEA-D536C5D1A4E0}"/>
    <dgm:cxn modelId="{BC0560CB-0C0E-45E2-ABD6-CB19D12AE8BA}" type="presParOf" srcId="{2CE3D1C5-2372-4BA8-A5BA-658941979A8E}" destId="{42E4E1B7-D7FE-47F2-B24A-503DB786C760}" srcOrd="0" destOrd="0" presId="urn:microsoft.com/office/officeart/2005/8/layout/gear1"/>
    <dgm:cxn modelId="{1284E4F9-5C2A-43DB-B0E7-709F3B051F38}" type="presParOf" srcId="{2CE3D1C5-2372-4BA8-A5BA-658941979A8E}" destId="{86E043E6-6425-4460-918A-9A4DC10EA988}" srcOrd="1" destOrd="0" presId="urn:microsoft.com/office/officeart/2005/8/layout/gear1"/>
    <dgm:cxn modelId="{FB7EA8E7-9C56-4954-BC91-D246C2E6136D}" type="presParOf" srcId="{2CE3D1C5-2372-4BA8-A5BA-658941979A8E}" destId="{B1829436-8D8D-4D71-B970-1A898942EB7F}" srcOrd="2" destOrd="0" presId="urn:microsoft.com/office/officeart/2005/8/layout/gear1"/>
    <dgm:cxn modelId="{191536FC-62B1-403C-9CE2-E6F0CC9BEC2A}" type="presParOf" srcId="{2CE3D1C5-2372-4BA8-A5BA-658941979A8E}" destId="{29FA0147-1520-4A7D-A335-8D5589C6C7CA}" srcOrd="3" destOrd="0" presId="urn:microsoft.com/office/officeart/2005/8/layout/gear1"/>
    <dgm:cxn modelId="{EECBA76E-8B93-4302-892F-D64D09C849CC}" type="presParOf" srcId="{2CE3D1C5-2372-4BA8-A5BA-658941979A8E}" destId="{EFB302FC-4C6C-421F-938D-848B2F1F58FB}" srcOrd="4" destOrd="0" presId="urn:microsoft.com/office/officeart/2005/8/layout/gear1"/>
    <dgm:cxn modelId="{D383BEB3-776C-42B2-A974-8D55873281CF}" type="presParOf" srcId="{2CE3D1C5-2372-4BA8-A5BA-658941979A8E}" destId="{E7C6F6BD-B113-44C8-9E5C-34F2AD4E177E}" srcOrd="5" destOrd="0" presId="urn:microsoft.com/office/officeart/2005/8/layout/gear1"/>
    <dgm:cxn modelId="{4FEF6BA8-0DDA-4449-99A1-44919E65B626}" type="presParOf" srcId="{2CE3D1C5-2372-4BA8-A5BA-658941979A8E}" destId="{9EBF4F07-CAF7-4D26-8737-E6EA985797FB}" srcOrd="6" destOrd="0" presId="urn:microsoft.com/office/officeart/2005/8/layout/gear1"/>
    <dgm:cxn modelId="{F432B183-FB06-44B3-91A3-7545249C46E3}" type="presParOf" srcId="{2CE3D1C5-2372-4BA8-A5BA-658941979A8E}" destId="{25575D08-F0AF-4822-9B23-9F88C453D862}" srcOrd="7" destOrd="0" presId="urn:microsoft.com/office/officeart/2005/8/layout/gear1"/>
    <dgm:cxn modelId="{F291D39A-67BD-4BF3-BBE0-220F96CA448F}" type="presParOf" srcId="{2CE3D1C5-2372-4BA8-A5BA-658941979A8E}" destId="{A255A490-46F5-44E3-A8D7-40DC1E925BAE}" srcOrd="8" destOrd="0" presId="urn:microsoft.com/office/officeart/2005/8/layout/gear1"/>
    <dgm:cxn modelId="{495F11FF-BCD8-4D38-A32F-E0BAC79DEC62}" type="presParOf" srcId="{2CE3D1C5-2372-4BA8-A5BA-658941979A8E}" destId="{A433C288-BF5F-467B-9D43-39F7E3FA64AD}" srcOrd="9" destOrd="0" presId="urn:microsoft.com/office/officeart/2005/8/layout/gear1"/>
    <dgm:cxn modelId="{E034D170-5A65-46F9-9A4E-FF53B35BDBBE}" type="presParOf" srcId="{2CE3D1C5-2372-4BA8-A5BA-658941979A8E}" destId="{E1AF3487-DDA2-49D0-91F1-9FE0CEC5CD05}" srcOrd="10" destOrd="0" presId="urn:microsoft.com/office/officeart/2005/8/layout/gear1"/>
    <dgm:cxn modelId="{D76DD3CA-1B63-44FE-9153-3D584949CDFF}" type="presParOf" srcId="{2CE3D1C5-2372-4BA8-A5BA-658941979A8E}" destId="{257262EF-D452-432C-B877-623A576CEA27}" srcOrd="11" destOrd="0" presId="urn:microsoft.com/office/officeart/2005/8/layout/gear1"/>
    <dgm:cxn modelId="{89EF1F30-65C0-433E-9A30-06C923F53010}" type="presParOf" srcId="{2CE3D1C5-2372-4BA8-A5BA-658941979A8E}" destId="{F6CFF24C-9ED7-42C2-829C-B8EFDD68516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4E1B7-D7FE-47F2-B24A-503DB786C760}">
      <dsp:nvSpPr>
        <dsp:cNvPr id="0" name=""/>
        <dsp:cNvSpPr/>
      </dsp:nvSpPr>
      <dsp:spPr>
        <a:xfrm>
          <a:off x="3853009" y="2356115"/>
          <a:ext cx="2879696" cy="2879696"/>
        </a:xfrm>
        <a:prstGeom prst="gear9">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1C1C1C"/>
              </a:solidFill>
            </a:rPr>
            <a:t>Marketing ($500)</a:t>
          </a:r>
        </a:p>
      </dsp:txBody>
      <dsp:txXfrm>
        <a:off x="4431956" y="3030670"/>
        <a:ext cx="1721802" cy="1480223"/>
      </dsp:txXfrm>
    </dsp:sp>
    <dsp:sp modelId="{29FA0147-1520-4A7D-A335-8D5589C6C7CA}">
      <dsp:nvSpPr>
        <dsp:cNvPr id="0" name=""/>
        <dsp:cNvSpPr/>
      </dsp:nvSpPr>
      <dsp:spPr>
        <a:xfrm>
          <a:off x="2177550" y="1675459"/>
          <a:ext cx="2094324" cy="2094324"/>
        </a:xfrm>
        <a:prstGeom prst="gear6">
          <a:avLst/>
        </a:prstGeom>
        <a:solidFill>
          <a:schemeClr val="accent3">
            <a:hueOff val="6819119"/>
            <a:satOff val="43622"/>
            <a:lumOff val="-346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Software</a:t>
          </a:r>
        </a:p>
        <a:p>
          <a:pPr marL="0" lvl="0" indent="0" algn="ctr" defTabSz="844550">
            <a:lnSpc>
              <a:spcPct val="90000"/>
            </a:lnSpc>
            <a:spcBef>
              <a:spcPct val="0"/>
            </a:spcBef>
            <a:spcAft>
              <a:spcPct val="35000"/>
            </a:spcAft>
            <a:buNone/>
          </a:pPr>
          <a:r>
            <a:rPr lang="en-US" sz="1900" kern="1200" dirty="0"/>
            <a:t>($100)</a:t>
          </a:r>
        </a:p>
      </dsp:txBody>
      <dsp:txXfrm>
        <a:off x="2704802" y="2205898"/>
        <a:ext cx="1039820" cy="1033446"/>
      </dsp:txXfrm>
    </dsp:sp>
    <dsp:sp modelId="{9EBF4F07-CAF7-4D26-8737-E6EA985797FB}">
      <dsp:nvSpPr>
        <dsp:cNvPr id="0" name=""/>
        <dsp:cNvSpPr/>
      </dsp:nvSpPr>
      <dsp:spPr>
        <a:xfrm rot="20700000">
          <a:off x="3350585" y="230589"/>
          <a:ext cx="2052010" cy="2052010"/>
        </a:xfrm>
        <a:prstGeom prst="gear6">
          <a:avLst/>
        </a:prstGeom>
        <a:solidFill>
          <a:schemeClr val="accent3">
            <a:hueOff val="13638237"/>
            <a:satOff val="87243"/>
            <a:lumOff val="-692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Hardware</a:t>
          </a:r>
        </a:p>
        <a:p>
          <a:pPr marL="0" lvl="0" indent="0" algn="ctr" defTabSz="844550">
            <a:lnSpc>
              <a:spcPct val="90000"/>
            </a:lnSpc>
            <a:spcBef>
              <a:spcPct val="0"/>
            </a:spcBef>
            <a:spcAft>
              <a:spcPct val="35000"/>
            </a:spcAft>
            <a:buNone/>
          </a:pPr>
          <a:r>
            <a:rPr lang="en-US" sz="1900" kern="1200" dirty="0"/>
            <a:t>($300)</a:t>
          </a:r>
        </a:p>
      </dsp:txBody>
      <dsp:txXfrm rot="-20700000">
        <a:off x="3800651" y="680655"/>
        <a:ext cx="1151878" cy="1151878"/>
      </dsp:txXfrm>
    </dsp:sp>
    <dsp:sp modelId="{E1AF3487-DDA2-49D0-91F1-9FE0CEC5CD05}">
      <dsp:nvSpPr>
        <dsp:cNvPr id="0" name=""/>
        <dsp:cNvSpPr/>
      </dsp:nvSpPr>
      <dsp:spPr>
        <a:xfrm>
          <a:off x="4311936" y="1164324"/>
          <a:ext cx="3686011" cy="3686011"/>
        </a:xfrm>
        <a:prstGeom prst="circularArrow">
          <a:avLst>
            <a:gd name="adj1" fmla="val 4688"/>
            <a:gd name="adj2" fmla="val 299029"/>
            <a:gd name="adj3" fmla="val 2536465"/>
            <a:gd name="adj4" fmla="val 15818221"/>
            <a:gd name="adj5" fmla="val 5469"/>
          </a:avLst>
        </a:prstGeom>
        <a:noFill/>
        <a:ln>
          <a:noFill/>
        </a:ln>
        <a:effectLst/>
      </dsp:spPr>
      <dsp:style>
        <a:lnRef idx="0">
          <a:scrgbClr r="0" g="0" b="0"/>
        </a:lnRef>
        <a:fillRef idx="1">
          <a:scrgbClr r="0" g="0" b="0"/>
        </a:fillRef>
        <a:effectRef idx="0">
          <a:scrgbClr r="0" g="0" b="0"/>
        </a:effectRef>
        <a:fontRef idx="minor">
          <a:schemeClr val="lt1"/>
        </a:fontRef>
      </dsp:style>
    </dsp:sp>
    <dsp:sp modelId="{257262EF-D452-432C-B877-623A576CEA27}">
      <dsp:nvSpPr>
        <dsp:cNvPr id="0" name=""/>
        <dsp:cNvSpPr/>
      </dsp:nvSpPr>
      <dsp:spPr>
        <a:xfrm>
          <a:off x="6194504" y="170387"/>
          <a:ext cx="2678117" cy="2678117"/>
        </a:xfrm>
        <a:prstGeom prst="leftCircularArrow">
          <a:avLst>
            <a:gd name="adj1" fmla="val 6452"/>
            <a:gd name="adj2" fmla="val 429999"/>
            <a:gd name="adj3" fmla="val 10489124"/>
            <a:gd name="adj4" fmla="val 14837806"/>
            <a:gd name="adj5" fmla="val 7527"/>
          </a:avLst>
        </a:prstGeom>
        <a:noFill/>
        <a:ln>
          <a:noFill/>
        </a:ln>
        <a:effectLst/>
      </dsp:spPr>
      <dsp:style>
        <a:lnRef idx="0">
          <a:scrgbClr r="0" g="0" b="0"/>
        </a:lnRef>
        <a:fillRef idx="1">
          <a:scrgbClr r="0" g="0" b="0"/>
        </a:fillRef>
        <a:effectRef idx="0">
          <a:scrgbClr r="0" g="0" b="0"/>
        </a:effectRef>
        <a:fontRef idx="minor">
          <a:schemeClr val="lt1"/>
        </a:fontRef>
      </dsp:style>
    </dsp:sp>
    <dsp:sp modelId="{F6CFF24C-9ED7-42C2-829C-B8EFDD685162}">
      <dsp:nvSpPr>
        <dsp:cNvPr id="0" name=""/>
        <dsp:cNvSpPr/>
      </dsp:nvSpPr>
      <dsp:spPr>
        <a:xfrm>
          <a:off x="542187" y="345846"/>
          <a:ext cx="2887550" cy="2887550"/>
        </a:xfrm>
        <a:prstGeom prst="circularArrow">
          <a:avLst>
            <a:gd name="adj1" fmla="val 5984"/>
            <a:gd name="adj2" fmla="val 394124"/>
            <a:gd name="adj3" fmla="val 13313824"/>
            <a:gd name="adj4" fmla="val 10508221"/>
            <a:gd name="adj5" fmla="val 6981"/>
          </a:avLst>
        </a:prstGeom>
        <a:no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WHY- The only way an entire community can benefit from technologies- water filtration and irrigation, power systems, personalized medicines, </a:t>
            </a:r>
            <a:r>
              <a:rPr lang="en-US" baseline="0" dirty="0" err="1"/>
              <a:t>etc</a:t>
            </a:r>
            <a:r>
              <a:rPr lang="en-US" baseline="0" dirty="0"/>
              <a:t>- is if they cooperate. Our service helps leaders determine which resources should be used to develop such technologies and sustain the population. Community members use the service to connect to their leader, providing feedback and contributing to the effort of rebuilding society. Without an inventory service, resources might be hoarded amongst members, and people miss the opportunity to innovate together.</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HOW- a solution that records inventory, calculates the estimated time range of supply, and serves as a bridge of communication between the leader and the community members.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WHAT- a</a:t>
            </a:r>
            <a:r>
              <a:rPr lang="en-US" baseline="0" dirty="0"/>
              <a:t>n inventory service, primarily for a leader, but ultimately for the benefit of a community</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3</a:t>
            </a:fld>
            <a:endParaRPr lang="en-GB" altLang="en-US"/>
          </a:p>
        </p:txBody>
      </p:sp>
    </p:spTree>
    <p:extLst>
      <p:ext uri="{BB962C8B-B14F-4D97-AF65-F5344CB8AC3E}">
        <p14:creationId xmlns:p14="http://schemas.microsoft.com/office/powerpoint/2010/main" val="111211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how it works– hardware aspect </a:t>
            </a:r>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4</a:t>
            </a:fld>
            <a:endParaRPr lang="en-GB" altLang="en-US"/>
          </a:p>
        </p:txBody>
      </p:sp>
    </p:spTree>
    <p:extLst>
      <p:ext uri="{BB962C8B-B14F-4D97-AF65-F5344CB8AC3E}">
        <p14:creationId xmlns:p14="http://schemas.microsoft.com/office/powerpoint/2010/main" val="389660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6</a:t>
            </a:fld>
            <a:endParaRPr lang="en-GB" altLang="en-US"/>
          </a:p>
        </p:txBody>
      </p:sp>
    </p:spTree>
    <p:extLst>
      <p:ext uri="{BB962C8B-B14F-4D97-AF65-F5344CB8AC3E}">
        <p14:creationId xmlns:p14="http://schemas.microsoft.com/office/powerpoint/2010/main" val="232694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charset="0"/>
                <a:ea typeface="+mn-ea"/>
                <a:cs typeface="+mn-cs"/>
              </a:rPr>
              <a:t>Town A has more of the resource and produces more overall. Does not share. Both use minimal amount of resource per unit time.</a:t>
            </a:r>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7</a:t>
            </a:fld>
            <a:endParaRPr lang="en-GB" altLang="en-US"/>
          </a:p>
        </p:txBody>
      </p:sp>
    </p:spTree>
    <p:extLst>
      <p:ext uri="{BB962C8B-B14F-4D97-AF65-F5344CB8AC3E}">
        <p14:creationId xmlns:p14="http://schemas.microsoft.com/office/powerpoint/2010/main" val="178102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charset="0"/>
                <a:ea typeface="+mn-ea"/>
                <a:cs typeface="+mn-cs"/>
              </a:rPr>
              <a:t>Town A has a large amount of resource and trades some amount with town B which has a small amount of resource but still produces.</a:t>
            </a:r>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8</a:t>
            </a:fld>
            <a:endParaRPr lang="en-GB" altLang="en-US"/>
          </a:p>
        </p:txBody>
      </p:sp>
    </p:spTree>
    <p:extLst>
      <p:ext uri="{BB962C8B-B14F-4D97-AF65-F5344CB8AC3E}">
        <p14:creationId xmlns:p14="http://schemas.microsoft.com/office/powerpoint/2010/main" val="248111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charset="0"/>
                <a:ea typeface="+mn-ea"/>
                <a:cs typeface="+mn-cs"/>
              </a:rPr>
              <a:t>Both start with same amount of resource and produce/spend same amount. Randomness takes control here.</a:t>
            </a:r>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9</a:t>
            </a:fld>
            <a:endParaRPr lang="en-GB" altLang="en-US"/>
          </a:p>
        </p:txBody>
      </p:sp>
    </p:spTree>
    <p:extLst>
      <p:ext uri="{BB962C8B-B14F-4D97-AF65-F5344CB8AC3E}">
        <p14:creationId xmlns:p14="http://schemas.microsoft.com/office/powerpoint/2010/main" val="87184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10</a:t>
            </a:fld>
            <a:endParaRPr lang="en-GB" altLang="en-US"/>
          </a:p>
        </p:txBody>
      </p:sp>
    </p:spTree>
    <p:extLst>
      <p:ext uri="{BB962C8B-B14F-4D97-AF65-F5344CB8AC3E}">
        <p14:creationId xmlns:p14="http://schemas.microsoft.com/office/powerpoint/2010/main" val="2057911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2228EB-C901-405C-AAB5-0383BC919E6E}" type="slidenum">
              <a:rPr lang="en-GB" altLang="en-US" smtClean="0"/>
              <a:pPr>
                <a:defRPr/>
              </a:pPr>
              <a:t>11</a:t>
            </a:fld>
            <a:endParaRPr lang="en-GB" altLang="en-US"/>
          </a:p>
        </p:txBody>
      </p:sp>
    </p:spTree>
    <p:extLst>
      <p:ext uri="{BB962C8B-B14F-4D97-AF65-F5344CB8AC3E}">
        <p14:creationId xmlns:p14="http://schemas.microsoft.com/office/powerpoint/2010/main" val="332049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116" y="1599719"/>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267653" y="1245707"/>
            <a:ext cx="24846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Saturday, November 24, 2277 </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dirty="0">
                <a:solidFill>
                  <a:srgbClr val="1C1C1C"/>
                </a:solidFill>
              </a:rPr>
              <a:t>Est. 1997</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dirty="0">
                <a:solidFill>
                  <a:srgbClr val="1C1C1C"/>
                </a:solidFill>
              </a:rPr>
              <a:t>Price   62d</a:t>
            </a:r>
            <a:endParaRPr lang="en-GB" altLang="en-US" sz="1400" b="1" dirty="0">
              <a:solidFill>
                <a:srgbClr val="1C1C1C"/>
              </a:solidFill>
            </a:endParaRPr>
          </a:p>
        </p:txBody>
      </p:sp>
      <p:sp>
        <p:nvSpPr>
          <p:cNvPr id="3080" name="TextBox 13"/>
          <p:cNvSpPr txBox="1">
            <a:spLocks noChangeArrowheads="1"/>
          </p:cNvSpPr>
          <p:nvPr/>
        </p:nvSpPr>
        <p:spPr bwMode="auto">
          <a:xfrm>
            <a:off x="0" y="1647825"/>
            <a:ext cx="913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4800" b="1" dirty="0">
                <a:solidFill>
                  <a:srgbClr val="1C1C1C"/>
                </a:solidFill>
              </a:rPr>
              <a:t>FULTON FURNACE FALLOUT</a:t>
            </a:r>
          </a:p>
        </p:txBody>
      </p:sp>
      <p:sp>
        <p:nvSpPr>
          <p:cNvPr id="3081" name="TextBox 15"/>
          <p:cNvSpPr txBox="1">
            <a:spLocks noChangeArrowheads="1"/>
          </p:cNvSpPr>
          <p:nvPr/>
        </p:nvSpPr>
        <p:spPr bwMode="auto">
          <a:xfrm>
            <a:off x="131763" y="2603500"/>
            <a:ext cx="1697037"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400" b="1" dirty="0">
                <a:solidFill>
                  <a:srgbClr val="1C1C1C"/>
                </a:solidFill>
              </a:rPr>
              <a:t>John </a:t>
            </a:r>
            <a:r>
              <a:rPr lang="en-GB" altLang="en-US" sz="1400" b="1" dirty="0" err="1">
                <a:solidFill>
                  <a:srgbClr val="1C1C1C"/>
                </a:solidFill>
              </a:rPr>
              <a:t>Asigbekye</a:t>
            </a:r>
            <a:endParaRPr lang="en-GB" altLang="en-US" sz="1400" b="1" dirty="0">
              <a:solidFill>
                <a:srgbClr val="1C1C1C"/>
              </a:solidFill>
            </a:endParaRPr>
          </a:p>
          <a:p>
            <a:pPr algn="r" eaLnBrk="1" hangingPunct="1">
              <a:spcBef>
                <a:spcPct val="0"/>
              </a:spcBef>
              <a:buFontTx/>
              <a:buNone/>
            </a:pPr>
            <a:r>
              <a:rPr lang="en-GB" altLang="en-US" sz="1400" b="1" dirty="0">
                <a:solidFill>
                  <a:srgbClr val="1C1C1C"/>
                </a:solidFill>
              </a:rPr>
              <a:t>  Kari Sanford</a:t>
            </a:r>
          </a:p>
          <a:p>
            <a:pPr algn="just" eaLnBrk="1" hangingPunct="1">
              <a:spcBef>
                <a:spcPct val="0"/>
              </a:spcBef>
              <a:buFontTx/>
              <a:buNone/>
            </a:pPr>
            <a:r>
              <a:rPr lang="en-GB" altLang="en-US" sz="1400" b="1" dirty="0">
                <a:solidFill>
                  <a:srgbClr val="1C1C1C"/>
                </a:solidFill>
              </a:rPr>
              <a:t>Joseph </a:t>
            </a:r>
            <a:r>
              <a:rPr lang="en-GB" altLang="en-US" sz="1400" b="1" dirty="0" err="1">
                <a:solidFill>
                  <a:srgbClr val="1C1C1C"/>
                </a:solidFill>
              </a:rPr>
              <a:t>Thweatt</a:t>
            </a:r>
            <a:endParaRPr lang="en-GB" altLang="en-US" sz="1400" b="1" dirty="0">
              <a:solidFill>
                <a:srgbClr val="1C1C1C"/>
              </a:solidFill>
            </a:endParaRPr>
          </a:p>
          <a:p>
            <a:pPr algn="r" eaLnBrk="1" hangingPunct="1">
              <a:spcBef>
                <a:spcPct val="0"/>
              </a:spcBef>
              <a:buFontTx/>
              <a:buNone/>
            </a:pPr>
            <a:r>
              <a:rPr lang="en-GB" altLang="en-US" sz="1400" b="1" dirty="0">
                <a:solidFill>
                  <a:srgbClr val="1C1C1C"/>
                </a:solidFill>
              </a:rPr>
              <a:t>William </a:t>
            </a:r>
            <a:r>
              <a:rPr lang="en-GB" altLang="en-US" sz="1400" b="1" dirty="0" err="1">
                <a:solidFill>
                  <a:srgbClr val="1C1C1C"/>
                </a:solidFill>
              </a:rPr>
              <a:t>Weigand</a:t>
            </a:r>
            <a:endParaRPr lang="en-GB" altLang="en-US" sz="1400" b="1" dirty="0">
              <a:solidFill>
                <a:srgbClr val="1C1C1C"/>
              </a:solidFill>
            </a:endParaRPr>
          </a:p>
          <a:p>
            <a:pPr eaLnBrk="1" hangingPunct="1">
              <a:spcBef>
                <a:spcPct val="0"/>
              </a:spcBef>
              <a:buFontTx/>
              <a:buNone/>
            </a:pPr>
            <a:r>
              <a:rPr lang="en-US" sz="1100" dirty="0"/>
              <a:t>The chaotic environment created in the post-apocalyptic world has resulted in the uneven distribution of resources amongst the population. This lack of access to fundamental resources results in shortages, hoarding, and civil unrest that affects entire communities that may be poorly managed. In order to address the mismanagement of communities, we need to provide access to information regarding inventory of resources (what we have), gaps in</a:t>
            </a:r>
            <a:endParaRPr lang="en-GB" altLang="en-US" sz="1100" dirty="0">
              <a:solidFill>
                <a:srgbClr val="1C1C1C"/>
              </a:solidFill>
            </a:endParaRPr>
          </a:p>
        </p:txBody>
      </p:sp>
      <p:sp>
        <p:nvSpPr>
          <p:cNvPr id="3082" name="TextBox 16"/>
          <p:cNvSpPr txBox="1">
            <a:spLocks noChangeArrowheads="1"/>
          </p:cNvSpPr>
          <p:nvPr/>
        </p:nvSpPr>
        <p:spPr bwMode="auto">
          <a:xfrm>
            <a:off x="1974850" y="2628900"/>
            <a:ext cx="1589088" cy="445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sz="1100" dirty="0"/>
              <a:t>resources (what is needed), and communication between communities.</a:t>
            </a:r>
          </a:p>
          <a:p>
            <a:pPr>
              <a:buNone/>
            </a:pPr>
            <a:endParaRPr lang="en-US" sz="600" dirty="0"/>
          </a:p>
          <a:p>
            <a:pPr>
              <a:buNone/>
            </a:pPr>
            <a:r>
              <a:rPr lang="en-US" sz="1100" dirty="0"/>
              <a:t>We propose a personal management system that allows individuals to record what they have and what they need, as well as providing a means of communication between people. The proposed solutions range from extremely low-tech to a more high-tech solution. </a:t>
            </a:r>
          </a:p>
          <a:p>
            <a:pPr>
              <a:buNone/>
            </a:pPr>
            <a:endParaRPr lang="en-US" sz="900" dirty="0"/>
          </a:p>
          <a:p>
            <a:pPr>
              <a:buNone/>
            </a:pPr>
            <a:r>
              <a:rPr lang="en-US" sz="1100" dirty="0"/>
              <a:t>The first approach in solving this problem is a typical pen-and-paper approach. In this solution, the user will write their inventory and needs on a list. The user </a:t>
            </a:r>
            <a:br>
              <a:rPr lang="en-US" sz="1100" dirty="0"/>
            </a:br>
            <a:endParaRPr lang="en-GB" altLang="en-US" sz="1100" dirty="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3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None/>
            </a:pPr>
            <a:r>
              <a:rPr lang="en-US" sz="1100" dirty="0"/>
              <a:t>will also scribe handwritten notes to communicate with others.</a:t>
            </a:r>
          </a:p>
          <a:p>
            <a:pPr eaLnBrk="1" hangingPunct="1">
              <a:spcBef>
                <a:spcPct val="0"/>
              </a:spcBef>
              <a:buFontTx/>
              <a:buNone/>
            </a:pPr>
            <a:endParaRPr lang="en-GB" sz="900" dirty="0">
              <a:solidFill>
                <a:srgbClr val="1C1C1C"/>
              </a:solidFill>
            </a:endParaRPr>
          </a:p>
          <a:p>
            <a:pPr eaLnBrk="1" hangingPunct="1">
              <a:spcBef>
                <a:spcPct val="0"/>
              </a:spcBef>
              <a:buFontTx/>
              <a:buNone/>
            </a:pPr>
            <a:r>
              <a:rPr lang="en-US" sz="1100" dirty="0"/>
              <a:t>The second solution is a mobile personal management system. This system is a bracelet that communicates with the wearer by telling them what they have, what they need, and can be used as a gate tag for entrance into different communities.</a:t>
            </a:r>
          </a:p>
          <a:p>
            <a:pPr>
              <a:buNone/>
            </a:pPr>
            <a:br>
              <a:rPr lang="en-US" sz="1100" dirty="0"/>
            </a:br>
            <a:r>
              <a:rPr lang="en-US" sz="1100" dirty="0"/>
              <a:t>The third solution is a more centralized solution that is a fully integrated software program that works similarly to solution two. In addition to keeping track of inventory, the</a:t>
            </a:r>
            <a:endParaRPr lang="en-GB" altLang="en-US" sz="1100" dirty="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28633" t="1609" r="27982" b="-1609"/>
          <a:stretch/>
        </p:blipFill>
        <p:spPr bwMode="auto">
          <a:xfrm>
            <a:off x="5651731" y="2627313"/>
            <a:ext cx="3133263" cy="410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84775"/>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dirty="0">
                <a:solidFill>
                  <a:srgbClr val="1C1C1C"/>
                </a:solidFill>
              </a:rPr>
              <a:t>Special Thanks</a:t>
            </a:r>
          </a:p>
          <a:p>
            <a:pPr algn="ctr" eaLnBrk="1" hangingPunct="1">
              <a:spcBef>
                <a:spcPct val="0"/>
              </a:spcBef>
              <a:buFontTx/>
              <a:buNone/>
            </a:pPr>
            <a:r>
              <a:rPr lang="en-GB" altLang="en-US" sz="800" dirty="0">
                <a:solidFill>
                  <a:srgbClr val="1C1C1C"/>
                </a:solidFill>
              </a:rPr>
              <a:t>Fulton Student Engagement</a:t>
            </a:r>
          </a:p>
          <a:p>
            <a:pPr algn="ctr" eaLnBrk="1" hangingPunct="1">
              <a:spcBef>
                <a:spcPct val="0"/>
              </a:spcBef>
              <a:buFontTx/>
              <a:buNone/>
            </a:pPr>
            <a:r>
              <a:rPr lang="en-GB" altLang="en-US" sz="800" dirty="0">
                <a:solidFill>
                  <a:srgbClr val="1C1C1C"/>
                </a:solidFill>
              </a:rPr>
              <a:t>KEEN Engineering Unleashed</a:t>
            </a:r>
          </a:p>
          <a:p>
            <a:pPr algn="ctr" eaLnBrk="1" hangingPunct="1">
              <a:spcBef>
                <a:spcPct val="0"/>
              </a:spcBef>
              <a:buFontTx/>
              <a:buNone/>
            </a:pPr>
            <a:r>
              <a:rPr lang="en-GB" altLang="en-US" sz="800" dirty="0">
                <a:solidFill>
                  <a:srgbClr val="1C1C1C"/>
                </a:solidFill>
              </a:rPr>
              <a:t>ASU Rossum Robotics</a:t>
            </a:r>
            <a:r>
              <a:rPr lang="en-GB" altLang="en-US" sz="700" dirty="0">
                <a:solidFill>
                  <a:srgbClr val="1C1C1C"/>
                </a:solidFill>
              </a:rPr>
              <a:t>.</a:t>
            </a:r>
            <a:endParaRPr lang="en-GB" altLang="en-US" sz="700" dirty="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ILLUSTRATED WEEKLY NEWSPAPER</a:t>
            </a:r>
          </a:p>
        </p:txBody>
      </p:sp>
      <p:sp>
        <p:nvSpPr>
          <p:cNvPr id="2" name="TextBox 1"/>
          <p:cNvSpPr txBox="1"/>
          <p:nvPr/>
        </p:nvSpPr>
        <p:spPr>
          <a:xfrm>
            <a:off x="2359743" y="125840"/>
            <a:ext cx="4630992" cy="830997"/>
          </a:xfrm>
          <a:prstGeom prst="rect">
            <a:avLst/>
          </a:prstGeom>
          <a:noFill/>
        </p:spPr>
        <p:txBody>
          <a:bodyPr wrap="square" rtlCol="0">
            <a:spAutoFit/>
          </a:bodyPr>
          <a:lstStyle/>
          <a:p>
            <a:r>
              <a:rPr lang="en-US" sz="4800" dirty="0">
                <a:solidFill>
                  <a:srgbClr val="1C1C1C"/>
                </a:solidFill>
                <a:latin typeface="Algerian" panose="04020705040A02060702" pitchFamily="82" charset="0"/>
              </a:rPr>
              <a:t>Galaxy news</a:t>
            </a:r>
            <a:endParaRPr lang="en-US" sz="5400" dirty="0">
              <a:solidFill>
                <a:srgbClr val="1C1C1C"/>
              </a:solidFill>
              <a:latin typeface="Algerian" panose="04020705040A02060702" pitchFamily="82"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000" b="1" dirty="0"/>
              <a:t>FINANCIAL REQUEST</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4223660196"/>
              </p:ext>
            </p:extLst>
          </p:nvPr>
        </p:nvGraphicFramePr>
        <p:xfrm>
          <a:off x="457199" y="1397000"/>
          <a:ext cx="8229601" cy="5235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060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000" b="1" dirty="0"/>
              <a:t>THANK YOU</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790966" y="1514900"/>
            <a:ext cx="5622878" cy="4708981"/>
          </a:xfrm>
          <a:prstGeom prst="rect">
            <a:avLst/>
          </a:prstGeom>
          <a:noFill/>
        </p:spPr>
        <p:txBody>
          <a:bodyPr wrap="square" rtlCol="0">
            <a:spAutoFit/>
          </a:bodyPr>
          <a:lstStyle/>
          <a:p>
            <a:r>
              <a:rPr lang="en-US" sz="30000" strike="sngStrike" dirty="0">
                <a:solidFill>
                  <a:srgbClr val="1C1C1C"/>
                </a:solidFill>
                <a:sym typeface="Wingdings" panose="05000000000000000000" pitchFamily="2" charset="2"/>
              </a:rPr>
              <a:t></a:t>
            </a:r>
            <a:endParaRPr lang="en-US" sz="30000" strike="sngStrike" dirty="0">
              <a:solidFill>
                <a:srgbClr val="1C1C1C"/>
              </a:solidFill>
            </a:endParaRPr>
          </a:p>
        </p:txBody>
      </p:sp>
    </p:spTree>
    <p:extLst>
      <p:ext uri="{BB962C8B-B14F-4D97-AF65-F5344CB8AC3E}">
        <p14:creationId xmlns:p14="http://schemas.microsoft.com/office/powerpoint/2010/main" val="416494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800" b="1" dirty="0"/>
              <a:t>EXPOSITION</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7" name="Hexagon 6"/>
          <p:cNvSpPr/>
          <p:nvPr/>
        </p:nvSpPr>
        <p:spPr>
          <a:xfrm>
            <a:off x="457200" y="1996068"/>
            <a:ext cx="1645920" cy="1554480"/>
          </a:xfrm>
          <a:prstGeom prst="hexagon">
            <a:avLst/>
          </a:prstGeom>
          <a:no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1C1C1C"/>
                </a:solidFill>
                <a:latin typeface="MS Gothic" panose="020B0609070205080204" pitchFamily="49" charset="-128"/>
                <a:ea typeface="MS Gothic" panose="020B0609070205080204" pitchFamily="49" charset="-128"/>
              </a:rPr>
              <a:t>Megaton</a:t>
            </a:r>
          </a:p>
          <a:p>
            <a:pPr algn="ctr"/>
            <a:r>
              <a:rPr lang="en-US" sz="2000" dirty="0">
                <a:solidFill>
                  <a:srgbClr val="1C1C1C"/>
                </a:solidFill>
                <a:latin typeface="MS Gothic" panose="020B0609070205080204" pitchFamily="49" charset="-128"/>
                <a:ea typeface="MS Gothic" panose="020B0609070205080204" pitchFamily="49" charset="-128"/>
              </a:rPr>
              <a:t>2077</a:t>
            </a:r>
          </a:p>
        </p:txBody>
      </p:sp>
      <p:sp>
        <p:nvSpPr>
          <p:cNvPr id="8" name="Hexagon 7"/>
          <p:cNvSpPr/>
          <p:nvPr/>
        </p:nvSpPr>
        <p:spPr>
          <a:xfrm>
            <a:off x="486193" y="3720790"/>
            <a:ext cx="1645920" cy="1554480"/>
          </a:xfrm>
          <a:prstGeom prst="hexagon">
            <a:avLst/>
          </a:prstGeom>
          <a:blipFill dpi="0"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a:blip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925444" y="2858429"/>
            <a:ext cx="1645920" cy="1554480"/>
          </a:xfrm>
          <a:prstGeom prst="hexagon">
            <a:avLst/>
          </a:prstGeom>
          <a:blipFill dpi="0" rotWithShape="1">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a:blip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925444" y="4583151"/>
            <a:ext cx="1645920" cy="1554480"/>
          </a:xfrm>
          <a:prstGeom prst="hexagon">
            <a:avLst/>
          </a:prstGeom>
          <a:no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1C1C1C"/>
                </a:solidFill>
                <a:latin typeface="MS Gothic" panose="020B0609070205080204" pitchFamily="49" charset="-128"/>
                <a:ea typeface="MS Gothic" panose="020B0609070205080204" pitchFamily="49" charset="-128"/>
              </a:rPr>
              <a:t>Leader</a:t>
            </a:r>
          </a:p>
          <a:p>
            <a:pPr algn="ctr"/>
            <a:r>
              <a:rPr lang="en-US" sz="2000" dirty="0">
                <a:solidFill>
                  <a:srgbClr val="1C1C1C"/>
                </a:solidFill>
                <a:latin typeface="MS Gothic" panose="020B0609070205080204" pitchFamily="49" charset="-128"/>
                <a:ea typeface="MS Gothic" panose="020B0609070205080204" pitchFamily="49" charset="-128"/>
              </a:rPr>
              <a:t>Zak Zot</a:t>
            </a:r>
          </a:p>
        </p:txBody>
      </p:sp>
      <p:sp>
        <p:nvSpPr>
          <p:cNvPr id="12" name="Hexagon 11"/>
          <p:cNvSpPr/>
          <p:nvPr/>
        </p:nvSpPr>
        <p:spPr>
          <a:xfrm>
            <a:off x="5301290" y="2858429"/>
            <a:ext cx="1645920" cy="1554480"/>
          </a:xfrm>
          <a:prstGeom prst="hexagon">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5330283" y="4583151"/>
            <a:ext cx="1645920" cy="1554480"/>
          </a:xfrm>
          <a:prstGeom prst="hexagon">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1C1C"/>
                </a:solidFill>
                <a:latin typeface="MS Gothic" panose="020B0609070205080204" pitchFamily="49" charset="-128"/>
                <a:ea typeface="MS Gothic" panose="020B0609070205080204" pitchFamily="49" charset="-128"/>
              </a:rPr>
              <a:t>Prevent Social Unrest</a:t>
            </a:r>
          </a:p>
        </p:txBody>
      </p:sp>
      <p:sp>
        <p:nvSpPr>
          <p:cNvPr id="14" name="Hexagon 13"/>
          <p:cNvSpPr/>
          <p:nvPr/>
        </p:nvSpPr>
        <p:spPr>
          <a:xfrm>
            <a:off x="6835697" y="1996068"/>
            <a:ext cx="1728439" cy="1554480"/>
          </a:xfrm>
          <a:prstGeom prst="hexagon">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1C1C"/>
                </a:solidFill>
                <a:latin typeface="MS Gothic" panose="020B0609070205080204" pitchFamily="49" charset="-128"/>
                <a:ea typeface="MS Gothic" panose="020B0609070205080204" pitchFamily="49" charset="-128"/>
              </a:rPr>
              <a:t>Allocate Resource</a:t>
            </a:r>
          </a:p>
        </p:txBody>
      </p:sp>
      <p:sp>
        <p:nvSpPr>
          <p:cNvPr id="15" name="Hexagon 14"/>
          <p:cNvSpPr/>
          <p:nvPr/>
        </p:nvSpPr>
        <p:spPr>
          <a:xfrm>
            <a:off x="6835698" y="3720790"/>
            <a:ext cx="1645920" cy="1554480"/>
          </a:xfrm>
          <a:prstGeom prst="hexagon">
            <a:avLst/>
          </a:prstGeom>
          <a:blipFill dpi="0" rotWithShape="1">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a:bli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Image result for water drop clipart black and wh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2986" y="3718241"/>
            <a:ext cx="595950" cy="59595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Image result for flame clipart black and white"/>
          <p:cNvPicPr>
            <a:picLocks noChangeAspect="1" noChangeArrowheads="1"/>
          </p:cNvPicPr>
          <p:nvPr/>
        </p:nvPicPr>
        <p:blipFill>
          <a:blip r:embed="rId6" cstate="print">
            <a:duotone>
              <a:prstClr val="black"/>
              <a:srgbClr val="D9C3A5">
                <a:tint val="50000"/>
                <a:satMod val="180000"/>
              </a:srgbClr>
            </a:duotone>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576753" y="2912124"/>
            <a:ext cx="532613" cy="752422"/>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Image result for log clipart black and white"/>
          <p:cNvPicPr>
            <a:picLocks noChangeAspect="1" noChangeArrowheads="1"/>
          </p:cNvPicPr>
          <p:nvPr/>
        </p:nvPicPr>
        <p:blipFill>
          <a:blip r:embed="rId8" cstate="print">
            <a:duotone>
              <a:prstClr val="black"/>
              <a:srgbClr val="D9C3A5">
                <a:tint val="50000"/>
                <a:satMod val="180000"/>
              </a:srgbClr>
            </a:duotone>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rot="20208092">
            <a:off x="5756426" y="3480910"/>
            <a:ext cx="793632" cy="30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01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326"/>
                                        </p:tgtEl>
                                        <p:attrNameLst>
                                          <p:attrName>style.visibility</p:attrName>
                                        </p:attrNameLst>
                                      </p:cBhvr>
                                      <p:to>
                                        <p:strVal val="visible"/>
                                      </p:to>
                                    </p:set>
                                    <p:animEffect transition="in" filter="fade">
                                      <p:cBhvr>
                                        <p:cTn id="29" dur="500"/>
                                        <p:tgtEl>
                                          <p:spTgt spid="13326"/>
                                        </p:tgtEl>
                                      </p:cBhvr>
                                    </p:animEffect>
                                  </p:childTnLst>
                                </p:cTn>
                              </p:par>
                              <p:par>
                                <p:cTn id="30" presetID="10" presetClass="entr" presetSubtype="0" fill="hold" nodeType="withEffect">
                                  <p:stCondLst>
                                    <p:cond delay="0"/>
                                  </p:stCondLst>
                                  <p:childTnLst>
                                    <p:set>
                                      <p:cBhvr>
                                        <p:cTn id="31" dur="1" fill="hold">
                                          <p:stCondLst>
                                            <p:cond delay="0"/>
                                          </p:stCondLst>
                                        </p:cTn>
                                        <p:tgtEl>
                                          <p:spTgt spid="13318"/>
                                        </p:tgtEl>
                                        <p:attrNameLst>
                                          <p:attrName>style.visibility</p:attrName>
                                        </p:attrNameLst>
                                      </p:cBhvr>
                                      <p:to>
                                        <p:strVal val="visible"/>
                                      </p:to>
                                    </p:set>
                                    <p:animEffect transition="in" filter="fade">
                                      <p:cBhvr>
                                        <p:cTn id="32" dur="500"/>
                                        <p:tgtEl>
                                          <p:spTgt spid="13318"/>
                                        </p:tgtEl>
                                      </p:cBhvr>
                                    </p:animEffect>
                                  </p:childTnLst>
                                </p:cTn>
                              </p:par>
                              <p:par>
                                <p:cTn id="33" presetID="10" presetClass="entr" presetSubtype="0" fill="hold" nodeType="withEffect">
                                  <p:stCondLst>
                                    <p:cond delay="0"/>
                                  </p:stCondLst>
                                  <p:childTnLst>
                                    <p:set>
                                      <p:cBhvr>
                                        <p:cTn id="34" dur="1" fill="hold">
                                          <p:stCondLst>
                                            <p:cond delay="0"/>
                                          </p:stCondLst>
                                        </p:cTn>
                                        <p:tgtEl>
                                          <p:spTgt spid="13322"/>
                                        </p:tgtEl>
                                        <p:attrNameLst>
                                          <p:attrName>style.visibility</p:attrName>
                                        </p:attrNameLst>
                                      </p:cBhvr>
                                      <p:to>
                                        <p:strVal val="visible"/>
                                      </p:to>
                                    </p:set>
                                    <p:animEffect transition="in" filter="fade">
                                      <p:cBhvr>
                                        <p:cTn id="35" dur="500"/>
                                        <p:tgtEl>
                                          <p:spTgt spid="133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800" b="1" dirty="0"/>
              <a:t>Golden Circle</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2162487" y="1438472"/>
            <a:ext cx="5207303" cy="5212080"/>
          </a:xfrm>
          <a:prstGeom prst="ellipse">
            <a:avLst/>
          </a:prstGeom>
          <a:no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00178" y="1633671"/>
            <a:ext cx="3931920" cy="3931920"/>
          </a:xfrm>
          <a:prstGeom prst="ellipse">
            <a:avLst/>
          </a:prstGeom>
          <a:solidFill>
            <a:srgbClr val="1C1C1C"/>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94538" y="1892978"/>
            <a:ext cx="2743200" cy="2743200"/>
          </a:xfrm>
          <a:prstGeom prst="ellipse">
            <a:avLst/>
          </a:prstGeom>
          <a:solidFill>
            <a:srgbClr val="D4AD86"/>
          </a:solidFill>
          <a:ln>
            <a:solidFill>
              <a:srgbClr val="D4AD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95840" y="2866463"/>
            <a:ext cx="2303403" cy="3631763"/>
          </a:xfrm>
          <a:prstGeom prst="rect">
            <a:avLst/>
          </a:prstGeom>
          <a:noFill/>
        </p:spPr>
        <p:txBody>
          <a:bodyPr wrap="square" rtlCol="0">
            <a:spAutoFit/>
          </a:bodyPr>
          <a:lstStyle/>
          <a:p>
            <a:pPr algn="ctr"/>
            <a:r>
              <a:rPr lang="en-US" sz="4400" dirty="0">
                <a:solidFill>
                  <a:srgbClr val="1C1C1C"/>
                </a:solidFill>
                <a:latin typeface="MS Gothic" panose="020B0609070205080204" pitchFamily="49" charset="-128"/>
                <a:ea typeface="MS Gothic" panose="020B0609070205080204" pitchFamily="49" charset="-128"/>
              </a:rPr>
              <a:t>WHY</a:t>
            </a:r>
          </a:p>
          <a:p>
            <a:pPr algn="ctr"/>
            <a:endParaRPr lang="en-US" sz="2000" dirty="0">
              <a:solidFill>
                <a:schemeClr val="bg1"/>
              </a:solidFill>
              <a:latin typeface="MS Gothic" panose="020B0609070205080204" pitchFamily="49" charset="-128"/>
              <a:ea typeface="MS Gothic" panose="020B0609070205080204" pitchFamily="49" charset="-128"/>
            </a:endParaRPr>
          </a:p>
          <a:p>
            <a:pPr algn="ctr"/>
            <a:endParaRPr lang="en-US" sz="1000" dirty="0">
              <a:solidFill>
                <a:schemeClr val="bg1"/>
              </a:solidFill>
              <a:latin typeface="MS Gothic" panose="020B0609070205080204" pitchFamily="49" charset="-128"/>
              <a:ea typeface="MS Gothic" panose="020B0609070205080204" pitchFamily="49" charset="-128"/>
            </a:endParaRPr>
          </a:p>
          <a:p>
            <a:pPr algn="ctr"/>
            <a:endParaRPr lang="en-US" sz="1000" dirty="0">
              <a:solidFill>
                <a:schemeClr val="bg1"/>
              </a:solidFill>
              <a:latin typeface="MS Gothic" panose="020B0609070205080204" pitchFamily="49" charset="-128"/>
              <a:ea typeface="MS Gothic" panose="020B0609070205080204" pitchFamily="49" charset="-128"/>
            </a:endParaRPr>
          </a:p>
          <a:p>
            <a:pPr algn="ctr"/>
            <a:endParaRPr lang="en-US" sz="1000" dirty="0">
              <a:solidFill>
                <a:schemeClr val="bg1"/>
              </a:solidFill>
              <a:latin typeface="MS Gothic" panose="020B0609070205080204" pitchFamily="49" charset="-128"/>
              <a:ea typeface="MS Gothic" panose="020B0609070205080204" pitchFamily="49" charset="-128"/>
            </a:endParaRPr>
          </a:p>
          <a:p>
            <a:pPr algn="ctr"/>
            <a:endParaRPr lang="en-US" sz="1000" dirty="0">
              <a:solidFill>
                <a:schemeClr val="bg1"/>
              </a:solidFill>
              <a:latin typeface="MS Gothic" panose="020B0609070205080204" pitchFamily="49" charset="-128"/>
              <a:ea typeface="MS Gothic" panose="020B0609070205080204" pitchFamily="49" charset="-128"/>
            </a:endParaRPr>
          </a:p>
          <a:p>
            <a:pPr algn="ctr"/>
            <a:endParaRPr lang="en-US" sz="1000" dirty="0">
              <a:solidFill>
                <a:schemeClr val="bg1"/>
              </a:solidFill>
              <a:latin typeface="MS Gothic" panose="020B0609070205080204" pitchFamily="49" charset="-128"/>
              <a:ea typeface="MS Gothic" panose="020B0609070205080204" pitchFamily="49" charset="-128"/>
            </a:endParaRPr>
          </a:p>
          <a:p>
            <a:pPr algn="ctr"/>
            <a:r>
              <a:rPr lang="en-US" sz="4400" dirty="0">
                <a:solidFill>
                  <a:schemeClr val="bg1"/>
                </a:solidFill>
                <a:latin typeface="MS Gothic" panose="020B0609070205080204" pitchFamily="49" charset="-128"/>
                <a:ea typeface="MS Gothic" panose="020B0609070205080204" pitchFamily="49" charset="-128"/>
              </a:rPr>
              <a:t>HOW </a:t>
            </a:r>
          </a:p>
          <a:p>
            <a:pPr algn="ctr"/>
            <a:endParaRPr lang="en-US" sz="2800" dirty="0">
              <a:solidFill>
                <a:srgbClr val="1C1C1C"/>
              </a:solidFill>
              <a:latin typeface="MS Gothic" panose="020B0609070205080204" pitchFamily="49" charset="-128"/>
              <a:ea typeface="MS Gothic" panose="020B0609070205080204" pitchFamily="49" charset="-128"/>
            </a:endParaRPr>
          </a:p>
          <a:p>
            <a:pPr algn="ctr"/>
            <a:r>
              <a:rPr lang="en-US" sz="4400" dirty="0">
                <a:solidFill>
                  <a:srgbClr val="1C1C1C"/>
                </a:solidFill>
                <a:latin typeface="MS Gothic" panose="020B0609070205080204" pitchFamily="49" charset="-128"/>
                <a:ea typeface="MS Gothic" panose="020B0609070205080204" pitchFamily="49" charset="-128"/>
              </a:rPr>
              <a:t>WHAT</a:t>
            </a:r>
          </a:p>
        </p:txBody>
      </p:sp>
      <p:sp>
        <p:nvSpPr>
          <p:cNvPr id="6" name="TextBox 5"/>
          <p:cNvSpPr txBox="1"/>
          <p:nvPr/>
        </p:nvSpPr>
        <p:spPr>
          <a:xfrm>
            <a:off x="3995036" y="3599631"/>
            <a:ext cx="2541898" cy="769441"/>
          </a:xfrm>
          <a:prstGeom prst="rect">
            <a:avLst/>
          </a:prstGeom>
          <a:noFill/>
        </p:spPr>
        <p:txBody>
          <a:bodyPr wrap="square" rtlCol="0">
            <a:spAutoFit/>
          </a:bodyPr>
          <a:lstStyle/>
          <a:p>
            <a:r>
              <a:rPr lang="en-US" sz="4400" dirty="0">
                <a:solidFill>
                  <a:srgbClr val="1C1C1C"/>
                </a:solidFill>
                <a:sym typeface="Wingdings" panose="05000000000000000000" pitchFamily="2" charset="2"/>
              </a:rPr>
              <a:t></a:t>
            </a:r>
            <a:r>
              <a:rPr lang="en-US" sz="3600" dirty="0">
                <a:solidFill>
                  <a:srgbClr val="1C1C1C"/>
                </a:solidFill>
                <a:sym typeface="Wingdings" panose="05000000000000000000" pitchFamily="2" charset="2"/>
              </a:rPr>
              <a:t></a:t>
            </a:r>
            <a:r>
              <a:rPr lang="en-US" sz="4400" dirty="0">
                <a:solidFill>
                  <a:srgbClr val="1C1C1C"/>
                </a:solidFill>
                <a:sym typeface="Wingdings" panose="05000000000000000000" pitchFamily="2" charset="2"/>
              </a:rPr>
              <a:t></a:t>
            </a:r>
            <a:endParaRPr lang="en-US" sz="3600" dirty="0">
              <a:solidFill>
                <a:srgbClr val="1C1C1C"/>
              </a:solidFill>
            </a:endParaRPr>
          </a:p>
        </p:txBody>
      </p:sp>
      <p:sp>
        <p:nvSpPr>
          <p:cNvPr id="20" name="TextBox 19"/>
          <p:cNvSpPr txBox="1"/>
          <p:nvPr/>
        </p:nvSpPr>
        <p:spPr>
          <a:xfrm>
            <a:off x="3234519" y="4369072"/>
            <a:ext cx="3179929" cy="1196519"/>
          </a:xfrm>
          <a:prstGeom prst="rect">
            <a:avLst/>
          </a:prstGeom>
          <a:noFill/>
        </p:spPr>
        <p:txBody>
          <a:bodyPr wrap="square" rtlCol="0">
            <a:spAutoFit/>
          </a:bodyPr>
          <a:lstStyle/>
          <a:p>
            <a:endParaRPr lang="en-US" dirty="0"/>
          </a:p>
        </p:txBody>
      </p:sp>
      <p:sp>
        <p:nvSpPr>
          <p:cNvPr id="21" name="Rectangle 20"/>
          <p:cNvSpPr/>
          <p:nvPr/>
        </p:nvSpPr>
        <p:spPr>
          <a:xfrm>
            <a:off x="3220871" y="4364266"/>
            <a:ext cx="3238387" cy="646331"/>
          </a:xfrm>
          <a:prstGeom prst="rect">
            <a:avLst/>
          </a:prstGeom>
        </p:spPr>
        <p:txBody>
          <a:bodyPr wrap="none">
            <a:spAutoFit/>
          </a:bodyPr>
          <a:lstStyle/>
          <a:p>
            <a:r>
              <a:rPr lang="en-US" sz="3200" dirty="0">
                <a:solidFill>
                  <a:schemeClr val="bg1"/>
                </a:solidFill>
                <a:sym typeface="Wingdings" panose="05000000000000000000" pitchFamily="2" charset="2"/>
              </a:rPr>
              <a:t>  </a:t>
            </a:r>
            <a:r>
              <a:rPr lang="en-US" sz="3600" dirty="0">
                <a:solidFill>
                  <a:schemeClr val="bg1"/>
                </a:solidFill>
                <a:sym typeface="Wingdings" panose="05000000000000000000" pitchFamily="2" charset="2"/>
              </a:rPr>
              <a:t>         </a:t>
            </a:r>
            <a:r>
              <a:rPr lang="en-US" sz="3200" dirty="0">
                <a:solidFill>
                  <a:schemeClr val="bg1"/>
                </a:solidFill>
                <a:sym typeface="Wingdings" panose="05000000000000000000" pitchFamily="2" charset="2"/>
              </a:rPr>
              <a:t> </a:t>
            </a:r>
            <a:endParaRPr lang="en-US" sz="3600" dirty="0">
              <a:solidFill>
                <a:schemeClr val="bg1"/>
              </a:solidFill>
            </a:endParaRPr>
          </a:p>
        </p:txBody>
      </p:sp>
      <p:sp>
        <p:nvSpPr>
          <p:cNvPr id="22" name="TextBox 21"/>
          <p:cNvSpPr txBox="1"/>
          <p:nvPr/>
        </p:nvSpPr>
        <p:spPr>
          <a:xfrm>
            <a:off x="3220871" y="5529318"/>
            <a:ext cx="3232132" cy="769441"/>
          </a:xfrm>
          <a:prstGeom prst="rect">
            <a:avLst/>
          </a:prstGeom>
          <a:noFill/>
        </p:spPr>
        <p:txBody>
          <a:bodyPr wrap="square" rtlCol="0">
            <a:spAutoFit/>
          </a:bodyPr>
          <a:lstStyle/>
          <a:p>
            <a:r>
              <a:rPr lang="en-US" sz="4400" dirty="0">
                <a:solidFill>
                  <a:srgbClr val="1C1C1C"/>
                </a:solidFill>
                <a:sym typeface="Wingdings" panose="05000000000000000000" pitchFamily="2" charset="2"/>
              </a:rPr>
              <a:t>           </a:t>
            </a:r>
            <a:endParaRPr lang="en-US" sz="4400" dirty="0">
              <a:solidFill>
                <a:srgbClr val="1C1C1C"/>
              </a:solidFill>
            </a:endParaRPr>
          </a:p>
        </p:txBody>
      </p:sp>
    </p:spTree>
    <p:extLst>
      <p:ext uri="{BB962C8B-B14F-4D97-AF65-F5344CB8AC3E}">
        <p14:creationId xmlns:p14="http://schemas.microsoft.com/office/powerpoint/2010/main" val="164352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500"/>
                                        <p:tgtEl>
                                          <p:spTgt spid="2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000" b="1" u="sng" dirty="0"/>
              <a:t>V</a:t>
            </a:r>
            <a:r>
              <a:rPr lang="en-US" sz="4000" b="1" dirty="0"/>
              <a:t>ERY </a:t>
            </a:r>
            <a:r>
              <a:rPr lang="en-US" sz="4000" b="1" u="sng" dirty="0"/>
              <a:t>A</a:t>
            </a:r>
            <a:r>
              <a:rPr lang="en-US" sz="4000" b="1" dirty="0"/>
              <a:t>DVANCED </a:t>
            </a:r>
            <a:r>
              <a:rPr lang="en-US" sz="4000" b="1" u="sng" dirty="0"/>
              <a:t>T</a:t>
            </a:r>
            <a:r>
              <a:rPr lang="en-US" sz="4000" b="1" dirty="0"/>
              <a:t>ECHNOLOGICAL </a:t>
            </a:r>
            <a:r>
              <a:rPr lang="en-US" sz="4000" b="1" u="sng" dirty="0"/>
              <a:t>S</a:t>
            </a:r>
            <a:r>
              <a:rPr lang="en-US" sz="4000" b="1" dirty="0"/>
              <a:t>YSTEM</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934" y="1391059"/>
            <a:ext cx="6974005" cy="5232448"/>
          </a:xfrm>
          <a:prstGeom prst="rect">
            <a:avLst/>
          </a:prstGeom>
        </p:spPr>
      </p:pic>
      <p:sp>
        <p:nvSpPr>
          <p:cNvPr id="6" name="Right Arrow 5"/>
          <p:cNvSpPr/>
          <p:nvPr/>
        </p:nvSpPr>
        <p:spPr>
          <a:xfrm rot="19863992">
            <a:off x="177422" y="2033517"/>
            <a:ext cx="1023582" cy="374665"/>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 name="Right Arrow 6"/>
          <p:cNvSpPr/>
          <p:nvPr/>
        </p:nvSpPr>
        <p:spPr>
          <a:xfrm rot="19863992">
            <a:off x="834789" y="3274860"/>
            <a:ext cx="1023582" cy="374665"/>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8" name="Right Arrow 7"/>
          <p:cNvSpPr/>
          <p:nvPr/>
        </p:nvSpPr>
        <p:spPr>
          <a:xfrm rot="19863992">
            <a:off x="3521668" y="5283958"/>
            <a:ext cx="1023582" cy="374665"/>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Right Arrow 8"/>
          <p:cNvSpPr/>
          <p:nvPr/>
        </p:nvSpPr>
        <p:spPr>
          <a:xfrm rot="19863992">
            <a:off x="4738049" y="3018431"/>
            <a:ext cx="1023582" cy="374665"/>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45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800" b="1" dirty="0"/>
              <a:t>HOW IT RUNS</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171062" y="3922913"/>
            <a:ext cx="2388358" cy="2031325"/>
          </a:xfrm>
          <a:prstGeom prst="rect">
            <a:avLst/>
          </a:prstGeom>
          <a:noFill/>
          <a:ln>
            <a:solidFill>
              <a:srgbClr val="1C1C1C"/>
            </a:solidFill>
          </a:ln>
        </p:spPr>
        <p:txBody>
          <a:bodyPr wrap="square" rtlCol="0">
            <a:spAutoFit/>
          </a:bodyPr>
          <a:lstStyle/>
          <a:p>
            <a:r>
              <a:rPr lang="en-US" b="1" dirty="0">
                <a:solidFill>
                  <a:srgbClr val="1C1C1C"/>
                </a:solidFill>
                <a:latin typeface="MS Gothic" panose="020B0609070205080204" pitchFamily="49" charset="-128"/>
                <a:ea typeface="MS Gothic" panose="020B0609070205080204" pitchFamily="49" charset="-128"/>
              </a:rPr>
              <a:t>LEADER INTERFACE</a:t>
            </a:r>
          </a:p>
          <a:p>
            <a:endParaRPr lang="en-US" b="1" dirty="0">
              <a:solidFill>
                <a:srgbClr val="1C1C1C"/>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Log inventory</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Log rate of consumption</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View inventory</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View feedback</a:t>
            </a:r>
          </a:p>
        </p:txBody>
      </p:sp>
      <p:sp>
        <p:nvSpPr>
          <p:cNvPr id="5" name="TextBox 4"/>
          <p:cNvSpPr txBox="1"/>
          <p:nvPr/>
        </p:nvSpPr>
        <p:spPr>
          <a:xfrm>
            <a:off x="457200" y="1938933"/>
            <a:ext cx="2388358" cy="2308324"/>
          </a:xfrm>
          <a:prstGeom prst="rect">
            <a:avLst/>
          </a:prstGeom>
          <a:noFill/>
          <a:ln>
            <a:solidFill>
              <a:srgbClr val="1C1C1C"/>
            </a:solidFill>
          </a:ln>
        </p:spPr>
        <p:txBody>
          <a:bodyPr wrap="square" rtlCol="0">
            <a:spAutoFit/>
          </a:bodyPr>
          <a:lstStyle/>
          <a:p>
            <a:r>
              <a:rPr lang="en-US" b="1" dirty="0">
                <a:solidFill>
                  <a:srgbClr val="1C1C1C"/>
                </a:solidFill>
                <a:latin typeface="MS Gothic" panose="020B0609070205080204" pitchFamily="49" charset="-128"/>
                <a:ea typeface="MS Gothic" panose="020B0609070205080204" pitchFamily="49" charset="-128"/>
              </a:rPr>
              <a:t>DATABASE</a:t>
            </a:r>
          </a:p>
          <a:p>
            <a:endParaRPr lang="en-US" b="1" dirty="0">
              <a:solidFill>
                <a:srgbClr val="1C1C1C"/>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Inventory</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Rate of consumption</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Calculated times to depletion</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Community alerts</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Optimization advice</a:t>
            </a:r>
          </a:p>
        </p:txBody>
      </p:sp>
      <p:sp>
        <p:nvSpPr>
          <p:cNvPr id="6" name="TextBox 5"/>
          <p:cNvSpPr txBox="1"/>
          <p:nvPr/>
        </p:nvSpPr>
        <p:spPr>
          <a:xfrm>
            <a:off x="3314131" y="2768751"/>
            <a:ext cx="2388358" cy="2308324"/>
          </a:xfrm>
          <a:prstGeom prst="rect">
            <a:avLst/>
          </a:prstGeom>
          <a:noFill/>
          <a:ln>
            <a:solidFill>
              <a:srgbClr val="1C1C1C"/>
            </a:solidFill>
          </a:ln>
        </p:spPr>
        <p:txBody>
          <a:bodyPr wrap="square" rtlCol="0">
            <a:spAutoFit/>
          </a:bodyPr>
          <a:lstStyle/>
          <a:p>
            <a:r>
              <a:rPr lang="en-US" b="1" dirty="0">
                <a:solidFill>
                  <a:srgbClr val="1C1C1C"/>
                </a:solidFill>
                <a:latin typeface="MS Gothic" panose="020B0609070205080204" pitchFamily="49" charset="-128"/>
                <a:ea typeface="MS Gothic" panose="020B0609070205080204" pitchFamily="49" charset="-128"/>
              </a:rPr>
              <a:t>VATS BACK-END</a:t>
            </a:r>
          </a:p>
          <a:p>
            <a:endParaRPr lang="en-US" b="1" dirty="0">
              <a:solidFill>
                <a:srgbClr val="1C1C1C"/>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Calculate times to depletion</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Attempt optimization</a:t>
            </a:r>
          </a:p>
          <a:p>
            <a:pPr marL="285750" indent="-285750">
              <a:buFont typeface="Arial" panose="020B0604020202020204" pitchFamily="34" charset="0"/>
              <a:buChar char="•"/>
            </a:pPr>
            <a:r>
              <a:rPr lang="en-US"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Archive outdated alerts and feedback</a:t>
            </a:r>
          </a:p>
        </p:txBody>
      </p:sp>
      <p:cxnSp>
        <p:nvCxnSpPr>
          <p:cNvPr id="11" name="Straight Connector 10"/>
          <p:cNvCxnSpPr/>
          <p:nvPr/>
        </p:nvCxnSpPr>
        <p:spPr>
          <a:xfrm>
            <a:off x="458974" y="2292824"/>
            <a:ext cx="2386584"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15905" y="3168555"/>
            <a:ext cx="2386584"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82435" y="4289946"/>
            <a:ext cx="2386584"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05516" y="6496334"/>
            <a:ext cx="2538484" cy="369332"/>
          </a:xfrm>
          <a:prstGeom prst="rect">
            <a:avLst/>
          </a:prstGeom>
          <a:noFill/>
        </p:spPr>
        <p:txBody>
          <a:bodyPr wrap="square" rtlCol="0">
            <a:spAutoFit/>
          </a:bodyPr>
          <a:lstStyle/>
          <a:p>
            <a:pPr algn="r"/>
            <a:r>
              <a:rPr lang="en-US" b="1" dirty="0">
                <a:solidFill>
                  <a:srgbClr val="1C1C1C"/>
                </a:solidFill>
                <a:latin typeface="MS Gothic" panose="020B0609070205080204" pitchFamily="49" charset="-128"/>
                <a:ea typeface="MS Gothic" panose="020B0609070205080204" pitchFamily="49" charset="-128"/>
              </a:rPr>
              <a:t>UML Diagram</a:t>
            </a:r>
          </a:p>
        </p:txBody>
      </p:sp>
    </p:spTree>
    <p:extLst>
      <p:ext uri="{BB962C8B-B14F-4D97-AF65-F5344CB8AC3E}">
        <p14:creationId xmlns:p14="http://schemas.microsoft.com/office/powerpoint/2010/main" val="30535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4800" b="1" dirty="0"/>
              <a:t>STOCHASTIC MODEL</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8018" y="1651379"/>
            <a:ext cx="8536675" cy="523220"/>
          </a:xfrm>
          <a:prstGeom prst="rect">
            <a:avLst/>
          </a:prstGeom>
          <a:noFill/>
        </p:spPr>
        <p:txBody>
          <a:bodyPr wrap="square" rtlCol="0">
            <a:spAutoFit/>
          </a:bodyPr>
          <a:lstStyle/>
          <a:p>
            <a:r>
              <a:rPr lang="en-US" sz="2800" b="1" dirty="0">
                <a:solidFill>
                  <a:srgbClr val="1C1C1C"/>
                </a:solidFill>
                <a:latin typeface="MS Gothic" panose="020B0609070205080204" pitchFamily="49" charset="-128"/>
                <a:ea typeface="MS Gothic" panose="020B0609070205080204" pitchFamily="49" charset="-128"/>
              </a:rPr>
              <a:t>Single Town: </a:t>
            </a:r>
            <a:r>
              <a:rPr lang="en-US" sz="2800"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x’ = r  x – r  x  - r  </a:t>
            </a:r>
            <a:r>
              <a:rPr lang="en-US" sz="2800" dirty="0" err="1">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xy</a:t>
            </a:r>
            <a:r>
              <a:rPr lang="en-US" sz="2800" b="1" dirty="0">
                <a:solidFill>
                  <a:srgbClr val="1C1C1C"/>
                </a:solidFill>
                <a:latin typeface="MS Gothic" panose="020B0609070205080204" pitchFamily="49" charset="-128"/>
                <a:ea typeface="MS Gothic" panose="020B0609070205080204" pitchFamily="49" charset="-128"/>
              </a:rPr>
              <a:t> </a:t>
            </a:r>
          </a:p>
        </p:txBody>
      </p:sp>
      <p:sp>
        <p:nvSpPr>
          <p:cNvPr id="6" name="TextBox 5"/>
          <p:cNvSpPr txBox="1"/>
          <p:nvPr/>
        </p:nvSpPr>
        <p:spPr>
          <a:xfrm>
            <a:off x="3411940" y="1596786"/>
            <a:ext cx="4885898" cy="646331"/>
          </a:xfrm>
          <a:prstGeom prst="rect">
            <a:avLst/>
          </a:prstGeom>
          <a:noFill/>
        </p:spPr>
        <p:txBody>
          <a:bodyPr wrap="square" rtlCol="0">
            <a:spAutoFit/>
          </a:bodyPr>
          <a:lstStyle/>
          <a:p>
            <a:r>
              <a:rPr lang="en-US" dirty="0">
                <a:solidFill>
                  <a:srgbClr val="1C1C1C"/>
                </a:solidFill>
                <a:latin typeface="Times New Roman" panose="02020603050405020304" pitchFamily="18" charset="0"/>
                <a:cs typeface="Times New Roman" panose="02020603050405020304" pitchFamily="18" charset="0"/>
              </a:rPr>
              <a:t>       2            2</a:t>
            </a:r>
          </a:p>
          <a:p>
            <a:r>
              <a:rPr lang="en-US" dirty="0">
                <a:solidFill>
                  <a:srgbClr val="1C1C1C"/>
                </a:solidFill>
                <a:latin typeface="Times New Roman" panose="02020603050405020304" pitchFamily="18" charset="0"/>
                <a:cs typeface="Times New Roman" panose="02020603050405020304" pitchFamily="18" charset="0"/>
              </a:rPr>
              <a:t> 1            11           21</a:t>
            </a:r>
          </a:p>
        </p:txBody>
      </p:sp>
      <p:sp>
        <p:nvSpPr>
          <p:cNvPr id="7" name="TextBox 6"/>
          <p:cNvSpPr txBox="1"/>
          <p:nvPr/>
        </p:nvSpPr>
        <p:spPr>
          <a:xfrm>
            <a:off x="348018" y="2538386"/>
            <a:ext cx="8536675" cy="523220"/>
          </a:xfrm>
          <a:prstGeom prst="rect">
            <a:avLst/>
          </a:prstGeom>
          <a:noFill/>
        </p:spPr>
        <p:txBody>
          <a:bodyPr wrap="square" rtlCol="0">
            <a:spAutoFit/>
          </a:bodyPr>
          <a:lstStyle/>
          <a:p>
            <a:r>
              <a:rPr lang="en-US" sz="2800" b="1" dirty="0">
                <a:solidFill>
                  <a:srgbClr val="1C1C1C"/>
                </a:solidFill>
                <a:latin typeface="MS Gothic" panose="020B0609070205080204" pitchFamily="49" charset="-128"/>
                <a:ea typeface="MS Gothic" panose="020B0609070205080204" pitchFamily="49" charset="-128"/>
              </a:rPr>
              <a:t>Trading Partners: </a:t>
            </a:r>
            <a:r>
              <a:rPr lang="en-US" sz="2800"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x’ = r  x – r  x  - r  </a:t>
            </a:r>
            <a:r>
              <a:rPr lang="en-US" sz="2800" dirty="0" err="1">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xy</a:t>
            </a:r>
            <a:r>
              <a:rPr lang="en-US" sz="2800" b="1" dirty="0">
                <a:solidFill>
                  <a:srgbClr val="1C1C1C"/>
                </a:solidFill>
                <a:latin typeface="MS Gothic" panose="020B0609070205080204" pitchFamily="49" charset="-128"/>
                <a:ea typeface="MS Gothic" panose="020B0609070205080204" pitchFamily="49" charset="-128"/>
              </a:rPr>
              <a:t> </a:t>
            </a:r>
          </a:p>
        </p:txBody>
      </p:sp>
      <p:sp>
        <p:nvSpPr>
          <p:cNvPr id="8" name="TextBox 7"/>
          <p:cNvSpPr txBox="1"/>
          <p:nvPr/>
        </p:nvSpPr>
        <p:spPr>
          <a:xfrm>
            <a:off x="4285398" y="2504126"/>
            <a:ext cx="4885898" cy="646331"/>
          </a:xfrm>
          <a:prstGeom prst="rect">
            <a:avLst/>
          </a:prstGeom>
          <a:noFill/>
        </p:spPr>
        <p:txBody>
          <a:bodyPr wrap="square" rtlCol="0">
            <a:spAutoFit/>
          </a:bodyPr>
          <a:lstStyle/>
          <a:p>
            <a:r>
              <a:rPr lang="en-US" dirty="0">
                <a:solidFill>
                  <a:srgbClr val="1C1C1C"/>
                </a:solidFill>
                <a:latin typeface="Times New Roman" panose="02020603050405020304" pitchFamily="18" charset="0"/>
                <a:cs typeface="Times New Roman" panose="02020603050405020304" pitchFamily="18" charset="0"/>
              </a:rPr>
              <a:t>       2            2</a:t>
            </a:r>
          </a:p>
          <a:p>
            <a:r>
              <a:rPr lang="en-US" dirty="0">
                <a:solidFill>
                  <a:srgbClr val="1C1C1C"/>
                </a:solidFill>
                <a:latin typeface="Times New Roman" panose="02020603050405020304" pitchFamily="18" charset="0"/>
                <a:cs typeface="Times New Roman" panose="02020603050405020304" pitchFamily="18" charset="0"/>
              </a:rPr>
              <a:t> 1            11           12</a:t>
            </a:r>
          </a:p>
        </p:txBody>
      </p:sp>
      <p:sp>
        <p:nvSpPr>
          <p:cNvPr id="9" name="TextBox 8"/>
          <p:cNvSpPr txBox="1"/>
          <p:nvPr/>
        </p:nvSpPr>
        <p:spPr>
          <a:xfrm>
            <a:off x="3589361" y="3061606"/>
            <a:ext cx="6198359" cy="523220"/>
          </a:xfrm>
          <a:prstGeom prst="rect">
            <a:avLst/>
          </a:prstGeom>
          <a:noFill/>
        </p:spPr>
        <p:txBody>
          <a:bodyPr wrap="square" rtlCol="0">
            <a:spAutoFit/>
          </a:bodyPr>
          <a:lstStyle/>
          <a:p>
            <a:r>
              <a:rPr lang="en-US" sz="2800" dirty="0">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y’ = r  y – r  y  - r  </a:t>
            </a:r>
            <a:r>
              <a:rPr lang="en-US" sz="2800" dirty="0" err="1">
                <a:solidFill>
                  <a:srgbClr val="1C1C1C"/>
                </a:solidFill>
                <a:latin typeface="Times New Roman" panose="02020603050405020304" pitchFamily="18" charset="0"/>
                <a:ea typeface="MS Gothic" panose="020B0609070205080204" pitchFamily="49" charset="-128"/>
                <a:cs typeface="Times New Roman" panose="02020603050405020304" pitchFamily="18" charset="0"/>
              </a:rPr>
              <a:t>xy</a:t>
            </a:r>
            <a:r>
              <a:rPr lang="en-US" sz="2800" b="1" dirty="0">
                <a:solidFill>
                  <a:srgbClr val="1C1C1C"/>
                </a:solidFill>
                <a:latin typeface="MS Gothic" panose="020B0609070205080204" pitchFamily="49" charset="-128"/>
                <a:ea typeface="MS Gothic" panose="020B0609070205080204" pitchFamily="49" charset="-128"/>
              </a:rPr>
              <a:t> </a:t>
            </a:r>
          </a:p>
        </p:txBody>
      </p:sp>
      <p:sp>
        <p:nvSpPr>
          <p:cNvPr id="10" name="TextBox 9"/>
          <p:cNvSpPr txBox="1"/>
          <p:nvPr/>
        </p:nvSpPr>
        <p:spPr>
          <a:xfrm>
            <a:off x="4314967" y="3007013"/>
            <a:ext cx="4885898" cy="646331"/>
          </a:xfrm>
          <a:prstGeom prst="rect">
            <a:avLst/>
          </a:prstGeom>
          <a:noFill/>
        </p:spPr>
        <p:txBody>
          <a:bodyPr wrap="square" rtlCol="0">
            <a:spAutoFit/>
          </a:bodyPr>
          <a:lstStyle/>
          <a:p>
            <a:r>
              <a:rPr lang="en-US" dirty="0">
                <a:solidFill>
                  <a:srgbClr val="1C1C1C"/>
                </a:solidFill>
                <a:latin typeface="Times New Roman" panose="02020603050405020304" pitchFamily="18" charset="0"/>
                <a:cs typeface="Times New Roman" panose="02020603050405020304" pitchFamily="18" charset="0"/>
              </a:rPr>
              <a:t>       2            2</a:t>
            </a:r>
          </a:p>
          <a:p>
            <a:r>
              <a:rPr lang="en-US" dirty="0">
                <a:solidFill>
                  <a:srgbClr val="1C1C1C"/>
                </a:solidFill>
                <a:latin typeface="Times New Roman" panose="02020603050405020304" pitchFamily="18" charset="0"/>
                <a:cs typeface="Times New Roman" panose="02020603050405020304" pitchFamily="18" charset="0"/>
              </a:rPr>
              <a:t> 1            11           21</a:t>
            </a:r>
          </a:p>
        </p:txBody>
      </p:sp>
      <p:sp>
        <p:nvSpPr>
          <p:cNvPr id="11" name="TextBox 10"/>
          <p:cNvSpPr txBox="1"/>
          <p:nvPr/>
        </p:nvSpPr>
        <p:spPr>
          <a:xfrm>
            <a:off x="2163170" y="4012861"/>
            <a:ext cx="7185546" cy="1938992"/>
          </a:xfrm>
          <a:prstGeom prst="rect">
            <a:avLst/>
          </a:prstGeom>
          <a:noFill/>
        </p:spPr>
        <p:txBody>
          <a:bodyPr wrap="square" rtlCol="0">
            <a:spAutoFit/>
          </a:bodyPr>
          <a:lstStyle/>
          <a:p>
            <a:r>
              <a:rPr lang="en-US" sz="2400" dirty="0">
                <a:solidFill>
                  <a:srgbClr val="1C1C1C"/>
                </a:solidFill>
                <a:latin typeface="Times New Roman" panose="02020603050405020304" pitchFamily="18" charset="0"/>
                <a:cs typeface="Times New Roman" panose="02020603050405020304" pitchFamily="18" charset="0"/>
              </a:rPr>
              <a:t>x = density of resource in Town1</a:t>
            </a:r>
          </a:p>
          <a:p>
            <a:endParaRPr lang="en-US" sz="2400" dirty="0">
              <a:solidFill>
                <a:srgbClr val="1C1C1C"/>
              </a:solidFill>
              <a:latin typeface="Times New Roman" panose="02020603050405020304" pitchFamily="18" charset="0"/>
              <a:cs typeface="Times New Roman" panose="02020603050405020304" pitchFamily="18" charset="0"/>
            </a:endParaRPr>
          </a:p>
          <a:p>
            <a:r>
              <a:rPr lang="en-US" sz="2400" dirty="0">
                <a:solidFill>
                  <a:srgbClr val="1C1C1C"/>
                </a:solidFill>
                <a:latin typeface="Times New Roman" panose="02020603050405020304" pitchFamily="18" charset="0"/>
                <a:cs typeface="Times New Roman" panose="02020603050405020304" pitchFamily="18" charset="0"/>
              </a:rPr>
              <a:t>   =    = rate of growth</a:t>
            </a:r>
          </a:p>
          <a:p>
            <a:endParaRPr lang="en-US" sz="2400" dirty="0">
              <a:solidFill>
                <a:srgbClr val="1C1C1C"/>
              </a:solidFill>
              <a:latin typeface="Times New Roman" panose="02020603050405020304" pitchFamily="18" charset="0"/>
              <a:cs typeface="Times New Roman" panose="02020603050405020304" pitchFamily="18" charset="0"/>
            </a:endParaRPr>
          </a:p>
          <a:p>
            <a:r>
              <a:rPr lang="en-US" sz="2400" dirty="0">
                <a:solidFill>
                  <a:srgbClr val="1C1C1C"/>
                </a:solidFill>
                <a:latin typeface="Times New Roman" panose="02020603050405020304" pitchFamily="18" charset="0"/>
                <a:cs typeface="Times New Roman" panose="02020603050405020304" pitchFamily="18" charset="0"/>
              </a:rPr>
              <a:t>Growth rate = (r  - r   x – r  y)</a:t>
            </a:r>
          </a:p>
        </p:txBody>
      </p:sp>
      <p:sp>
        <p:nvSpPr>
          <p:cNvPr id="12" name="TextBox 11"/>
          <p:cNvSpPr txBox="1"/>
          <p:nvPr/>
        </p:nvSpPr>
        <p:spPr>
          <a:xfrm>
            <a:off x="4057933" y="5401058"/>
            <a:ext cx="4885898" cy="646331"/>
          </a:xfrm>
          <a:prstGeom prst="rect">
            <a:avLst/>
          </a:prstGeom>
          <a:noFill/>
        </p:spPr>
        <p:txBody>
          <a:bodyPr wrap="square" rtlCol="0">
            <a:spAutoFit/>
          </a:bodyPr>
          <a:lstStyle/>
          <a:p>
            <a:r>
              <a:rPr lang="en-US" dirty="0">
                <a:solidFill>
                  <a:srgbClr val="1C1C1C"/>
                </a:solidFill>
                <a:latin typeface="Times New Roman" panose="02020603050405020304" pitchFamily="18" charset="0"/>
                <a:cs typeface="Times New Roman" panose="02020603050405020304" pitchFamily="18" charset="0"/>
              </a:rPr>
              <a:t>      </a:t>
            </a:r>
          </a:p>
          <a:p>
            <a:r>
              <a:rPr lang="en-US" dirty="0">
                <a:solidFill>
                  <a:srgbClr val="1C1C1C"/>
                </a:solidFill>
                <a:latin typeface="Times New Roman" panose="02020603050405020304" pitchFamily="18" charset="0"/>
                <a:cs typeface="Times New Roman" panose="02020603050405020304" pitchFamily="18" charset="0"/>
              </a:rPr>
              <a:t> 1      11         12</a:t>
            </a:r>
          </a:p>
        </p:txBody>
      </p:sp>
      <p:sp>
        <p:nvSpPr>
          <p:cNvPr id="13" name="TextBox 12"/>
          <p:cNvSpPr txBox="1"/>
          <p:nvPr/>
        </p:nvSpPr>
        <p:spPr>
          <a:xfrm>
            <a:off x="2039200" y="4655710"/>
            <a:ext cx="3227696" cy="707886"/>
          </a:xfrm>
          <a:prstGeom prst="rect">
            <a:avLst/>
          </a:prstGeom>
          <a:noFill/>
        </p:spPr>
        <p:txBody>
          <a:bodyPr wrap="square" rtlCol="0">
            <a:spAutoFit/>
          </a:bodyPr>
          <a:lstStyle/>
          <a:p>
            <a:r>
              <a:rPr lang="en-US" sz="2000" u="sng" dirty="0">
                <a:solidFill>
                  <a:srgbClr val="1C1C1C"/>
                </a:solidFill>
                <a:latin typeface="Times New Roman" panose="02020603050405020304" pitchFamily="18" charset="0"/>
                <a:cs typeface="Times New Roman" panose="02020603050405020304" pitchFamily="18" charset="0"/>
              </a:rPr>
              <a:t> X’</a:t>
            </a:r>
            <a:r>
              <a:rPr lang="en-US" sz="2000" dirty="0">
                <a:solidFill>
                  <a:srgbClr val="1C1C1C"/>
                </a:solidFill>
                <a:latin typeface="Times New Roman" panose="02020603050405020304" pitchFamily="18" charset="0"/>
                <a:cs typeface="Times New Roman" panose="02020603050405020304" pitchFamily="18" charset="0"/>
              </a:rPr>
              <a:t>    </a:t>
            </a:r>
            <a:r>
              <a:rPr lang="en-US" sz="2000" u="sng" dirty="0">
                <a:solidFill>
                  <a:srgbClr val="1C1C1C"/>
                </a:solidFill>
                <a:latin typeface="Times New Roman" panose="02020603050405020304" pitchFamily="18" charset="0"/>
                <a:cs typeface="Times New Roman" panose="02020603050405020304" pitchFamily="18" charset="0"/>
              </a:rPr>
              <a:t>1</a:t>
            </a:r>
          </a:p>
          <a:p>
            <a:r>
              <a:rPr lang="en-US" sz="2000" dirty="0">
                <a:solidFill>
                  <a:srgbClr val="1C1C1C"/>
                </a:solidFill>
                <a:latin typeface="Times New Roman" panose="02020603050405020304" pitchFamily="18" charset="0"/>
                <a:cs typeface="Times New Roman" panose="02020603050405020304" pitchFamily="18" charset="0"/>
              </a:rPr>
              <a:t> x      s</a:t>
            </a:r>
          </a:p>
        </p:txBody>
      </p:sp>
    </p:spTree>
    <p:extLst>
      <p:ext uri="{BB962C8B-B14F-4D97-AF65-F5344CB8AC3E}">
        <p14:creationId xmlns:p14="http://schemas.microsoft.com/office/powerpoint/2010/main" val="168044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2" grpId="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3600" b="1" dirty="0"/>
              <a:t>SCENARIO: TOWN A DOMINATES</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14338" name="Picture 2" descr="https://lh5.googleusercontent.com/XBvUfxSi3AA13E-NdfoFnWtIrZE4sm4rsmxx1BMC59pK_P2ZwQuQDTRqVIdmYojCF4QJn8ZBwa1ypqITFxk58Axqg4o-nwPu7vklWXLnjg--qzeF8pdByb5iPeDLzvvkxpWPgY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38" y="1520542"/>
            <a:ext cx="6045780" cy="48529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44202" y="1437507"/>
            <a:ext cx="2565780" cy="1477328"/>
          </a:xfrm>
          <a:prstGeom prst="rect">
            <a:avLst/>
          </a:prstGeom>
          <a:noFill/>
        </p:spPr>
        <p:txBody>
          <a:bodyPr wrap="square" rtlCol="0">
            <a:spAutoFit/>
          </a:bodyPr>
          <a:lstStyle/>
          <a:p>
            <a:r>
              <a:rPr lang="en-US" b="1" dirty="0">
                <a:solidFill>
                  <a:srgbClr val="1C1C1C"/>
                </a:solidFill>
                <a:latin typeface="MS Gothic" panose="020B0609070205080204" pitchFamily="49" charset="-128"/>
                <a:ea typeface="MS Gothic" panose="020B0609070205080204" pitchFamily="49" charset="-128"/>
              </a:rPr>
              <a:t>Scenario 1</a:t>
            </a:r>
          </a:p>
          <a:p>
            <a:endParaRPr lang="en-US" b="1" u="sng" dirty="0">
              <a:solidFill>
                <a:srgbClr val="1C1C1C"/>
              </a:solidFill>
              <a:latin typeface="MS Gothic" panose="020B0609070205080204" pitchFamily="49" charset="-128"/>
              <a:ea typeface="MS Gothic" panose="020B0609070205080204" pitchFamily="49" charset="-128"/>
            </a:endParaRPr>
          </a:p>
          <a:p>
            <a:pPr algn="r"/>
            <a:r>
              <a:rPr lang="en-US" b="1" u="sng" dirty="0">
                <a:solidFill>
                  <a:srgbClr val="1C1C1C"/>
                </a:solidFill>
                <a:latin typeface="MS Gothic" panose="020B0609070205080204" pitchFamily="49" charset="-128"/>
                <a:ea typeface="MS Gothic" panose="020B0609070205080204" pitchFamily="49" charset="-128"/>
              </a:rPr>
              <a:t>Legend</a:t>
            </a:r>
          </a:p>
          <a:p>
            <a:pPr algn="r"/>
            <a:r>
              <a:rPr lang="en-US" b="1" dirty="0">
                <a:latin typeface="MS Gothic" panose="020B0609070205080204" pitchFamily="49" charset="-128"/>
                <a:ea typeface="MS Gothic" panose="020B0609070205080204" pitchFamily="49" charset="-128"/>
              </a:rPr>
              <a:t>Town A</a:t>
            </a:r>
          </a:p>
          <a:p>
            <a:pPr algn="r"/>
            <a:r>
              <a:rPr lang="en-US" b="1" dirty="0">
                <a:solidFill>
                  <a:srgbClr val="FF9900"/>
                </a:solidFill>
                <a:latin typeface="MS Gothic" panose="020B0609070205080204" pitchFamily="49" charset="-128"/>
                <a:ea typeface="MS Gothic" panose="020B0609070205080204" pitchFamily="49" charset="-128"/>
              </a:rPr>
              <a:t>Town B</a:t>
            </a:r>
          </a:p>
        </p:txBody>
      </p:sp>
    </p:spTree>
    <p:extLst>
      <p:ext uri="{BB962C8B-B14F-4D97-AF65-F5344CB8AC3E}">
        <p14:creationId xmlns:p14="http://schemas.microsoft.com/office/powerpoint/2010/main" val="402117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lh4.googleusercontent.com/jIURZdW6B7OgerhQ6OooXuAFYVxUxiuEXBuae3sJ_3b9DsT_PJtyt3sV674lX0NrYp1RhcVQBPiwgaLMn-dCIVMKfGyJXPcAA2OT3djWVFj_rHgzNBWCQ-XlmMpvm-Zwxw6i6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83" y="1478451"/>
            <a:ext cx="6683233" cy="5328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22182"/>
            <a:ext cx="8229600" cy="1143000"/>
          </a:xfrm>
        </p:spPr>
        <p:txBody>
          <a:bodyPr/>
          <a:lstStyle/>
          <a:p>
            <a:r>
              <a:rPr lang="en-US" sz="3600" b="1" dirty="0"/>
              <a:t>SCENARIO: TOWN B DEPENDS ON A</a:t>
            </a:r>
          </a:p>
        </p:txBody>
      </p:sp>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44202" y="1437507"/>
            <a:ext cx="2565780" cy="1477328"/>
          </a:xfrm>
          <a:prstGeom prst="rect">
            <a:avLst/>
          </a:prstGeom>
          <a:noFill/>
        </p:spPr>
        <p:txBody>
          <a:bodyPr wrap="square" rtlCol="0">
            <a:spAutoFit/>
          </a:bodyPr>
          <a:lstStyle/>
          <a:p>
            <a:r>
              <a:rPr lang="en-US" b="1" dirty="0">
                <a:solidFill>
                  <a:srgbClr val="1C1C1C"/>
                </a:solidFill>
                <a:latin typeface="MS Gothic" panose="020B0609070205080204" pitchFamily="49" charset="-128"/>
                <a:ea typeface="MS Gothic" panose="020B0609070205080204" pitchFamily="49" charset="-128"/>
              </a:rPr>
              <a:t>Scenario 2</a:t>
            </a:r>
          </a:p>
          <a:p>
            <a:endParaRPr lang="en-US" b="1" u="sng" dirty="0">
              <a:solidFill>
                <a:srgbClr val="1C1C1C"/>
              </a:solidFill>
              <a:latin typeface="MS Gothic" panose="020B0609070205080204" pitchFamily="49" charset="-128"/>
              <a:ea typeface="MS Gothic" panose="020B0609070205080204" pitchFamily="49" charset="-128"/>
            </a:endParaRPr>
          </a:p>
          <a:p>
            <a:pPr algn="r"/>
            <a:r>
              <a:rPr lang="en-US" b="1" u="sng" dirty="0">
                <a:solidFill>
                  <a:srgbClr val="1C1C1C"/>
                </a:solidFill>
                <a:latin typeface="MS Gothic" panose="020B0609070205080204" pitchFamily="49" charset="-128"/>
                <a:ea typeface="MS Gothic" panose="020B0609070205080204" pitchFamily="49" charset="-128"/>
              </a:rPr>
              <a:t>Legend</a:t>
            </a:r>
          </a:p>
          <a:p>
            <a:pPr algn="r"/>
            <a:r>
              <a:rPr lang="en-US" b="1" dirty="0">
                <a:latin typeface="MS Gothic" panose="020B0609070205080204" pitchFamily="49" charset="-128"/>
                <a:ea typeface="MS Gothic" panose="020B0609070205080204" pitchFamily="49" charset="-128"/>
              </a:rPr>
              <a:t>Town A</a:t>
            </a:r>
          </a:p>
          <a:p>
            <a:pPr algn="r"/>
            <a:r>
              <a:rPr lang="en-US" b="1" dirty="0">
                <a:solidFill>
                  <a:srgbClr val="FF9900"/>
                </a:solidFill>
                <a:latin typeface="MS Gothic" panose="020B0609070205080204" pitchFamily="49" charset="-128"/>
                <a:ea typeface="MS Gothic" panose="020B0609070205080204" pitchFamily="49" charset="-128"/>
              </a:rPr>
              <a:t>Town B</a:t>
            </a:r>
          </a:p>
        </p:txBody>
      </p:sp>
    </p:spTree>
    <p:extLst>
      <p:ext uri="{BB962C8B-B14F-4D97-AF65-F5344CB8AC3E}">
        <p14:creationId xmlns:p14="http://schemas.microsoft.com/office/powerpoint/2010/main" val="227916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82"/>
            <a:ext cx="8229600" cy="1143000"/>
          </a:xfrm>
        </p:spPr>
        <p:txBody>
          <a:bodyPr/>
          <a:lstStyle/>
          <a:p>
            <a:r>
              <a:rPr lang="en-US" sz="3600" b="1" dirty="0"/>
              <a:t>SCENARIO: RANDOMIZED</a:t>
            </a:r>
          </a:p>
        </p:txBody>
      </p:sp>
      <p:pic>
        <p:nvPicPr>
          <p:cNvPr id="20482" name="Picture 2" descr="https://lh3.googleusercontent.com/dZFu9Yd53H6qaNYzkPgNA9nkS2EYy8OzAniKYYrq47pkVdUBb2rYaeg4-jYhBCT3nK1AoQe8rkOFGYegD1TCMOWRsGc2Zk9936QgHLMuFQIh13h-f3L57Yixo8k3Z9vWrjzmHdH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676" y="1437506"/>
            <a:ext cx="6930647" cy="526354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0" y="1265182"/>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44202" y="1341971"/>
            <a:ext cx="2565780" cy="1477328"/>
          </a:xfrm>
          <a:prstGeom prst="rect">
            <a:avLst/>
          </a:prstGeom>
          <a:noFill/>
        </p:spPr>
        <p:txBody>
          <a:bodyPr wrap="square" rtlCol="0">
            <a:spAutoFit/>
          </a:bodyPr>
          <a:lstStyle/>
          <a:p>
            <a:r>
              <a:rPr lang="en-US" b="1" dirty="0">
                <a:solidFill>
                  <a:srgbClr val="1C1C1C"/>
                </a:solidFill>
                <a:latin typeface="MS Gothic" panose="020B0609070205080204" pitchFamily="49" charset="-128"/>
                <a:ea typeface="MS Gothic" panose="020B0609070205080204" pitchFamily="49" charset="-128"/>
              </a:rPr>
              <a:t>Scenario 3</a:t>
            </a:r>
          </a:p>
          <a:p>
            <a:endParaRPr lang="en-US" b="1" u="sng" dirty="0">
              <a:solidFill>
                <a:srgbClr val="1C1C1C"/>
              </a:solidFill>
              <a:latin typeface="MS Gothic" panose="020B0609070205080204" pitchFamily="49" charset="-128"/>
              <a:ea typeface="MS Gothic" panose="020B0609070205080204" pitchFamily="49" charset="-128"/>
            </a:endParaRPr>
          </a:p>
          <a:p>
            <a:pPr algn="r"/>
            <a:r>
              <a:rPr lang="en-US" b="1" u="sng" dirty="0">
                <a:solidFill>
                  <a:srgbClr val="1C1C1C"/>
                </a:solidFill>
                <a:latin typeface="MS Gothic" panose="020B0609070205080204" pitchFamily="49" charset="-128"/>
                <a:ea typeface="MS Gothic" panose="020B0609070205080204" pitchFamily="49" charset="-128"/>
              </a:rPr>
              <a:t>Legend</a:t>
            </a:r>
          </a:p>
          <a:p>
            <a:pPr algn="r"/>
            <a:r>
              <a:rPr lang="en-US" b="1" dirty="0">
                <a:latin typeface="MS Gothic" panose="020B0609070205080204" pitchFamily="49" charset="-128"/>
                <a:ea typeface="MS Gothic" panose="020B0609070205080204" pitchFamily="49" charset="-128"/>
              </a:rPr>
              <a:t>Town A</a:t>
            </a:r>
          </a:p>
          <a:p>
            <a:pPr algn="r"/>
            <a:r>
              <a:rPr lang="en-US" b="1" dirty="0">
                <a:solidFill>
                  <a:srgbClr val="FF9900"/>
                </a:solidFill>
                <a:latin typeface="MS Gothic" panose="020B0609070205080204" pitchFamily="49" charset="-128"/>
                <a:ea typeface="MS Gothic" panose="020B0609070205080204" pitchFamily="49" charset="-128"/>
              </a:rPr>
              <a:t>Town B</a:t>
            </a:r>
          </a:p>
        </p:txBody>
      </p:sp>
    </p:spTree>
    <p:extLst>
      <p:ext uri="{BB962C8B-B14F-4D97-AF65-F5344CB8AC3E}">
        <p14:creationId xmlns:p14="http://schemas.microsoft.com/office/powerpoint/2010/main" val="812205672"/>
      </p:ext>
    </p:extLst>
  </p:cSld>
  <p:clrMapOvr>
    <a:masterClrMapping/>
  </p:clrMapOvr>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698</Words>
  <Application>Microsoft Office PowerPoint</Application>
  <PresentationFormat>On-screen Show (4:3)</PresentationFormat>
  <Paragraphs>130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Gothic</vt:lpstr>
      <vt:lpstr>Algerian</vt:lpstr>
      <vt:lpstr>Arial</vt:lpstr>
      <vt:lpstr>Times New Roman</vt:lpstr>
      <vt:lpstr>Wingdings</vt:lpstr>
      <vt:lpstr>Default Design</vt:lpstr>
      <vt:lpstr>PowerPoint Presentation</vt:lpstr>
      <vt:lpstr>EXPOSITION</vt:lpstr>
      <vt:lpstr>Golden Circle</vt:lpstr>
      <vt:lpstr>VERY ADVANCED TECHNOLOGICAL SYSTEM</vt:lpstr>
      <vt:lpstr>HOW IT RUNS</vt:lpstr>
      <vt:lpstr>STOCHASTIC MODEL</vt:lpstr>
      <vt:lpstr>SCENARIO: TOWN A DOMINATES</vt:lpstr>
      <vt:lpstr>SCENARIO: TOWN B DEPENDS ON A</vt:lpstr>
      <vt:lpstr>SCENARIO: RANDOMIZED</vt:lpstr>
      <vt:lpstr>FINANCIAL REQUEST</vt:lpstr>
      <vt:lpstr>THANK YOU</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Kari Sanford</cp:lastModifiedBy>
  <cp:revision>114</cp:revision>
  <dcterms:created xsi:type="dcterms:W3CDTF">2009-11-03T13:35:13Z</dcterms:created>
  <dcterms:modified xsi:type="dcterms:W3CDTF">2016-09-25T17:23:13Z</dcterms:modified>
</cp:coreProperties>
</file>