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 Light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Light-boldItalic.fntdata"/><Relationship Id="rId18" Type="http://schemas.openxmlformats.org/officeDocument/2006/relationships/font" Target="fonts/Int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ba91b7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ba91b7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the presentation, focusing on Agile benefits.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ba91b792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ba91b792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define Agile roles and their contributions.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ba91b792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ba91b792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Agile phases ensure adaptability and efficiency.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ba91b792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ba91b792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Waterfall’s rigid structure and its limitations.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ba91b792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ba91b792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ba91b792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ba91b792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both methodologies and emphasize why Agile was the best fit.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oat.com/resources/agile-vs-waterfall" TargetMode="External"/><Relationship Id="rId4" Type="http://schemas.openxmlformats.org/officeDocument/2006/relationships/hyperlink" Target="https://www.float.com/resources/agile-vs-waterf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45100" y="116550"/>
            <a:ext cx="4353000" cy="23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Presentation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descr="Two people standing and looking at a tablet computer together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 txBox="1"/>
          <p:nvPr>
            <p:ph idx="2" type="title"/>
          </p:nvPr>
        </p:nvSpPr>
        <p:spPr>
          <a:xfrm>
            <a:off x="170375" y="681250"/>
            <a:ext cx="36987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Transitioning to Agile: Lessons from SNHU Travel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Toj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2/20/25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501625" y="422825"/>
            <a:ext cx="6767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Agile Roles</a:t>
            </a:r>
            <a:endParaRPr/>
          </a:p>
        </p:txBody>
      </p:sp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178775" y="2254850"/>
            <a:ext cx="26631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Manages backlog and prioritizes features.</a:t>
            </a:r>
            <a:endParaRPr/>
          </a:p>
        </p:txBody>
      </p:sp>
      <p:sp>
        <p:nvSpPr>
          <p:cNvPr id="349" name="Google Shape;349;p42"/>
          <p:cNvSpPr txBox="1"/>
          <p:nvPr>
            <p:ph idx="6" type="subTitle"/>
          </p:nvPr>
        </p:nvSpPr>
        <p:spPr>
          <a:xfrm>
            <a:off x="2922413" y="2126325"/>
            <a:ext cx="2922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Facilitates Agile processes and removes obstacles.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 txBox="1"/>
          <p:nvPr>
            <p:ph idx="7" type="subTitle"/>
          </p:nvPr>
        </p:nvSpPr>
        <p:spPr>
          <a:xfrm>
            <a:off x="5925875" y="2094950"/>
            <a:ext cx="30735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Designs, develops, and tests product increments.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777125" y="3073650"/>
            <a:ext cx="1466400" cy="272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Product Owner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3753263" y="3073650"/>
            <a:ext cx="1466400" cy="272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Scrum Master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6729388" y="3073650"/>
            <a:ext cx="1466400" cy="272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Development Team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2125797" y="29225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420875" y="1897675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Agile integrates planning, development, testing, and deployment into iterative sprints.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Continuous feedback and incremental releases ensure alignment with requirements.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descr="Person working on a laptop while holding a smartphone." id="360" name="Google Shape;360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361" name="Google Shape;361;p4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62" name="Google Shape;362;p43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Explaining Agile Phases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Describing Waterfall Model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Office workers collaborating around a table." id="370" name="Google Shape;370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534" r="1162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420875" y="1358200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Waterfall follows a linear, sequential approach.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Each phase (requirements, design, implementation, testing, deployment) is completed before moving to the next.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Less flexible compared to Agile, making changes difficult once development starts.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2" name="Google Shape;372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928400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Waterfall vs. Agile Approach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597950" y="23946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Best for projects with well-defined requirements and minimal changes.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9" name="Google Shape;379;p45"/>
          <p:cNvSpPr txBox="1"/>
          <p:nvPr>
            <p:ph idx="2" type="body"/>
          </p:nvPr>
        </p:nvSpPr>
        <p:spPr>
          <a:xfrm>
            <a:off x="3520275" y="23946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Best for dynamic projects requiring adaptability and continuous feedback.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0" name="Google Shape;380;p45"/>
          <p:cNvSpPr txBox="1"/>
          <p:nvPr>
            <p:ph idx="4" type="body"/>
          </p:nvPr>
        </p:nvSpPr>
        <p:spPr>
          <a:xfrm>
            <a:off x="6581275" y="23946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SNHU Travel, Agile allowed real-time adjustments to customer needs.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1" name="Google Shape;381;p45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Waterfall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3478567" y="1802475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Example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Agile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4" name="Google Shape;384;p4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5" name="Google Shape;385;p45"/>
          <p:cNvCxnSpPr/>
          <p:nvPr/>
        </p:nvCxnSpPr>
        <p:spPr>
          <a:xfrm flipH="1">
            <a:off x="2879463" y="1936000"/>
            <a:ext cx="600" cy="2460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86" name="Google Shape;386;p45"/>
          <p:cNvCxnSpPr/>
          <p:nvPr/>
        </p:nvCxnSpPr>
        <p:spPr>
          <a:xfrm flipH="1">
            <a:off x="5801775" y="1936000"/>
            <a:ext cx="6900" cy="2543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420875" y="134525"/>
            <a:ext cx="44181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2" name="Google Shape;392;p46"/>
          <p:cNvSpPr txBox="1"/>
          <p:nvPr>
            <p:ph idx="6" type="body"/>
          </p:nvPr>
        </p:nvSpPr>
        <p:spPr>
          <a:xfrm>
            <a:off x="420875" y="2060850"/>
            <a:ext cx="7267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Atlassian. (n.d.). A deep dive into Scrum team roles. Atlassian. Retrieved from https://www.atlassian.com/agile/scrum/roles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4" name="Google Shape;394;p46"/>
          <p:cNvCxnSpPr/>
          <p:nvPr/>
        </p:nvCxnSpPr>
        <p:spPr>
          <a:xfrm>
            <a:off x="8917863" y="2366468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6"/>
          <p:cNvCxnSpPr/>
          <p:nvPr/>
        </p:nvCxnSpPr>
        <p:spPr>
          <a:xfrm>
            <a:off x="198113" y="2366468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6"/>
          <p:cNvSpPr txBox="1"/>
          <p:nvPr>
            <p:ph idx="2" type="body"/>
          </p:nvPr>
        </p:nvSpPr>
        <p:spPr>
          <a:xfrm>
            <a:off x="420875" y="2571750"/>
            <a:ext cx="78708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Mendix. (n.d.). The 5 stages of the Agile software development lifecycle. Mendix. Retrieved from https://www.mendix.com/blog/agile-software-development-lifecycle-stages</a:t>
            </a:r>
            <a:endParaRPr/>
          </a:p>
        </p:txBody>
      </p:sp>
      <p:sp>
        <p:nvSpPr>
          <p:cNvPr id="397" name="Google Shape;397;p46"/>
          <p:cNvSpPr txBox="1"/>
          <p:nvPr>
            <p:ph idx="4" type="body"/>
          </p:nvPr>
        </p:nvSpPr>
        <p:spPr>
          <a:xfrm>
            <a:off x="420875" y="3157925"/>
            <a:ext cx="5494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vs. Waterfall: 10 key differences between the two methods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Float. Retrieved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https://www.float.com/resources/agile-vs-waterfall</a:t>
            </a:r>
            <a:endParaRPr/>
          </a:p>
        </p:txBody>
      </p:sp>
      <p:sp>
        <p:nvSpPr>
          <p:cNvPr id="398" name="Google Shape;398;p46"/>
          <p:cNvSpPr txBox="1"/>
          <p:nvPr>
            <p:ph idx="6" type="body"/>
          </p:nvPr>
        </p:nvSpPr>
        <p:spPr>
          <a:xfrm>
            <a:off x="420875" y="1350750"/>
            <a:ext cx="61119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Atlassian. (n.d.). Agile vs. Waterfall project management: What’s the difference?. Atlassian. Retrieved from https://www.atlassian.com/agile/project-management/project-management-intro</a:t>
            </a:r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420875" y="3667200"/>
            <a:ext cx="6080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Soft Suave. (n.d.). The Scrum model in SDLC: All you need to know. Soft Suave. Retrieved from https://www.softsuave.com/blog/scrum-model-in-sdlc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