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8"/>
  </p:notesMasterIdLst>
  <p:sldIdLst>
    <p:sldId id="256" r:id="rId2"/>
    <p:sldId id="257" r:id="rId3"/>
    <p:sldId id="270" r:id="rId4"/>
    <p:sldId id="265" r:id="rId5"/>
    <p:sldId id="277" r:id="rId6"/>
    <p:sldId id="278" r:id="rId7"/>
    <p:sldId id="279" r:id="rId8"/>
    <p:sldId id="280" r:id="rId9"/>
    <p:sldId id="281" r:id="rId10"/>
    <p:sldId id="282" r:id="rId11"/>
    <p:sldId id="283" r:id="rId12"/>
    <p:sldId id="284" r:id="rId13"/>
    <p:sldId id="285" r:id="rId14"/>
    <p:sldId id="28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AD43FD-6BA1-4F39-92E9-C70D3660149D}">
          <p14:sldIdLst>
            <p14:sldId id="256"/>
            <p14:sldId id="257"/>
            <p14:sldId id="270"/>
            <p14:sldId id="265"/>
            <p14:sldId id="277"/>
            <p14:sldId id="278"/>
            <p14:sldId id="279"/>
            <p14:sldId id="280"/>
            <p14:sldId id="281"/>
            <p14:sldId id="282"/>
            <p14:sldId id="283"/>
            <p14:sldId id="284"/>
            <p14:sldId id="285"/>
            <p14:sldId id="28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884" autoAdjust="0"/>
  </p:normalViewPr>
  <p:slideViewPr>
    <p:cSldViewPr snapToGrid="0">
      <p:cViewPr varScale="1">
        <p:scale>
          <a:sx n="98" d="100"/>
          <a:sy n="98" d="100"/>
        </p:scale>
        <p:origin x="1014" y="78"/>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5AAF1-5A08-41EF-AAF8-052C558EE0AD}"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endParaRPr lang="en-US"/>
        </a:p>
      </dgm:t>
    </dgm:pt>
    <dgm:pt modelId="{40F5C862-96D2-44A5-B712-501128A7721E}">
      <dgm:prSet phldrT="[Text]"/>
      <dgm:spPr/>
      <dgm:t>
        <a:bodyPr/>
        <a:lstStyle/>
        <a:p>
          <a:r>
            <a:rPr lang="en-US"/>
            <a:t>Loading libraries and read the images from the directory</a:t>
          </a:r>
        </a:p>
      </dgm:t>
    </dgm:pt>
    <dgm:pt modelId="{8F69C654-7BAC-4D16-8E15-EFE5608A202E}" type="parTrans" cxnId="{BB5EC50D-72A2-4042-8BC5-F144DBADAB7A}">
      <dgm:prSet/>
      <dgm:spPr/>
      <dgm:t>
        <a:bodyPr/>
        <a:lstStyle/>
        <a:p>
          <a:endParaRPr lang="en-US"/>
        </a:p>
      </dgm:t>
    </dgm:pt>
    <dgm:pt modelId="{E4E4B435-0761-4D45-B3D2-F84ADC8CE143}" type="sibTrans" cxnId="{BB5EC50D-72A2-4042-8BC5-F144DBADAB7A}">
      <dgm:prSet/>
      <dgm:spPr/>
      <dgm:t>
        <a:bodyPr/>
        <a:lstStyle/>
        <a:p>
          <a:endParaRPr lang="en-US"/>
        </a:p>
      </dgm:t>
    </dgm:pt>
    <dgm:pt modelId="{66ED9CB6-5B79-4A6D-8303-DDCAA9571F62}">
      <dgm:prSet phldrT="[Text]"/>
      <dgm:spPr/>
      <dgm:t>
        <a:bodyPr/>
        <a:lstStyle/>
        <a:p>
          <a:r>
            <a:rPr lang="en-US"/>
            <a:t>Convert the image to gray scale then increase the contrast of the image </a:t>
          </a:r>
        </a:p>
      </dgm:t>
    </dgm:pt>
    <dgm:pt modelId="{8A8297E7-BA66-411B-8DCE-D4842152FFA5}" type="parTrans" cxnId="{DE4306C1-1213-4E8D-8C58-B1BE2C4077C9}">
      <dgm:prSet/>
      <dgm:spPr/>
      <dgm:t>
        <a:bodyPr/>
        <a:lstStyle/>
        <a:p>
          <a:endParaRPr lang="en-US"/>
        </a:p>
      </dgm:t>
    </dgm:pt>
    <dgm:pt modelId="{F94811C1-C746-4EEF-9183-A798E4DAE922}" type="sibTrans" cxnId="{DE4306C1-1213-4E8D-8C58-B1BE2C4077C9}">
      <dgm:prSet/>
      <dgm:spPr/>
      <dgm:t>
        <a:bodyPr/>
        <a:lstStyle/>
        <a:p>
          <a:endParaRPr lang="en-US"/>
        </a:p>
      </dgm:t>
    </dgm:pt>
    <dgm:pt modelId="{5EFB6122-95EE-437D-95DE-BC58D06707AF}">
      <dgm:prSet phldrT="[Text]"/>
      <dgm:spPr/>
      <dgm:t>
        <a:bodyPr/>
        <a:lstStyle/>
        <a:p>
          <a:r>
            <a:rPr lang="en-US"/>
            <a:t>Defining double threshold and covert the image into binary image.</a:t>
          </a:r>
        </a:p>
      </dgm:t>
    </dgm:pt>
    <dgm:pt modelId="{4BDE9636-3630-4452-A4EB-B312CB74BC97}" type="parTrans" cxnId="{AC18698E-75B3-4976-ACAD-B6F9D83E9FB5}">
      <dgm:prSet/>
      <dgm:spPr/>
      <dgm:t>
        <a:bodyPr/>
        <a:lstStyle/>
        <a:p>
          <a:endParaRPr lang="en-US"/>
        </a:p>
      </dgm:t>
    </dgm:pt>
    <dgm:pt modelId="{2B3E93DD-4360-47BA-B801-13BF2811B09F}" type="sibTrans" cxnId="{AC18698E-75B3-4976-ACAD-B6F9D83E9FB5}">
      <dgm:prSet/>
      <dgm:spPr/>
      <dgm:t>
        <a:bodyPr/>
        <a:lstStyle/>
        <a:p>
          <a:endParaRPr lang="en-US"/>
        </a:p>
      </dgm:t>
    </dgm:pt>
    <dgm:pt modelId="{008D8066-7D2C-4227-A3BF-1D26595AC4B8}">
      <dgm:prSet phldrT="[Text]"/>
      <dgm:spPr/>
      <dgm:t>
        <a:bodyPr/>
        <a:lstStyle/>
        <a:p>
          <a:r>
            <a:rPr lang="en-US"/>
            <a:t>Rremove the blobs connected to the boarder of the image</a:t>
          </a:r>
        </a:p>
      </dgm:t>
    </dgm:pt>
    <dgm:pt modelId="{708FE5CC-3050-4E30-9B14-83FF7E248944}" type="parTrans" cxnId="{A24E2E54-33C3-44CA-938B-3EAABB3DBF23}">
      <dgm:prSet/>
      <dgm:spPr/>
      <dgm:t>
        <a:bodyPr/>
        <a:lstStyle/>
        <a:p>
          <a:endParaRPr lang="en-US"/>
        </a:p>
      </dgm:t>
    </dgm:pt>
    <dgm:pt modelId="{2334B633-B2A7-43E9-8715-4D364181685F}" type="sibTrans" cxnId="{A24E2E54-33C3-44CA-938B-3EAABB3DBF23}">
      <dgm:prSet/>
      <dgm:spPr/>
      <dgm:t>
        <a:bodyPr/>
        <a:lstStyle/>
        <a:p>
          <a:endParaRPr lang="en-US"/>
        </a:p>
      </dgm:t>
    </dgm:pt>
    <dgm:pt modelId="{1044BD61-D42D-4429-8644-CFDABC3AD20D}">
      <dgm:prSet phldrT="[Text]"/>
      <dgm:spPr/>
      <dgm:t>
        <a:bodyPr/>
        <a:lstStyle/>
        <a:p>
          <a:r>
            <a:rPr lang="en-US"/>
            <a:t>Labeling objects in the image</a:t>
          </a:r>
        </a:p>
      </dgm:t>
    </dgm:pt>
    <dgm:pt modelId="{8A641063-7BFB-4817-A2A7-447FA16904C3}" type="parTrans" cxnId="{A778B51D-9074-4B5B-87B5-EB64C736CBF5}">
      <dgm:prSet/>
      <dgm:spPr/>
      <dgm:t>
        <a:bodyPr/>
        <a:lstStyle/>
        <a:p>
          <a:endParaRPr lang="en-US"/>
        </a:p>
      </dgm:t>
    </dgm:pt>
    <dgm:pt modelId="{0BF58A24-1360-4937-A69C-47A0B7B4A944}" type="sibTrans" cxnId="{A778B51D-9074-4B5B-87B5-EB64C736CBF5}">
      <dgm:prSet/>
      <dgm:spPr/>
      <dgm:t>
        <a:bodyPr/>
        <a:lstStyle/>
        <a:p>
          <a:endParaRPr lang="en-US"/>
        </a:p>
      </dgm:t>
    </dgm:pt>
    <dgm:pt modelId="{5FF9A7A2-4817-4805-BAED-D1F51F3A151A}">
      <dgm:prSet/>
      <dgm:spPr/>
      <dgm:t>
        <a:bodyPr/>
        <a:lstStyle/>
        <a:p>
          <a:r>
            <a:rPr lang="en-US"/>
            <a:t>Keep the labels with two largest areas </a:t>
          </a:r>
        </a:p>
      </dgm:t>
    </dgm:pt>
    <dgm:pt modelId="{8B48BA65-3E8A-4A52-937A-1FAB8DDC9764}" type="parTrans" cxnId="{A463FAB6-9963-4EA1-B5CA-7FF98B5B267D}">
      <dgm:prSet/>
      <dgm:spPr/>
      <dgm:t>
        <a:bodyPr/>
        <a:lstStyle/>
        <a:p>
          <a:endParaRPr lang="en-US"/>
        </a:p>
      </dgm:t>
    </dgm:pt>
    <dgm:pt modelId="{DA8F01B4-1A27-4A4D-B4C9-06A9AF05BDEC}" type="sibTrans" cxnId="{A463FAB6-9963-4EA1-B5CA-7FF98B5B267D}">
      <dgm:prSet/>
      <dgm:spPr/>
      <dgm:t>
        <a:bodyPr/>
        <a:lstStyle/>
        <a:p>
          <a:endParaRPr lang="en-US"/>
        </a:p>
      </dgm:t>
    </dgm:pt>
    <dgm:pt modelId="{F9DC134D-89CC-45E8-975C-E1A606DC2ED4}">
      <dgm:prSet/>
      <dgm:spPr/>
      <dgm:t>
        <a:bodyPr/>
        <a:lstStyle/>
        <a:p>
          <a:r>
            <a:rPr lang="en-US"/>
            <a:t>Dilation operation</a:t>
          </a:r>
        </a:p>
      </dgm:t>
    </dgm:pt>
    <dgm:pt modelId="{D0514F10-BAA5-4CBA-8A06-6787034C8B97}" type="parTrans" cxnId="{E49D4B0F-0797-495D-A0CC-267696BAC37F}">
      <dgm:prSet/>
      <dgm:spPr/>
      <dgm:t>
        <a:bodyPr/>
        <a:lstStyle/>
        <a:p>
          <a:endParaRPr lang="en-US"/>
        </a:p>
      </dgm:t>
    </dgm:pt>
    <dgm:pt modelId="{385F9414-E1AB-4213-A4F5-9AA90E8659BD}" type="sibTrans" cxnId="{E49D4B0F-0797-495D-A0CC-267696BAC37F}">
      <dgm:prSet/>
      <dgm:spPr/>
      <dgm:t>
        <a:bodyPr/>
        <a:lstStyle/>
        <a:p>
          <a:endParaRPr lang="en-US"/>
        </a:p>
      </dgm:t>
    </dgm:pt>
    <dgm:pt modelId="{15E4505D-F6DC-4C65-8918-875357272905}">
      <dgm:prSet/>
      <dgm:spPr/>
      <dgm:t>
        <a:bodyPr/>
        <a:lstStyle/>
        <a:p>
          <a:r>
            <a:rPr lang="en-US"/>
            <a:t>closing operation</a:t>
          </a:r>
        </a:p>
      </dgm:t>
    </dgm:pt>
    <dgm:pt modelId="{F3711AD0-7DBF-48C8-BE9D-BA833976C0D7}" type="parTrans" cxnId="{04A22922-EA2B-4AAF-BE50-98CFDB954CD8}">
      <dgm:prSet/>
      <dgm:spPr/>
      <dgm:t>
        <a:bodyPr/>
        <a:lstStyle/>
        <a:p>
          <a:endParaRPr lang="en-US"/>
        </a:p>
      </dgm:t>
    </dgm:pt>
    <dgm:pt modelId="{250F04A8-07C4-4EB2-A0AA-11F4269EED41}" type="sibTrans" cxnId="{04A22922-EA2B-4AAF-BE50-98CFDB954CD8}">
      <dgm:prSet/>
      <dgm:spPr/>
      <dgm:t>
        <a:bodyPr/>
        <a:lstStyle/>
        <a:p>
          <a:endParaRPr lang="en-US"/>
        </a:p>
      </dgm:t>
    </dgm:pt>
    <dgm:pt modelId="{8C893401-AB57-4DA5-A05D-6EFBEC8CC5B9}">
      <dgm:prSet/>
      <dgm:spPr/>
      <dgm:t>
        <a:bodyPr/>
        <a:lstStyle/>
        <a:p>
          <a:r>
            <a:rPr lang="en-US"/>
            <a:t>Fill in the small holes inside the binary mask of lungs using roberts filter.</a:t>
          </a:r>
        </a:p>
      </dgm:t>
    </dgm:pt>
    <dgm:pt modelId="{87B9BCA0-9D2C-45DA-8DA4-6E06175B41A4}" type="parTrans" cxnId="{0EE2BBB1-8855-40B2-88ED-F654E157BF4D}">
      <dgm:prSet/>
      <dgm:spPr/>
      <dgm:t>
        <a:bodyPr/>
        <a:lstStyle/>
        <a:p>
          <a:endParaRPr lang="en-US"/>
        </a:p>
      </dgm:t>
    </dgm:pt>
    <dgm:pt modelId="{377AB66D-76C7-4D9C-9014-342BC8ED0D51}" type="sibTrans" cxnId="{0EE2BBB1-8855-40B2-88ED-F654E157BF4D}">
      <dgm:prSet/>
      <dgm:spPr/>
      <dgm:t>
        <a:bodyPr/>
        <a:lstStyle/>
        <a:p>
          <a:endParaRPr lang="en-US"/>
        </a:p>
      </dgm:t>
    </dgm:pt>
    <dgm:pt modelId="{5B0A71B5-C224-4FDC-8DA9-4EE250CFC13D}">
      <dgm:prSet/>
      <dgm:spPr/>
      <dgm:t>
        <a:bodyPr/>
        <a:lstStyle/>
        <a:p>
          <a:r>
            <a:rPr lang="en-US"/>
            <a:t>Superimpose the binary mask on the input image.</a:t>
          </a:r>
        </a:p>
      </dgm:t>
    </dgm:pt>
    <dgm:pt modelId="{FB0BD92A-01D0-45D6-8850-19AD408DE9C1}" type="parTrans" cxnId="{B1EF891F-9F88-45EC-8C6B-4E7BBB35CF00}">
      <dgm:prSet/>
      <dgm:spPr/>
      <dgm:t>
        <a:bodyPr/>
        <a:lstStyle/>
        <a:p>
          <a:endParaRPr lang="en-US"/>
        </a:p>
      </dgm:t>
    </dgm:pt>
    <dgm:pt modelId="{633C66ED-C7F0-4A5E-8C5F-72A1B7A2D247}" type="sibTrans" cxnId="{B1EF891F-9F88-45EC-8C6B-4E7BBB35CF00}">
      <dgm:prSet/>
      <dgm:spPr/>
      <dgm:t>
        <a:bodyPr/>
        <a:lstStyle/>
        <a:p>
          <a:endParaRPr lang="en-US"/>
        </a:p>
      </dgm:t>
    </dgm:pt>
    <dgm:pt modelId="{C0AD7B24-EC09-4AE0-8FDA-5ACFDDAEBA9F}" type="pres">
      <dgm:prSet presAssocID="{4255AAF1-5A08-41EF-AAF8-052C558EE0AD}" presName="Name0" presStyleCnt="0">
        <dgm:presLayoutVars>
          <dgm:dir/>
          <dgm:resizeHandles val="exact"/>
        </dgm:presLayoutVars>
      </dgm:prSet>
      <dgm:spPr/>
      <dgm:t>
        <a:bodyPr/>
        <a:lstStyle/>
        <a:p>
          <a:endParaRPr lang="en-US"/>
        </a:p>
      </dgm:t>
    </dgm:pt>
    <dgm:pt modelId="{1C2B1C2D-C4CF-43F0-8C74-2213B8AFA46C}" type="pres">
      <dgm:prSet presAssocID="{40F5C862-96D2-44A5-B712-501128A7721E}" presName="node" presStyleLbl="node1" presStyleIdx="0" presStyleCnt="10">
        <dgm:presLayoutVars>
          <dgm:bulletEnabled val="1"/>
        </dgm:presLayoutVars>
      </dgm:prSet>
      <dgm:spPr/>
      <dgm:t>
        <a:bodyPr/>
        <a:lstStyle/>
        <a:p>
          <a:endParaRPr lang="en-US"/>
        </a:p>
      </dgm:t>
    </dgm:pt>
    <dgm:pt modelId="{1B54C58C-3E34-47E1-89B1-795B9AA1B731}" type="pres">
      <dgm:prSet presAssocID="{E4E4B435-0761-4D45-B3D2-F84ADC8CE143}" presName="sibTrans" presStyleLbl="sibTrans1D1" presStyleIdx="0" presStyleCnt="9"/>
      <dgm:spPr/>
      <dgm:t>
        <a:bodyPr/>
        <a:lstStyle/>
        <a:p>
          <a:endParaRPr lang="en-US"/>
        </a:p>
      </dgm:t>
    </dgm:pt>
    <dgm:pt modelId="{6C55F05D-192A-4773-AAD5-1D685FEAD0E0}" type="pres">
      <dgm:prSet presAssocID="{E4E4B435-0761-4D45-B3D2-F84ADC8CE143}" presName="connectorText" presStyleLbl="sibTrans1D1" presStyleIdx="0" presStyleCnt="9"/>
      <dgm:spPr/>
      <dgm:t>
        <a:bodyPr/>
        <a:lstStyle/>
        <a:p>
          <a:endParaRPr lang="en-US"/>
        </a:p>
      </dgm:t>
    </dgm:pt>
    <dgm:pt modelId="{3CC74692-F550-4A99-A2B5-E29BF603F7A7}" type="pres">
      <dgm:prSet presAssocID="{66ED9CB6-5B79-4A6D-8303-DDCAA9571F62}" presName="node" presStyleLbl="node1" presStyleIdx="1" presStyleCnt="10">
        <dgm:presLayoutVars>
          <dgm:bulletEnabled val="1"/>
        </dgm:presLayoutVars>
      </dgm:prSet>
      <dgm:spPr/>
      <dgm:t>
        <a:bodyPr/>
        <a:lstStyle/>
        <a:p>
          <a:endParaRPr lang="en-US"/>
        </a:p>
      </dgm:t>
    </dgm:pt>
    <dgm:pt modelId="{3C044983-8822-4F60-8D84-F6221653AD59}" type="pres">
      <dgm:prSet presAssocID="{F94811C1-C746-4EEF-9183-A798E4DAE922}" presName="sibTrans" presStyleLbl="sibTrans1D1" presStyleIdx="1" presStyleCnt="9"/>
      <dgm:spPr/>
      <dgm:t>
        <a:bodyPr/>
        <a:lstStyle/>
        <a:p>
          <a:endParaRPr lang="en-US"/>
        </a:p>
      </dgm:t>
    </dgm:pt>
    <dgm:pt modelId="{4CC992C0-77D6-4431-AAC1-98D5433BAC8A}" type="pres">
      <dgm:prSet presAssocID="{F94811C1-C746-4EEF-9183-A798E4DAE922}" presName="connectorText" presStyleLbl="sibTrans1D1" presStyleIdx="1" presStyleCnt="9"/>
      <dgm:spPr/>
      <dgm:t>
        <a:bodyPr/>
        <a:lstStyle/>
        <a:p>
          <a:endParaRPr lang="en-US"/>
        </a:p>
      </dgm:t>
    </dgm:pt>
    <dgm:pt modelId="{EE5E7BA5-E7CB-4E89-B58B-2EE76632A3CD}" type="pres">
      <dgm:prSet presAssocID="{5EFB6122-95EE-437D-95DE-BC58D06707AF}" presName="node" presStyleLbl="node1" presStyleIdx="2" presStyleCnt="10">
        <dgm:presLayoutVars>
          <dgm:bulletEnabled val="1"/>
        </dgm:presLayoutVars>
      </dgm:prSet>
      <dgm:spPr/>
      <dgm:t>
        <a:bodyPr/>
        <a:lstStyle/>
        <a:p>
          <a:endParaRPr lang="en-US"/>
        </a:p>
      </dgm:t>
    </dgm:pt>
    <dgm:pt modelId="{ED5E0DA2-96A0-40F6-94E8-2A9A8A43DEBF}" type="pres">
      <dgm:prSet presAssocID="{2B3E93DD-4360-47BA-B801-13BF2811B09F}" presName="sibTrans" presStyleLbl="sibTrans1D1" presStyleIdx="2" presStyleCnt="9"/>
      <dgm:spPr/>
      <dgm:t>
        <a:bodyPr/>
        <a:lstStyle/>
        <a:p>
          <a:endParaRPr lang="en-US"/>
        </a:p>
      </dgm:t>
    </dgm:pt>
    <dgm:pt modelId="{A3950333-2256-428C-B9E1-54CCBF69E0FA}" type="pres">
      <dgm:prSet presAssocID="{2B3E93DD-4360-47BA-B801-13BF2811B09F}" presName="connectorText" presStyleLbl="sibTrans1D1" presStyleIdx="2" presStyleCnt="9"/>
      <dgm:spPr/>
      <dgm:t>
        <a:bodyPr/>
        <a:lstStyle/>
        <a:p>
          <a:endParaRPr lang="en-US"/>
        </a:p>
      </dgm:t>
    </dgm:pt>
    <dgm:pt modelId="{BD4C4601-2464-4241-B611-44E6BE956E46}" type="pres">
      <dgm:prSet presAssocID="{008D8066-7D2C-4227-A3BF-1D26595AC4B8}" presName="node" presStyleLbl="node1" presStyleIdx="3" presStyleCnt="10">
        <dgm:presLayoutVars>
          <dgm:bulletEnabled val="1"/>
        </dgm:presLayoutVars>
      </dgm:prSet>
      <dgm:spPr/>
      <dgm:t>
        <a:bodyPr/>
        <a:lstStyle/>
        <a:p>
          <a:endParaRPr lang="en-US"/>
        </a:p>
      </dgm:t>
    </dgm:pt>
    <dgm:pt modelId="{DA35415A-733E-4F0D-9CEE-0C176BA5E736}" type="pres">
      <dgm:prSet presAssocID="{2334B633-B2A7-43E9-8715-4D364181685F}" presName="sibTrans" presStyleLbl="sibTrans1D1" presStyleIdx="3" presStyleCnt="9"/>
      <dgm:spPr/>
      <dgm:t>
        <a:bodyPr/>
        <a:lstStyle/>
        <a:p>
          <a:endParaRPr lang="en-US"/>
        </a:p>
      </dgm:t>
    </dgm:pt>
    <dgm:pt modelId="{1C00EA63-F5F4-4446-8924-9581755E21F2}" type="pres">
      <dgm:prSet presAssocID="{2334B633-B2A7-43E9-8715-4D364181685F}" presName="connectorText" presStyleLbl="sibTrans1D1" presStyleIdx="3" presStyleCnt="9"/>
      <dgm:spPr/>
      <dgm:t>
        <a:bodyPr/>
        <a:lstStyle/>
        <a:p>
          <a:endParaRPr lang="en-US"/>
        </a:p>
      </dgm:t>
    </dgm:pt>
    <dgm:pt modelId="{2DA5E995-67CE-4EA8-BA26-43DE5F0F6C4A}" type="pres">
      <dgm:prSet presAssocID="{1044BD61-D42D-4429-8644-CFDABC3AD20D}" presName="node" presStyleLbl="node1" presStyleIdx="4" presStyleCnt="10">
        <dgm:presLayoutVars>
          <dgm:bulletEnabled val="1"/>
        </dgm:presLayoutVars>
      </dgm:prSet>
      <dgm:spPr/>
      <dgm:t>
        <a:bodyPr/>
        <a:lstStyle/>
        <a:p>
          <a:endParaRPr lang="en-US"/>
        </a:p>
      </dgm:t>
    </dgm:pt>
    <dgm:pt modelId="{1F5E18EE-E29D-4F7E-AAC7-7CF29D1687A8}" type="pres">
      <dgm:prSet presAssocID="{0BF58A24-1360-4937-A69C-47A0B7B4A944}" presName="sibTrans" presStyleLbl="sibTrans1D1" presStyleIdx="4" presStyleCnt="9"/>
      <dgm:spPr/>
      <dgm:t>
        <a:bodyPr/>
        <a:lstStyle/>
        <a:p>
          <a:endParaRPr lang="en-US"/>
        </a:p>
      </dgm:t>
    </dgm:pt>
    <dgm:pt modelId="{CE293400-D038-4B16-ADFF-8E902A60FFC3}" type="pres">
      <dgm:prSet presAssocID="{0BF58A24-1360-4937-A69C-47A0B7B4A944}" presName="connectorText" presStyleLbl="sibTrans1D1" presStyleIdx="4" presStyleCnt="9"/>
      <dgm:spPr/>
      <dgm:t>
        <a:bodyPr/>
        <a:lstStyle/>
        <a:p>
          <a:endParaRPr lang="en-US"/>
        </a:p>
      </dgm:t>
    </dgm:pt>
    <dgm:pt modelId="{A943C641-B22E-4BEB-B92D-0E3DBE5883FA}" type="pres">
      <dgm:prSet presAssocID="{5FF9A7A2-4817-4805-BAED-D1F51F3A151A}" presName="node" presStyleLbl="node1" presStyleIdx="5" presStyleCnt="10">
        <dgm:presLayoutVars>
          <dgm:bulletEnabled val="1"/>
        </dgm:presLayoutVars>
      </dgm:prSet>
      <dgm:spPr/>
      <dgm:t>
        <a:bodyPr/>
        <a:lstStyle/>
        <a:p>
          <a:endParaRPr lang="en-US"/>
        </a:p>
      </dgm:t>
    </dgm:pt>
    <dgm:pt modelId="{3CD7A2F5-0FD5-46A9-8125-5BC4C038D28A}" type="pres">
      <dgm:prSet presAssocID="{DA8F01B4-1A27-4A4D-B4C9-06A9AF05BDEC}" presName="sibTrans" presStyleLbl="sibTrans1D1" presStyleIdx="5" presStyleCnt="9"/>
      <dgm:spPr/>
      <dgm:t>
        <a:bodyPr/>
        <a:lstStyle/>
        <a:p>
          <a:endParaRPr lang="en-US"/>
        </a:p>
      </dgm:t>
    </dgm:pt>
    <dgm:pt modelId="{69496EDE-5FC2-417D-84FA-13100847D39B}" type="pres">
      <dgm:prSet presAssocID="{DA8F01B4-1A27-4A4D-B4C9-06A9AF05BDEC}" presName="connectorText" presStyleLbl="sibTrans1D1" presStyleIdx="5" presStyleCnt="9"/>
      <dgm:spPr/>
      <dgm:t>
        <a:bodyPr/>
        <a:lstStyle/>
        <a:p>
          <a:endParaRPr lang="en-US"/>
        </a:p>
      </dgm:t>
    </dgm:pt>
    <dgm:pt modelId="{619833D4-39D0-40EA-96CA-542E106D1E1E}" type="pres">
      <dgm:prSet presAssocID="{F9DC134D-89CC-45E8-975C-E1A606DC2ED4}" presName="node" presStyleLbl="node1" presStyleIdx="6" presStyleCnt="10">
        <dgm:presLayoutVars>
          <dgm:bulletEnabled val="1"/>
        </dgm:presLayoutVars>
      </dgm:prSet>
      <dgm:spPr/>
      <dgm:t>
        <a:bodyPr/>
        <a:lstStyle/>
        <a:p>
          <a:endParaRPr lang="en-US"/>
        </a:p>
      </dgm:t>
    </dgm:pt>
    <dgm:pt modelId="{1C45516D-FF06-49E3-8B36-C5DA8E0130C5}" type="pres">
      <dgm:prSet presAssocID="{385F9414-E1AB-4213-A4F5-9AA90E8659BD}" presName="sibTrans" presStyleLbl="sibTrans1D1" presStyleIdx="6" presStyleCnt="9"/>
      <dgm:spPr/>
      <dgm:t>
        <a:bodyPr/>
        <a:lstStyle/>
        <a:p>
          <a:endParaRPr lang="en-US"/>
        </a:p>
      </dgm:t>
    </dgm:pt>
    <dgm:pt modelId="{27FA93FD-45DB-4A85-96B0-23F25F8E37CD}" type="pres">
      <dgm:prSet presAssocID="{385F9414-E1AB-4213-A4F5-9AA90E8659BD}" presName="connectorText" presStyleLbl="sibTrans1D1" presStyleIdx="6" presStyleCnt="9"/>
      <dgm:spPr/>
      <dgm:t>
        <a:bodyPr/>
        <a:lstStyle/>
        <a:p>
          <a:endParaRPr lang="en-US"/>
        </a:p>
      </dgm:t>
    </dgm:pt>
    <dgm:pt modelId="{E5BFB42F-E01F-4D8A-AA89-2CC45F7BE4B5}" type="pres">
      <dgm:prSet presAssocID="{15E4505D-F6DC-4C65-8918-875357272905}" presName="node" presStyleLbl="node1" presStyleIdx="7" presStyleCnt="10">
        <dgm:presLayoutVars>
          <dgm:bulletEnabled val="1"/>
        </dgm:presLayoutVars>
      </dgm:prSet>
      <dgm:spPr/>
      <dgm:t>
        <a:bodyPr/>
        <a:lstStyle/>
        <a:p>
          <a:endParaRPr lang="en-US"/>
        </a:p>
      </dgm:t>
    </dgm:pt>
    <dgm:pt modelId="{E4A6DEE2-E8A6-4329-8936-FF2509019631}" type="pres">
      <dgm:prSet presAssocID="{250F04A8-07C4-4EB2-A0AA-11F4269EED41}" presName="sibTrans" presStyleLbl="sibTrans1D1" presStyleIdx="7" presStyleCnt="9"/>
      <dgm:spPr/>
      <dgm:t>
        <a:bodyPr/>
        <a:lstStyle/>
        <a:p>
          <a:endParaRPr lang="en-US"/>
        </a:p>
      </dgm:t>
    </dgm:pt>
    <dgm:pt modelId="{7B17A18E-2C79-461E-BF95-92D43A863F55}" type="pres">
      <dgm:prSet presAssocID="{250F04A8-07C4-4EB2-A0AA-11F4269EED41}" presName="connectorText" presStyleLbl="sibTrans1D1" presStyleIdx="7" presStyleCnt="9"/>
      <dgm:spPr/>
      <dgm:t>
        <a:bodyPr/>
        <a:lstStyle/>
        <a:p>
          <a:endParaRPr lang="en-US"/>
        </a:p>
      </dgm:t>
    </dgm:pt>
    <dgm:pt modelId="{280CC163-C1FD-49FA-9DEB-92EACB58E207}" type="pres">
      <dgm:prSet presAssocID="{8C893401-AB57-4DA5-A05D-6EFBEC8CC5B9}" presName="node" presStyleLbl="node1" presStyleIdx="8" presStyleCnt="10">
        <dgm:presLayoutVars>
          <dgm:bulletEnabled val="1"/>
        </dgm:presLayoutVars>
      </dgm:prSet>
      <dgm:spPr/>
      <dgm:t>
        <a:bodyPr/>
        <a:lstStyle/>
        <a:p>
          <a:endParaRPr lang="en-US"/>
        </a:p>
      </dgm:t>
    </dgm:pt>
    <dgm:pt modelId="{5026FCDB-8DD6-4822-A7FD-189D44C6139F}" type="pres">
      <dgm:prSet presAssocID="{377AB66D-76C7-4D9C-9014-342BC8ED0D51}" presName="sibTrans" presStyleLbl="sibTrans1D1" presStyleIdx="8" presStyleCnt="9"/>
      <dgm:spPr/>
      <dgm:t>
        <a:bodyPr/>
        <a:lstStyle/>
        <a:p>
          <a:endParaRPr lang="en-US"/>
        </a:p>
      </dgm:t>
    </dgm:pt>
    <dgm:pt modelId="{FBF1E8CD-635B-4D67-96C9-77245BABEDF3}" type="pres">
      <dgm:prSet presAssocID="{377AB66D-76C7-4D9C-9014-342BC8ED0D51}" presName="connectorText" presStyleLbl="sibTrans1D1" presStyleIdx="8" presStyleCnt="9"/>
      <dgm:spPr/>
      <dgm:t>
        <a:bodyPr/>
        <a:lstStyle/>
        <a:p>
          <a:endParaRPr lang="en-US"/>
        </a:p>
      </dgm:t>
    </dgm:pt>
    <dgm:pt modelId="{C4D67FCE-5627-4365-9622-56C5BBAEF5F6}" type="pres">
      <dgm:prSet presAssocID="{5B0A71B5-C224-4FDC-8DA9-4EE250CFC13D}" presName="node" presStyleLbl="node1" presStyleIdx="9" presStyleCnt="10">
        <dgm:presLayoutVars>
          <dgm:bulletEnabled val="1"/>
        </dgm:presLayoutVars>
      </dgm:prSet>
      <dgm:spPr/>
      <dgm:t>
        <a:bodyPr/>
        <a:lstStyle/>
        <a:p>
          <a:endParaRPr lang="en-US"/>
        </a:p>
      </dgm:t>
    </dgm:pt>
  </dgm:ptLst>
  <dgm:cxnLst>
    <dgm:cxn modelId="{B1EF891F-9F88-45EC-8C6B-4E7BBB35CF00}" srcId="{4255AAF1-5A08-41EF-AAF8-052C558EE0AD}" destId="{5B0A71B5-C224-4FDC-8DA9-4EE250CFC13D}" srcOrd="9" destOrd="0" parTransId="{FB0BD92A-01D0-45D6-8850-19AD408DE9C1}" sibTransId="{633C66ED-C7F0-4A5E-8C5F-72A1B7A2D247}"/>
    <dgm:cxn modelId="{DE4306C1-1213-4E8D-8C58-B1BE2C4077C9}" srcId="{4255AAF1-5A08-41EF-AAF8-052C558EE0AD}" destId="{66ED9CB6-5B79-4A6D-8303-DDCAA9571F62}" srcOrd="1" destOrd="0" parTransId="{8A8297E7-BA66-411B-8DCE-D4842152FFA5}" sibTransId="{F94811C1-C746-4EEF-9183-A798E4DAE922}"/>
    <dgm:cxn modelId="{BB5EC50D-72A2-4042-8BC5-F144DBADAB7A}" srcId="{4255AAF1-5A08-41EF-AAF8-052C558EE0AD}" destId="{40F5C862-96D2-44A5-B712-501128A7721E}" srcOrd="0" destOrd="0" parTransId="{8F69C654-7BAC-4D16-8E15-EFE5608A202E}" sibTransId="{E4E4B435-0761-4D45-B3D2-F84ADC8CE143}"/>
    <dgm:cxn modelId="{ABC3AD04-9C97-4F28-867B-84547CA8C57F}" type="presOf" srcId="{250F04A8-07C4-4EB2-A0AA-11F4269EED41}" destId="{E4A6DEE2-E8A6-4329-8936-FF2509019631}" srcOrd="0" destOrd="0" presId="urn:microsoft.com/office/officeart/2005/8/layout/bProcess3"/>
    <dgm:cxn modelId="{44354C36-A46A-4F86-83AD-C6F7E9E4310D}" type="presOf" srcId="{66ED9CB6-5B79-4A6D-8303-DDCAA9571F62}" destId="{3CC74692-F550-4A99-A2B5-E29BF603F7A7}" srcOrd="0" destOrd="0" presId="urn:microsoft.com/office/officeart/2005/8/layout/bProcess3"/>
    <dgm:cxn modelId="{C1BDEE98-D81D-41B7-BB3B-F56F0A3A24D0}" type="presOf" srcId="{5EFB6122-95EE-437D-95DE-BC58D06707AF}" destId="{EE5E7BA5-E7CB-4E89-B58B-2EE76632A3CD}" srcOrd="0" destOrd="0" presId="urn:microsoft.com/office/officeart/2005/8/layout/bProcess3"/>
    <dgm:cxn modelId="{EE9FEC93-0F25-41B7-AB5C-D4754F524636}" type="presOf" srcId="{5FF9A7A2-4817-4805-BAED-D1F51F3A151A}" destId="{A943C641-B22E-4BEB-B92D-0E3DBE5883FA}" srcOrd="0" destOrd="0" presId="urn:microsoft.com/office/officeart/2005/8/layout/bProcess3"/>
    <dgm:cxn modelId="{DC984FC2-4890-4B42-BA46-B6048C16D57F}" type="presOf" srcId="{DA8F01B4-1A27-4A4D-B4C9-06A9AF05BDEC}" destId="{69496EDE-5FC2-417D-84FA-13100847D39B}" srcOrd="1" destOrd="0" presId="urn:microsoft.com/office/officeart/2005/8/layout/bProcess3"/>
    <dgm:cxn modelId="{2694C816-986F-49E5-9A0F-042F5BDCE893}" type="presOf" srcId="{377AB66D-76C7-4D9C-9014-342BC8ED0D51}" destId="{FBF1E8CD-635B-4D67-96C9-77245BABEDF3}" srcOrd="1" destOrd="0" presId="urn:microsoft.com/office/officeart/2005/8/layout/bProcess3"/>
    <dgm:cxn modelId="{A778B51D-9074-4B5B-87B5-EB64C736CBF5}" srcId="{4255AAF1-5A08-41EF-AAF8-052C558EE0AD}" destId="{1044BD61-D42D-4429-8644-CFDABC3AD20D}" srcOrd="4" destOrd="0" parTransId="{8A641063-7BFB-4817-A2A7-447FA16904C3}" sibTransId="{0BF58A24-1360-4937-A69C-47A0B7B4A944}"/>
    <dgm:cxn modelId="{9FE8A244-515B-4732-9585-E24BF24C7794}" type="presOf" srcId="{385F9414-E1AB-4213-A4F5-9AA90E8659BD}" destId="{1C45516D-FF06-49E3-8B36-C5DA8E0130C5}" srcOrd="0" destOrd="0" presId="urn:microsoft.com/office/officeart/2005/8/layout/bProcess3"/>
    <dgm:cxn modelId="{C0B4FB2C-EB8C-4CD4-BD65-511BB9FECF5F}" type="presOf" srcId="{15E4505D-F6DC-4C65-8918-875357272905}" destId="{E5BFB42F-E01F-4D8A-AA89-2CC45F7BE4B5}" srcOrd="0" destOrd="0" presId="urn:microsoft.com/office/officeart/2005/8/layout/bProcess3"/>
    <dgm:cxn modelId="{A24E2E54-33C3-44CA-938B-3EAABB3DBF23}" srcId="{4255AAF1-5A08-41EF-AAF8-052C558EE0AD}" destId="{008D8066-7D2C-4227-A3BF-1D26595AC4B8}" srcOrd="3" destOrd="0" parTransId="{708FE5CC-3050-4E30-9B14-83FF7E248944}" sibTransId="{2334B633-B2A7-43E9-8715-4D364181685F}"/>
    <dgm:cxn modelId="{01BEE5B9-3740-4E8D-829B-66037B23EDE2}" type="presOf" srcId="{8C893401-AB57-4DA5-A05D-6EFBEC8CC5B9}" destId="{280CC163-C1FD-49FA-9DEB-92EACB58E207}" srcOrd="0" destOrd="0" presId="urn:microsoft.com/office/officeart/2005/8/layout/bProcess3"/>
    <dgm:cxn modelId="{A463FAB6-9963-4EA1-B5CA-7FF98B5B267D}" srcId="{4255AAF1-5A08-41EF-AAF8-052C558EE0AD}" destId="{5FF9A7A2-4817-4805-BAED-D1F51F3A151A}" srcOrd="5" destOrd="0" parTransId="{8B48BA65-3E8A-4A52-937A-1FAB8DDC9764}" sibTransId="{DA8F01B4-1A27-4A4D-B4C9-06A9AF05BDEC}"/>
    <dgm:cxn modelId="{C831DFC2-3928-4AEA-A39B-0F72542A5DC5}" type="presOf" srcId="{E4E4B435-0761-4D45-B3D2-F84ADC8CE143}" destId="{1B54C58C-3E34-47E1-89B1-795B9AA1B731}" srcOrd="0" destOrd="0" presId="urn:microsoft.com/office/officeart/2005/8/layout/bProcess3"/>
    <dgm:cxn modelId="{C647D84A-2794-4A56-852D-47CA924A7F33}" type="presOf" srcId="{250F04A8-07C4-4EB2-A0AA-11F4269EED41}" destId="{7B17A18E-2C79-461E-BF95-92D43A863F55}" srcOrd="1" destOrd="0" presId="urn:microsoft.com/office/officeart/2005/8/layout/bProcess3"/>
    <dgm:cxn modelId="{8567054B-F341-472D-98B7-CC6F71101E37}" type="presOf" srcId="{2B3E93DD-4360-47BA-B801-13BF2811B09F}" destId="{A3950333-2256-428C-B9E1-54CCBF69E0FA}" srcOrd="1" destOrd="0" presId="urn:microsoft.com/office/officeart/2005/8/layout/bProcess3"/>
    <dgm:cxn modelId="{FF951427-B3F3-4310-B657-2A418193C30B}" type="presOf" srcId="{2334B633-B2A7-43E9-8715-4D364181685F}" destId="{DA35415A-733E-4F0D-9CEE-0C176BA5E736}" srcOrd="0" destOrd="0" presId="urn:microsoft.com/office/officeart/2005/8/layout/bProcess3"/>
    <dgm:cxn modelId="{73A91A61-6C5D-4496-9BFE-96935B09580E}" type="presOf" srcId="{0BF58A24-1360-4937-A69C-47A0B7B4A944}" destId="{1F5E18EE-E29D-4F7E-AAC7-7CF29D1687A8}" srcOrd="0" destOrd="0" presId="urn:microsoft.com/office/officeart/2005/8/layout/bProcess3"/>
    <dgm:cxn modelId="{83C26692-2B49-4518-9C84-1F59C4A96EC5}" type="presOf" srcId="{385F9414-E1AB-4213-A4F5-9AA90E8659BD}" destId="{27FA93FD-45DB-4A85-96B0-23F25F8E37CD}" srcOrd="1" destOrd="0" presId="urn:microsoft.com/office/officeart/2005/8/layout/bProcess3"/>
    <dgm:cxn modelId="{96B00A9A-D468-4493-A34A-E84B01CFF03B}" type="presOf" srcId="{2334B633-B2A7-43E9-8715-4D364181685F}" destId="{1C00EA63-F5F4-4446-8924-9581755E21F2}" srcOrd="1" destOrd="0" presId="urn:microsoft.com/office/officeart/2005/8/layout/bProcess3"/>
    <dgm:cxn modelId="{D89AA86C-E3A9-43E6-B046-A05E1239F629}" type="presOf" srcId="{F9DC134D-89CC-45E8-975C-E1A606DC2ED4}" destId="{619833D4-39D0-40EA-96CA-542E106D1E1E}" srcOrd="0" destOrd="0" presId="urn:microsoft.com/office/officeart/2005/8/layout/bProcess3"/>
    <dgm:cxn modelId="{FDCFADDE-FE54-4D6E-A821-30670270524C}" type="presOf" srcId="{2B3E93DD-4360-47BA-B801-13BF2811B09F}" destId="{ED5E0DA2-96A0-40F6-94E8-2A9A8A43DEBF}" srcOrd="0" destOrd="0" presId="urn:microsoft.com/office/officeart/2005/8/layout/bProcess3"/>
    <dgm:cxn modelId="{1292D4DC-CFFB-4597-9E42-85BEBD829939}" type="presOf" srcId="{E4E4B435-0761-4D45-B3D2-F84ADC8CE143}" destId="{6C55F05D-192A-4773-AAD5-1D685FEAD0E0}" srcOrd="1" destOrd="0" presId="urn:microsoft.com/office/officeart/2005/8/layout/bProcess3"/>
    <dgm:cxn modelId="{E49D4B0F-0797-495D-A0CC-267696BAC37F}" srcId="{4255AAF1-5A08-41EF-AAF8-052C558EE0AD}" destId="{F9DC134D-89CC-45E8-975C-E1A606DC2ED4}" srcOrd="6" destOrd="0" parTransId="{D0514F10-BAA5-4CBA-8A06-6787034C8B97}" sibTransId="{385F9414-E1AB-4213-A4F5-9AA90E8659BD}"/>
    <dgm:cxn modelId="{0EE2BBB1-8855-40B2-88ED-F654E157BF4D}" srcId="{4255AAF1-5A08-41EF-AAF8-052C558EE0AD}" destId="{8C893401-AB57-4DA5-A05D-6EFBEC8CC5B9}" srcOrd="8" destOrd="0" parTransId="{87B9BCA0-9D2C-45DA-8DA4-6E06175B41A4}" sibTransId="{377AB66D-76C7-4D9C-9014-342BC8ED0D51}"/>
    <dgm:cxn modelId="{65437CCD-250C-47DB-BB7C-CF07A9C834B7}" type="presOf" srcId="{40F5C862-96D2-44A5-B712-501128A7721E}" destId="{1C2B1C2D-C4CF-43F0-8C74-2213B8AFA46C}" srcOrd="0" destOrd="0" presId="urn:microsoft.com/office/officeart/2005/8/layout/bProcess3"/>
    <dgm:cxn modelId="{21617EA2-5708-4FA2-A9DA-DB8CFD915E8E}" type="presOf" srcId="{377AB66D-76C7-4D9C-9014-342BC8ED0D51}" destId="{5026FCDB-8DD6-4822-A7FD-189D44C6139F}" srcOrd="0" destOrd="0" presId="urn:microsoft.com/office/officeart/2005/8/layout/bProcess3"/>
    <dgm:cxn modelId="{A9268BEC-41AA-43E0-8111-19A9FE820497}" type="presOf" srcId="{1044BD61-D42D-4429-8644-CFDABC3AD20D}" destId="{2DA5E995-67CE-4EA8-BA26-43DE5F0F6C4A}" srcOrd="0" destOrd="0" presId="urn:microsoft.com/office/officeart/2005/8/layout/bProcess3"/>
    <dgm:cxn modelId="{EE197918-1AF0-453B-AF9C-D4B67EE9C8A3}" type="presOf" srcId="{5B0A71B5-C224-4FDC-8DA9-4EE250CFC13D}" destId="{C4D67FCE-5627-4365-9622-56C5BBAEF5F6}" srcOrd="0" destOrd="0" presId="urn:microsoft.com/office/officeart/2005/8/layout/bProcess3"/>
    <dgm:cxn modelId="{F7D42684-C81C-4492-9609-F5CFB0A9CAE2}" type="presOf" srcId="{008D8066-7D2C-4227-A3BF-1D26595AC4B8}" destId="{BD4C4601-2464-4241-B611-44E6BE956E46}" srcOrd="0" destOrd="0" presId="urn:microsoft.com/office/officeart/2005/8/layout/bProcess3"/>
    <dgm:cxn modelId="{04A22922-EA2B-4AAF-BE50-98CFDB954CD8}" srcId="{4255AAF1-5A08-41EF-AAF8-052C558EE0AD}" destId="{15E4505D-F6DC-4C65-8918-875357272905}" srcOrd="7" destOrd="0" parTransId="{F3711AD0-7DBF-48C8-BE9D-BA833976C0D7}" sibTransId="{250F04A8-07C4-4EB2-A0AA-11F4269EED41}"/>
    <dgm:cxn modelId="{E3262099-4017-41F0-B9F5-B7139DAB28B6}" type="presOf" srcId="{F94811C1-C746-4EEF-9183-A798E4DAE922}" destId="{4CC992C0-77D6-4431-AAC1-98D5433BAC8A}" srcOrd="1" destOrd="0" presId="urn:microsoft.com/office/officeart/2005/8/layout/bProcess3"/>
    <dgm:cxn modelId="{60F7FC94-1B95-41E9-8123-29BAF1939527}" type="presOf" srcId="{0BF58A24-1360-4937-A69C-47A0B7B4A944}" destId="{CE293400-D038-4B16-ADFF-8E902A60FFC3}" srcOrd="1" destOrd="0" presId="urn:microsoft.com/office/officeart/2005/8/layout/bProcess3"/>
    <dgm:cxn modelId="{F748B15B-FBAB-470D-BC4E-B8DFEF76471B}" type="presOf" srcId="{DA8F01B4-1A27-4A4D-B4C9-06A9AF05BDEC}" destId="{3CD7A2F5-0FD5-46A9-8125-5BC4C038D28A}" srcOrd="0" destOrd="0" presId="urn:microsoft.com/office/officeart/2005/8/layout/bProcess3"/>
    <dgm:cxn modelId="{AC18698E-75B3-4976-ACAD-B6F9D83E9FB5}" srcId="{4255AAF1-5A08-41EF-AAF8-052C558EE0AD}" destId="{5EFB6122-95EE-437D-95DE-BC58D06707AF}" srcOrd="2" destOrd="0" parTransId="{4BDE9636-3630-4452-A4EB-B312CB74BC97}" sibTransId="{2B3E93DD-4360-47BA-B801-13BF2811B09F}"/>
    <dgm:cxn modelId="{2F421CA5-3E28-461B-B9DB-64E39B2F7C18}" type="presOf" srcId="{F94811C1-C746-4EEF-9183-A798E4DAE922}" destId="{3C044983-8822-4F60-8D84-F6221653AD59}" srcOrd="0" destOrd="0" presId="urn:microsoft.com/office/officeart/2005/8/layout/bProcess3"/>
    <dgm:cxn modelId="{C85FD492-969E-40F8-9A45-406CAB0AC9AD}" type="presOf" srcId="{4255AAF1-5A08-41EF-AAF8-052C558EE0AD}" destId="{C0AD7B24-EC09-4AE0-8FDA-5ACFDDAEBA9F}" srcOrd="0" destOrd="0" presId="urn:microsoft.com/office/officeart/2005/8/layout/bProcess3"/>
    <dgm:cxn modelId="{3867393D-CAA9-442C-92FA-8E866864D87C}" type="presParOf" srcId="{C0AD7B24-EC09-4AE0-8FDA-5ACFDDAEBA9F}" destId="{1C2B1C2D-C4CF-43F0-8C74-2213B8AFA46C}" srcOrd="0" destOrd="0" presId="urn:microsoft.com/office/officeart/2005/8/layout/bProcess3"/>
    <dgm:cxn modelId="{AE5C52B0-1D36-4C75-BABF-CE6B963B2353}" type="presParOf" srcId="{C0AD7B24-EC09-4AE0-8FDA-5ACFDDAEBA9F}" destId="{1B54C58C-3E34-47E1-89B1-795B9AA1B731}" srcOrd="1" destOrd="0" presId="urn:microsoft.com/office/officeart/2005/8/layout/bProcess3"/>
    <dgm:cxn modelId="{090B8F8E-DC2B-452F-A586-5E8FE2BBCFE0}" type="presParOf" srcId="{1B54C58C-3E34-47E1-89B1-795B9AA1B731}" destId="{6C55F05D-192A-4773-AAD5-1D685FEAD0E0}" srcOrd="0" destOrd="0" presId="urn:microsoft.com/office/officeart/2005/8/layout/bProcess3"/>
    <dgm:cxn modelId="{F599D84E-EF4E-41D8-9EB5-AF3D1596C040}" type="presParOf" srcId="{C0AD7B24-EC09-4AE0-8FDA-5ACFDDAEBA9F}" destId="{3CC74692-F550-4A99-A2B5-E29BF603F7A7}" srcOrd="2" destOrd="0" presId="urn:microsoft.com/office/officeart/2005/8/layout/bProcess3"/>
    <dgm:cxn modelId="{A59795BD-6B1F-4A14-BFDE-945B5F6AD44C}" type="presParOf" srcId="{C0AD7B24-EC09-4AE0-8FDA-5ACFDDAEBA9F}" destId="{3C044983-8822-4F60-8D84-F6221653AD59}" srcOrd="3" destOrd="0" presId="urn:microsoft.com/office/officeart/2005/8/layout/bProcess3"/>
    <dgm:cxn modelId="{DCF9CE48-95A8-4046-88FC-98F038B62073}" type="presParOf" srcId="{3C044983-8822-4F60-8D84-F6221653AD59}" destId="{4CC992C0-77D6-4431-AAC1-98D5433BAC8A}" srcOrd="0" destOrd="0" presId="urn:microsoft.com/office/officeart/2005/8/layout/bProcess3"/>
    <dgm:cxn modelId="{51F84C27-CD96-4EE0-BBBA-34F109AC5971}" type="presParOf" srcId="{C0AD7B24-EC09-4AE0-8FDA-5ACFDDAEBA9F}" destId="{EE5E7BA5-E7CB-4E89-B58B-2EE76632A3CD}" srcOrd="4" destOrd="0" presId="urn:microsoft.com/office/officeart/2005/8/layout/bProcess3"/>
    <dgm:cxn modelId="{56DEF8E3-84C5-465A-A0AA-A3BE8764A707}" type="presParOf" srcId="{C0AD7B24-EC09-4AE0-8FDA-5ACFDDAEBA9F}" destId="{ED5E0DA2-96A0-40F6-94E8-2A9A8A43DEBF}" srcOrd="5" destOrd="0" presId="urn:microsoft.com/office/officeart/2005/8/layout/bProcess3"/>
    <dgm:cxn modelId="{05EE17B6-599E-480F-AB7F-4D9A2C73E6C2}" type="presParOf" srcId="{ED5E0DA2-96A0-40F6-94E8-2A9A8A43DEBF}" destId="{A3950333-2256-428C-B9E1-54CCBF69E0FA}" srcOrd="0" destOrd="0" presId="urn:microsoft.com/office/officeart/2005/8/layout/bProcess3"/>
    <dgm:cxn modelId="{2794E3B2-E73E-4877-A0EB-585597339FE1}" type="presParOf" srcId="{C0AD7B24-EC09-4AE0-8FDA-5ACFDDAEBA9F}" destId="{BD4C4601-2464-4241-B611-44E6BE956E46}" srcOrd="6" destOrd="0" presId="urn:microsoft.com/office/officeart/2005/8/layout/bProcess3"/>
    <dgm:cxn modelId="{A3DEC204-BBA5-46AA-9429-5AC82D9C3267}" type="presParOf" srcId="{C0AD7B24-EC09-4AE0-8FDA-5ACFDDAEBA9F}" destId="{DA35415A-733E-4F0D-9CEE-0C176BA5E736}" srcOrd="7" destOrd="0" presId="urn:microsoft.com/office/officeart/2005/8/layout/bProcess3"/>
    <dgm:cxn modelId="{89C8BD7D-701F-42F2-9191-B48A9599A48A}" type="presParOf" srcId="{DA35415A-733E-4F0D-9CEE-0C176BA5E736}" destId="{1C00EA63-F5F4-4446-8924-9581755E21F2}" srcOrd="0" destOrd="0" presId="urn:microsoft.com/office/officeart/2005/8/layout/bProcess3"/>
    <dgm:cxn modelId="{75F0EE1D-C7E1-4A16-BFA0-0EB7B4E5B799}" type="presParOf" srcId="{C0AD7B24-EC09-4AE0-8FDA-5ACFDDAEBA9F}" destId="{2DA5E995-67CE-4EA8-BA26-43DE5F0F6C4A}" srcOrd="8" destOrd="0" presId="urn:microsoft.com/office/officeart/2005/8/layout/bProcess3"/>
    <dgm:cxn modelId="{FE3621BC-C45A-41A7-85BB-40123BDC2EC4}" type="presParOf" srcId="{C0AD7B24-EC09-4AE0-8FDA-5ACFDDAEBA9F}" destId="{1F5E18EE-E29D-4F7E-AAC7-7CF29D1687A8}" srcOrd="9" destOrd="0" presId="urn:microsoft.com/office/officeart/2005/8/layout/bProcess3"/>
    <dgm:cxn modelId="{5329D21E-B3BE-4E3E-93AF-89387754090C}" type="presParOf" srcId="{1F5E18EE-E29D-4F7E-AAC7-7CF29D1687A8}" destId="{CE293400-D038-4B16-ADFF-8E902A60FFC3}" srcOrd="0" destOrd="0" presId="urn:microsoft.com/office/officeart/2005/8/layout/bProcess3"/>
    <dgm:cxn modelId="{3630608B-8FB9-468C-A54D-B441902B9281}" type="presParOf" srcId="{C0AD7B24-EC09-4AE0-8FDA-5ACFDDAEBA9F}" destId="{A943C641-B22E-4BEB-B92D-0E3DBE5883FA}" srcOrd="10" destOrd="0" presId="urn:microsoft.com/office/officeart/2005/8/layout/bProcess3"/>
    <dgm:cxn modelId="{10AD933D-0FFD-4CEA-AC53-042D44CF7BD4}" type="presParOf" srcId="{C0AD7B24-EC09-4AE0-8FDA-5ACFDDAEBA9F}" destId="{3CD7A2F5-0FD5-46A9-8125-5BC4C038D28A}" srcOrd="11" destOrd="0" presId="urn:microsoft.com/office/officeart/2005/8/layout/bProcess3"/>
    <dgm:cxn modelId="{1A43C5E5-85B7-41E5-A7F8-B8EBC01828F0}" type="presParOf" srcId="{3CD7A2F5-0FD5-46A9-8125-5BC4C038D28A}" destId="{69496EDE-5FC2-417D-84FA-13100847D39B}" srcOrd="0" destOrd="0" presId="urn:microsoft.com/office/officeart/2005/8/layout/bProcess3"/>
    <dgm:cxn modelId="{E5768924-2311-458C-8F2E-312CF50C664A}" type="presParOf" srcId="{C0AD7B24-EC09-4AE0-8FDA-5ACFDDAEBA9F}" destId="{619833D4-39D0-40EA-96CA-542E106D1E1E}" srcOrd="12" destOrd="0" presId="urn:microsoft.com/office/officeart/2005/8/layout/bProcess3"/>
    <dgm:cxn modelId="{22989E9E-0475-4C10-B569-3BFF1CF6D50F}" type="presParOf" srcId="{C0AD7B24-EC09-4AE0-8FDA-5ACFDDAEBA9F}" destId="{1C45516D-FF06-49E3-8B36-C5DA8E0130C5}" srcOrd="13" destOrd="0" presId="urn:microsoft.com/office/officeart/2005/8/layout/bProcess3"/>
    <dgm:cxn modelId="{D931C33C-CABA-49F9-93C6-442A7D6FAF73}" type="presParOf" srcId="{1C45516D-FF06-49E3-8B36-C5DA8E0130C5}" destId="{27FA93FD-45DB-4A85-96B0-23F25F8E37CD}" srcOrd="0" destOrd="0" presId="urn:microsoft.com/office/officeart/2005/8/layout/bProcess3"/>
    <dgm:cxn modelId="{7C2CC7CB-4EBA-4D61-93AD-5B6C2289CCC3}" type="presParOf" srcId="{C0AD7B24-EC09-4AE0-8FDA-5ACFDDAEBA9F}" destId="{E5BFB42F-E01F-4D8A-AA89-2CC45F7BE4B5}" srcOrd="14" destOrd="0" presId="urn:microsoft.com/office/officeart/2005/8/layout/bProcess3"/>
    <dgm:cxn modelId="{A363C3FD-7115-4BDC-8A68-11DB7ABB324D}" type="presParOf" srcId="{C0AD7B24-EC09-4AE0-8FDA-5ACFDDAEBA9F}" destId="{E4A6DEE2-E8A6-4329-8936-FF2509019631}" srcOrd="15" destOrd="0" presId="urn:microsoft.com/office/officeart/2005/8/layout/bProcess3"/>
    <dgm:cxn modelId="{BA274904-830B-4F0A-878C-BFAB09FEF46D}" type="presParOf" srcId="{E4A6DEE2-E8A6-4329-8936-FF2509019631}" destId="{7B17A18E-2C79-461E-BF95-92D43A863F55}" srcOrd="0" destOrd="0" presId="urn:microsoft.com/office/officeart/2005/8/layout/bProcess3"/>
    <dgm:cxn modelId="{A249507E-FF69-4AB0-88A6-E14F5FDBC6EF}" type="presParOf" srcId="{C0AD7B24-EC09-4AE0-8FDA-5ACFDDAEBA9F}" destId="{280CC163-C1FD-49FA-9DEB-92EACB58E207}" srcOrd="16" destOrd="0" presId="urn:microsoft.com/office/officeart/2005/8/layout/bProcess3"/>
    <dgm:cxn modelId="{7826B17E-F69F-4BFD-95E1-D31076436415}" type="presParOf" srcId="{C0AD7B24-EC09-4AE0-8FDA-5ACFDDAEBA9F}" destId="{5026FCDB-8DD6-4822-A7FD-189D44C6139F}" srcOrd="17" destOrd="0" presId="urn:microsoft.com/office/officeart/2005/8/layout/bProcess3"/>
    <dgm:cxn modelId="{B3CC55D3-76CF-49BF-AB87-8F2C2462FC09}" type="presParOf" srcId="{5026FCDB-8DD6-4822-A7FD-189D44C6139F}" destId="{FBF1E8CD-635B-4D67-96C9-77245BABEDF3}" srcOrd="0" destOrd="0" presId="urn:microsoft.com/office/officeart/2005/8/layout/bProcess3"/>
    <dgm:cxn modelId="{7C1A5225-9E80-410C-BCDA-D879D0418C58}" type="presParOf" srcId="{C0AD7B24-EC09-4AE0-8FDA-5ACFDDAEBA9F}" destId="{C4D67FCE-5627-4365-9622-56C5BBAEF5F6}" srcOrd="1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4C58C-3E34-47E1-89B1-795B9AA1B731}">
      <dsp:nvSpPr>
        <dsp:cNvPr id="0" name=""/>
        <dsp:cNvSpPr/>
      </dsp:nvSpPr>
      <dsp:spPr>
        <a:xfrm>
          <a:off x="1913622" y="558468"/>
          <a:ext cx="409536" cy="91440"/>
        </a:xfrm>
        <a:custGeom>
          <a:avLst/>
          <a:gdLst/>
          <a:ahLst/>
          <a:cxnLst/>
          <a:rect l="0" t="0" r="0" b="0"/>
          <a:pathLst>
            <a:path>
              <a:moveTo>
                <a:pt x="0" y="45720"/>
              </a:moveTo>
              <a:lnTo>
                <a:pt x="409536"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07387" y="601987"/>
        <a:ext cx="22006" cy="4401"/>
      </dsp:txXfrm>
    </dsp:sp>
    <dsp:sp modelId="{1C2B1C2D-C4CF-43F0-8C74-2213B8AFA46C}">
      <dsp:nvSpPr>
        <dsp:cNvPr id="0" name=""/>
        <dsp:cNvSpPr/>
      </dsp:nvSpPr>
      <dsp:spPr>
        <a:xfrm>
          <a:off x="1786" y="30097"/>
          <a:ext cx="1913636" cy="11481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a:t>Loading libraries and read the images from the directory</a:t>
          </a:r>
        </a:p>
      </dsp:txBody>
      <dsp:txXfrm>
        <a:off x="1786" y="30097"/>
        <a:ext cx="1913636" cy="1148181"/>
      </dsp:txXfrm>
    </dsp:sp>
    <dsp:sp modelId="{3C044983-8822-4F60-8D84-F6221653AD59}">
      <dsp:nvSpPr>
        <dsp:cNvPr id="0" name=""/>
        <dsp:cNvSpPr/>
      </dsp:nvSpPr>
      <dsp:spPr>
        <a:xfrm>
          <a:off x="4267395" y="558468"/>
          <a:ext cx="409536" cy="91440"/>
        </a:xfrm>
        <a:custGeom>
          <a:avLst/>
          <a:gdLst/>
          <a:ahLst/>
          <a:cxnLst/>
          <a:rect l="0" t="0" r="0" b="0"/>
          <a:pathLst>
            <a:path>
              <a:moveTo>
                <a:pt x="0" y="45720"/>
              </a:moveTo>
              <a:lnTo>
                <a:pt x="409536"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61160" y="601987"/>
        <a:ext cx="22006" cy="4401"/>
      </dsp:txXfrm>
    </dsp:sp>
    <dsp:sp modelId="{3CC74692-F550-4A99-A2B5-E29BF603F7A7}">
      <dsp:nvSpPr>
        <dsp:cNvPr id="0" name=""/>
        <dsp:cNvSpPr/>
      </dsp:nvSpPr>
      <dsp:spPr>
        <a:xfrm>
          <a:off x="2355559" y="30097"/>
          <a:ext cx="1913636" cy="114818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a:t>Convert the image to gray scale then increase the contrast of the image </a:t>
          </a:r>
        </a:p>
      </dsp:txBody>
      <dsp:txXfrm>
        <a:off x="2355559" y="30097"/>
        <a:ext cx="1913636" cy="1148181"/>
      </dsp:txXfrm>
    </dsp:sp>
    <dsp:sp modelId="{ED5E0DA2-96A0-40F6-94E8-2A9A8A43DEBF}">
      <dsp:nvSpPr>
        <dsp:cNvPr id="0" name=""/>
        <dsp:cNvSpPr/>
      </dsp:nvSpPr>
      <dsp:spPr>
        <a:xfrm>
          <a:off x="6621168" y="558468"/>
          <a:ext cx="409536" cy="91440"/>
        </a:xfrm>
        <a:custGeom>
          <a:avLst/>
          <a:gdLst/>
          <a:ahLst/>
          <a:cxnLst/>
          <a:rect l="0" t="0" r="0" b="0"/>
          <a:pathLst>
            <a:path>
              <a:moveTo>
                <a:pt x="0" y="45720"/>
              </a:moveTo>
              <a:lnTo>
                <a:pt x="409536"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814933" y="601987"/>
        <a:ext cx="22006" cy="4401"/>
      </dsp:txXfrm>
    </dsp:sp>
    <dsp:sp modelId="{EE5E7BA5-E7CB-4E89-B58B-2EE76632A3CD}">
      <dsp:nvSpPr>
        <dsp:cNvPr id="0" name=""/>
        <dsp:cNvSpPr/>
      </dsp:nvSpPr>
      <dsp:spPr>
        <a:xfrm>
          <a:off x="4709332" y="30097"/>
          <a:ext cx="1913636" cy="114818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a:t>Defining double threshold and covert the image into binary image.</a:t>
          </a:r>
        </a:p>
      </dsp:txBody>
      <dsp:txXfrm>
        <a:off x="4709332" y="30097"/>
        <a:ext cx="1913636" cy="1148181"/>
      </dsp:txXfrm>
    </dsp:sp>
    <dsp:sp modelId="{DA35415A-733E-4F0D-9CEE-0C176BA5E736}">
      <dsp:nvSpPr>
        <dsp:cNvPr id="0" name=""/>
        <dsp:cNvSpPr/>
      </dsp:nvSpPr>
      <dsp:spPr>
        <a:xfrm>
          <a:off x="958604" y="1176479"/>
          <a:ext cx="7061318" cy="409536"/>
        </a:xfrm>
        <a:custGeom>
          <a:avLst/>
          <a:gdLst/>
          <a:ahLst/>
          <a:cxnLst/>
          <a:rect l="0" t="0" r="0" b="0"/>
          <a:pathLst>
            <a:path>
              <a:moveTo>
                <a:pt x="7061318" y="0"/>
              </a:moveTo>
              <a:lnTo>
                <a:pt x="7061318" y="221868"/>
              </a:lnTo>
              <a:lnTo>
                <a:pt x="0" y="221868"/>
              </a:lnTo>
              <a:lnTo>
                <a:pt x="0" y="409536"/>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12388" y="1379046"/>
        <a:ext cx="353751" cy="4401"/>
      </dsp:txXfrm>
    </dsp:sp>
    <dsp:sp modelId="{BD4C4601-2464-4241-B611-44E6BE956E46}">
      <dsp:nvSpPr>
        <dsp:cNvPr id="0" name=""/>
        <dsp:cNvSpPr/>
      </dsp:nvSpPr>
      <dsp:spPr>
        <a:xfrm>
          <a:off x="7063105" y="30097"/>
          <a:ext cx="1913636" cy="114818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a:t>Rremove the blobs connected to the boarder of the image</a:t>
          </a:r>
        </a:p>
      </dsp:txBody>
      <dsp:txXfrm>
        <a:off x="7063105" y="30097"/>
        <a:ext cx="1913636" cy="1148181"/>
      </dsp:txXfrm>
    </dsp:sp>
    <dsp:sp modelId="{1F5E18EE-E29D-4F7E-AAC7-7CF29D1687A8}">
      <dsp:nvSpPr>
        <dsp:cNvPr id="0" name=""/>
        <dsp:cNvSpPr/>
      </dsp:nvSpPr>
      <dsp:spPr>
        <a:xfrm>
          <a:off x="1913622" y="2146786"/>
          <a:ext cx="409536" cy="91440"/>
        </a:xfrm>
        <a:custGeom>
          <a:avLst/>
          <a:gdLst/>
          <a:ahLst/>
          <a:cxnLst/>
          <a:rect l="0" t="0" r="0" b="0"/>
          <a:pathLst>
            <a:path>
              <a:moveTo>
                <a:pt x="0" y="45720"/>
              </a:moveTo>
              <a:lnTo>
                <a:pt x="409536"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07387" y="2190305"/>
        <a:ext cx="22006" cy="4401"/>
      </dsp:txXfrm>
    </dsp:sp>
    <dsp:sp modelId="{2DA5E995-67CE-4EA8-BA26-43DE5F0F6C4A}">
      <dsp:nvSpPr>
        <dsp:cNvPr id="0" name=""/>
        <dsp:cNvSpPr/>
      </dsp:nvSpPr>
      <dsp:spPr>
        <a:xfrm>
          <a:off x="1786" y="1618415"/>
          <a:ext cx="1913636" cy="114818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a:t>Labeling objects in the image</a:t>
          </a:r>
        </a:p>
      </dsp:txBody>
      <dsp:txXfrm>
        <a:off x="1786" y="1618415"/>
        <a:ext cx="1913636" cy="1148181"/>
      </dsp:txXfrm>
    </dsp:sp>
    <dsp:sp modelId="{3CD7A2F5-0FD5-46A9-8125-5BC4C038D28A}">
      <dsp:nvSpPr>
        <dsp:cNvPr id="0" name=""/>
        <dsp:cNvSpPr/>
      </dsp:nvSpPr>
      <dsp:spPr>
        <a:xfrm>
          <a:off x="4267395" y="2146786"/>
          <a:ext cx="409536" cy="91440"/>
        </a:xfrm>
        <a:custGeom>
          <a:avLst/>
          <a:gdLst/>
          <a:ahLst/>
          <a:cxnLst/>
          <a:rect l="0" t="0" r="0" b="0"/>
          <a:pathLst>
            <a:path>
              <a:moveTo>
                <a:pt x="0" y="45720"/>
              </a:moveTo>
              <a:lnTo>
                <a:pt x="409536"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61160" y="2190305"/>
        <a:ext cx="22006" cy="4401"/>
      </dsp:txXfrm>
    </dsp:sp>
    <dsp:sp modelId="{A943C641-B22E-4BEB-B92D-0E3DBE5883FA}">
      <dsp:nvSpPr>
        <dsp:cNvPr id="0" name=""/>
        <dsp:cNvSpPr/>
      </dsp:nvSpPr>
      <dsp:spPr>
        <a:xfrm>
          <a:off x="2355559" y="1618415"/>
          <a:ext cx="1913636" cy="11481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a:t>Keep the labels with two largest areas </a:t>
          </a:r>
        </a:p>
      </dsp:txBody>
      <dsp:txXfrm>
        <a:off x="2355559" y="1618415"/>
        <a:ext cx="1913636" cy="1148181"/>
      </dsp:txXfrm>
    </dsp:sp>
    <dsp:sp modelId="{1C45516D-FF06-49E3-8B36-C5DA8E0130C5}">
      <dsp:nvSpPr>
        <dsp:cNvPr id="0" name=""/>
        <dsp:cNvSpPr/>
      </dsp:nvSpPr>
      <dsp:spPr>
        <a:xfrm>
          <a:off x="6621168" y="2146786"/>
          <a:ext cx="409536" cy="91440"/>
        </a:xfrm>
        <a:custGeom>
          <a:avLst/>
          <a:gdLst/>
          <a:ahLst/>
          <a:cxnLst/>
          <a:rect l="0" t="0" r="0" b="0"/>
          <a:pathLst>
            <a:path>
              <a:moveTo>
                <a:pt x="0" y="45720"/>
              </a:moveTo>
              <a:lnTo>
                <a:pt x="409536"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814933" y="2190305"/>
        <a:ext cx="22006" cy="4401"/>
      </dsp:txXfrm>
    </dsp:sp>
    <dsp:sp modelId="{619833D4-39D0-40EA-96CA-542E106D1E1E}">
      <dsp:nvSpPr>
        <dsp:cNvPr id="0" name=""/>
        <dsp:cNvSpPr/>
      </dsp:nvSpPr>
      <dsp:spPr>
        <a:xfrm>
          <a:off x="4709332" y="1618415"/>
          <a:ext cx="1913636" cy="114818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a:t>Dilation operation</a:t>
          </a:r>
        </a:p>
      </dsp:txBody>
      <dsp:txXfrm>
        <a:off x="4709332" y="1618415"/>
        <a:ext cx="1913636" cy="1148181"/>
      </dsp:txXfrm>
    </dsp:sp>
    <dsp:sp modelId="{E4A6DEE2-E8A6-4329-8936-FF2509019631}">
      <dsp:nvSpPr>
        <dsp:cNvPr id="0" name=""/>
        <dsp:cNvSpPr/>
      </dsp:nvSpPr>
      <dsp:spPr>
        <a:xfrm>
          <a:off x="958604" y="2764797"/>
          <a:ext cx="7061318" cy="409536"/>
        </a:xfrm>
        <a:custGeom>
          <a:avLst/>
          <a:gdLst/>
          <a:ahLst/>
          <a:cxnLst/>
          <a:rect l="0" t="0" r="0" b="0"/>
          <a:pathLst>
            <a:path>
              <a:moveTo>
                <a:pt x="7061318" y="0"/>
              </a:moveTo>
              <a:lnTo>
                <a:pt x="7061318" y="221868"/>
              </a:lnTo>
              <a:lnTo>
                <a:pt x="0" y="221868"/>
              </a:lnTo>
              <a:lnTo>
                <a:pt x="0" y="409536"/>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12388" y="2967364"/>
        <a:ext cx="353751" cy="4401"/>
      </dsp:txXfrm>
    </dsp:sp>
    <dsp:sp modelId="{E5BFB42F-E01F-4D8A-AA89-2CC45F7BE4B5}">
      <dsp:nvSpPr>
        <dsp:cNvPr id="0" name=""/>
        <dsp:cNvSpPr/>
      </dsp:nvSpPr>
      <dsp:spPr>
        <a:xfrm>
          <a:off x="7063105" y="1618415"/>
          <a:ext cx="1913636" cy="114818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a:t>closing operation</a:t>
          </a:r>
        </a:p>
      </dsp:txBody>
      <dsp:txXfrm>
        <a:off x="7063105" y="1618415"/>
        <a:ext cx="1913636" cy="1148181"/>
      </dsp:txXfrm>
    </dsp:sp>
    <dsp:sp modelId="{5026FCDB-8DD6-4822-A7FD-189D44C6139F}">
      <dsp:nvSpPr>
        <dsp:cNvPr id="0" name=""/>
        <dsp:cNvSpPr/>
      </dsp:nvSpPr>
      <dsp:spPr>
        <a:xfrm>
          <a:off x="1913622" y="3735104"/>
          <a:ext cx="409536" cy="91440"/>
        </a:xfrm>
        <a:custGeom>
          <a:avLst/>
          <a:gdLst/>
          <a:ahLst/>
          <a:cxnLst/>
          <a:rect l="0" t="0" r="0" b="0"/>
          <a:pathLst>
            <a:path>
              <a:moveTo>
                <a:pt x="0" y="45720"/>
              </a:moveTo>
              <a:lnTo>
                <a:pt x="409536"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07387" y="3778624"/>
        <a:ext cx="22006" cy="4401"/>
      </dsp:txXfrm>
    </dsp:sp>
    <dsp:sp modelId="{280CC163-C1FD-49FA-9DEB-92EACB58E207}">
      <dsp:nvSpPr>
        <dsp:cNvPr id="0" name=""/>
        <dsp:cNvSpPr/>
      </dsp:nvSpPr>
      <dsp:spPr>
        <a:xfrm>
          <a:off x="1786" y="3206733"/>
          <a:ext cx="1913636" cy="114818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a:t>Fill in the small holes inside the binary mask of lungs using roberts filter.</a:t>
          </a:r>
        </a:p>
      </dsp:txBody>
      <dsp:txXfrm>
        <a:off x="1786" y="3206733"/>
        <a:ext cx="1913636" cy="1148181"/>
      </dsp:txXfrm>
    </dsp:sp>
    <dsp:sp modelId="{C4D67FCE-5627-4365-9622-56C5BBAEF5F6}">
      <dsp:nvSpPr>
        <dsp:cNvPr id="0" name=""/>
        <dsp:cNvSpPr/>
      </dsp:nvSpPr>
      <dsp:spPr>
        <a:xfrm>
          <a:off x="2355559" y="3206733"/>
          <a:ext cx="1913636" cy="114818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a:t>Superimpose the binary mask on the input image.</a:t>
          </a:r>
        </a:p>
      </dsp:txBody>
      <dsp:txXfrm>
        <a:off x="2355559" y="3206733"/>
        <a:ext cx="1913636" cy="114818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B04CD-EE63-43A5-AD78-8396FCBB2465}" type="datetimeFigureOut">
              <a:rPr lang="en-US" smtClean="0"/>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06C8DA-BB40-4D44-A51C-EA6F65E7DC27}" type="slidenum">
              <a:rPr lang="en-US" smtClean="0"/>
              <a:t>‹#›</a:t>
            </a:fld>
            <a:endParaRPr lang="en-US"/>
          </a:p>
        </p:txBody>
      </p:sp>
    </p:spTree>
    <p:extLst>
      <p:ext uri="{BB962C8B-B14F-4D97-AF65-F5344CB8AC3E}">
        <p14:creationId xmlns:p14="http://schemas.microsoft.com/office/powerpoint/2010/main" val="15092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6C8DA-BB40-4D44-A51C-EA6F65E7DC27}" type="slidenum">
              <a:rPr lang="en-US" smtClean="0"/>
              <a:t>7</a:t>
            </a:fld>
            <a:endParaRPr lang="en-US"/>
          </a:p>
        </p:txBody>
      </p:sp>
    </p:spTree>
    <p:extLst>
      <p:ext uri="{BB962C8B-B14F-4D97-AF65-F5344CB8AC3E}">
        <p14:creationId xmlns:p14="http://schemas.microsoft.com/office/powerpoint/2010/main" val="3611369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6C8DA-BB40-4D44-A51C-EA6F65E7DC27}" type="slidenum">
              <a:rPr lang="en-US" smtClean="0"/>
              <a:t>9</a:t>
            </a:fld>
            <a:endParaRPr lang="en-US"/>
          </a:p>
        </p:txBody>
      </p:sp>
    </p:spTree>
    <p:extLst>
      <p:ext uri="{BB962C8B-B14F-4D97-AF65-F5344CB8AC3E}">
        <p14:creationId xmlns:p14="http://schemas.microsoft.com/office/powerpoint/2010/main" val="1487536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SE calculates the probability of a positive outcome of the disease. SP, on the other hand, calculates the probability of negative results in patients without the disease. The F1 score combines the values of precision and sensitivity; it balances the relative importance of each metric.</a:t>
            </a:r>
            <a:endParaRPr lang="en-US" dirty="0" smtClean="0"/>
          </a:p>
          <a:p>
            <a:endParaRPr lang="en-US" dirty="0"/>
          </a:p>
        </p:txBody>
      </p:sp>
      <p:sp>
        <p:nvSpPr>
          <p:cNvPr id="4" name="Slide Number Placeholder 3"/>
          <p:cNvSpPr>
            <a:spLocks noGrp="1"/>
          </p:cNvSpPr>
          <p:nvPr>
            <p:ph type="sldNum" sz="quarter" idx="10"/>
          </p:nvPr>
        </p:nvSpPr>
        <p:spPr/>
        <p:txBody>
          <a:bodyPr/>
          <a:lstStyle/>
          <a:p>
            <a:fld id="{3A06C8DA-BB40-4D44-A51C-EA6F65E7DC27}" type="slidenum">
              <a:rPr lang="en-US" smtClean="0"/>
              <a:t>10</a:t>
            </a:fld>
            <a:endParaRPr lang="en-US"/>
          </a:p>
        </p:txBody>
      </p:sp>
    </p:spTree>
    <p:extLst>
      <p:ext uri="{BB962C8B-B14F-4D97-AF65-F5344CB8AC3E}">
        <p14:creationId xmlns:p14="http://schemas.microsoft.com/office/powerpoint/2010/main" val="2676005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388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399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4337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67372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730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427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6664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902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6/19/2022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708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673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74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617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23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908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6/19/2022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614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003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333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6/19/2022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988147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tawsifurrahman/covid19-radiography-database?select=COVID-19_Radiography_Dataset"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5.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 y="2584938"/>
            <a:ext cx="8710156" cy="1671310"/>
          </a:xfrm>
        </p:spPr>
        <p:txBody>
          <a:bodyPr/>
          <a:lstStyle/>
          <a:p>
            <a:pPr algn="l"/>
            <a:r>
              <a:rPr lang="en-US" sz="3000" dirty="0" smtClean="0"/>
              <a:t>Predicting Covid19 Cases In Chest X-Ray Scans Using ML And DL.</a:t>
            </a:r>
            <a:br>
              <a:rPr lang="en-US" sz="3000" dirty="0" smtClean="0"/>
            </a:br>
            <a:r>
              <a:rPr lang="en-US" sz="3000" dirty="0" smtClean="0"/>
              <a:t>Lung Segmentation Using Advanced Image Processing</a:t>
            </a:r>
            <a:endParaRPr lang="en-US" sz="3000" dirty="0"/>
          </a:p>
        </p:txBody>
      </p:sp>
      <p:sp>
        <p:nvSpPr>
          <p:cNvPr id="3" name="Subtitle 2"/>
          <p:cNvSpPr>
            <a:spLocks noGrp="1"/>
          </p:cNvSpPr>
          <p:nvPr>
            <p:ph type="subTitle" idx="1"/>
          </p:nvPr>
        </p:nvSpPr>
        <p:spPr/>
        <p:txBody>
          <a:bodyPr>
            <a:normAutofit lnSpcReduction="10000"/>
          </a:bodyPr>
          <a:lstStyle/>
          <a:p>
            <a:r>
              <a:rPr lang="en-US" dirty="0" smtClean="0"/>
              <a:t>M.Sc. Thesis</a:t>
            </a:r>
          </a:p>
          <a:p>
            <a:r>
              <a:rPr lang="en-US" dirty="0"/>
              <a:t>Dr. </a:t>
            </a:r>
            <a:r>
              <a:rPr lang="en-US" dirty="0" err="1"/>
              <a:t>Sári</a:t>
            </a:r>
            <a:r>
              <a:rPr lang="en-US" dirty="0"/>
              <a:t> </a:t>
            </a:r>
            <a:r>
              <a:rPr lang="en-US" dirty="0" err="1"/>
              <a:t>Zoltán</a:t>
            </a:r>
            <a:endParaRPr lang="en-US" dirty="0" smtClean="0"/>
          </a:p>
          <a:p>
            <a:r>
              <a:rPr lang="en-US" dirty="0" smtClean="0"/>
              <a:t>Joseph Twal</a:t>
            </a:r>
          </a:p>
        </p:txBody>
      </p:sp>
      <p:pic>
        <p:nvPicPr>
          <p:cNvPr id="5" name="Picture 4"/>
          <p:cNvPicPr>
            <a:picLocks noChangeAspect="1"/>
          </p:cNvPicPr>
          <p:nvPr/>
        </p:nvPicPr>
        <p:blipFill>
          <a:blip r:embed="rId2" cstate="print">
            <a:clrChange>
              <a:clrFrom>
                <a:srgbClr val="F2FFFF"/>
              </a:clrFrom>
              <a:clrTo>
                <a:srgbClr val="F2FFFF">
                  <a:alpha val="0"/>
                </a:srgbClr>
              </a:clrTo>
            </a:clrChange>
            <a:extLst>
              <a:ext uri="{BEBA8EAE-BF5A-486C-A8C5-ECC9F3942E4B}">
                <a14:imgProps xmlns:a14="http://schemas.microsoft.com/office/drawing/2010/main">
                  <a14:imgLayer r:embed="rId3">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pic>
        <p:nvPicPr>
          <p:cNvPr id="4" name="Picture 3"/>
          <p:cNvPicPr>
            <a:picLocks noChangeAspect="1"/>
          </p:cNvPicPr>
          <p:nvPr/>
        </p:nvPicPr>
        <p:blipFill>
          <a:blip r:embed="rId4"/>
          <a:stretch>
            <a:fillRect/>
          </a:stretch>
        </p:blipFill>
        <p:spPr>
          <a:xfrm>
            <a:off x="9169451" y="2584938"/>
            <a:ext cx="1647707" cy="1655046"/>
          </a:xfrm>
          <a:prstGeom prst="rect">
            <a:avLst/>
          </a:prstGeom>
        </p:spPr>
      </p:pic>
    </p:spTree>
    <p:extLst>
      <p:ext uri="{BB962C8B-B14F-4D97-AF65-F5344CB8AC3E}">
        <p14:creationId xmlns:p14="http://schemas.microsoft.com/office/powerpoint/2010/main" val="2490027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Results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90188040"/>
              </p:ext>
            </p:extLst>
          </p:nvPr>
        </p:nvGraphicFramePr>
        <p:xfrm>
          <a:off x="485775" y="2314574"/>
          <a:ext cx="9141658" cy="4181475"/>
        </p:xfrm>
        <a:graphic>
          <a:graphicData uri="http://schemas.openxmlformats.org/drawingml/2006/table">
            <a:tbl>
              <a:tblPr firstRow="1" firstCol="1" bandRow="1">
                <a:tableStyleId>{5C22544A-7EE6-4342-B048-85BDC9FD1C3A}</a:tableStyleId>
              </a:tblPr>
              <a:tblGrid>
                <a:gridCol w="1146143">
                  <a:extLst>
                    <a:ext uri="{9D8B030D-6E8A-4147-A177-3AD203B41FA5}">
                      <a16:colId xmlns:a16="http://schemas.microsoft.com/office/drawing/2014/main" val="4005275035"/>
                    </a:ext>
                  </a:extLst>
                </a:gridCol>
                <a:gridCol w="849611">
                  <a:extLst>
                    <a:ext uri="{9D8B030D-6E8A-4147-A177-3AD203B41FA5}">
                      <a16:colId xmlns:a16="http://schemas.microsoft.com/office/drawing/2014/main" val="3926125502"/>
                    </a:ext>
                  </a:extLst>
                </a:gridCol>
                <a:gridCol w="605557">
                  <a:extLst>
                    <a:ext uri="{9D8B030D-6E8A-4147-A177-3AD203B41FA5}">
                      <a16:colId xmlns:a16="http://schemas.microsoft.com/office/drawing/2014/main" val="3201814573"/>
                    </a:ext>
                  </a:extLst>
                </a:gridCol>
                <a:gridCol w="471451">
                  <a:extLst>
                    <a:ext uri="{9D8B030D-6E8A-4147-A177-3AD203B41FA5}">
                      <a16:colId xmlns:a16="http://schemas.microsoft.com/office/drawing/2014/main" val="3979350923"/>
                    </a:ext>
                  </a:extLst>
                </a:gridCol>
                <a:gridCol w="749658">
                  <a:extLst>
                    <a:ext uri="{9D8B030D-6E8A-4147-A177-3AD203B41FA5}">
                      <a16:colId xmlns:a16="http://schemas.microsoft.com/office/drawing/2014/main" val="2983440453"/>
                    </a:ext>
                  </a:extLst>
                </a:gridCol>
                <a:gridCol w="840450">
                  <a:extLst>
                    <a:ext uri="{9D8B030D-6E8A-4147-A177-3AD203B41FA5}">
                      <a16:colId xmlns:a16="http://schemas.microsoft.com/office/drawing/2014/main" val="3074824279"/>
                    </a:ext>
                  </a:extLst>
                </a:gridCol>
                <a:gridCol w="605557">
                  <a:extLst>
                    <a:ext uri="{9D8B030D-6E8A-4147-A177-3AD203B41FA5}">
                      <a16:colId xmlns:a16="http://schemas.microsoft.com/office/drawing/2014/main" val="4208295704"/>
                    </a:ext>
                  </a:extLst>
                </a:gridCol>
                <a:gridCol w="471451">
                  <a:extLst>
                    <a:ext uri="{9D8B030D-6E8A-4147-A177-3AD203B41FA5}">
                      <a16:colId xmlns:a16="http://schemas.microsoft.com/office/drawing/2014/main" val="1204310609"/>
                    </a:ext>
                  </a:extLst>
                </a:gridCol>
                <a:gridCol w="742161">
                  <a:extLst>
                    <a:ext uri="{9D8B030D-6E8A-4147-A177-3AD203B41FA5}">
                      <a16:colId xmlns:a16="http://schemas.microsoft.com/office/drawing/2014/main" val="3423179948"/>
                    </a:ext>
                  </a:extLst>
                </a:gridCol>
                <a:gridCol w="840450">
                  <a:extLst>
                    <a:ext uri="{9D8B030D-6E8A-4147-A177-3AD203B41FA5}">
                      <a16:colId xmlns:a16="http://schemas.microsoft.com/office/drawing/2014/main" val="2517657483"/>
                    </a:ext>
                  </a:extLst>
                </a:gridCol>
                <a:gridCol w="605557">
                  <a:extLst>
                    <a:ext uri="{9D8B030D-6E8A-4147-A177-3AD203B41FA5}">
                      <a16:colId xmlns:a16="http://schemas.microsoft.com/office/drawing/2014/main" val="3750008313"/>
                    </a:ext>
                  </a:extLst>
                </a:gridCol>
                <a:gridCol w="471451">
                  <a:extLst>
                    <a:ext uri="{9D8B030D-6E8A-4147-A177-3AD203B41FA5}">
                      <a16:colId xmlns:a16="http://schemas.microsoft.com/office/drawing/2014/main" val="2406329379"/>
                    </a:ext>
                  </a:extLst>
                </a:gridCol>
                <a:gridCol w="742161">
                  <a:extLst>
                    <a:ext uri="{9D8B030D-6E8A-4147-A177-3AD203B41FA5}">
                      <a16:colId xmlns:a16="http://schemas.microsoft.com/office/drawing/2014/main" val="3114498592"/>
                    </a:ext>
                  </a:extLst>
                </a:gridCol>
              </a:tblGrid>
              <a:tr h="250777">
                <a:tc>
                  <a:txBody>
                    <a:bodyPr/>
                    <a:lstStyle/>
                    <a:p>
                      <a:pPr marL="0" marR="0">
                        <a:lnSpc>
                          <a:spcPct val="120000"/>
                        </a:lnSpc>
                        <a:spcBef>
                          <a:spcPts val="0"/>
                        </a:spcBef>
                        <a:spcAft>
                          <a:spcPts val="0"/>
                        </a:spcAft>
                      </a:pPr>
                      <a:r>
                        <a:rPr lang="en-US" sz="1100" b="0" dirty="0">
                          <a:effectLst/>
                        </a:rPr>
                        <a:t> </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noFill/>
                      <a:prstDash val="solid"/>
                      <a:round/>
                      <a:headEnd type="none" w="med" len="med"/>
                      <a:tailEnd type="none" w="med" len="med"/>
                    </a:lnBlToTr>
                  </a:tcPr>
                </a:tc>
                <a:tc gridSpan="4">
                  <a:txBody>
                    <a:bodyPr/>
                    <a:lstStyle/>
                    <a:p>
                      <a:pPr marL="0" marR="0" algn="ctr">
                        <a:lnSpc>
                          <a:spcPct val="120000"/>
                        </a:lnSpc>
                        <a:spcBef>
                          <a:spcPts val="0"/>
                        </a:spcBef>
                        <a:spcAft>
                          <a:spcPts val="0"/>
                        </a:spcAft>
                      </a:pPr>
                      <a:r>
                        <a:rPr lang="en-US" sz="1100" b="0" dirty="0">
                          <a:effectLst/>
                        </a:rPr>
                        <a:t>KNN</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20000"/>
                        </a:lnSpc>
                        <a:spcBef>
                          <a:spcPts val="0"/>
                        </a:spcBef>
                        <a:spcAft>
                          <a:spcPts val="0"/>
                        </a:spcAft>
                      </a:pPr>
                      <a:r>
                        <a:rPr lang="en-US" sz="1100" b="0" dirty="0">
                          <a:effectLst/>
                        </a:rPr>
                        <a:t>SVM (Linear)</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20000"/>
                        </a:lnSpc>
                        <a:spcBef>
                          <a:spcPts val="0"/>
                        </a:spcBef>
                        <a:spcAft>
                          <a:spcPts val="0"/>
                        </a:spcAft>
                      </a:pPr>
                      <a:r>
                        <a:rPr lang="en-US" sz="1100" b="0">
                          <a:effectLst/>
                        </a:rPr>
                        <a:t>SVM (RBF)</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01585199"/>
                  </a:ext>
                </a:extLst>
              </a:tr>
              <a:tr h="525703">
                <a:tc>
                  <a:txBody>
                    <a:bodyPr/>
                    <a:lstStyle/>
                    <a:p>
                      <a:pPr marL="0" marR="0">
                        <a:lnSpc>
                          <a:spcPct val="120000"/>
                        </a:lnSpc>
                        <a:spcBef>
                          <a:spcPts val="0"/>
                        </a:spcBef>
                        <a:spcAft>
                          <a:spcPts val="0"/>
                        </a:spcAft>
                      </a:pPr>
                      <a:r>
                        <a:rPr lang="en-US" sz="1100" b="0" dirty="0">
                          <a:effectLst/>
                        </a:rPr>
                        <a:t> </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ctr">
                        <a:lnSpc>
                          <a:spcPct val="120000"/>
                        </a:lnSpc>
                        <a:spcBef>
                          <a:spcPts val="0"/>
                        </a:spcBef>
                        <a:spcAft>
                          <a:spcPts val="0"/>
                        </a:spcAft>
                      </a:pPr>
                      <a:r>
                        <a:rPr lang="en-US" sz="1100" b="0" dirty="0" smtClean="0">
                          <a:effectLst/>
                        </a:rPr>
                        <a:t>Precision </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ctr">
                        <a:lnSpc>
                          <a:spcPct val="120000"/>
                        </a:lnSpc>
                        <a:spcBef>
                          <a:spcPts val="0"/>
                        </a:spcBef>
                        <a:spcAft>
                          <a:spcPts val="0"/>
                        </a:spcAft>
                      </a:pPr>
                      <a:r>
                        <a:rPr lang="en-US" sz="1100" b="0" dirty="0" smtClean="0">
                          <a:effectLst/>
                        </a:rPr>
                        <a:t>Recall</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ctr">
                        <a:lnSpc>
                          <a:spcPct val="120000"/>
                        </a:lnSpc>
                        <a:spcBef>
                          <a:spcPts val="0"/>
                        </a:spcBef>
                        <a:spcAft>
                          <a:spcPts val="0"/>
                        </a:spcAft>
                      </a:pPr>
                      <a:r>
                        <a:rPr lang="en-US" sz="1100" b="0" dirty="0" smtClean="0">
                          <a:effectLst/>
                        </a:rPr>
                        <a:t>F1</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ctr">
                        <a:lnSpc>
                          <a:spcPct val="120000"/>
                        </a:lnSpc>
                        <a:spcBef>
                          <a:spcPts val="0"/>
                        </a:spcBef>
                        <a:spcAft>
                          <a:spcPts val="0"/>
                        </a:spcAft>
                      </a:pPr>
                      <a:r>
                        <a:rPr lang="en-US" sz="1100" b="0" dirty="0" smtClean="0">
                          <a:effectLst/>
                        </a:rPr>
                        <a:t>Support</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ctr">
                        <a:lnSpc>
                          <a:spcPct val="120000"/>
                        </a:lnSpc>
                        <a:spcBef>
                          <a:spcPts val="0"/>
                        </a:spcBef>
                        <a:spcAft>
                          <a:spcPts val="0"/>
                        </a:spcAft>
                      </a:pPr>
                      <a:r>
                        <a:rPr lang="en-US" sz="1100" b="0" dirty="0" smtClean="0">
                          <a:effectLst/>
                        </a:rPr>
                        <a:t>Precision </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ctr">
                        <a:lnSpc>
                          <a:spcPct val="120000"/>
                        </a:lnSpc>
                        <a:spcBef>
                          <a:spcPts val="0"/>
                        </a:spcBef>
                        <a:spcAft>
                          <a:spcPts val="0"/>
                        </a:spcAft>
                      </a:pPr>
                      <a:r>
                        <a:rPr lang="en-US" sz="1100" b="0" dirty="0" smtClean="0">
                          <a:effectLst/>
                        </a:rPr>
                        <a:t>Recall</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ctr">
                        <a:lnSpc>
                          <a:spcPct val="120000"/>
                        </a:lnSpc>
                        <a:spcBef>
                          <a:spcPts val="0"/>
                        </a:spcBef>
                        <a:spcAft>
                          <a:spcPts val="0"/>
                        </a:spcAft>
                      </a:pPr>
                      <a:r>
                        <a:rPr lang="en-US" sz="1100" b="0" dirty="0" smtClean="0">
                          <a:effectLst/>
                        </a:rPr>
                        <a:t>F1</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ctr">
                        <a:lnSpc>
                          <a:spcPct val="120000"/>
                        </a:lnSpc>
                        <a:spcBef>
                          <a:spcPts val="0"/>
                        </a:spcBef>
                        <a:spcAft>
                          <a:spcPts val="0"/>
                        </a:spcAft>
                      </a:pPr>
                      <a:r>
                        <a:rPr lang="en-US" sz="1100" b="0" dirty="0" smtClean="0">
                          <a:effectLst/>
                        </a:rPr>
                        <a:t>Support</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ctr">
                        <a:lnSpc>
                          <a:spcPct val="120000"/>
                        </a:lnSpc>
                        <a:spcBef>
                          <a:spcPts val="0"/>
                        </a:spcBef>
                        <a:spcAft>
                          <a:spcPts val="0"/>
                        </a:spcAft>
                      </a:pPr>
                      <a:r>
                        <a:rPr lang="en-US" sz="1100" b="0" dirty="0" smtClean="0">
                          <a:effectLst/>
                        </a:rPr>
                        <a:t>Precision </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ctr">
                        <a:lnSpc>
                          <a:spcPct val="120000"/>
                        </a:lnSpc>
                        <a:spcBef>
                          <a:spcPts val="0"/>
                        </a:spcBef>
                        <a:spcAft>
                          <a:spcPts val="0"/>
                        </a:spcAft>
                      </a:pPr>
                      <a:r>
                        <a:rPr lang="en-US" sz="1100" b="0" dirty="0" smtClean="0">
                          <a:effectLst/>
                        </a:rPr>
                        <a:t>Recall</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ctr">
                        <a:lnSpc>
                          <a:spcPct val="120000"/>
                        </a:lnSpc>
                        <a:spcBef>
                          <a:spcPts val="0"/>
                        </a:spcBef>
                        <a:spcAft>
                          <a:spcPts val="0"/>
                        </a:spcAft>
                      </a:pPr>
                      <a:r>
                        <a:rPr lang="en-US" sz="1100" b="0" dirty="0" smtClean="0">
                          <a:effectLst/>
                        </a:rPr>
                        <a:t>F1</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ctr">
                        <a:lnSpc>
                          <a:spcPct val="120000"/>
                        </a:lnSpc>
                        <a:spcBef>
                          <a:spcPts val="0"/>
                        </a:spcBef>
                        <a:spcAft>
                          <a:spcPts val="0"/>
                        </a:spcAft>
                      </a:pPr>
                      <a:r>
                        <a:rPr lang="en-US" sz="1100" b="0" dirty="0" smtClean="0">
                          <a:effectLst/>
                        </a:rPr>
                        <a:t>Support</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extLst>
                  <a:ext uri="{0D108BD9-81ED-4DB2-BD59-A6C34878D82A}">
                    <a16:rowId xmlns:a16="http://schemas.microsoft.com/office/drawing/2014/main" val="1019174199"/>
                  </a:ext>
                </a:extLst>
              </a:tr>
              <a:tr h="525703">
                <a:tc>
                  <a:txBody>
                    <a:bodyPr/>
                    <a:lstStyle/>
                    <a:p>
                      <a:pPr marL="0" marR="0">
                        <a:lnSpc>
                          <a:spcPct val="120000"/>
                        </a:lnSpc>
                        <a:spcBef>
                          <a:spcPts val="0"/>
                        </a:spcBef>
                        <a:spcAft>
                          <a:spcPts val="0"/>
                        </a:spcAft>
                      </a:pPr>
                      <a:r>
                        <a:rPr lang="en-US" sz="1100" b="0">
                          <a:effectLst/>
                        </a:rPr>
                        <a:t>COVID</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0.93</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0.96</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0.94</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1094</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1094</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1094</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extLst>
                  <a:ext uri="{0D108BD9-81ED-4DB2-BD59-A6C34878D82A}">
                    <a16:rowId xmlns:a16="http://schemas.microsoft.com/office/drawing/2014/main" val="637184112"/>
                  </a:ext>
                </a:extLst>
              </a:tr>
              <a:tr h="525703">
                <a:tc>
                  <a:txBody>
                    <a:bodyPr/>
                    <a:lstStyle/>
                    <a:p>
                      <a:pPr marL="0" marR="0">
                        <a:lnSpc>
                          <a:spcPct val="120000"/>
                        </a:lnSpc>
                        <a:spcBef>
                          <a:spcPts val="0"/>
                        </a:spcBef>
                        <a:spcAft>
                          <a:spcPts val="0"/>
                        </a:spcAft>
                      </a:pPr>
                      <a:r>
                        <a:rPr lang="en-US" sz="1100" b="0">
                          <a:effectLst/>
                        </a:rPr>
                        <a:t>Normal</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0.94</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0.92</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933</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933</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933</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extLst>
                  <a:ext uri="{0D108BD9-81ED-4DB2-BD59-A6C34878D82A}">
                    <a16:rowId xmlns:a16="http://schemas.microsoft.com/office/drawing/2014/main" val="759740138"/>
                  </a:ext>
                </a:extLst>
              </a:tr>
              <a:tr h="525703">
                <a:tc>
                  <a:txBody>
                    <a:bodyPr/>
                    <a:lstStyle/>
                    <a:p>
                      <a:pPr marL="0" marR="0">
                        <a:lnSpc>
                          <a:spcPct val="120000"/>
                        </a:lnSpc>
                        <a:spcBef>
                          <a:spcPts val="0"/>
                        </a:spcBef>
                        <a:spcAft>
                          <a:spcPts val="0"/>
                        </a:spcAft>
                      </a:pPr>
                      <a:r>
                        <a:rPr lang="en-US" sz="1100" b="0">
                          <a:effectLst/>
                        </a:rPr>
                        <a:t>Viral Pneumonia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0.95</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0.94</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0.95</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418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418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418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extLst>
                  <a:ext uri="{0D108BD9-81ED-4DB2-BD59-A6C34878D82A}">
                    <a16:rowId xmlns:a16="http://schemas.microsoft.com/office/drawing/2014/main" val="3118688783"/>
                  </a:ext>
                </a:extLst>
              </a:tr>
              <a:tr h="250777">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extLst>
                  <a:ext uri="{0D108BD9-81ED-4DB2-BD59-A6C34878D82A}">
                    <a16:rowId xmlns:a16="http://schemas.microsoft.com/office/drawing/2014/main" val="3594405869"/>
                  </a:ext>
                </a:extLst>
              </a:tr>
              <a:tr h="525703">
                <a:tc>
                  <a:txBody>
                    <a:bodyPr/>
                    <a:lstStyle/>
                    <a:p>
                      <a:pPr marL="0" marR="0">
                        <a:lnSpc>
                          <a:spcPct val="120000"/>
                        </a:lnSpc>
                        <a:spcBef>
                          <a:spcPts val="0"/>
                        </a:spcBef>
                        <a:spcAft>
                          <a:spcPts val="0"/>
                        </a:spcAft>
                      </a:pPr>
                      <a:r>
                        <a:rPr lang="en-US" sz="1100" b="0">
                          <a:effectLst/>
                        </a:rPr>
                        <a:t>accuracy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0.94</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2445</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2445</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nSpc>
                          <a:spcPct val="120000"/>
                        </a:lnSpc>
                        <a:spcBef>
                          <a:spcPts val="0"/>
                        </a:spcBef>
                        <a:spcAft>
                          <a:spcPts val="0"/>
                        </a:spcAft>
                      </a:pPr>
                      <a:r>
                        <a:rPr lang="en-US" sz="1100" b="0">
                          <a:effectLst/>
                        </a:rPr>
                        <a:t>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2445</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extLst>
                  <a:ext uri="{0D108BD9-81ED-4DB2-BD59-A6C34878D82A}">
                    <a16:rowId xmlns:a16="http://schemas.microsoft.com/office/drawing/2014/main" val="1463600007"/>
                  </a:ext>
                </a:extLst>
              </a:tr>
              <a:tr h="525703">
                <a:tc>
                  <a:txBody>
                    <a:bodyPr/>
                    <a:lstStyle/>
                    <a:p>
                      <a:pPr marL="0" marR="0">
                        <a:lnSpc>
                          <a:spcPct val="120000"/>
                        </a:lnSpc>
                        <a:spcBef>
                          <a:spcPts val="0"/>
                        </a:spcBef>
                        <a:spcAft>
                          <a:spcPts val="0"/>
                        </a:spcAft>
                      </a:pPr>
                      <a:r>
                        <a:rPr lang="en-US" sz="1100" b="0">
                          <a:effectLst/>
                        </a:rPr>
                        <a:t>macro avg</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0.94</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0.94</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0.94</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2445</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2445</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2445</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extLst>
                  <a:ext uri="{0D108BD9-81ED-4DB2-BD59-A6C34878D82A}">
                    <a16:rowId xmlns:a16="http://schemas.microsoft.com/office/drawing/2014/main" val="1349622161"/>
                  </a:ext>
                </a:extLst>
              </a:tr>
              <a:tr h="525703">
                <a:tc>
                  <a:txBody>
                    <a:bodyPr/>
                    <a:lstStyle/>
                    <a:p>
                      <a:pPr marL="0" marR="0">
                        <a:lnSpc>
                          <a:spcPct val="120000"/>
                        </a:lnSpc>
                        <a:spcBef>
                          <a:spcPts val="0"/>
                        </a:spcBef>
                        <a:spcAft>
                          <a:spcPts val="0"/>
                        </a:spcAft>
                      </a:pPr>
                      <a:r>
                        <a:rPr lang="en-US" sz="1100" b="0">
                          <a:effectLst/>
                        </a:rPr>
                        <a:t>weighted avg </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0.94</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0.94</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0.94</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2445</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0.97</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2445</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a:effectLst/>
                        </a:rPr>
                        <a:t>0.98</a:t>
                      </a:r>
                      <a:endParaRPr lang="en-US" sz="1100" b="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pPr marL="0" marR="0" algn="r">
                        <a:lnSpc>
                          <a:spcPct val="120000"/>
                        </a:lnSpc>
                        <a:spcBef>
                          <a:spcPts val="0"/>
                        </a:spcBef>
                        <a:spcAft>
                          <a:spcPts val="0"/>
                        </a:spcAft>
                      </a:pPr>
                      <a:r>
                        <a:rPr lang="en-US" sz="1100" b="0" dirty="0">
                          <a:effectLst/>
                        </a:rPr>
                        <a:t>2445</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extLst>
                  <a:ext uri="{0D108BD9-81ED-4DB2-BD59-A6C34878D82A}">
                    <a16:rowId xmlns:a16="http://schemas.microsoft.com/office/drawing/2014/main" val="1730007013"/>
                  </a:ext>
                </a:extLst>
              </a:tr>
            </a:tbl>
          </a:graphicData>
        </a:graphic>
      </p:graphicFrame>
      <p:pic>
        <p:nvPicPr>
          <p:cNvPr id="9" name="Picture 8"/>
          <p:cNvPicPr>
            <a:picLocks noChangeAspect="1"/>
          </p:cNvPicPr>
          <p:nvPr/>
        </p:nvPicPr>
        <p:blipFill>
          <a:blip r:embed="rId3" cstate="print">
            <a:clrChange>
              <a:clrFrom>
                <a:srgbClr val="F2FFFF"/>
              </a:clrFrom>
              <a:clrTo>
                <a:srgbClr val="F2FFFF">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pic>
        <p:nvPicPr>
          <p:cNvPr id="5" name="Picture 4"/>
          <p:cNvPicPr>
            <a:picLocks noChangeAspect="1"/>
          </p:cNvPicPr>
          <p:nvPr/>
        </p:nvPicPr>
        <p:blipFill>
          <a:blip r:embed="rId5"/>
          <a:stretch>
            <a:fillRect/>
          </a:stretch>
        </p:blipFill>
        <p:spPr>
          <a:xfrm>
            <a:off x="10671244" y="607896"/>
            <a:ext cx="1520756" cy="1371601"/>
          </a:xfrm>
          <a:prstGeom prst="rect">
            <a:avLst/>
          </a:prstGeom>
        </p:spPr>
      </p:pic>
    </p:spTree>
    <p:extLst>
      <p:ext uri="{BB962C8B-B14F-4D97-AF65-F5344CB8AC3E}">
        <p14:creationId xmlns:p14="http://schemas.microsoft.com/office/powerpoint/2010/main" val="1009483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KNN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84076" y="2317750"/>
            <a:ext cx="5423848" cy="4283075"/>
          </a:xfrm>
          <a:prstGeom prst="rect">
            <a:avLst/>
          </a:prstGeom>
        </p:spPr>
      </p:pic>
      <p:pic>
        <p:nvPicPr>
          <p:cNvPr id="5" name="Picture 4"/>
          <p:cNvPicPr>
            <a:picLocks noChangeAspect="1"/>
          </p:cNvPicPr>
          <p:nvPr/>
        </p:nvPicPr>
        <p:blipFill>
          <a:blip r:embed="rId3" cstate="print">
            <a:clrChange>
              <a:clrFrom>
                <a:srgbClr val="F2FFFF"/>
              </a:clrFrom>
              <a:clrTo>
                <a:srgbClr val="F2FFFF">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pic>
        <p:nvPicPr>
          <p:cNvPr id="6" name="Picture 5"/>
          <p:cNvPicPr>
            <a:picLocks noChangeAspect="1"/>
          </p:cNvPicPr>
          <p:nvPr/>
        </p:nvPicPr>
        <p:blipFill>
          <a:blip r:embed="rId5"/>
          <a:stretch>
            <a:fillRect/>
          </a:stretch>
        </p:blipFill>
        <p:spPr>
          <a:xfrm>
            <a:off x="10671244" y="607896"/>
            <a:ext cx="1520756" cy="1371601"/>
          </a:xfrm>
          <a:prstGeom prst="rect">
            <a:avLst/>
          </a:prstGeom>
        </p:spPr>
      </p:pic>
    </p:spTree>
    <p:extLst>
      <p:ext uri="{BB962C8B-B14F-4D97-AF65-F5344CB8AC3E}">
        <p14:creationId xmlns:p14="http://schemas.microsoft.com/office/powerpoint/2010/main" val="3208893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Results - </a:t>
            </a:r>
            <a:r>
              <a:rPr lang="en-US" dirty="0" smtClean="0"/>
              <a:t>SVC</a:t>
            </a:r>
            <a:endParaRPr lang="en-US" dirty="0"/>
          </a:p>
        </p:txBody>
      </p:sp>
      <p:pic>
        <p:nvPicPr>
          <p:cNvPr id="7" name="Content Placeholder 6"/>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0" y="2190751"/>
            <a:ext cx="5076825" cy="4095750"/>
          </a:xfrm>
          <a:prstGeom prst="rect">
            <a:avLst/>
          </a:prstGeom>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5344376" y="2190751"/>
            <a:ext cx="5074920" cy="4096512"/>
          </a:xfrm>
          <a:prstGeom prst="rect">
            <a:avLst/>
          </a:prstGeom>
        </p:spPr>
      </p:pic>
      <p:pic>
        <p:nvPicPr>
          <p:cNvPr id="9" name="Picture 8"/>
          <p:cNvPicPr>
            <a:picLocks noChangeAspect="1"/>
          </p:cNvPicPr>
          <p:nvPr/>
        </p:nvPicPr>
        <p:blipFill>
          <a:blip r:embed="rId4" cstate="print">
            <a:clrChange>
              <a:clrFrom>
                <a:srgbClr val="F2FFFF"/>
              </a:clrFrom>
              <a:clrTo>
                <a:srgbClr val="F2FFFF">
                  <a:alpha val="0"/>
                </a:srgbClr>
              </a:clrTo>
            </a:clrChange>
            <a:extLst>
              <a:ext uri="{BEBA8EAE-BF5A-486C-A8C5-ECC9F3942E4B}">
                <a14:imgProps xmlns:a14="http://schemas.microsoft.com/office/drawing/2010/main">
                  <a14:imgLayer r:embed="rId5">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cxnSp>
        <p:nvCxnSpPr>
          <p:cNvPr id="10" name="Straight Connector 9"/>
          <p:cNvCxnSpPr/>
          <p:nvPr/>
        </p:nvCxnSpPr>
        <p:spPr>
          <a:xfrm>
            <a:off x="5231973" y="1981200"/>
            <a:ext cx="0" cy="4876800"/>
          </a:xfrm>
          <a:prstGeom prst="line">
            <a:avLst/>
          </a:prstGeom>
          <a:ln w="222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1" name="Picture 10"/>
          <p:cNvPicPr>
            <a:picLocks noChangeAspect="1"/>
          </p:cNvPicPr>
          <p:nvPr/>
        </p:nvPicPr>
        <p:blipFill>
          <a:blip r:embed="rId6"/>
          <a:stretch>
            <a:fillRect/>
          </a:stretch>
        </p:blipFill>
        <p:spPr>
          <a:xfrm>
            <a:off x="10671244" y="607896"/>
            <a:ext cx="1520756" cy="1371601"/>
          </a:xfrm>
          <a:prstGeom prst="rect">
            <a:avLst/>
          </a:prstGeom>
        </p:spPr>
      </p:pic>
    </p:spTree>
    <p:extLst>
      <p:ext uri="{BB962C8B-B14F-4D97-AF65-F5344CB8AC3E}">
        <p14:creationId xmlns:p14="http://schemas.microsoft.com/office/powerpoint/2010/main" val="1453604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Results – Lung Segmentation</a:t>
            </a:r>
            <a:endParaRPr lang="en-US" dirty="0"/>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3400" y="2066925"/>
            <a:ext cx="9321063" cy="4791075"/>
          </a:xfrm>
          <a:prstGeom prst="rect">
            <a:avLst/>
          </a:prstGeom>
        </p:spPr>
      </p:pic>
      <p:pic>
        <p:nvPicPr>
          <p:cNvPr id="8" name="Picture 7"/>
          <p:cNvPicPr>
            <a:picLocks noChangeAspect="1"/>
          </p:cNvPicPr>
          <p:nvPr/>
        </p:nvPicPr>
        <p:blipFill>
          <a:blip r:embed="rId3" cstate="print">
            <a:clrChange>
              <a:clrFrom>
                <a:srgbClr val="F2FFFF"/>
              </a:clrFrom>
              <a:clrTo>
                <a:srgbClr val="F2FFFF">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pic>
        <p:nvPicPr>
          <p:cNvPr id="6" name="Picture 5"/>
          <p:cNvPicPr>
            <a:picLocks noChangeAspect="1"/>
          </p:cNvPicPr>
          <p:nvPr/>
        </p:nvPicPr>
        <p:blipFill>
          <a:blip r:embed="rId5"/>
          <a:stretch>
            <a:fillRect/>
          </a:stretch>
        </p:blipFill>
        <p:spPr>
          <a:xfrm>
            <a:off x="10671244" y="607896"/>
            <a:ext cx="1520756" cy="1371601"/>
          </a:xfrm>
          <a:prstGeom prst="rect">
            <a:avLst/>
          </a:prstGeom>
        </p:spPr>
      </p:pic>
    </p:spTree>
    <p:extLst>
      <p:ext uri="{BB962C8B-B14F-4D97-AF65-F5344CB8AC3E}">
        <p14:creationId xmlns:p14="http://schemas.microsoft.com/office/powerpoint/2010/main" val="3569967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a:t>
            </a:r>
            <a:r>
              <a:rPr lang="en-US" dirty="0"/>
              <a:t>COVID-19 </a:t>
            </a:r>
            <a:r>
              <a:rPr lang="en-US" dirty="0" smtClean="0"/>
              <a:t>Application</a:t>
            </a:r>
            <a:endParaRPr lang="en-US" dirty="0"/>
          </a:p>
        </p:txBody>
      </p:sp>
      <p:pic>
        <p:nvPicPr>
          <p:cNvPr id="4" name="Content Placeholder 3" descr="J:\Universitry Files\Msc Final Project\Thesis\interfac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6878" y="1929765"/>
            <a:ext cx="5960745" cy="4928235"/>
          </a:xfrm>
          <a:prstGeom prst="rect">
            <a:avLst/>
          </a:prstGeom>
          <a:noFill/>
          <a:ln>
            <a:noFill/>
          </a:ln>
        </p:spPr>
      </p:pic>
      <p:pic>
        <p:nvPicPr>
          <p:cNvPr id="5" name="Picture 4"/>
          <p:cNvPicPr>
            <a:picLocks noChangeAspect="1"/>
          </p:cNvPicPr>
          <p:nvPr/>
        </p:nvPicPr>
        <p:blipFill>
          <a:blip r:embed="rId3" cstate="print">
            <a:clrChange>
              <a:clrFrom>
                <a:srgbClr val="F2FFFF"/>
              </a:clrFrom>
              <a:clrTo>
                <a:srgbClr val="F2FFFF">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pic>
        <p:nvPicPr>
          <p:cNvPr id="6" name="Picture 5"/>
          <p:cNvPicPr>
            <a:picLocks noChangeAspect="1"/>
          </p:cNvPicPr>
          <p:nvPr/>
        </p:nvPicPr>
        <p:blipFill>
          <a:blip r:embed="rId5"/>
          <a:stretch>
            <a:fillRect/>
          </a:stretch>
        </p:blipFill>
        <p:spPr>
          <a:xfrm>
            <a:off x="10671244" y="607896"/>
            <a:ext cx="1520756" cy="1371601"/>
          </a:xfrm>
          <a:prstGeom prst="rect">
            <a:avLst/>
          </a:prstGeom>
        </p:spPr>
      </p:pic>
    </p:spTree>
    <p:extLst>
      <p:ext uri="{BB962C8B-B14F-4D97-AF65-F5344CB8AC3E}">
        <p14:creationId xmlns:p14="http://schemas.microsoft.com/office/powerpoint/2010/main" val="2903216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World </a:t>
            </a:r>
            <a:r>
              <a:rPr lang="en-US" dirty="0"/>
              <a:t>Health Organization, "Laboratory testing for coronavirus disease 2019 (COVID-19) in suspected human cases: interim guidance, 2 March 2020," World Health Organization, World Health Organization2020</a:t>
            </a:r>
            <a:r>
              <a:rPr lang="en-US" dirty="0" smtClean="0"/>
              <a:t>.</a:t>
            </a:r>
          </a:p>
          <a:p>
            <a:r>
              <a:rPr lang="en-US" dirty="0"/>
              <a:t>F. Jiang, L. Deng, L. Zhang, Y. </a:t>
            </a:r>
            <a:r>
              <a:rPr lang="en-US" dirty="0" err="1"/>
              <a:t>Cai</a:t>
            </a:r>
            <a:r>
              <a:rPr lang="en-US" dirty="0"/>
              <a:t>, C. W. Cheung, and Z. Xia, "Review of the clinical characteristics of coronavirus disease 2019 (COVID-19)," </a:t>
            </a:r>
            <a:r>
              <a:rPr lang="en-US" i="1" dirty="0"/>
              <a:t>Journal of General Internal Medicine, </a:t>
            </a:r>
            <a:r>
              <a:rPr lang="en-US" dirty="0"/>
              <a:t>pp. 1-5, 2020. </a:t>
            </a:r>
            <a:endParaRPr lang="en-US" dirty="0" smtClean="0"/>
          </a:p>
          <a:p>
            <a:r>
              <a:rPr lang="en-US" dirty="0" smtClean="0"/>
              <a:t>Z</a:t>
            </a:r>
            <a:r>
              <a:rPr lang="en-US" dirty="0"/>
              <a:t>. Wu and J. M. McGoogan, "Characteristics of and important lessons from the coronavirus disease 2019 (COVID-19) outbreak in China: summary of a report of 72 314 cases from the Chinese Center for Disease Control and Prevention," </a:t>
            </a:r>
            <a:r>
              <a:rPr lang="en-US" i="1" dirty="0" err="1"/>
              <a:t>Jama</a:t>
            </a:r>
            <a:r>
              <a:rPr lang="en-US" i="1" dirty="0"/>
              <a:t>, </a:t>
            </a:r>
            <a:r>
              <a:rPr lang="en-US" dirty="0"/>
              <a:t>2020. </a:t>
            </a:r>
            <a:endParaRPr lang="en-US" dirty="0" smtClean="0"/>
          </a:p>
          <a:p>
            <a:r>
              <a:rPr lang="en-US" dirty="0" smtClean="0"/>
              <a:t>T</a:t>
            </a:r>
            <a:r>
              <a:rPr lang="en-US" dirty="0"/>
              <a:t>. Ai, Z. Yang, H. </a:t>
            </a:r>
            <a:r>
              <a:rPr lang="en-US" dirty="0" err="1"/>
              <a:t>Hou</a:t>
            </a:r>
            <a:r>
              <a:rPr lang="en-US" dirty="0"/>
              <a:t>, C. Zhan, C. Chen, W. </a:t>
            </a:r>
            <a:r>
              <a:rPr lang="en-US" dirty="0" err="1"/>
              <a:t>Lv</a:t>
            </a:r>
            <a:r>
              <a:rPr lang="en-US" i="1" dirty="0"/>
              <a:t>, et al.</a:t>
            </a:r>
            <a:r>
              <a:rPr lang="en-US" dirty="0"/>
              <a:t>, "Correlation of chest CT and RT-PCR testing in coronavirus disease 2019 (COVID-19) in China: a report of 1014 cases," </a:t>
            </a:r>
            <a:r>
              <a:rPr lang="en-US" i="1" dirty="0"/>
              <a:t>Radiology, </a:t>
            </a:r>
            <a:r>
              <a:rPr lang="en-US" dirty="0"/>
              <a:t>p. 200642, 2020. </a:t>
            </a:r>
            <a:endParaRPr lang="en-US" dirty="0" smtClean="0"/>
          </a:p>
          <a:p>
            <a:r>
              <a:rPr lang="en-US" dirty="0" smtClean="0"/>
              <a:t>A</a:t>
            </a:r>
            <a:r>
              <a:rPr lang="en-US" dirty="0"/>
              <a:t>. </a:t>
            </a:r>
            <a:r>
              <a:rPr lang="en-US" dirty="0" err="1"/>
              <a:t>Narin</a:t>
            </a:r>
            <a:r>
              <a:rPr lang="en-US" dirty="0"/>
              <a:t>, C. Kaya, and Z. </a:t>
            </a:r>
            <a:r>
              <a:rPr lang="en-US" dirty="0" err="1"/>
              <a:t>Pamuk</a:t>
            </a:r>
            <a:r>
              <a:rPr lang="en-US" dirty="0"/>
              <a:t>, "Automatic Detection of Coronavirus Disease (COVID-19) Using X-ray Images and Deep Convolutional Neural Networks," </a:t>
            </a:r>
            <a:r>
              <a:rPr lang="en-US" i="1" dirty="0" err="1"/>
              <a:t>arXiv</a:t>
            </a:r>
            <a:r>
              <a:rPr lang="en-US" i="1" dirty="0"/>
              <a:t> preprint arXiv:2003.10849, </a:t>
            </a:r>
            <a:r>
              <a:rPr lang="en-US" dirty="0"/>
              <a:t>2020. </a:t>
            </a:r>
            <a:endParaRPr lang="en-US" dirty="0" smtClean="0"/>
          </a:p>
          <a:p>
            <a:r>
              <a:rPr lang="en-US" dirty="0" smtClean="0"/>
              <a:t>H</a:t>
            </a:r>
            <a:r>
              <a:rPr lang="en-US" dirty="0"/>
              <a:t>. S. </a:t>
            </a:r>
            <a:r>
              <a:rPr lang="en-US" dirty="0" err="1"/>
              <a:t>Maghdid</a:t>
            </a:r>
            <a:r>
              <a:rPr lang="en-US" dirty="0"/>
              <a:t>, A. T. </a:t>
            </a:r>
            <a:r>
              <a:rPr lang="en-US" dirty="0" err="1"/>
              <a:t>Asaad</a:t>
            </a:r>
            <a:r>
              <a:rPr lang="en-US" dirty="0"/>
              <a:t>, K. Z. </a:t>
            </a:r>
            <a:r>
              <a:rPr lang="en-US" dirty="0" err="1"/>
              <a:t>Ghafoor</a:t>
            </a:r>
            <a:r>
              <a:rPr lang="en-US" dirty="0"/>
              <a:t>, A. S. </a:t>
            </a:r>
            <a:r>
              <a:rPr lang="en-US" dirty="0" err="1"/>
              <a:t>Sadiq</a:t>
            </a:r>
            <a:r>
              <a:rPr lang="en-US" dirty="0"/>
              <a:t>, and M. K. Khan, "Diagnosing COVID-19 Pneumonia from X-Ray and CT Images using Deep Learning and Transfer Learning Algorithms," </a:t>
            </a:r>
            <a:r>
              <a:rPr lang="en-US" i="1" dirty="0" err="1"/>
              <a:t>arXiv</a:t>
            </a:r>
            <a:r>
              <a:rPr lang="en-US" i="1" dirty="0"/>
              <a:t> preprint arXiv:2004.00038, </a:t>
            </a:r>
            <a:r>
              <a:rPr lang="en-US" dirty="0"/>
              <a:t>2020</a:t>
            </a:r>
            <a:r>
              <a:rPr lang="en-US" dirty="0" smtClean="0"/>
              <a:t>.</a:t>
            </a:r>
          </a:p>
          <a:p>
            <a:r>
              <a:rPr lang="en-US" dirty="0" smtClean="0"/>
              <a:t>S</a:t>
            </a:r>
            <a:r>
              <a:rPr lang="en-US" dirty="0"/>
              <a:t>. U. K. Bukhari, S. S. K. Bukhari, A. Syed, and S. S. H. SHAH, "The diagnostic evaluation of Convolutional Neural Network (CNN) for the assessment of chest X-ray of patients infected with COVID-19," </a:t>
            </a:r>
            <a:r>
              <a:rPr lang="en-US" i="1" dirty="0" err="1"/>
              <a:t>medRxiv</a:t>
            </a:r>
            <a:r>
              <a:rPr lang="en-US" i="1" dirty="0"/>
              <a:t>, </a:t>
            </a:r>
            <a:r>
              <a:rPr lang="en-US" dirty="0"/>
              <a:t>2020</a:t>
            </a:r>
            <a:r>
              <a:rPr lang="en-US" dirty="0" smtClean="0"/>
              <a:t>.</a:t>
            </a:r>
          </a:p>
          <a:p>
            <a:r>
              <a:rPr lang="en-US" dirty="0" smtClean="0"/>
              <a:t>H</a:t>
            </a:r>
            <a:r>
              <a:rPr lang="en-US" dirty="0"/>
              <a:t>. Shi, X. Han, N. Jiang, Y. Cao, O. </a:t>
            </a:r>
            <a:r>
              <a:rPr lang="en-US" dirty="0" err="1"/>
              <a:t>Alwalid</a:t>
            </a:r>
            <a:r>
              <a:rPr lang="en-US" dirty="0"/>
              <a:t>, J. </a:t>
            </a:r>
            <a:r>
              <a:rPr lang="en-US" dirty="0" err="1"/>
              <a:t>Gu</a:t>
            </a:r>
            <a:r>
              <a:rPr lang="en-US" i="1" dirty="0"/>
              <a:t>, et al.</a:t>
            </a:r>
            <a:r>
              <a:rPr lang="en-US" dirty="0"/>
              <a:t>, "Radiological findings from 81 patients with COVID-19 pneumonia in Wuhan, China: a descriptive study," </a:t>
            </a:r>
            <a:r>
              <a:rPr lang="en-US" i="1" dirty="0"/>
              <a:t>The Lancet Infectious Diseases, </a:t>
            </a:r>
            <a:r>
              <a:rPr lang="en-US" dirty="0"/>
              <a:t>2020</a:t>
            </a:r>
            <a:r>
              <a:rPr lang="en-US" dirty="0" smtClean="0"/>
              <a:t>.</a:t>
            </a:r>
          </a:p>
          <a:p>
            <a:r>
              <a:rPr lang="en-US" dirty="0">
                <a:hlinkClick r:id="rId2"/>
              </a:rPr>
              <a:t>COVID-19 Radiography Database | </a:t>
            </a:r>
            <a:r>
              <a:rPr lang="en-US" dirty="0" err="1" smtClean="0">
                <a:hlinkClick r:id="rId2"/>
              </a:rPr>
              <a:t>Kaggle</a:t>
            </a:r>
            <a:endParaRPr lang="en-US" dirty="0" smtClean="0"/>
          </a:p>
          <a:p>
            <a:endParaRPr lang="en-US" dirty="0" smtClean="0"/>
          </a:p>
        </p:txBody>
      </p:sp>
      <p:pic>
        <p:nvPicPr>
          <p:cNvPr id="4" name="Picture 3"/>
          <p:cNvPicPr>
            <a:picLocks noChangeAspect="1"/>
          </p:cNvPicPr>
          <p:nvPr/>
        </p:nvPicPr>
        <p:blipFill>
          <a:blip r:embed="rId3" cstate="print">
            <a:clrChange>
              <a:clrFrom>
                <a:srgbClr val="F2FFFF"/>
              </a:clrFrom>
              <a:clrTo>
                <a:srgbClr val="F2FFFF">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pic>
        <p:nvPicPr>
          <p:cNvPr id="6" name="Picture 5"/>
          <p:cNvPicPr>
            <a:picLocks noChangeAspect="1"/>
          </p:cNvPicPr>
          <p:nvPr/>
        </p:nvPicPr>
        <p:blipFill>
          <a:blip r:embed="rId5"/>
          <a:stretch>
            <a:fillRect/>
          </a:stretch>
        </p:blipFill>
        <p:spPr>
          <a:xfrm>
            <a:off x="10671244" y="607896"/>
            <a:ext cx="1520756" cy="1371601"/>
          </a:xfrm>
          <a:prstGeom prst="rect">
            <a:avLst/>
          </a:prstGeom>
        </p:spPr>
      </p:pic>
    </p:spTree>
    <p:extLst>
      <p:ext uri="{BB962C8B-B14F-4D97-AF65-F5344CB8AC3E}">
        <p14:creationId xmlns:p14="http://schemas.microsoft.com/office/powerpoint/2010/main" val="46637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dirty="0" smtClean="0"/>
              <a:t>THANK YOU </a:t>
            </a:r>
            <a:r>
              <a:rPr lang="en-US" dirty="0" smtClean="0">
                <a:sym typeface="Wingdings" panose="05000000000000000000" pitchFamily="2" charset="2"/>
              </a:rPr>
              <a:t></a:t>
            </a:r>
            <a:endParaRPr lang="en-US" dirty="0"/>
          </a:p>
        </p:txBody>
      </p:sp>
      <p:sp>
        <p:nvSpPr>
          <p:cNvPr id="8" name="Text Placeholder 7"/>
          <p:cNvSpPr>
            <a:spLocks noGrp="1"/>
          </p:cNvSpPr>
          <p:nvPr>
            <p:ph type="subTitle" idx="1"/>
          </p:nvPr>
        </p:nvSpPr>
        <p:spPr/>
        <p:txBody>
          <a:bodyPr/>
          <a:lstStyle/>
          <a:p>
            <a:pPr algn="ctr"/>
            <a:r>
              <a:rPr lang="en-US" dirty="0" smtClean="0"/>
              <a:t>JOSEPH TWAL</a:t>
            </a:r>
            <a:endParaRPr lang="en-US" dirty="0"/>
          </a:p>
        </p:txBody>
      </p:sp>
      <p:pic>
        <p:nvPicPr>
          <p:cNvPr id="10" name="Picture 9"/>
          <p:cNvPicPr>
            <a:picLocks noChangeAspect="1"/>
          </p:cNvPicPr>
          <p:nvPr/>
        </p:nvPicPr>
        <p:blipFill>
          <a:blip r:embed="rId2" cstate="print">
            <a:clrChange>
              <a:clrFrom>
                <a:srgbClr val="F2FFFF"/>
              </a:clrFrom>
              <a:clrTo>
                <a:srgbClr val="F2FFFF">
                  <a:alpha val="0"/>
                </a:srgbClr>
              </a:clrTo>
            </a:clrChange>
            <a:extLst>
              <a:ext uri="{BEBA8EAE-BF5A-486C-A8C5-ECC9F3942E4B}">
                <a14:imgProps xmlns:a14="http://schemas.microsoft.com/office/drawing/2010/main">
                  <a14:imgLayer r:embed="rId3">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pic>
        <p:nvPicPr>
          <p:cNvPr id="7" name="Picture 6"/>
          <p:cNvPicPr>
            <a:picLocks noChangeAspect="1"/>
          </p:cNvPicPr>
          <p:nvPr/>
        </p:nvPicPr>
        <p:blipFill>
          <a:blip r:embed="rId4"/>
          <a:stretch>
            <a:fillRect/>
          </a:stretch>
        </p:blipFill>
        <p:spPr>
          <a:xfrm>
            <a:off x="9169451" y="2584938"/>
            <a:ext cx="1647707" cy="1655046"/>
          </a:xfrm>
          <a:prstGeom prst="rect">
            <a:avLst/>
          </a:prstGeom>
        </p:spPr>
      </p:pic>
    </p:spTree>
    <p:extLst>
      <p:ext uri="{BB962C8B-B14F-4D97-AF65-F5344CB8AC3E}">
        <p14:creationId xmlns:p14="http://schemas.microsoft.com/office/powerpoint/2010/main" val="4059168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CONTENT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Previous Semester Work</a:t>
            </a:r>
          </a:p>
          <a:p>
            <a:r>
              <a:rPr lang="en-US" dirty="0" smtClean="0"/>
              <a:t>Expected </a:t>
            </a:r>
            <a:r>
              <a:rPr lang="en-US" dirty="0" smtClean="0"/>
              <a:t>Goals Of Previous Semester Results</a:t>
            </a:r>
          </a:p>
          <a:p>
            <a:r>
              <a:rPr lang="en-US" dirty="0" smtClean="0"/>
              <a:t>Methodology </a:t>
            </a:r>
            <a:r>
              <a:rPr lang="en-US" dirty="0" smtClean="0"/>
              <a:t>And Workflow</a:t>
            </a:r>
          </a:p>
          <a:p>
            <a:r>
              <a:rPr lang="en-US" dirty="0" smtClean="0"/>
              <a:t>Methodology And Workflow (Lung Segmentation)</a:t>
            </a:r>
          </a:p>
          <a:p>
            <a:r>
              <a:rPr lang="en-US" dirty="0" smtClean="0"/>
              <a:t>Results</a:t>
            </a:r>
          </a:p>
          <a:p>
            <a:pPr lvl="1"/>
            <a:r>
              <a:rPr lang="en-US" dirty="0"/>
              <a:t>Results </a:t>
            </a:r>
            <a:r>
              <a:rPr lang="en-US" dirty="0" smtClean="0"/>
              <a:t>– KNN</a:t>
            </a:r>
          </a:p>
          <a:p>
            <a:pPr lvl="1"/>
            <a:r>
              <a:rPr lang="en-US" dirty="0"/>
              <a:t>Results </a:t>
            </a:r>
            <a:r>
              <a:rPr lang="en-US" dirty="0" smtClean="0"/>
              <a:t>– SVC</a:t>
            </a:r>
          </a:p>
          <a:p>
            <a:pPr lvl="1"/>
            <a:r>
              <a:rPr lang="en-US" dirty="0"/>
              <a:t>Results – Lung Segmentation</a:t>
            </a:r>
            <a:endParaRPr lang="en-US" dirty="0" smtClean="0"/>
          </a:p>
          <a:p>
            <a:pPr lvl="1"/>
            <a:r>
              <a:rPr lang="en-US" dirty="0"/>
              <a:t>Result - COVID-19 </a:t>
            </a:r>
            <a:r>
              <a:rPr lang="en-US" dirty="0" smtClean="0"/>
              <a:t>Application	</a:t>
            </a:r>
          </a:p>
          <a:p>
            <a:r>
              <a:rPr lang="en-US" dirty="0" smtClean="0"/>
              <a:t>References</a:t>
            </a:r>
            <a:endParaRPr lang="en-US" dirty="0"/>
          </a:p>
        </p:txBody>
      </p:sp>
      <p:pic>
        <p:nvPicPr>
          <p:cNvPr id="4" name="Picture 3"/>
          <p:cNvPicPr>
            <a:picLocks noChangeAspect="1"/>
          </p:cNvPicPr>
          <p:nvPr/>
        </p:nvPicPr>
        <p:blipFill>
          <a:blip r:embed="rId2" cstate="print">
            <a:clrChange>
              <a:clrFrom>
                <a:srgbClr val="F2FFFF"/>
              </a:clrFrom>
              <a:clrTo>
                <a:srgbClr val="F2FFFF">
                  <a:alpha val="0"/>
                </a:srgbClr>
              </a:clrTo>
            </a:clrChange>
            <a:extLst>
              <a:ext uri="{BEBA8EAE-BF5A-486C-A8C5-ECC9F3942E4B}">
                <a14:imgProps xmlns:a14="http://schemas.microsoft.com/office/drawing/2010/main">
                  <a14:imgLayer r:embed="rId3">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pic>
        <p:nvPicPr>
          <p:cNvPr id="7" name="Picture 6"/>
          <p:cNvPicPr>
            <a:picLocks noChangeAspect="1"/>
          </p:cNvPicPr>
          <p:nvPr/>
        </p:nvPicPr>
        <p:blipFill>
          <a:blip r:embed="rId4"/>
          <a:stretch>
            <a:fillRect/>
          </a:stretch>
        </p:blipFill>
        <p:spPr>
          <a:xfrm>
            <a:off x="10671244" y="607896"/>
            <a:ext cx="1520756" cy="1371601"/>
          </a:xfrm>
          <a:prstGeom prst="rect">
            <a:avLst/>
          </a:prstGeom>
        </p:spPr>
      </p:pic>
    </p:spTree>
    <p:extLst>
      <p:ext uri="{BB962C8B-B14F-4D97-AF65-F5344CB8AC3E}">
        <p14:creationId xmlns:p14="http://schemas.microsoft.com/office/powerpoint/2010/main" val="2386723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Semester Work</a:t>
            </a:r>
            <a:endParaRPr lang="en-US" dirty="0"/>
          </a:p>
        </p:txBody>
      </p:sp>
      <p:sp>
        <p:nvSpPr>
          <p:cNvPr id="3" name="Content Placeholder 2"/>
          <p:cNvSpPr>
            <a:spLocks noGrp="1"/>
          </p:cNvSpPr>
          <p:nvPr>
            <p:ph idx="1"/>
          </p:nvPr>
        </p:nvSpPr>
        <p:spPr/>
        <p:txBody>
          <a:bodyPr/>
          <a:lstStyle/>
          <a:p>
            <a:r>
              <a:rPr lang="en-US" dirty="0" smtClean="0"/>
              <a:t>History Of Covid-19.</a:t>
            </a:r>
          </a:p>
          <a:p>
            <a:r>
              <a:rPr lang="en-US" dirty="0" smtClean="0"/>
              <a:t>Previous Work studies.</a:t>
            </a:r>
          </a:p>
          <a:p>
            <a:r>
              <a:rPr lang="en-US" dirty="0" smtClean="0"/>
              <a:t>Collecting Database X-Ray images.</a:t>
            </a:r>
          </a:p>
          <a:p>
            <a:r>
              <a:rPr lang="en-US" dirty="0" smtClean="0"/>
              <a:t>Methodology and workflow.</a:t>
            </a:r>
          </a:p>
          <a:p>
            <a:r>
              <a:rPr lang="en-US" dirty="0" smtClean="0"/>
              <a:t>Implement Machine learning models for classification</a:t>
            </a:r>
          </a:p>
          <a:p>
            <a:pPr lvl="1"/>
            <a:r>
              <a:rPr lang="en-US" dirty="0" smtClean="0"/>
              <a:t>Support Vector Machine </a:t>
            </a:r>
          </a:p>
          <a:p>
            <a:pPr lvl="1"/>
            <a:r>
              <a:rPr lang="en-US" dirty="0" smtClean="0"/>
              <a:t>K-Nearest Neighbor</a:t>
            </a:r>
          </a:p>
          <a:p>
            <a:endParaRPr lang="en-US" dirty="0" smtClean="0"/>
          </a:p>
          <a:p>
            <a:endParaRPr lang="en-US" dirty="0"/>
          </a:p>
        </p:txBody>
      </p:sp>
      <p:pic>
        <p:nvPicPr>
          <p:cNvPr id="4" name="Picture 3"/>
          <p:cNvPicPr>
            <a:picLocks noChangeAspect="1"/>
          </p:cNvPicPr>
          <p:nvPr/>
        </p:nvPicPr>
        <p:blipFill>
          <a:blip r:embed="rId2" cstate="print">
            <a:clrChange>
              <a:clrFrom>
                <a:srgbClr val="F2FFFF"/>
              </a:clrFrom>
              <a:clrTo>
                <a:srgbClr val="F2FFFF">
                  <a:alpha val="0"/>
                </a:srgbClr>
              </a:clrTo>
            </a:clrChange>
            <a:extLst>
              <a:ext uri="{BEBA8EAE-BF5A-486C-A8C5-ECC9F3942E4B}">
                <a14:imgProps xmlns:a14="http://schemas.microsoft.com/office/drawing/2010/main">
                  <a14:imgLayer r:embed="rId3">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pic>
        <p:nvPicPr>
          <p:cNvPr id="5" name="Picture 4"/>
          <p:cNvPicPr>
            <a:picLocks noChangeAspect="1"/>
          </p:cNvPicPr>
          <p:nvPr/>
        </p:nvPicPr>
        <p:blipFill>
          <a:blip r:embed="rId4"/>
          <a:stretch>
            <a:fillRect/>
          </a:stretch>
        </p:blipFill>
        <p:spPr>
          <a:xfrm>
            <a:off x="10671244" y="607896"/>
            <a:ext cx="1520756" cy="1371601"/>
          </a:xfrm>
          <a:prstGeom prst="rect">
            <a:avLst/>
          </a:prstGeom>
        </p:spPr>
      </p:pic>
    </p:spTree>
    <p:extLst>
      <p:ext uri="{BB962C8B-B14F-4D97-AF65-F5344CB8AC3E}">
        <p14:creationId xmlns:p14="http://schemas.microsoft.com/office/powerpoint/2010/main" val="2697748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Goals Of Previous </a:t>
            </a:r>
            <a:r>
              <a:rPr lang="en-US" dirty="0"/>
              <a:t>S</a:t>
            </a:r>
            <a:r>
              <a:rPr lang="en-US" dirty="0" smtClean="0"/>
              <a:t>emester Results</a:t>
            </a:r>
            <a:endParaRPr lang="en-US" dirty="0"/>
          </a:p>
        </p:txBody>
      </p:sp>
      <p:sp>
        <p:nvSpPr>
          <p:cNvPr id="5" name="Content Placeholder 4"/>
          <p:cNvSpPr>
            <a:spLocks noGrp="1"/>
          </p:cNvSpPr>
          <p:nvPr>
            <p:ph idx="1"/>
          </p:nvPr>
        </p:nvSpPr>
        <p:spPr/>
        <p:txBody>
          <a:bodyPr/>
          <a:lstStyle/>
          <a:p>
            <a:r>
              <a:rPr lang="en-US" dirty="0" smtClean="0"/>
              <a:t>Use Deep learning models.</a:t>
            </a:r>
          </a:p>
          <a:p>
            <a:r>
              <a:rPr lang="en-US" dirty="0" smtClean="0"/>
              <a:t>Make prediction not only classification.</a:t>
            </a:r>
          </a:p>
          <a:p>
            <a:r>
              <a:rPr lang="en-US" dirty="0"/>
              <a:t>Enhance Detection and Prediction</a:t>
            </a:r>
            <a:r>
              <a:rPr lang="en-US" dirty="0" smtClean="0"/>
              <a:t>.</a:t>
            </a:r>
          </a:p>
          <a:p>
            <a:r>
              <a:rPr lang="en-US" dirty="0" smtClean="0"/>
              <a:t>Segmentation of lungs to make the detection more efficient if possible.(Future Studies)</a:t>
            </a:r>
          </a:p>
        </p:txBody>
      </p:sp>
      <p:pic>
        <p:nvPicPr>
          <p:cNvPr id="6" name="Picture 5"/>
          <p:cNvPicPr>
            <a:picLocks noChangeAspect="1"/>
          </p:cNvPicPr>
          <p:nvPr/>
        </p:nvPicPr>
        <p:blipFill>
          <a:blip r:embed="rId2" cstate="print">
            <a:clrChange>
              <a:clrFrom>
                <a:srgbClr val="F2FFFF"/>
              </a:clrFrom>
              <a:clrTo>
                <a:srgbClr val="F2FFFF">
                  <a:alpha val="0"/>
                </a:srgbClr>
              </a:clrTo>
            </a:clrChange>
            <a:extLst>
              <a:ext uri="{BEBA8EAE-BF5A-486C-A8C5-ECC9F3942E4B}">
                <a14:imgProps xmlns:a14="http://schemas.microsoft.com/office/drawing/2010/main">
                  <a14:imgLayer r:embed="rId3">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pic>
        <p:nvPicPr>
          <p:cNvPr id="8" name="Picture 7"/>
          <p:cNvPicPr>
            <a:picLocks noChangeAspect="1"/>
          </p:cNvPicPr>
          <p:nvPr/>
        </p:nvPicPr>
        <p:blipFill>
          <a:blip r:embed="rId4"/>
          <a:stretch>
            <a:fillRect/>
          </a:stretch>
        </p:blipFill>
        <p:spPr>
          <a:xfrm>
            <a:off x="10671244" y="607896"/>
            <a:ext cx="1520756" cy="1371601"/>
          </a:xfrm>
          <a:prstGeom prst="rect">
            <a:avLst/>
          </a:prstGeom>
        </p:spPr>
      </p:pic>
    </p:spTree>
    <p:extLst>
      <p:ext uri="{BB962C8B-B14F-4D97-AF65-F5344CB8AC3E}">
        <p14:creationId xmlns:p14="http://schemas.microsoft.com/office/powerpoint/2010/main" val="451725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And Workflow</a:t>
            </a:r>
            <a:endParaRPr lang="en-US" dirty="0"/>
          </a:p>
        </p:txBody>
      </p:sp>
      <p:pic>
        <p:nvPicPr>
          <p:cNvPr id="4" name="Content Placeholder 3" descr="C:\Users\josep\Desktop\j.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971" y="2289175"/>
            <a:ext cx="9219186" cy="4258553"/>
          </a:xfrm>
          <a:prstGeom prst="rect">
            <a:avLst/>
          </a:prstGeom>
          <a:noFill/>
          <a:ln>
            <a:noFill/>
          </a:ln>
        </p:spPr>
      </p:pic>
      <p:pic>
        <p:nvPicPr>
          <p:cNvPr id="5" name="Picture 4"/>
          <p:cNvPicPr>
            <a:picLocks noChangeAspect="1"/>
          </p:cNvPicPr>
          <p:nvPr/>
        </p:nvPicPr>
        <p:blipFill>
          <a:blip r:embed="rId3" cstate="print">
            <a:clrChange>
              <a:clrFrom>
                <a:srgbClr val="F2FFFF"/>
              </a:clrFrom>
              <a:clrTo>
                <a:srgbClr val="F2FFFF">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pic>
        <p:nvPicPr>
          <p:cNvPr id="6" name="Picture 5"/>
          <p:cNvPicPr>
            <a:picLocks noChangeAspect="1"/>
          </p:cNvPicPr>
          <p:nvPr/>
        </p:nvPicPr>
        <p:blipFill>
          <a:blip r:embed="rId5"/>
          <a:stretch>
            <a:fillRect/>
          </a:stretch>
        </p:blipFill>
        <p:spPr>
          <a:xfrm>
            <a:off x="10671244" y="607896"/>
            <a:ext cx="1520756" cy="1371601"/>
          </a:xfrm>
          <a:prstGeom prst="rect">
            <a:avLst/>
          </a:prstGeom>
        </p:spPr>
      </p:pic>
    </p:spTree>
    <p:extLst>
      <p:ext uri="{BB962C8B-B14F-4D97-AF65-F5344CB8AC3E}">
        <p14:creationId xmlns:p14="http://schemas.microsoft.com/office/powerpoint/2010/main" val="2173565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And Workflow</a:t>
            </a:r>
            <a:endParaRPr lang="en-US" dirty="0"/>
          </a:p>
        </p:txBody>
      </p:sp>
      <p:pic>
        <p:nvPicPr>
          <p:cNvPr id="4" name="Content Placeholder 3"/>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35022" y="1906621"/>
            <a:ext cx="1789890" cy="4951379"/>
          </a:xfrm>
          <a:prstGeom prst="rect">
            <a:avLst/>
          </a:prstGeom>
        </p:spPr>
      </p:pic>
      <p:sp>
        <p:nvSpPr>
          <p:cNvPr id="5" name="Content Placeholder 4"/>
          <p:cNvSpPr>
            <a:spLocks noGrp="1"/>
          </p:cNvSpPr>
          <p:nvPr>
            <p:ph sz="half" idx="2"/>
          </p:nvPr>
        </p:nvSpPr>
        <p:spPr>
          <a:xfrm>
            <a:off x="2811294" y="2336872"/>
            <a:ext cx="7482887" cy="4248753"/>
          </a:xfrm>
        </p:spPr>
        <p:txBody>
          <a:bodyPr>
            <a:normAutofit fontScale="92500" lnSpcReduction="20000"/>
          </a:bodyPr>
          <a:lstStyle/>
          <a:p>
            <a:pPr algn="just"/>
            <a:r>
              <a:rPr lang="en-US" dirty="0"/>
              <a:t>From the input layer to the last max pooling layer (labeled by 7 x 7 x 512) is regarded as </a:t>
            </a:r>
            <a:r>
              <a:rPr lang="en-US" b="1" dirty="0"/>
              <a:t>feature extraction part </a:t>
            </a:r>
            <a:r>
              <a:rPr lang="en-US" dirty="0"/>
              <a:t>of the model, while the rest of the network is regarded as </a:t>
            </a:r>
            <a:r>
              <a:rPr lang="en-US" b="1" dirty="0"/>
              <a:t>classification part </a:t>
            </a:r>
            <a:r>
              <a:rPr lang="en-US" dirty="0"/>
              <a:t>of the </a:t>
            </a:r>
            <a:r>
              <a:rPr lang="en-US" dirty="0" smtClean="0"/>
              <a:t>model.</a:t>
            </a:r>
          </a:p>
          <a:p>
            <a:pPr algn="just"/>
            <a:r>
              <a:rPr lang="en-US" b="1" i="1" dirty="0"/>
              <a:t>FC (Fully Connected)</a:t>
            </a:r>
            <a:r>
              <a:rPr lang="en-US" dirty="0"/>
              <a:t> </a:t>
            </a:r>
            <a:r>
              <a:rPr lang="en-US" b="1" i="1" dirty="0"/>
              <a:t>layers</a:t>
            </a:r>
            <a:r>
              <a:rPr lang="en-US" dirty="0"/>
              <a:t> are used to detect specific global configurations of the features detected by the lower layers in the net. Classification happens after feature extraction we need to classify the data into various classes, this can be done using a fully connected (FC) neural </a:t>
            </a:r>
            <a:r>
              <a:rPr lang="en-US" dirty="0" smtClean="0"/>
              <a:t>network</a:t>
            </a:r>
          </a:p>
          <a:p>
            <a:pPr algn="just"/>
            <a:r>
              <a:rPr lang="en-US" dirty="0"/>
              <a:t>The use of </a:t>
            </a:r>
            <a:r>
              <a:rPr lang="en-US" b="1" i="1" dirty="0"/>
              <a:t>max pool layer</a:t>
            </a:r>
            <a:r>
              <a:rPr lang="en-US" dirty="0"/>
              <a:t> is similar to convolution layer, but instead of doing convolution operation, we are selecting the max values in the receptive fields of the input, saving the indices and then producing a summarized output volume</a:t>
            </a:r>
            <a:r>
              <a:rPr lang="en-US" dirty="0" smtClean="0"/>
              <a:t>.</a:t>
            </a:r>
            <a:endParaRPr lang="en-US" dirty="0"/>
          </a:p>
        </p:txBody>
      </p:sp>
      <p:pic>
        <p:nvPicPr>
          <p:cNvPr id="6" name="Picture 5"/>
          <p:cNvPicPr>
            <a:picLocks noChangeAspect="1"/>
          </p:cNvPicPr>
          <p:nvPr/>
        </p:nvPicPr>
        <p:blipFill>
          <a:blip r:embed="rId3" cstate="print">
            <a:clrChange>
              <a:clrFrom>
                <a:srgbClr val="F2FFFF"/>
              </a:clrFrom>
              <a:clrTo>
                <a:srgbClr val="F2FFFF">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pic>
        <p:nvPicPr>
          <p:cNvPr id="7" name="Picture 6"/>
          <p:cNvPicPr>
            <a:picLocks noChangeAspect="1"/>
          </p:cNvPicPr>
          <p:nvPr/>
        </p:nvPicPr>
        <p:blipFill>
          <a:blip r:embed="rId5"/>
          <a:stretch>
            <a:fillRect/>
          </a:stretch>
        </p:blipFill>
        <p:spPr>
          <a:xfrm>
            <a:off x="10671244" y="607896"/>
            <a:ext cx="1520756" cy="1371601"/>
          </a:xfrm>
          <a:prstGeom prst="rect">
            <a:avLst/>
          </a:prstGeom>
        </p:spPr>
      </p:pic>
    </p:spTree>
    <p:extLst>
      <p:ext uri="{BB962C8B-B14F-4D97-AF65-F5344CB8AC3E}">
        <p14:creationId xmlns:p14="http://schemas.microsoft.com/office/powerpoint/2010/main" val="1709652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And Workflow</a:t>
            </a:r>
            <a:endParaRPr lang="en-US" dirty="0"/>
          </a:p>
        </p:txBody>
      </p:sp>
      <p:sp>
        <p:nvSpPr>
          <p:cNvPr id="3" name="Content Placeholder 2"/>
          <p:cNvSpPr>
            <a:spLocks noGrp="1"/>
          </p:cNvSpPr>
          <p:nvPr>
            <p:ph sz="half" idx="1"/>
          </p:nvPr>
        </p:nvSpPr>
        <p:spPr>
          <a:xfrm>
            <a:off x="202607" y="2149813"/>
            <a:ext cx="4901727" cy="4387174"/>
          </a:xfrm>
        </p:spPr>
        <p:txBody>
          <a:bodyPr>
            <a:noAutofit/>
          </a:bodyPr>
          <a:lstStyle/>
          <a:p>
            <a:pPr algn="just"/>
            <a:r>
              <a:rPr lang="en-US" sz="1800" dirty="0"/>
              <a:t>For our KNN model, we used </a:t>
            </a:r>
            <a:r>
              <a:rPr lang="en-US" sz="1800" b="1" dirty="0" err="1"/>
              <a:t>OneVsRestClassifier</a:t>
            </a:r>
            <a:r>
              <a:rPr lang="en-US" sz="1800" dirty="0"/>
              <a:t> (One-vs-the-rest (</a:t>
            </a:r>
            <a:r>
              <a:rPr lang="en-US" sz="1800" dirty="0" err="1"/>
              <a:t>OvR</a:t>
            </a:r>
            <a:r>
              <a:rPr lang="en-US" sz="1800" dirty="0"/>
              <a:t>) multiclass strategy). Our model here is a multiclass classifier and we are obligated to use this in order to achieve the classification we need for KNN.</a:t>
            </a:r>
          </a:p>
          <a:p>
            <a:pPr algn="just"/>
            <a:r>
              <a:rPr lang="en-US" sz="1800" dirty="0"/>
              <a:t>Also known as, one-vs-all, this strategy consists in fitting one classifier per class. For each classifier, the class is fitted against all the other classes. In addition to its computational efficiency, (only </a:t>
            </a:r>
            <a:r>
              <a:rPr lang="en-US" sz="1800" dirty="0" err="1"/>
              <a:t>n_classes</a:t>
            </a:r>
            <a:r>
              <a:rPr lang="en-US" sz="1800" dirty="0"/>
              <a:t> classifiers are needed); one advantage of this approach is its interpretability.</a:t>
            </a:r>
          </a:p>
        </p:txBody>
      </p:sp>
      <p:sp>
        <p:nvSpPr>
          <p:cNvPr id="4" name="Content Placeholder 3"/>
          <p:cNvSpPr>
            <a:spLocks noGrp="1"/>
          </p:cNvSpPr>
          <p:nvPr>
            <p:ph sz="half" idx="2"/>
          </p:nvPr>
        </p:nvSpPr>
        <p:spPr>
          <a:xfrm>
            <a:off x="5487251" y="2149813"/>
            <a:ext cx="4667052" cy="4272874"/>
          </a:xfrm>
        </p:spPr>
        <p:txBody>
          <a:bodyPr>
            <a:noAutofit/>
          </a:bodyPr>
          <a:lstStyle/>
          <a:p>
            <a:pPr algn="just"/>
            <a:r>
              <a:rPr lang="en-US" sz="1800" dirty="0"/>
              <a:t>For SVM model, we used </a:t>
            </a:r>
            <a:r>
              <a:rPr lang="en-US" sz="1800" b="1" dirty="0"/>
              <a:t>SVC (Support vector classifier)</a:t>
            </a:r>
            <a:r>
              <a:rPr lang="en-US" sz="1800" dirty="0"/>
              <a:t> which is the multi-class classifier for more multiple clusters or subsets in the dataset; also, we consider using two kernels for the SVM (Linear and Radial Basis Function RBF). We wanted to study the difference and gather the best model with the highest accuracy and F1 score.</a:t>
            </a:r>
          </a:p>
          <a:p>
            <a:pPr algn="just"/>
            <a:r>
              <a:rPr lang="en-US" sz="1800" dirty="0"/>
              <a:t>Gamma and C hyper parameters; C is a hypermeter which is set before the training model and used to control error and Gamma is also a hypermeter which is set before the training model and used to give curvature weight of the decision boundary</a:t>
            </a:r>
            <a:r>
              <a:rPr lang="en-US" sz="1800" dirty="0" smtClean="0"/>
              <a:t>.	</a:t>
            </a:r>
            <a:endParaRPr lang="en-US" sz="1800" dirty="0"/>
          </a:p>
        </p:txBody>
      </p:sp>
      <p:pic>
        <p:nvPicPr>
          <p:cNvPr id="5" name="Picture 4"/>
          <p:cNvPicPr>
            <a:picLocks noChangeAspect="1"/>
          </p:cNvPicPr>
          <p:nvPr/>
        </p:nvPicPr>
        <p:blipFill>
          <a:blip r:embed="rId3" cstate="print">
            <a:clrChange>
              <a:clrFrom>
                <a:srgbClr val="F2FFFF"/>
              </a:clrFrom>
              <a:clrTo>
                <a:srgbClr val="F2FFFF">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cxnSp>
        <p:nvCxnSpPr>
          <p:cNvPr id="7" name="Straight Connector 6"/>
          <p:cNvCxnSpPr/>
          <p:nvPr/>
        </p:nvCxnSpPr>
        <p:spPr>
          <a:xfrm>
            <a:off x="5231973" y="1981200"/>
            <a:ext cx="0" cy="4876800"/>
          </a:xfrm>
          <a:prstGeom prst="line">
            <a:avLst/>
          </a:prstGeom>
          <a:ln w="222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 name="Picture 7"/>
          <p:cNvPicPr>
            <a:picLocks noChangeAspect="1"/>
          </p:cNvPicPr>
          <p:nvPr/>
        </p:nvPicPr>
        <p:blipFill>
          <a:blip r:embed="rId5"/>
          <a:stretch>
            <a:fillRect/>
          </a:stretch>
        </p:blipFill>
        <p:spPr>
          <a:xfrm>
            <a:off x="10671244" y="607896"/>
            <a:ext cx="1520756" cy="1371601"/>
          </a:xfrm>
          <a:prstGeom prst="rect">
            <a:avLst/>
          </a:prstGeom>
        </p:spPr>
      </p:pic>
    </p:spTree>
    <p:extLst>
      <p:ext uri="{BB962C8B-B14F-4D97-AF65-F5344CB8AC3E}">
        <p14:creationId xmlns:p14="http://schemas.microsoft.com/office/powerpoint/2010/main" val="220630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Methodology And Workflow (Lung Segmentation)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24541056"/>
              </p:ext>
            </p:extLst>
          </p:nvPr>
        </p:nvGraphicFramePr>
        <p:xfrm>
          <a:off x="681038" y="2336799"/>
          <a:ext cx="8978528" cy="4385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cstate="print">
            <a:clrChange>
              <a:clrFrom>
                <a:srgbClr val="F2FFFF"/>
              </a:clrFrom>
              <a:clrTo>
                <a:srgbClr val="F2FFFF">
                  <a:alpha val="0"/>
                </a:srgbClr>
              </a:clrTo>
            </a:clrChange>
            <a:extLst>
              <a:ext uri="{BEBA8EAE-BF5A-486C-A8C5-ECC9F3942E4B}">
                <a14:imgProps xmlns:a14="http://schemas.microsoft.com/office/drawing/2010/main">
                  <a14:imgLayer r:embed="rId8">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pic>
        <p:nvPicPr>
          <p:cNvPr id="6" name="Picture 5"/>
          <p:cNvPicPr>
            <a:picLocks noChangeAspect="1"/>
          </p:cNvPicPr>
          <p:nvPr/>
        </p:nvPicPr>
        <p:blipFill>
          <a:blip r:embed="rId9"/>
          <a:stretch>
            <a:fillRect/>
          </a:stretch>
        </p:blipFill>
        <p:spPr>
          <a:xfrm>
            <a:off x="10671244" y="607896"/>
            <a:ext cx="1520756" cy="1371601"/>
          </a:xfrm>
          <a:prstGeom prst="rect">
            <a:avLst/>
          </a:prstGeom>
        </p:spPr>
      </p:pic>
    </p:spTree>
    <p:extLst>
      <p:ext uri="{BB962C8B-B14F-4D97-AF65-F5344CB8AC3E}">
        <p14:creationId xmlns:p14="http://schemas.microsoft.com/office/powerpoint/2010/main" val="1765912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half" idx="1"/>
          </p:nvPr>
        </p:nvSpPr>
        <p:spPr>
          <a:xfrm>
            <a:off x="5791200" y="2259419"/>
            <a:ext cx="4502982" cy="3599316"/>
          </a:xfrm>
        </p:spPr>
        <p:txBody>
          <a:bodyPr/>
          <a:lstStyle/>
          <a:p>
            <a:r>
              <a:rPr lang="en-US" dirty="0"/>
              <a:t>For </a:t>
            </a:r>
            <a:r>
              <a:rPr lang="en-US" b="1" i="1" dirty="0"/>
              <a:t>Multi-Classification</a:t>
            </a:r>
            <a:r>
              <a:rPr lang="en-US" dirty="0"/>
              <a:t>, the approach to determine TP, TN, FP, and FN becomes different with small changes compared to the binary classification.</a:t>
            </a:r>
          </a:p>
          <a:p>
            <a:endParaRPr lang="en-US" dirty="0"/>
          </a:p>
        </p:txBody>
      </p:sp>
      <p:pic>
        <p:nvPicPr>
          <p:cNvPr id="6" name="Content Placeholder 5"/>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209550" y="2229847"/>
            <a:ext cx="5581650" cy="4237628"/>
          </a:xfrm>
          <a:prstGeom prst="rect">
            <a:avLst/>
          </a:prstGeom>
        </p:spPr>
      </p:pic>
      <p:pic>
        <p:nvPicPr>
          <p:cNvPr id="7" name="Picture 6"/>
          <p:cNvPicPr>
            <a:picLocks noChangeAspect="1"/>
          </p:cNvPicPr>
          <p:nvPr/>
        </p:nvPicPr>
        <p:blipFill>
          <a:blip r:embed="rId4" cstate="print">
            <a:clrChange>
              <a:clrFrom>
                <a:srgbClr val="F2FFFF"/>
              </a:clrFrom>
              <a:clrTo>
                <a:srgbClr val="F2FFFF">
                  <a:alpha val="0"/>
                </a:srgbClr>
              </a:clrTo>
            </a:clrChange>
            <a:extLst>
              <a:ext uri="{BEBA8EAE-BF5A-486C-A8C5-ECC9F3942E4B}">
                <a14:imgProps xmlns:a14="http://schemas.microsoft.com/office/drawing/2010/main">
                  <a14:imgLayer r:embed="rId5">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9025" y="5321352"/>
            <a:ext cx="2292975" cy="1404851"/>
          </a:xfrm>
          <a:prstGeom prst="rect">
            <a:avLst/>
          </a:prstGeom>
        </p:spPr>
      </p:pic>
      <p:pic>
        <p:nvPicPr>
          <p:cNvPr id="8" name="Picture 7"/>
          <p:cNvPicPr>
            <a:picLocks noChangeAspect="1"/>
          </p:cNvPicPr>
          <p:nvPr/>
        </p:nvPicPr>
        <p:blipFill>
          <a:blip r:embed="rId6"/>
          <a:stretch>
            <a:fillRect/>
          </a:stretch>
        </p:blipFill>
        <p:spPr>
          <a:xfrm>
            <a:off x="10671244" y="607896"/>
            <a:ext cx="1520756" cy="1371601"/>
          </a:xfrm>
          <a:prstGeom prst="rect">
            <a:avLst/>
          </a:prstGeom>
        </p:spPr>
      </p:pic>
    </p:spTree>
    <p:extLst>
      <p:ext uri="{BB962C8B-B14F-4D97-AF65-F5344CB8AC3E}">
        <p14:creationId xmlns:p14="http://schemas.microsoft.com/office/powerpoint/2010/main" val="153550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D573F7C-92FE-4D4D-AB7C-80233E1859F3}">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Berlin</Template>
  <TotalTime>1612</TotalTime>
  <Words>997</Words>
  <Application>Microsoft Office PowerPoint</Application>
  <PresentationFormat>Widescreen</PresentationFormat>
  <Paragraphs>180</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Trebuchet MS</vt:lpstr>
      <vt:lpstr>Wingdings</vt:lpstr>
      <vt:lpstr>Berlin</vt:lpstr>
      <vt:lpstr>Predicting Covid19 Cases In Chest X-Ray Scans Using ML And DL. Lung Segmentation Using Advanced Image Processing</vt:lpstr>
      <vt:lpstr>TABLE CONTENT</vt:lpstr>
      <vt:lpstr>Previous Semester Work</vt:lpstr>
      <vt:lpstr>Expected Goals Of Previous Semester Results</vt:lpstr>
      <vt:lpstr>Methodology And Workflow</vt:lpstr>
      <vt:lpstr>Methodology And Workflow</vt:lpstr>
      <vt:lpstr>Methodology And Workflow</vt:lpstr>
      <vt:lpstr>Methodology And Workflow (Lung Segmentation)</vt:lpstr>
      <vt:lpstr>Results</vt:lpstr>
      <vt:lpstr>Results</vt:lpstr>
      <vt:lpstr>Results - KNN</vt:lpstr>
      <vt:lpstr>Results - SVC</vt:lpstr>
      <vt:lpstr>Results – Lung Segmentation</vt:lpstr>
      <vt:lpstr>Result - COVID-19 Application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LIDAR - LIGHT DETECTION AND RANGING</dc:title>
  <dc:creator>Twal Joseph Ibraheem Atla</dc:creator>
  <cp:lastModifiedBy>Twal Joseph Ibraheem Atla</cp:lastModifiedBy>
  <cp:revision>44</cp:revision>
  <dcterms:created xsi:type="dcterms:W3CDTF">2021-12-27T09:50:45Z</dcterms:created>
  <dcterms:modified xsi:type="dcterms:W3CDTF">2022-06-19T15:58:02Z</dcterms:modified>
</cp:coreProperties>
</file>